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9" r:id="rId3"/>
    <p:sldId id="260" r:id="rId4"/>
    <p:sldId id="261" r:id="rId5"/>
    <p:sldId id="262" r:id="rId6"/>
    <p:sldId id="263" r:id="rId7"/>
    <p:sldId id="264" r:id="rId8"/>
    <p:sldId id="265" r:id="rId9"/>
    <p:sldId id="266" r:id="rId10"/>
    <p:sldId id="267" r:id="rId11"/>
    <p:sldId id="269" r:id="rId12"/>
    <p:sldId id="268" r:id="rId13"/>
    <p:sldId id="270" r:id="rId14"/>
    <p:sldId id="271"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0476" autoAdjust="0"/>
  </p:normalViewPr>
  <p:slideViewPr>
    <p:cSldViewPr snapToGrid="0">
      <p:cViewPr>
        <p:scale>
          <a:sx n="100" d="100"/>
          <a:sy n="100" d="100"/>
        </p:scale>
        <p:origin x="1584" y="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https://cern-my.sharepoint.com/personal/muhammad_inzamam_cern_ch/Documents/G-Spec%20resul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81728283009508"/>
          <c:y val="1.3991429973719247E-2"/>
          <c:w val="0.8616535624201872"/>
          <c:h val="0.86410024914660544"/>
        </c:manualLayout>
      </c:layout>
      <c:barChart>
        <c:barDir val="col"/>
        <c:grouping val="clustered"/>
        <c:varyColors val="0"/>
        <c:ser>
          <c:idx val="0"/>
          <c:order val="0"/>
          <c:tx>
            <c:v>212Pb</c:v>
          </c:tx>
          <c:spPr>
            <a:solidFill>
              <a:schemeClr val="accent1"/>
            </a:solidFill>
            <a:ln>
              <a:noFill/>
            </a:ln>
            <a:effectLst/>
          </c:spPr>
          <c:invertIfNegative val="0"/>
          <c:cat>
            <c:numRef>
              <c:f>'[G-Spec results.xlsx]Sheet2'!$A$4:$A$6</c:f>
              <c:numCache>
                <c:formatCode>General</c:formatCode>
                <c:ptCount val="3"/>
                <c:pt idx="0">
                  <c:v>1</c:v>
                </c:pt>
                <c:pt idx="1">
                  <c:v>2</c:v>
                </c:pt>
                <c:pt idx="2">
                  <c:v>3</c:v>
                </c:pt>
              </c:numCache>
            </c:numRef>
          </c:cat>
          <c:val>
            <c:numRef>
              <c:f>'[G-Spec results.xlsx]Sheet2'!$G$4:$G$6</c:f>
              <c:numCache>
                <c:formatCode>0%</c:formatCode>
                <c:ptCount val="3"/>
                <c:pt idx="0">
                  <c:v>0.62</c:v>
                </c:pt>
                <c:pt idx="1">
                  <c:v>0.5</c:v>
                </c:pt>
                <c:pt idx="2">
                  <c:v>0.55208333333333337</c:v>
                </c:pt>
              </c:numCache>
            </c:numRef>
          </c:val>
          <c:extLst>
            <c:ext xmlns:c16="http://schemas.microsoft.com/office/drawing/2014/chart" uri="{C3380CC4-5D6E-409C-BE32-E72D297353CC}">
              <c16:uniqueId val="{00000000-5316-4E66-B3B8-D22B770B8B90}"/>
            </c:ext>
          </c:extLst>
        </c:ser>
        <c:ser>
          <c:idx val="1"/>
          <c:order val="1"/>
          <c:tx>
            <c:v>Radium breakthrough</c:v>
          </c:tx>
          <c:spPr>
            <a:solidFill>
              <a:schemeClr val="accent2"/>
            </a:solidFill>
            <a:ln>
              <a:noFill/>
            </a:ln>
            <a:effectLst/>
          </c:spPr>
          <c:invertIfNegative val="0"/>
          <c:val>
            <c:numRef>
              <c:f>'[G-Spec results.xlsx]Sheet2'!$H$4:$H$6</c:f>
              <c:numCache>
                <c:formatCode>0%</c:formatCode>
                <c:ptCount val="3"/>
                <c:pt idx="0">
                  <c:v>0.09</c:v>
                </c:pt>
                <c:pt idx="1">
                  <c:v>0.05</c:v>
                </c:pt>
                <c:pt idx="2">
                  <c:v>0.09</c:v>
                </c:pt>
              </c:numCache>
            </c:numRef>
          </c:val>
          <c:extLst>
            <c:ext xmlns:c16="http://schemas.microsoft.com/office/drawing/2014/chart" uri="{C3380CC4-5D6E-409C-BE32-E72D297353CC}">
              <c16:uniqueId val="{00000001-5316-4E66-B3B8-D22B770B8B90}"/>
            </c:ext>
          </c:extLst>
        </c:ser>
        <c:dLbls>
          <c:showLegendKey val="0"/>
          <c:showVal val="0"/>
          <c:showCatName val="0"/>
          <c:showSerName val="0"/>
          <c:showPercent val="0"/>
          <c:showBubbleSize val="0"/>
        </c:dLbls>
        <c:gapWidth val="219"/>
        <c:overlap val="-27"/>
        <c:axId val="877975135"/>
        <c:axId val="795376255"/>
      </c:barChart>
      <c:catAx>
        <c:axId val="877975135"/>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No.of Elution</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795376255"/>
        <c:crosses val="autoZero"/>
        <c:auto val="1"/>
        <c:lblAlgn val="ctr"/>
        <c:lblOffset val="100"/>
        <c:noMultiLvlLbl val="0"/>
      </c:catAx>
      <c:valAx>
        <c:axId val="79537625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baseline="30000"/>
                  <a:t>212</a:t>
                </a:r>
                <a:r>
                  <a:rPr lang="en-GB"/>
                  <a:t>Pb yield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8779751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8F3910-A3D4-4709-9A88-0C6415CA463E}"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CFCF3C21-EB55-4A80-B032-B8A4FD82FC95}">
      <dgm:prSet/>
      <dgm:spPr/>
      <dgm:t>
        <a:bodyPr/>
        <a:lstStyle/>
        <a:p>
          <a:pPr>
            <a:lnSpc>
              <a:spcPct val="100000"/>
            </a:lnSpc>
          </a:pPr>
          <a:r>
            <a:rPr lang="en-US"/>
            <a:t>Production of </a:t>
          </a:r>
          <a:r>
            <a:rPr lang="en-US" baseline="30000"/>
            <a:t>224</a:t>
          </a:r>
          <a:r>
            <a:rPr lang="en-US"/>
            <a:t>Ra/</a:t>
          </a:r>
          <a:r>
            <a:rPr lang="en-US" baseline="30000"/>
            <a:t>212</a:t>
          </a:r>
          <a:r>
            <a:rPr lang="en-US"/>
            <a:t>Pb generator of two different types</a:t>
          </a:r>
        </a:p>
      </dgm:t>
    </dgm:pt>
    <dgm:pt modelId="{1E8E1C8C-DBBE-4754-B387-5D9EE0C39B58}" type="parTrans" cxnId="{FD32AA25-742A-44A8-93CF-AD9B938FF6EE}">
      <dgm:prSet/>
      <dgm:spPr/>
      <dgm:t>
        <a:bodyPr/>
        <a:lstStyle/>
        <a:p>
          <a:endParaRPr lang="en-US"/>
        </a:p>
      </dgm:t>
    </dgm:pt>
    <dgm:pt modelId="{7F18935A-5309-438B-B4E5-0F649B7666A0}" type="sibTrans" cxnId="{FD32AA25-742A-44A8-93CF-AD9B938FF6EE}">
      <dgm:prSet/>
      <dgm:spPr/>
      <dgm:t>
        <a:bodyPr/>
        <a:lstStyle/>
        <a:p>
          <a:pPr>
            <a:lnSpc>
              <a:spcPct val="100000"/>
            </a:lnSpc>
          </a:pPr>
          <a:endParaRPr lang="en-US"/>
        </a:p>
      </dgm:t>
    </dgm:pt>
    <dgm:pt modelId="{9AFADE39-9343-41A1-9B46-0A2748DD6443}">
      <dgm:prSet/>
      <dgm:spPr/>
      <dgm:t>
        <a:bodyPr/>
        <a:lstStyle/>
        <a:p>
          <a:pPr>
            <a:lnSpc>
              <a:spcPct val="100000"/>
            </a:lnSpc>
          </a:pPr>
          <a:r>
            <a:rPr lang="en-US"/>
            <a:t>With generator efficiencies up to 33% and 56%.</a:t>
          </a:r>
        </a:p>
      </dgm:t>
    </dgm:pt>
    <dgm:pt modelId="{169B70DF-9EA0-469E-A21A-85D8CABB5D12}" type="parTrans" cxnId="{B798A84E-E744-4671-8D61-A5AE47A618D1}">
      <dgm:prSet/>
      <dgm:spPr/>
      <dgm:t>
        <a:bodyPr/>
        <a:lstStyle/>
        <a:p>
          <a:endParaRPr lang="en-US"/>
        </a:p>
      </dgm:t>
    </dgm:pt>
    <dgm:pt modelId="{B8C93F43-F726-470E-856D-12FD0E747567}" type="sibTrans" cxnId="{B798A84E-E744-4671-8D61-A5AE47A618D1}">
      <dgm:prSet/>
      <dgm:spPr/>
      <dgm:t>
        <a:bodyPr/>
        <a:lstStyle/>
        <a:p>
          <a:pPr>
            <a:lnSpc>
              <a:spcPct val="100000"/>
            </a:lnSpc>
          </a:pPr>
          <a:endParaRPr lang="en-US"/>
        </a:p>
      </dgm:t>
    </dgm:pt>
    <dgm:pt modelId="{30BBB4C2-E2C2-435C-B4A2-F96F712F6018}">
      <dgm:prSet/>
      <dgm:spPr/>
      <dgm:t>
        <a:bodyPr/>
        <a:lstStyle/>
        <a:p>
          <a:pPr>
            <a:lnSpc>
              <a:spcPct val="100000"/>
            </a:lnSpc>
          </a:pPr>
          <a:r>
            <a:rPr lang="en-US"/>
            <a:t>High quality product with safe operation</a:t>
          </a:r>
        </a:p>
      </dgm:t>
    </dgm:pt>
    <dgm:pt modelId="{ECCBE8B6-C47B-4A46-A29D-4B2528696F5C}" type="parTrans" cxnId="{35ED341F-1B92-4F1A-B7B6-9C72F47E9902}">
      <dgm:prSet/>
      <dgm:spPr/>
      <dgm:t>
        <a:bodyPr/>
        <a:lstStyle/>
        <a:p>
          <a:endParaRPr lang="en-US"/>
        </a:p>
      </dgm:t>
    </dgm:pt>
    <dgm:pt modelId="{233698CD-B57A-4083-BCB8-354D24C6BB26}" type="sibTrans" cxnId="{35ED341F-1B92-4F1A-B7B6-9C72F47E9902}">
      <dgm:prSet/>
      <dgm:spPr/>
      <dgm:t>
        <a:bodyPr/>
        <a:lstStyle/>
        <a:p>
          <a:pPr>
            <a:lnSpc>
              <a:spcPct val="100000"/>
            </a:lnSpc>
          </a:pPr>
          <a:endParaRPr lang="en-US"/>
        </a:p>
      </dgm:t>
    </dgm:pt>
    <dgm:pt modelId="{74454603-C958-4B73-8E79-08C7160911F9}">
      <dgm:prSet/>
      <dgm:spPr/>
      <dgm:t>
        <a:bodyPr/>
        <a:lstStyle/>
        <a:p>
          <a:pPr>
            <a:lnSpc>
              <a:spcPct val="100000"/>
            </a:lnSpc>
          </a:pPr>
          <a:r>
            <a:rPr lang="en-US"/>
            <a:t>Good labelling result and stability results</a:t>
          </a:r>
        </a:p>
      </dgm:t>
    </dgm:pt>
    <dgm:pt modelId="{A9C1CDB4-D948-4F9B-976C-CD46177A3F03}" type="parTrans" cxnId="{FE81E2B5-0C00-4D5D-A8F1-3D4B4444202D}">
      <dgm:prSet/>
      <dgm:spPr/>
      <dgm:t>
        <a:bodyPr/>
        <a:lstStyle/>
        <a:p>
          <a:endParaRPr lang="en-US"/>
        </a:p>
      </dgm:t>
    </dgm:pt>
    <dgm:pt modelId="{4C658607-4215-4C28-BC02-2CF19EC4959C}" type="sibTrans" cxnId="{FE81E2B5-0C00-4D5D-A8F1-3D4B4444202D}">
      <dgm:prSet/>
      <dgm:spPr/>
      <dgm:t>
        <a:bodyPr/>
        <a:lstStyle/>
        <a:p>
          <a:endParaRPr lang="en-US"/>
        </a:p>
      </dgm:t>
    </dgm:pt>
    <dgm:pt modelId="{F29DA92B-FEF1-4434-8DEB-767E2024735E}" type="pres">
      <dgm:prSet presAssocID="{D08F3910-A3D4-4709-9A88-0C6415CA463E}" presName="root" presStyleCnt="0">
        <dgm:presLayoutVars>
          <dgm:dir/>
          <dgm:resizeHandles val="exact"/>
        </dgm:presLayoutVars>
      </dgm:prSet>
      <dgm:spPr/>
    </dgm:pt>
    <dgm:pt modelId="{EC909613-4711-4ECE-9330-E178430F6F40}" type="pres">
      <dgm:prSet presAssocID="{D08F3910-A3D4-4709-9A88-0C6415CA463E}" presName="container" presStyleCnt="0">
        <dgm:presLayoutVars>
          <dgm:dir/>
          <dgm:resizeHandles val="exact"/>
        </dgm:presLayoutVars>
      </dgm:prSet>
      <dgm:spPr/>
    </dgm:pt>
    <dgm:pt modelId="{C8B0429E-268D-46AA-AA46-78729910A1BE}" type="pres">
      <dgm:prSet presAssocID="{CFCF3C21-EB55-4A80-B032-B8A4FD82FC95}" presName="compNode" presStyleCnt="0"/>
      <dgm:spPr/>
    </dgm:pt>
    <dgm:pt modelId="{598B4F2C-8267-4C92-B608-F632A7C662B7}" type="pres">
      <dgm:prSet presAssocID="{CFCF3C21-EB55-4A80-B032-B8A4FD82FC95}" presName="iconBgRect" presStyleLbl="bgShp" presStyleIdx="0" presStyleCnt="4"/>
      <dgm:spPr/>
    </dgm:pt>
    <dgm:pt modelId="{F6CB7B56-3EF6-4C07-9ADA-F7832ED2CBDC}" type="pres">
      <dgm:prSet presAssocID="{CFCF3C21-EB55-4A80-B032-B8A4FD82FC9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Lst>
          </a:blip>
          <a:stretch>
            <a:fillRect/>
          </a:stretch>
        </a:blipFill>
      </dgm:spPr>
      <dgm:extLst>
        <a:ext uri="{E40237B7-FDA0-4F09-8148-C483321AD2D9}">
          <dgm14:cNvPr xmlns:dgm14="http://schemas.microsoft.com/office/drawing/2010/diagram" id="0" name="" descr="Factory"/>
        </a:ext>
      </dgm:extLst>
    </dgm:pt>
    <dgm:pt modelId="{477D56ED-B8AE-46A1-A03F-CA51A93EC3A5}" type="pres">
      <dgm:prSet presAssocID="{CFCF3C21-EB55-4A80-B032-B8A4FD82FC95}" presName="spaceRect" presStyleCnt="0"/>
      <dgm:spPr/>
    </dgm:pt>
    <dgm:pt modelId="{89300D75-2671-45CE-A169-8F255A0184CA}" type="pres">
      <dgm:prSet presAssocID="{CFCF3C21-EB55-4A80-B032-B8A4FD82FC95}" presName="textRect" presStyleLbl="revTx" presStyleIdx="0" presStyleCnt="4">
        <dgm:presLayoutVars>
          <dgm:chMax val="1"/>
          <dgm:chPref val="1"/>
        </dgm:presLayoutVars>
      </dgm:prSet>
      <dgm:spPr/>
    </dgm:pt>
    <dgm:pt modelId="{7217C33D-BC3B-4A5B-ACB4-68684E37C50E}" type="pres">
      <dgm:prSet presAssocID="{7F18935A-5309-438B-B4E5-0F649B7666A0}" presName="sibTrans" presStyleLbl="sibTrans2D1" presStyleIdx="0" presStyleCnt="0"/>
      <dgm:spPr/>
    </dgm:pt>
    <dgm:pt modelId="{05A50BBC-BC6C-4094-B4FF-87AB979F2BFC}" type="pres">
      <dgm:prSet presAssocID="{9AFADE39-9343-41A1-9B46-0A2748DD6443}" presName="compNode" presStyleCnt="0"/>
      <dgm:spPr/>
    </dgm:pt>
    <dgm:pt modelId="{CC436311-8407-4856-A2B9-B0AAC534F9F1}" type="pres">
      <dgm:prSet presAssocID="{9AFADE39-9343-41A1-9B46-0A2748DD6443}" presName="iconBgRect" presStyleLbl="bgShp" presStyleIdx="1" presStyleCnt="4"/>
      <dgm:spPr/>
    </dgm:pt>
    <dgm:pt modelId="{1184701E-AF54-437F-AC0C-0A6B76481CCF}" type="pres">
      <dgm:prSet presAssocID="{9AFADE39-9343-41A1-9B46-0A2748DD6443}" presName="iconRect" presStyleLbl="node1" presStyleIdx="1" presStyleCnt="4"/>
      <dgm:spPr>
        <a:blipFill>
          <a:blip xmlns:r="http://schemas.openxmlformats.org/officeDocument/2006/relationships" r:embed="rId2">
            <a:extLst>
              <a:ext uri="{28A0092B-C50C-407E-A947-70E740481C1C}">
                <a14:useLocalDpi xmlns:a14="http://schemas.microsoft.com/office/drawing/2010/main" val="0"/>
              </a:ext>
            </a:extLst>
          </a:blip>
          <a:stretch>
            <a:fillRect/>
          </a:stretch>
        </a:blipFill>
      </dgm:spPr>
      <dgm:extLst>
        <a:ext uri="{E40237B7-FDA0-4F09-8148-C483321AD2D9}">
          <dgm14:cNvPr xmlns:dgm14="http://schemas.microsoft.com/office/drawing/2010/diagram" id="0" name="" descr="Filter"/>
        </a:ext>
      </dgm:extLst>
    </dgm:pt>
    <dgm:pt modelId="{9A8A0B76-DDE0-480F-B50F-10426B79A8B0}" type="pres">
      <dgm:prSet presAssocID="{9AFADE39-9343-41A1-9B46-0A2748DD6443}" presName="spaceRect" presStyleCnt="0"/>
      <dgm:spPr/>
    </dgm:pt>
    <dgm:pt modelId="{226E6FCB-5E4B-4BDF-BABC-59F7F3B9A130}" type="pres">
      <dgm:prSet presAssocID="{9AFADE39-9343-41A1-9B46-0A2748DD6443}" presName="textRect" presStyleLbl="revTx" presStyleIdx="1" presStyleCnt="4">
        <dgm:presLayoutVars>
          <dgm:chMax val="1"/>
          <dgm:chPref val="1"/>
        </dgm:presLayoutVars>
      </dgm:prSet>
      <dgm:spPr/>
    </dgm:pt>
    <dgm:pt modelId="{8C062A10-2881-413D-B90D-AEC3B19AA201}" type="pres">
      <dgm:prSet presAssocID="{B8C93F43-F726-470E-856D-12FD0E747567}" presName="sibTrans" presStyleLbl="sibTrans2D1" presStyleIdx="0" presStyleCnt="0"/>
      <dgm:spPr/>
    </dgm:pt>
    <dgm:pt modelId="{C8081E9E-E3EF-4391-81E7-AEC7BB78CE6C}" type="pres">
      <dgm:prSet presAssocID="{30BBB4C2-E2C2-435C-B4A2-F96F712F6018}" presName="compNode" presStyleCnt="0"/>
      <dgm:spPr/>
    </dgm:pt>
    <dgm:pt modelId="{BF993D02-52AA-4703-98AB-1C8E485184E7}" type="pres">
      <dgm:prSet presAssocID="{30BBB4C2-E2C2-435C-B4A2-F96F712F6018}" presName="iconBgRect" presStyleLbl="bgShp" presStyleIdx="2" presStyleCnt="4"/>
      <dgm:spPr/>
    </dgm:pt>
    <dgm:pt modelId="{8DD516AF-1ABD-480C-A004-4886D92C177B}" type="pres">
      <dgm:prSet presAssocID="{30BBB4C2-E2C2-435C-B4A2-F96F712F6018}" presName="iconRect" presStyleLbl="node1" presStyleIdx="2" presStyleCnt="4"/>
      <dgm:spPr>
        <a:blipFill>
          <a:blip xmlns:r="http://schemas.openxmlformats.org/officeDocument/2006/relationships" r:embed="rId3">
            <a:extLst>
              <a:ext uri="{28A0092B-C50C-407E-A947-70E740481C1C}">
                <a14:useLocalDpi xmlns:a14="http://schemas.microsoft.com/office/drawing/2010/main" val="0"/>
              </a:ext>
            </a:extLst>
          </a:blip>
          <a:stretch>
            <a:fillRect/>
          </a:stretch>
        </a:blipFill>
      </dgm:spPr>
      <dgm:extLst>
        <a:ext uri="{E40237B7-FDA0-4F09-8148-C483321AD2D9}">
          <dgm14:cNvPr xmlns:dgm14="http://schemas.microsoft.com/office/drawing/2010/diagram" id="0" name="" descr="Checkmark"/>
        </a:ext>
      </dgm:extLst>
    </dgm:pt>
    <dgm:pt modelId="{DAE933D1-EC4A-495A-9ED4-88448E990452}" type="pres">
      <dgm:prSet presAssocID="{30BBB4C2-E2C2-435C-B4A2-F96F712F6018}" presName="spaceRect" presStyleCnt="0"/>
      <dgm:spPr/>
    </dgm:pt>
    <dgm:pt modelId="{BCA928C7-8DBC-4DCD-9C8C-AACF1C269869}" type="pres">
      <dgm:prSet presAssocID="{30BBB4C2-E2C2-435C-B4A2-F96F712F6018}" presName="textRect" presStyleLbl="revTx" presStyleIdx="2" presStyleCnt="4">
        <dgm:presLayoutVars>
          <dgm:chMax val="1"/>
          <dgm:chPref val="1"/>
        </dgm:presLayoutVars>
      </dgm:prSet>
      <dgm:spPr/>
    </dgm:pt>
    <dgm:pt modelId="{E852DB5F-E318-4D8B-9A60-23DD80881103}" type="pres">
      <dgm:prSet presAssocID="{233698CD-B57A-4083-BCB8-354D24C6BB26}" presName="sibTrans" presStyleLbl="sibTrans2D1" presStyleIdx="0" presStyleCnt="0"/>
      <dgm:spPr/>
    </dgm:pt>
    <dgm:pt modelId="{E464079B-568C-408F-8C38-DC14B04359CE}" type="pres">
      <dgm:prSet presAssocID="{74454603-C958-4B73-8E79-08C7160911F9}" presName="compNode" presStyleCnt="0"/>
      <dgm:spPr/>
    </dgm:pt>
    <dgm:pt modelId="{A20BCED2-4A22-41B0-89C4-E987F7AD9308}" type="pres">
      <dgm:prSet presAssocID="{74454603-C958-4B73-8E79-08C7160911F9}" presName="iconBgRect" presStyleLbl="bgShp" presStyleIdx="3" presStyleCnt="4"/>
      <dgm:spPr/>
    </dgm:pt>
    <dgm:pt modelId="{98564C7A-70C3-4980-8B50-63693C8179E4}" type="pres">
      <dgm:prSet presAssocID="{74454603-C958-4B73-8E79-08C7160911F9}" presName="iconRect" presStyleLbl="node1" presStyleIdx="3" presStyleCnt="4"/>
      <dgm:spPr>
        <a:blipFill>
          <a:blip xmlns:r="http://schemas.openxmlformats.org/officeDocument/2006/relationships" r:embed="rId4">
            <a:extLst>
              <a:ext uri="{28A0092B-C50C-407E-A947-70E740481C1C}">
                <a14:useLocalDpi xmlns:a14="http://schemas.microsoft.com/office/drawing/2010/main" val="0"/>
              </a:ext>
            </a:extLst>
          </a:blip>
          <a:stretch>
            <a:fillRect/>
          </a:stretch>
        </a:blipFill>
      </dgm:spPr>
      <dgm:extLst>
        <a:ext uri="{E40237B7-FDA0-4F09-8148-C483321AD2D9}">
          <dgm14:cNvPr xmlns:dgm14="http://schemas.microsoft.com/office/drawing/2010/diagram" id="0" name="" descr="Thumbs Up Sign"/>
        </a:ext>
      </dgm:extLst>
    </dgm:pt>
    <dgm:pt modelId="{82DF1D5B-5F99-4ECE-9E04-6FBB029CD2EE}" type="pres">
      <dgm:prSet presAssocID="{74454603-C958-4B73-8E79-08C7160911F9}" presName="spaceRect" presStyleCnt="0"/>
      <dgm:spPr/>
    </dgm:pt>
    <dgm:pt modelId="{B30D8889-0566-4283-B7CD-51AAACA15E81}" type="pres">
      <dgm:prSet presAssocID="{74454603-C958-4B73-8E79-08C7160911F9}" presName="textRect" presStyleLbl="revTx" presStyleIdx="3" presStyleCnt="4">
        <dgm:presLayoutVars>
          <dgm:chMax val="1"/>
          <dgm:chPref val="1"/>
        </dgm:presLayoutVars>
      </dgm:prSet>
      <dgm:spPr/>
    </dgm:pt>
  </dgm:ptLst>
  <dgm:cxnLst>
    <dgm:cxn modelId="{5E4C4505-0B8B-4B3C-8AE9-22793A159121}" type="presOf" srcId="{30BBB4C2-E2C2-435C-B4A2-F96F712F6018}" destId="{BCA928C7-8DBC-4DCD-9C8C-AACF1C269869}" srcOrd="0" destOrd="0" presId="urn:microsoft.com/office/officeart/2018/2/layout/IconCircleList"/>
    <dgm:cxn modelId="{35ED341F-1B92-4F1A-B7B6-9C72F47E9902}" srcId="{D08F3910-A3D4-4709-9A88-0C6415CA463E}" destId="{30BBB4C2-E2C2-435C-B4A2-F96F712F6018}" srcOrd="2" destOrd="0" parTransId="{ECCBE8B6-C47B-4A46-A29D-4B2528696F5C}" sibTransId="{233698CD-B57A-4083-BCB8-354D24C6BB26}"/>
    <dgm:cxn modelId="{FD32AA25-742A-44A8-93CF-AD9B938FF6EE}" srcId="{D08F3910-A3D4-4709-9A88-0C6415CA463E}" destId="{CFCF3C21-EB55-4A80-B032-B8A4FD82FC95}" srcOrd="0" destOrd="0" parTransId="{1E8E1C8C-DBBE-4754-B387-5D9EE0C39B58}" sibTransId="{7F18935A-5309-438B-B4E5-0F649B7666A0}"/>
    <dgm:cxn modelId="{B211C629-806E-4496-897F-36551156D811}" type="presOf" srcId="{D08F3910-A3D4-4709-9A88-0C6415CA463E}" destId="{F29DA92B-FEF1-4434-8DEB-767E2024735E}" srcOrd="0" destOrd="0" presId="urn:microsoft.com/office/officeart/2018/2/layout/IconCircleList"/>
    <dgm:cxn modelId="{B798A84E-E744-4671-8D61-A5AE47A618D1}" srcId="{D08F3910-A3D4-4709-9A88-0C6415CA463E}" destId="{9AFADE39-9343-41A1-9B46-0A2748DD6443}" srcOrd="1" destOrd="0" parTransId="{169B70DF-9EA0-469E-A21A-85D8CABB5D12}" sibTransId="{B8C93F43-F726-470E-856D-12FD0E747567}"/>
    <dgm:cxn modelId="{83BA207A-58FB-41E3-B8C7-53B0AA86E14C}" type="presOf" srcId="{7F18935A-5309-438B-B4E5-0F649B7666A0}" destId="{7217C33D-BC3B-4A5B-ACB4-68684E37C50E}" srcOrd="0" destOrd="0" presId="urn:microsoft.com/office/officeart/2018/2/layout/IconCircleList"/>
    <dgm:cxn modelId="{A2771E90-EC8D-4E74-A093-3191900D2ABB}" type="presOf" srcId="{B8C93F43-F726-470E-856D-12FD0E747567}" destId="{8C062A10-2881-413D-B90D-AEC3B19AA201}" srcOrd="0" destOrd="0" presId="urn:microsoft.com/office/officeart/2018/2/layout/IconCircleList"/>
    <dgm:cxn modelId="{9CAA2095-5AEE-4B5A-B9EB-2EF5F66F8119}" type="presOf" srcId="{CFCF3C21-EB55-4A80-B032-B8A4FD82FC95}" destId="{89300D75-2671-45CE-A169-8F255A0184CA}" srcOrd="0" destOrd="0" presId="urn:microsoft.com/office/officeart/2018/2/layout/IconCircleList"/>
    <dgm:cxn modelId="{CBE8699F-A2D3-47BF-9485-D5DA01F4CF72}" type="presOf" srcId="{74454603-C958-4B73-8E79-08C7160911F9}" destId="{B30D8889-0566-4283-B7CD-51AAACA15E81}" srcOrd="0" destOrd="0" presId="urn:microsoft.com/office/officeart/2018/2/layout/IconCircleList"/>
    <dgm:cxn modelId="{4BD263A9-8E02-49B3-8307-4D3016203FF9}" type="presOf" srcId="{233698CD-B57A-4083-BCB8-354D24C6BB26}" destId="{E852DB5F-E318-4D8B-9A60-23DD80881103}" srcOrd="0" destOrd="0" presId="urn:microsoft.com/office/officeart/2018/2/layout/IconCircleList"/>
    <dgm:cxn modelId="{FE81E2B5-0C00-4D5D-A8F1-3D4B4444202D}" srcId="{D08F3910-A3D4-4709-9A88-0C6415CA463E}" destId="{74454603-C958-4B73-8E79-08C7160911F9}" srcOrd="3" destOrd="0" parTransId="{A9C1CDB4-D948-4F9B-976C-CD46177A3F03}" sibTransId="{4C658607-4215-4C28-BC02-2CF19EC4959C}"/>
    <dgm:cxn modelId="{9F5412D7-0166-4103-A196-0422410E10AF}" type="presOf" srcId="{9AFADE39-9343-41A1-9B46-0A2748DD6443}" destId="{226E6FCB-5E4B-4BDF-BABC-59F7F3B9A130}" srcOrd="0" destOrd="0" presId="urn:microsoft.com/office/officeart/2018/2/layout/IconCircleList"/>
    <dgm:cxn modelId="{27816E05-8E51-4250-8FC9-9CE374284A6D}" type="presParOf" srcId="{F29DA92B-FEF1-4434-8DEB-767E2024735E}" destId="{EC909613-4711-4ECE-9330-E178430F6F40}" srcOrd="0" destOrd="0" presId="urn:microsoft.com/office/officeart/2018/2/layout/IconCircleList"/>
    <dgm:cxn modelId="{8D311752-37BB-427F-8B01-A7226A589615}" type="presParOf" srcId="{EC909613-4711-4ECE-9330-E178430F6F40}" destId="{C8B0429E-268D-46AA-AA46-78729910A1BE}" srcOrd="0" destOrd="0" presId="urn:microsoft.com/office/officeart/2018/2/layout/IconCircleList"/>
    <dgm:cxn modelId="{16FA117C-9C46-4208-B22B-C901B45E6443}" type="presParOf" srcId="{C8B0429E-268D-46AA-AA46-78729910A1BE}" destId="{598B4F2C-8267-4C92-B608-F632A7C662B7}" srcOrd="0" destOrd="0" presId="urn:microsoft.com/office/officeart/2018/2/layout/IconCircleList"/>
    <dgm:cxn modelId="{FCF604DD-C50A-4767-8BDB-E128A2A79FE3}" type="presParOf" srcId="{C8B0429E-268D-46AA-AA46-78729910A1BE}" destId="{F6CB7B56-3EF6-4C07-9ADA-F7832ED2CBDC}" srcOrd="1" destOrd="0" presId="urn:microsoft.com/office/officeart/2018/2/layout/IconCircleList"/>
    <dgm:cxn modelId="{21D11BD1-D3B9-4905-ABF4-0E92A6AB7E80}" type="presParOf" srcId="{C8B0429E-268D-46AA-AA46-78729910A1BE}" destId="{477D56ED-B8AE-46A1-A03F-CA51A93EC3A5}" srcOrd="2" destOrd="0" presId="urn:microsoft.com/office/officeart/2018/2/layout/IconCircleList"/>
    <dgm:cxn modelId="{9C07F786-C01A-4095-8DE0-99C8470E6384}" type="presParOf" srcId="{C8B0429E-268D-46AA-AA46-78729910A1BE}" destId="{89300D75-2671-45CE-A169-8F255A0184CA}" srcOrd="3" destOrd="0" presId="urn:microsoft.com/office/officeart/2018/2/layout/IconCircleList"/>
    <dgm:cxn modelId="{21255010-E4FD-4824-8876-37FC225A8D2F}" type="presParOf" srcId="{EC909613-4711-4ECE-9330-E178430F6F40}" destId="{7217C33D-BC3B-4A5B-ACB4-68684E37C50E}" srcOrd="1" destOrd="0" presId="urn:microsoft.com/office/officeart/2018/2/layout/IconCircleList"/>
    <dgm:cxn modelId="{861E3BEB-F5E2-45F2-947B-D0C8145FAF95}" type="presParOf" srcId="{EC909613-4711-4ECE-9330-E178430F6F40}" destId="{05A50BBC-BC6C-4094-B4FF-87AB979F2BFC}" srcOrd="2" destOrd="0" presId="urn:microsoft.com/office/officeart/2018/2/layout/IconCircleList"/>
    <dgm:cxn modelId="{A92B5B66-0D22-4D3D-A1F9-A2B88221EBB2}" type="presParOf" srcId="{05A50BBC-BC6C-4094-B4FF-87AB979F2BFC}" destId="{CC436311-8407-4856-A2B9-B0AAC534F9F1}" srcOrd="0" destOrd="0" presId="urn:microsoft.com/office/officeart/2018/2/layout/IconCircleList"/>
    <dgm:cxn modelId="{6E42452B-79E6-4A63-A307-5D150729202A}" type="presParOf" srcId="{05A50BBC-BC6C-4094-B4FF-87AB979F2BFC}" destId="{1184701E-AF54-437F-AC0C-0A6B76481CCF}" srcOrd="1" destOrd="0" presId="urn:microsoft.com/office/officeart/2018/2/layout/IconCircleList"/>
    <dgm:cxn modelId="{12CD836A-8948-4851-A34E-68BC7ECF0560}" type="presParOf" srcId="{05A50BBC-BC6C-4094-B4FF-87AB979F2BFC}" destId="{9A8A0B76-DDE0-480F-B50F-10426B79A8B0}" srcOrd="2" destOrd="0" presId="urn:microsoft.com/office/officeart/2018/2/layout/IconCircleList"/>
    <dgm:cxn modelId="{9F18D422-C956-4D0E-9824-B3E3892FB404}" type="presParOf" srcId="{05A50BBC-BC6C-4094-B4FF-87AB979F2BFC}" destId="{226E6FCB-5E4B-4BDF-BABC-59F7F3B9A130}" srcOrd="3" destOrd="0" presId="urn:microsoft.com/office/officeart/2018/2/layout/IconCircleList"/>
    <dgm:cxn modelId="{1A9A0343-DC54-4F5C-BAF5-06EEC71728F2}" type="presParOf" srcId="{EC909613-4711-4ECE-9330-E178430F6F40}" destId="{8C062A10-2881-413D-B90D-AEC3B19AA201}" srcOrd="3" destOrd="0" presId="urn:microsoft.com/office/officeart/2018/2/layout/IconCircleList"/>
    <dgm:cxn modelId="{9F966F9C-041F-4FC6-8370-07B33D032006}" type="presParOf" srcId="{EC909613-4711-4ECE-9330-E178430F6F40}" destId="{C8081E9E-E3EF-4391-81E7-AEC7BB78CE6C}" srcOrd="4" destOrd="0" presId="urn:microsoft.com/office/officeart/2018/2/layout/IconCircleList"/>
    <dgm:cxn modelId="{FA27CFB5-9F38-4087-8D49-16723BCEE9B7}" type="presParOf" srcId="{C8081E9E-E3EF-4391-81E7-AEC7BB78CE6C}" destId="{BF993D02-52AA-4703-98AB-1C8E485184E7}" srcOrd="0" destOrd="0" presId="urn:microsoft.com/office/officeart/2018/2/layout/IconCircleList"/>
    <dgm:cxn modelId="{AF05BB3A-C64D-40B2-B781-B648B91B2935}" type="presParOf" srcId="{C8081E9E-E3EF-4391-81E7-AEC7BB78CE6C}" destId="{8DD516AF-1ABD-480C-A004-4886D92C177B}" srcOrd="1" destOrd="0" presId="urn:microsoft.com/office/officeart/2018/2/layout/IconCircleList"/>
    <dgm:cxn modelId="{13E26D6E-5AA7-458D-8636-D0ACAD454967}" type="presParOf" srcId="{C8081E9E-E3EF-4391-81E7-AEC7BB78CE6C}" destId="{DAE933D1-EC4A-495A-9ED4-88448E990452}" srcOrd="2" destOrd="0" presId="urn:microsoft.com/office/officeart/2018/2/layout/IconCircleList"/>
    <dgm:cxn modelId="{41745D1C-7667-4F20-BF86-838963B3D0BF}" type="presParOf" srcId="{C8081E9E-E3EF-4391-81E7-AEC7BB78CE6C}" destId="{BCA928C7-8DBC-4DCD-9C8C-AACF1C269869}" srcOrd="3" destOrd="0" presId="urn:microsoft.com/office/officeart/2018/2/layout/IconCircleList"/>
    <dgm:cxn modelId="{3BB66E95-473F-4549-9A25-A44EE380268F}" type="presParOf" srcId="{EC909613-4711-4ECE-9330-E178430F6F40}" destId="{E852DB5F-E318-4D8B-9A60-23DD80881103}" srcOrd="5" destOrd="0" presId="urn:microsoft.com/office/officeart/2018/2/layout/IconCircleList"/>
    <dgm:cxn modelId="{43F09BB7-C335-428E-AB2A-5EC657F7107D}" type="presParOf" srcId="{EC909613-4711-4ECE-9330-E178430F6F40}" destId="{E464079B-568C-408F-8C38-DC14B04359CE}" srcOrd="6" destOrd="0" presId="urn:microsoft.com/office/officeart/2018/2/layout/IconCircleList"/>
    <dgm:cxn modelId="{4B635E9B-A23F-40C0-B5C5-81AF26993C7C}" type="presParOf" srcId="{E464079B-568C-408F-8C38-DC14B04359CE}" destId="{A20BCED2-4A22-41B0-89C4-E987F7AD9308}" srcOrd="0" destOrd="0" presId="urn:microsoft.com/office/officeart/2018/2/layout/IconCircleList"/>
    <dgm:cxn modelId="{EA8F1786-651A-43AF-BF12-D527A03EF914}" type="presParOf" srcId="{E464079B-568C-408F-8C38-DC14B04359CE}" destId="{98564C7A-70C3-4980-8B50-63693C8179E4}" srcOrd="1" destOrd="0" presId="urn:microsoft.com/office/officeart/2018/2/layout/IconCircleList"/>
    <dgm:cxn modelId="{5498AF2C-360E-4185-AFDA-71FB68294195}" type="presParOf" srcId="{E464079B-568C-408F-8C38-DC14B04359CE}" destId="{82DF1D5B-5F99-4ECE-9E04-6FBB029CD2EE}" srcOrd="2" destOrd="0" presId="urn:microsoft.com/office/officeart/2018/2/layout/IconCircleList"/>
    <dgm:cxn modelId="{F1877CA8-20EF-48DE-9329-9FA692EE5A12}" type="presParOf" srcId="{E464079B-568C-408F-8C38-DC14B04359CE}" destId="{B30D8889-0566-4283-B7CD-51AAACA15E81}"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8B4F2C-8267-4C92-B608-F632A7C662B7}">
      <dsp:nvSpPr>
        <dsp:cNvPr id="0" name=""/>
        <dsp:cNvSpPr/>
      </dsp:nvSpPr>
      <dsp:spPr>
        <a:xfrm>
          <a:off x="212335" y="469890"/>
          <a:ext cx="1335915" cy="1335915"/>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CB7B56-3EF6-4C07-9ADA-F7832ED2CBDC}">
      <dsp:nvSpPr>
        <dsp:cNvPr id="0" name=""/>
        <dsp:cNvSpPr/>
      </dsp:nvSpPr>
      <dsp:spPr>
        <a:xfrm>
          <a:off x="492877" y="750432"/>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300D75-2671-45CE-A169-8F255A0184CA}">
      <dsp:nvSpPr>
        <dsp:cNvPr id="0" name=""/>
        <dsp:cNvSpPr/>
      </dsp:nvSpPr>
      <dsp:spPr>
        <a:xfrm>
          <a:off x="1834517" y="4698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a:t>Production of </a:t>
          </a:r>
          <a:r>
            <a:rPr lang="en-US" sz="2400" kern="1200" baseline="30000"/>
            <a:t>224</a:t>
          </a:r>
          <a:r>
            <a:rPr lang="en-US" sz="2400" kern="1200"/>
            <a:t>Ra/</a:t>
          </a:r>
          <a:r>
            <a:rPr lang="en-US" sz="2400" kern="1200" baseline="30000"/>
            <a:t>212</a:t>
          </a:r>
          <a:r>
            <a:rPr lang="en-US" sz="2400" kern="1200"/>
            <a:t>Pb generator of two different types</a:t>
          </a:r>
        </a:p>
      </dsp:txBody>
      <dsp:txXfrm>
        <a:off x="1834517" y="469890"/>
        <a:ext cx="3148942" cy="1335915"/>
      </dsp:txXfrm>
    </dsp:sp>
    <dsp:sp modelId="{CC436311-8407-4856-A2B9-B0AAC534F9F1}">
      <dsp:nvSpPr>
        <dsp:cNvPr id="0" name=""/>
        <dsp:cNvSpPr/>
      </dsp:nvSpPr>
      <dsp:spPr>
        <a:xfrm>
          <a:off x="5532139" y="469890"/>
          <a:ext cx="1335915" cy="1335915"/>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84701E-AF54-437F-AC0C-0A6B76481CCF}">
      <dsp:nvSpPr>
        <dsp:cNvPr id="0" name=""/>
        <dsp:cNvSpPr/>
      </dsp:nvSpPr>
      <dsp:spPr>
        <a:xfrm>
          <a:off x="5812681" y="750432"/>
          <a:ext cx="774830" cy="77483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6E6FCB-5E4B-4BDF-BABC-59F7F3B9A130}">
      <dsp:nvSpPr>
        <dsp:cNvPr id="0" name=""/>
        <dsp:cNvSpPr/>
      </dsp:nvSpPr>
      <dsp:spPr>
        <a:xfrm>
          <a:off x="7154322" y="4698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a:t>With generator efficiencies up to 33% and 56%.</a:t>
          </a:r>
        </a:p>
      </dsp:txBody>
      <dsp:txXfrm>
        <a:off x="7154322" y="469890"/>
        <a:ext cx="3148942" cy="1335915"/>
      </dsp:txXfrm>
    </dsp:sp>
    <dsp:sp modelId="{BF993D02-52AA-4703-98AB-1C8E485184E7}">
      <dsp:nvSpPr>
        <dsp:cNvPr id="0" name=""/>
        <dsp:cNvSpPr/>
      </dsp:nvSpPr>
      <dsp:spPr>
        <a:xfrm>
          <a:off x="212335" y="2545532"/>
          <a:ext cx="1335915" cy="1335915"/>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D516AF-1ABD-480C-A004-4886D92C177B}">
      <dsp:nvSpPr>
        <dsp:cNvPr id="0" name=""/>
        <dsp:cNvSpPr/>
      </dsp:nvSpPr>
      <dsp:spPr>
        <a:xfrm>
          <a:off x="492877" y="2826074"/>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A928C7-8DBC-4DCD-9C8C-AACF1C269869}">
      <dsp:nvSpPr>
        <dsp:cNvPr id="0" name=""/>
        <dsp:cNvSpPr/>
      </dsp:nvSpPr>
      <dsp:spPr>
        <a:xfrm>
          <a:off x="1834517" y="2545532"/>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a:t>High quality product with safe operation</a:t>
          </a:r>
        </a:p>
      </dsp:txBody>
      <dsp:txXfrm>
        <a:off x="1834517" y="2545532"/>
        <a:ext cx="3148942" cy="1335915"/>
      </dsp:txXfrm>
    </dsp:sp>
    <dsp:sp modelId="{A20BCED2-4A22-41B0-89C4-E987F7AD9308}">
      <dsp:nvSpPr>
        <dsp:cNvPr id="0" name=""/>
        <dsp:cNvSpPr/>
      </dsp:nvSpPr>
      <dsp:spPr>
        <a:xfrm>
          <a:off x="5532139" y="2545532"/>
          <a:ext cx="1335915" cy="1335915"/>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564C7A-70C3-4980-8B50-63693C8179E4}">
      <dsp:nvSpPr>
        <dsp:cNvPr id="0" name=""/>
        <dsp:cNvSpPr/>
      </dsp:nvSpPr>
      <dsp:spPr>
        <a:xfrm>
          <a:off x="5812681" y="2826074"/>
          <a:ext cx="774830" cy="774830"/>
        </a:xfrm>
        <a:prstGeom prst="rect">
          <a:avLst/>
        </a:prstGeom>
        <a:blipFill>
          <a:blip xmlns:r="http://schemas.openxmlformats.org/officeDocument/2006/relationships" r:embed="rId4">
            <a:extLst>
              <a:ext uri="{28A0092B-C50C-407E-A947-70E740481C1C}">
                <a14:useLocalDpi xmlns:a14="http://schemas.microsoft.com/office/drawing/2010/main" val="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0D8889-0566-4283-B7CD-51AAACA15E81}">
      <dsp:nvSpPr>
        <dsp:cNvPr id="0" name=""/>
        <dsp:cNvSpPr/>
      </dsp:nvSpPr>
      <dsp:spPr>
        <a:xfrm>
          <a:off x="7154322" y="2545532"/>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a:t>Good labelling result and stability results</a:t>
          </a:r>
        </a:p>
      </dsp:txBody>
      <dsp:txXfrm>
        <a:off x="7154322" y="2545532"/>
        <a:ext cx="3148942" cy="1335915"/>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9DCE6-1C83-42B8-8E88-323B79CE2BC8}" type="datetimeFigureOut">
              <a:rPr lang="en-GB" smtClean="0"/>
              <a:t>06/12/2023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93F32B-5ACE-4DE9-B7E0-8773CC2E3717}" type="slidenum">
              <a:rPr lang="en-GB" smtClean="0"/>
              <a:t>‹#›</a:t>
            </a:fld>
            <a:endParaRPr lang="en-GB"/>
          </a:p>
        </p:txBody>
      </p:sp>
    </p:spTree>
    <p:extLst>
      <p:ext uri="{BB962C8B-B14F-4D97-AF65-F5344CB8AC3E}">
        <p14:creationId xmlns:p14="http://schemas.microsoft.com/office/powerpoint/2010/main" val="319388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a:p>
            <a:r>
              <a:rPr lang="en-GB" dirty="0"/>
              <a:t>Radium is very </a:t>
            </a:r>
            <a:r>
              <a:rPr lang="en-GB" dirty="0" err="1"/>
              <a:t>situabile</a:t>
            </a:r>
            <a:r>
              <a:rPr lang="en-GB" dirty="0"/>
              <a:t> candidate for the</a:t>
            </a:r>
          </a:p>
          <a:p>
            <a:endParaRPr lang="en-GB" dirty="0"/>
          </a:p>
          <a:p>
            <a:r>
              <a:rPr lang="en-GB" dirty="0"/>
              <a:t>The demand of these radionuclides is significantly high than the available resources but international efforts are under way to increase the number and production capacity of such </a:t>
            </a:r>
            <a:r>
              <a:rPr lang="en-GB" dirty="0" err="1"/>
              <a:t>radionuclides.Ra</a:t>
            </a:r>
            <a:r>
              <a:rPr lang="en-GB" dirty="0"/>
              <a:t> is not very much popular in nuclear medicine for direct use as in case of 223Ra simple salt of radium is an only EMA and FDA approved alpha emitting drug used for treatment of metastatic prostate cancer</a:t>
            </a:r>
          </a:p>
        </p:txBody>
      </p:sp>
      <p:sp>
        <p:nvSpPr>
          <p:cNvPr id="4" name="Slide Number Placeholder 3"/>
          <p:cNvSpPr>
            <a:spLocks noGrp="1"/>
          </p:cNvSpPr>
          <p:nvPr>
            <p:ph type="sldNum" sz="quarter" idx="5"/>
          </p:nvPr>
        </p:nvSpPr>
        <p:spPr/>
        <p:txBody>
          <a:bodyPr/>
          <a:lstStyle/>
          <a:p>
            <a:fld id="{F793F32B-5ACE-4DE9-B7E0-8773CC2E3717}" type="slidenum">
              <a:rPr lang="en-GB" smtClean="0"/>
              <a:t>3</a:t>
            </a:fld>
            <a:endParaRPr lang="en-GB"/>
          </a:p>
        </p:txBody>
      </p:sp>
    </p:spTree>
    <p:extLst>
      <p:ext uri="{BB962C8B-B14F-4D97-AF65-F5344CB8AC3E}">
        <p14:creationId xmlns:p14="http://schemas.microsoft.com/office/powerpoint/2010/main" val="2732603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93F32B-5ACE-4DE9-B7E0-8773CC2E3717}" type="slidenum">
              <a:rPr lang="en-GB" smtClean="0"/>
              <a:t>15</a:t>
            </a:fld>
            <a:endParaRPr lang="en-GB"/>
          </a:p>
        </p:txBody>
      </p:sp>
    </p:spTree>
    <p:extLst>
      <p:ext uri="{BB962C8B-B14F-4D97-AF65-F5344CB8AC3E}">
        <p14:creationId xmlns:p14="http://schemas.microsoft.com/office/powerpoint/2010/main" val="3768270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aseline="30000" dirty="0"/>
          </a:p>
        </p:txBody>
      </p:sp>
      <p:sp>
        <p:nvSpPr>
          <p:cNvPr id="4" name="Slide Number Placeholder 3"/>
          <p:cNvSpPr>
            <a:spLocks noGrp="1"/>
          </p:cNvSpPr>
          <p:nvPr>
            <p:ph type="sldNum" sz="quarter" idx="5"/>
          </p:nvPr>
        </p:nvSpPr>
        <p:spPr/>
        <p:txBody>
          <a:bodyPr/>
          <a:lstStyle/>
          <a:p>
            <a:fld id="{F793F32B-5ACE-4DE9-B7E0-8773CC2E3717}" type="slidenum">
              <a:rPr lang="en-GB" smtClean="0"/>
              <a:t>4</a:t>
            </a:fld>
            <a:endParaRPr lang="en-GB"/>
          </a:p>
        </p:txBody>
      </p:sp>
    </p:spTree>
    <p:extLst>
      <p:ext uri="{BB962C8B-B14F-4D97-AF65-F5344CB8AC3E}">
        <p14:creationId xmlns:p14="http://schemas.microsoft.com/office/powerpoint/2010/main" val="3030202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793F32B-5ACE-4DE9-B7E0-8773CC2E3717}" type="slidenum">
              <a:rPr lang="en-GB" smtClean="0"/>
              <a:t>5</a:t>
            </a:fld>
            <a:endParaRPr lang="en-GB"/>
          </a:p>
        </p:txBody>
      </p:sp>
    </p:spTree>
    <p:extLst>
      <p:ext uri="{BB962C8B-B14F-4D97-AF65-F5344CB8AC3E}">
        <p14:creationId xmlns:p14="http://schemas.microsoft.com/office/powerpoint/2010/main" val="539564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93F32B-5ACE-4DE9-B7E0-8773CC2E3717}" type="slidenum">
              <a:rPr lang="en-GB" smtClean="0"/>
              <a:t>6</a:t>
            </a:fld>
            <a:endParaRPr lang="en-GB"/>
          </a:p>
        </p:txBody>
      </p:sp>
    </p:spTree>
    <p:extLst>
      <p:ext uri="{BB962C8B-B14F-4D97-AF65-F5344CB8AC3E}">
        <p14:creationId xmlns:p14="http://schemas.microsoft.com/office/powerpoint/2010/main" val="3835593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93F32B-5ACE-4DE9-B7E0-8773CC2E3717}" type="slidenum">
              <a:rPr lang="en-GB" smtClean="0"/>
              <a:t>7</a:t>
            </a:fld>
            <a:endParaRPr lang="en-GB"/>
          </a:p>
        </p:txBody>
      </p:sp>
    </p:spTree>
    <p:extLst>
      <p:ext uri="{BB962C8B-B14F-4D97-AF65-F5344CB8AC3E}">
        <p14:creationId xmlns:p14="http://schemas.microsoft.com/office/powerpoint/2010/main" val="3929128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93F32B-5ACE-4DE9-B7E0-8773CC2E3717}" type="slidenum">
              <a:rPr lang="en-GB" smtClean="0"/>
              <a:t>8</a:t>
            </a:fld>
            <a:endParaRPr lang="en-GB"/>
          </a:p>
        </p:txBody>
      </p:sp>
    </p:spTree>
    <p:extLst>
      <p:ext uri="{BB962C8B-B14F-4D97-AF65-F5344CB8AC3E}">
        <p14:creationId xmlns:p14="http://schemas.microsoft.com/office/powerpoint/2010/main" val="3322024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93F32B-5ACE-4DE9-B7E0-8773CC2E3717}" type="slidenum">
              <a:rPr lang="en-GB" smtClean="0"/>
              <a:t>9</a:t>
            </a:fld>
            <a:endParaRPr lang="en-GB"/>
          </a:p>
        </p:txBody>
      </p:sp>
    </p:spTree>
    <p:extLst>
      <p:ext uri="{BB962C8B-B14F-4D97-AF65-F5344CB8AC3E}">
        <p14:creationId xmlns:p14="http://schemas.microsoft.com/office/powerpoint/2010/main" val="4096257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93F32B-5ACE-4DE9-B7E0-8773CC2E3717}" type="slidenum">
              <a:rPr lang="en-GB" smtClean="0"/>
              <a:t>10</a:t>
            </a:fld>
            <a:endParaRPr lang="en-GB"/>
          </a:p>
        </p:txBody>
      </p:sp>
    </p:spTree>
    <p:extLst>
      <p:ext uri="{BB962C8B-B14F-4D97-AF65-F5344CB8AC3E}">
        <p14:creationId xmlns:p14="http://schemas.microsoft.com/office/powerpoint/2010/main" val="3790593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93F32B-5ACE-4DE9-B7E0-8773CC2E3717}" type="slidenum">
              <a:rPr lang="en-GB" smtClean="0"/>
              <a:t>14</a:t>
            </a:fld>
            <a:endParaRPr lang="en-GB"/>
          </a:p>
        </p:txBody>
      </p:sp>
    </p:spTree>
    <p:extLst>
      <p:ext uri="{BB962C8B-B14F-4D97-AF65-F5344CB8AC3E}">
        <p14:creationId xmlns:p14="http://schemas.microsoft.com/office/powerpoint/2010/main" val="1257435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F3D91-D041-C23B-AE65-6C6B373041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E7E2D3D-A62B-FAEA-922E-A998C9DBF9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518CD49-8E34-9192-C65E-4CC1C425111A}"/>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5" name="Footer Placeholder 4">
            <a:extLst>
              <a:ext uri="{FF2B5EF4-FFF2-40B4-BE49-F238E27FC236}">
                <a16:creationId xmlns:a16="http://schemas.microsoft.com/office/drawing/2014/main" id="{8B1F26CC-B00C-E33D-1C80-2987EF29F1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D569F4-04D2-93BF-3037-62E147A4639E}"/>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133069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6A8C9-BB89-6F61-CDA9-12DD9A5F2BE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C7FA2E8-8D93-DF09-5173-CFA901AA71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EE1E9A6-46D4-6C37-A942-525626A6B54A}"/>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5" name="Footer Placeholder 4">
            <a:extLst>
              <a:ext uri="{FF2B5EF4-FFF2-40B4-BE49-F238E27FC236}">
                <a16:creationId xmlns:a16="http://schemas.microsoft.com/office/drawing/2014/main" id="{7EDFAA4A-6AE2-82EC-6DFA-DCA354CD9A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466D81-08AC-AC36-7FBF-5336119045ED}"/>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367850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7F226C-BCD7-EE5F-D3AE-F65113710F7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4544551-2710-2102-CE4F-9DD8DF5296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FE851B4-65C9-2DAC-1311-CE960FB5454B}"/>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5" name="Footer Placeholder 4">
            <a:extLst>
              <a:ext uri="{FF2B5EF4-FFF2-40B4-BE49-F238E27FC236}">
                <a16:creationId xmlns:a16="http://schemas.microsoft.com/office/drawing/2014/main" id="{6E50CFD3-A750-1F3A-3926-4FD292F0A7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B8BC32-4785-F0EC-CF5F-173429619E53}"/>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1015122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CC635-37E1-2837-2BDA-EC29C25457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3C3A09-7860-954D-9936-E700216FBC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D0B9B1-D95D-1B54-89F2-C1841430190F}"/>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5" name="Footer Placeholder 4">
            <a:extLst>
              <a:ext uri="{FF2B5EF4-FFF2-40B4-BE49-F238E27FC236}">
                <a16:creationId xmlns:a16="http://schemas.microsoft.com/office/drawing/2014/main" id="{7D36A7AA-ED2E-D3CC-790A-6C84270919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E03D4C-EFF2-1B29-F164-E95DC9D91B72}"/>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2705193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D667C-F970-5691-7C35-482E4E5D75E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8ED21E1-3F4A-F603-83D5-E823D22C7E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7AE26D-9B6E-C51F-5B97-CE9DCE87A7C1}"/>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5" name="Footer Placeholder 4">
            <a:extLst>
              <a:ext uri="{FF2B5EF4-FFF2-40B4-BE49-F238E27FC236}">
                <a16:creationId xmlns:a16="http://schemas.microsoft.com/office/drawing/2014/main" id="{B46D4E1F-DAB1-FD28-FD68-B64BFA2112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B4B53D-12DF-4736-35BB-DD26570C2CAB}"/>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828053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BC46D-625C-4B6F-3490-C648973E763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CD3D9C-1878-5F3A-89B9-3386059EA4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723DDE0-B553-F896-F1CE-CD1D32AC82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FB76D70-5070-1FAA-8BE0-94145DE96C10}"/>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6" name="Footer Placeholder 5">
            <a:extLst>
              <a:ext uri="{FF2B5EF4-FFF2-40B4-BE49-F238E27FC236}">
                <a16:creationId xmlns:a16="http://schemas.microsoft.com/office/drawing/2014/main" id="{5A8DE03A-A1D9-34CB-32B6-D3670CC47FA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B799C0-4AF5-C8C2-C1D0-104B746D343F}"/>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1036867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0E19A-66C9-FBD3-8DC0-EE7148A8D16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9054225-1D1A-6A5C-0922-A1FBC3F3E7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66EA31-447C-AE57-8DE6-BC7AD8569B6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0CE1921-DB91-B3DA-5D67-D0659D2BDA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6F3916-ABAF-836D-50E5-BE68E2D9B0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7F475B4-4EBA-85AF-26B3-14A558312147}"/>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8" name="Footer Placeholder 7">
            <a:extLst>
              <a:ext uri="{FF2B5EF4-FFF2-40B4-BE49-F238E27FC236}">
                <a16:creationId xmlns:a16="http://schemas.microsoft.com/office/drawing/2014/main" id="{EE098F47-A645-C910-207A-286A54D0183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8E4F20B-31A0-021F-CC2D-6191E7D2AFAC}"/>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1160015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A3E30-2D09-A602-D9D2-7FA6D49372A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F44EF98-0F07-4A4F-08A2-BA4DACBA7750}"/>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4" name="Footer Placeholder 3">
            <a:extLst>
              <a:ext uri="{FF2B5EF4-FFF2-40B4-BE49-F238E27FC236}">
                <a16:creationId xmlns:a16="http://schemas.microsoft.com/office/drawing/2014/main" id="{0046A249-87F4-197A-3528-55DD6621DD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36F7867-B76E-7907-2498-AA091576A4B2}"/>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982893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3087D7-0E74-EB1D-90EF-BF681AC297C3}"/>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3" name="Footer Placeholder 2">
            <a:extLst>
              <a:ext uri="{FF2B5EF4-FFF2-40B4-BE49-F238E27FC236}">
                <a16:creationId xmlns:a16="http://schemas.microsoft.com/office/drawing/2014/main" id="{29BC7473-A835-60C3-E00D-9AAEA1A20AD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1F119E-F480-5ACA-E0D3-C1EEA408B5A2}"/>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1966894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C1B79-7972-5C9D-FB90-D5AB0A2CF1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1F302B2-E022-18EB-5659-0DF5B63274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F7069EF-4AC7-F6A9-B48D-D8CF8D2A9F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1C1383-B426-E1D6-FA67-F7AE99E1CB77}"/>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6" name="Footer Placeholder 5">
            <a:extLst>
              <a:ext uri="{FF2B5EF4-FFF2-40B4-BE49-F238E27FC236}">
                <a16:creationId xmlns:a16="http://schemas.microsoft.com/office/drawing/2014/main" id="{2060A5AF-05AE-D69B-4488-16B3DAC9A9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197024-63C9-33C6-D231-D27F2F0E5282}"/>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3402810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0CD1E-A44D-42BC-9E64-680BC8C813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79526A-C166-65DC-7178-46B915F911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D69EC15-267C-62DC-B3DE-5C0C408401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2BCB89-129F-5976-AA50-FAACE13C003A}"/>
              </a:ext>
            </a:extLst>
          </p:cNvPr>
          <p:cNvSpPr>
            <a:spLocks noGrp="1"/>
          </p:cNvSpPr>
          <p:nvPr>
            <p:ph type="dt" sz="half" idx="10"/>
          </p:nvPr>
        </p:nvSpPr>
        <p:spPr/>
        <p:txBody>
          <a:bodyPr/>
          <a:lstStyle/>
          <a:p>
            <a:fld id="{82A614F8-A993-4344-B65E-2F43B0528949}" type="datetimeFigureOut">
              <a:rPr lang="en-GB" smtClean="0"/>
              <a:t>06/12/2023</a:t>
            </a:fld>
            <a:endParaRPr lang="en-GB"/>
          </a:p>
        </p:txBody>
      </p:sp>
      <p:sp>
        <p:nvSpPr>
          <p:cNvPr id="6" name="Footer Placeholder 5">
            <a:extLst>
              <a:ext uri="{FF2B5EF4-FFF2-40B4-BE49-F238E27FC236}">
                <a16:creationId xmlns:a16="http://schemas.microsoft.com/office/drawing/2014/main" id="{C4A2B529-65E0-BD06-C84E-9026AEE3E4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6321449-4F19-B29D-8AE8-B31468EB951D}"/>
              </a:ext>
            </a:extLst>
          </p:cNvPr>
          <p:cNvSpPr>
            <a:spLocks noGrp="1"/>
          </p:cNvSpPr>
          <p:nvPr>
            <p:ph type="sldNum" sz="quarter" idx="12"/>
          </p:nvPr>
        </p:nvSpPr>
        <p:spPr/>
        <p:txBody>
          <a:bodyPr/>
          <a:lstStyle/>
          <a:p>
            <a:fld id="{5EA5F8CC-8853-4272-8224-8C0C8C849369}" type="slidenum">
              <a:rPr lang="en-GB" smtClean="0"/>
              <a:t>‹#›</a:t>
            </a:fld>
            <a:endParaRPr lang="en-GB"/>
          </a:p>
        </p:txBody>
      </p:sp>
    </p:spTree>
    <p:extLst>
      <p:ext uri="{BB962C8B-B14F-4D97-AF65-F5344CB8AC3E}">
        <p14:creationId xmlns:p14="http://schemas.microsoft.com/office/powerpoint/2010/main" val="1330930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3503B2-E847-83EC-3680-753EBC556B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87084AC-C7EC-B4FB-3EB2-9D662CF6D6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D971CE-8170-7F48-4A73-9429F00DD3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614F8-A993-4344-B65E-2F43B0528949}" type="datetimeFigureOut">
              <a:rPr lang="en-GB" smtClean="0"/>
              <a:t>06/12/2023</a:t>
            </a:fld>
            <a:endParaRPr lang="en-GB"/>
          </a:p>
        </p:txBody>
      </p:sp>
      <p:sp>
        <p:nvSpPr>
          <p:cNvPr id="5" name="Footer Placeholder 4">
            <a:extLst>
              <a:ext uri="{FF2B5EF4-FFF2-40B4-BE49-F238E27FC236}">
                <a16:creationId xmlns:a16="http://schemas.microsoft.com/office/drawing/2014/main" id="{F59B64C4-444D-155D-9774-50899CBDEF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1E2F738-8BCC-7BA9-7B03-016D543E55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A5F8CC-8853-4272-8224-8C0C8C849369}" type="slidenum">
              <a:rPr lang="en-GB" smtClean="0"/>
              <a:t>‹#›</a:t>
            </a:fld>
            <a:endParaRPr lang="en-GB"/>
          </a:p>
        </p:txBody>
      </p:sp>
    </p:spTree>
    <p:extLst>
      <p:ext uri="{BB962C8B-B14F-4D97-AF65-F5344CB8AC3E}">
        <p14:creationId xmlns:p14="http://schemas.microsoft.com/office/powerpoint/2010/main" val="1193946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F8F0D-E6A4-4C0B-7094-F3D57A01E611}"/>
              </a:ext>
            </a:extLst>
          </p:cNvPr>
          <p:cNvSpPr>
            <a:spLocks noGrp="1"/>
          </p:cNvSpPr>
          <p:nvPr>
            <p:ph type="ctrTitle"/>
          </p:nvPr>
        </p:nvSpPr>
        <p:spPr>
          <a:xfrm>
            <a:off x="1524000" y="3705158"/>
            <a:ext cx="9144000" cy="1575032"/>
          </a:xfrm>
        </p:spPr>
        <p:txBody>
          <a:bodyPr>
            <a:normAutofit fontScale="90000"/>
          </a:bodyPr>
          <a:lstStyle/>
          <a:p>
            <a:r>
              <a:rPr lang="en-US" sz="6000" dirty="0"/>
              <a:t>Radiochemistry Developments on </a:t>
            </a:r>
            <a:r>
              <a:rPr lang="en-US" sz="6000" baseline="30000" dirty="0"/>
              <a:t>224</a:t>
            </a:r>
            <a:r>
              <a:rPr lang="en-US" sz="6000" dirty="0"/>
              <a:t>Radium(</a:t>
            </a:r>
            <a:r>
              <a:rPr lang="en-US" sz="6000" baseline="30000" dirty="0"/>
              <a:t>224</a:t>
            </a:r>
            <a:r>
              <a:rPr lang="en-US" sz="6000" dirty="0"/>
              <a:t>Ra)</a:t>
            </a:r>
            <a:endParaRPr lang="en-GB" dirty="0"/>
          </a:p>
        </p:txBody>
      </p:sp>
      <p:sp>
        <p:nvSpPr>
          <p:cNvPr id="3" name="Subtitle 2">
            <a:extLst>
              <a:ext uri="{FF2B5EF4-FFF2-40B4-BE49-F238E27FC236}">
                <a16:creationId xmlns:a16="http://schemas.microsoft.com/office/drawing/2014/main" id="{69D3CB0D-3932-5BD5-C649-DA33495D6B3B}"/>
              </a:ext>
            </a:extLst>
          </p:cNvPr>
          <p:cNvSpPr>
            <a:spLocks noGrp="1"/>
          </p:cNvSpPr>
          <p:nvPr>
            <p:ph type="subTitle" idx="1"/>
          </p:nvPr>
        </p:nvSpPr>
        <p:spPr>
          <a:xfrm>
            <a:off x="1609274" y="5280190"/>
            <a:ext cx="9144000" cy="1092618"/>
          </a:xfrm>
        </p:spPr>
        <p:txBody>
          <a:bodyPr/>
          <a:lstStyle/>
          <a:p>
            <a:r>
              <a:rPr lang="en-US" dirty="0"/>
              <a:t>MUHAMMAD INZAMAM </a:t>
            </a:r>
          </a:p>
          <a:p>
            <a:r>
              <a:rPr lang="en-US" dirty="0"/>
              <a:t>(PINSTECH, Pakistan Atomic Energy Commission)</a:t>
            </a:r>
            <a:endParaRPr lang="en-GB" dirty="0"/>
          </a:p>
          <a:p>
            <a:endParaRPr lang="en-GB" dirty="0"/>
          </a:p>
        </p:txBody>
      </p:sp>
      <p:pic>
        <p:nvPicPr>
          <p:cNvPr id="4" name="Picture 3">
            <a:extLst>
              <a:ext uri="{FF2B5EF4-FFF2-40B4-BE49-F238E27FC236}">
                <a16:creationId xmlns:a16="http://schemas.microsoft.com/office/drawing/2014/main" id="{A6B98F70-7FA0-810A-FA96-9802698D8FE8}"/>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259720" y="554084"/>
            <a:ext cx="2699108" cy="2955228"/>
          </a:xfrm>
          <a:prstGeom prst="rect">
            <a:avLst/>
          </a:prstGeom>
        </p:spPr>
      </p:pic>
      <p:pic>
        <p:nvPicPr>
          <p:cNvPr id="5" name="Picture 4" descr="A logo of a building&#10;&#10;Description automatically generated">
            <a:extLst>
              <a:ext uri="{FF2B5EF4-FFF2-40B4-BE49-F238E27FC236}">
                <a16:creationId xmlns:a16="http://schemas.microsoft.com/office/drawing/2014/main" id="{BC9B8C01-30B6-7C3C-5677-1E62F23A66D9}"/>
              </a:ext>
            </a:extLst>
          </p:cNvPr>
          <p:cNvPicPr>
            <a:picLocks noChangeAspect="1"/>
          </p:cNvPicPr>
          <p:nvPr/>
        </p:nvPicPr>
        <p:blipFill rotWithShape="1">
          <a:blip r:embed="rId3">
            <a:extLst>
              <a:ext uri="{28A0092B-C50C-407E-A947-70E740481C1C}">
                <a14:useLocalDpi xmlns:a14="http://schemas.microsoft.com/office/drawing/2010/main" val="0"/>
              </a:ext>
            </a:extLst>
          </a:blip>
          <a:srcRect r="-1" b="-1"/>
          <a:stretch/>
        </p:blipFill>
        <p:spPr>
          <a:xfrm>
            <a:off x="3189755" y="618950"/>
            <a:ext cx="2825496" cy="2825496"/>
          </a:xfrm>
          <a:prstGeom prst="rect">
            <a:avLst/>
          </a:prstGeom>
        </p:spPr>
      </p:pic>
      <p:pic>
        <p:nvPicPr>
          <p:cNvPr id="6" name="Picture 5">
            <a:extLst>
              <a:ext uri="{FF2B5EF4-FFF2-40B4-BE49-F238E27FC236}">
                <a16:creationId xmlns:a16="http://schemas.microsoft.com/office/drawing/2014/main" id="{3B60CA07-9EE7-3109-2FAE-180BCDA2A8BF}"/>
              </a:ext>
            </a:extLst>
          </p:cNvPr>
          <p:cNvPicPr>
            <a:picLocks noChangeAspect="1"/>
          </p:cNvPicPr>
          <p:nvPr/>
        </p:nvPicPr>
        <p:blipFill rotWithShape="1">
          <a:blip r:embed="rId4">
            <a:extLst>
              <a:ext uri="{28A0092B-C50C-407E-A947-70E740481C1C}">
                <a14:useLocalDpi xmlns:a14="http://schemas.microsoft.com/office/drawing/2010/main" val="0"/>
              </a:ext>
            </a:extLst>
          </a:blip>
          <a:srcRect r="7213" b="13115"/>
          <a:stretch/>
        </p:blipFill>
        <p:spPr>
          <a:xfrm>
            <a:off x="6182984" y="910552"/>
            <a:ext cx="2825496" cy="2242291"/>
          </a:xfrm>
          <a:prstGeom prst="rect">
            <a:avLst/>
          </a:prstGeom>
        </p:spPr>
      </p:pic>
      <p:pic>
        <p:nvPicPr>
          <p:cNvPr id="7" name="Picture 6" descr="A blue and black logo&#10;&#10;Description automatically generated">
            <a:extLst>
              <a:ext uri="{FF2B5EF4-FFF2-40B4-BE49-F238E27FC236}">
                <a16:creationId xmlns:a16="http://schemas.microsoft.com/office/drawing/2014/main" id="{A1F4767F-EF20-8956-644D-6D54D74699BD}"/>
              </a:ext>
            </a:extLst>
          </p:cNvPr>
          <p:cNvPicPr>
            <a:picLocks noChangeAspect="1"/>
          </p:cNvPicPr>
          <p:nvPr/>
        </p:nvPicPr>
        <p:blipFill rotWithShape="1">
          <a:blip r:embed="rId5">
            <a:extLst>
              <a:ext uri="{28A0092B-C50C-407E-A947-70E740481C1C}">
                <a14:useLocalDpi xmlns:a14="http://schemas.microsoft.com/office/drawing/2010/main" val="0"/>
              </a:ext>
            </a:extLst>
          </a:blip>
          <a:srcRect l="-1" r="17276" b="29742"/>
          <a:stretch/>
        </p:blipFill>
        <p:spPr>
          <a:xfrm>
            <a:off x="9176214" y="1587757"/>
            <a:ext cx="2825496" cy="887882"/>
          </a:xfrm>
          <a:prstGeom prst="rect">
            <a:avLst/>
          </a:prstGeom>
        </p:spPr>
      </p:pic>
    </p:spTree>
    <p:extLst>
      <p:ext uri="{BB962C8B-B14F-4D97-AF65-F5344CB8AC3E}">
        <p14:creationId xmlns:p14="http://schemas.microsoft.com/office/powerpoint/2010/main" val="3805339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16674508-81D3-48CF-96BF-7FC60EAA5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3C75F8AC-3663-6015-C9AE-0E36614D7F46}"/>
              </a:ext>
            </a:extLst>
          </p:cNvPr>
          <p:cNvSpPr>
            <a:spLocks noGrp="1"/>
          </p:cNvSpPr>
          <p:nvPr>
            <p:ph type="title"/>
          </p:nvPr>
        </p:nvSpPr>
        <p:spPr>
          <a:xfrm>
            <a:off x="1137034" y="609600"/>
            <a:ext cx="5903846" cy="1330840"/>
          </a:xfrm>
        </p:spPr>
        <p:txBody>
          <a:bodyPr>
            <a:normAutofit/>
          </a:bodyPr>
          <a:lstStyle/>
          <a:p>
            <a:r>
              <a:rPr lang="en-US" sz="4000" b="1" dirty="0">
                <a:solidFill>
                  <a:schemeClr val="accent1"/>
                </a:solidFill>
              </a:rPr>
              <a:t>Efficiency of the Generator</a:t>
            </a:r>
            <a:endParaRPr lang="en-GB" sz="4000" b="1" dirty="0">
              <a:solidFill>
                <a:schemeClr val="accent1"/>
              </a:solidFill>
            </a:endParaRPr>
          </a:p>
        </p:txBody>
      </p:sp>
      <p:sp>
        <p:nvSpPr>
          <p:cNvPr id="3" name="Content Placeholder 2">
            <a:extLst>
              <a:ext uri="{FF2B5EF4-FFF2-40B4-BE49-F238E27FC236}">
                <a16:creationId xmlns:a16="http://schemas.microsoft.com/office/drawing/2014/main" id="{A950D158-D616-062D-D532-C3FE3CDA54CB}"/>
              </a:ext>
            </a:extLst>
          </p:cNvPr>
          <p:cNvSpPr>
            <a:spLocks noGrp="1"/>
          </p:cNvSpPr>
          <p:nvPr>
            <p:ph idx="1"/>
          </p:nvPr>
        </p:nvSpPr>
        <p:spPr>
          <a:xfrm>
            <a:off x="1137034" y="2194102"/>
            <a:ext cx="5743576" cy="3969101"/>
          </a:xfrm>
        </p:spPr>
        <p:txBody>
          <a:bodyPr>
            <a:normAutofit/>
          </a:bodyPr>
          <a:lstStyle/>
          <a:p>
            <a:r>
              <a:rPr lang="en-US" dirty="0"/>
              <a:t>Generator eluted for three time after every two day</a:t>
            </a:r>
          </a:p>
          <a:p>
            <a:r>
              <a:rPr lang="en-US" dirty="0"/>
              <a:t>Average 56% of the </a:t>
            </a:r>
            <a:r>
              <a:rPr lang="en-US" baseline="30000" dirty="0"/>
              <a:t>212</a:t>
            </a:r>
            <a:r>
              <a:rPr lang="en-US" dirty="0"/>
              <a:t>Pb recovered from the generator</a:t>
            </a:r>
          </a:p>
          <a:p>
            <a:r>
              <a:rPr lang="en-US" dirty="0"/>
              <a:t>Ra breakthrough was observed in the elution up to 9%</a:t>
            </a:r>
          </a:p>
          <a:p>
            <a:r>
              <a:rPr lang="en-US" dirty="0"/>
              <a:t>Some issues identified during experiment which will lead to improvement </a:t>
            </a:r>
            <a:endParaRPr lang="en-GB" dirty="0"/>
          </a:p>
        </p:txBody>
      </p:sp>
      <p:graphicFrame>
        <p:nvGraphicFramePr>
          <p:cNvPr id="5" name="Chart 4">
            <a:extLst>
              <a:ext uri="{FF2B5EF4-FFF2-40B4-BE49-F238E27FC236}">
                <a16:creationId xmlns:a16="http://schemas.microsoft.com/office/drawing/2014/main" id="{C3407A39-A5B9-AC72-9C86-1F8AE385BD30}"/>
              </a:ext>
            </a:extLst>
          </p:cNvPr>
          <p:cNvGraphicFramePr>
            <a:graphicFrameLocks/>
          </p:cNvGraphicFramePr>
          <p:nvPr>
            <p:extLst>
              <p:ext uri="{D42A27DB-BD31-4B8C-83A1-F6EECF244321}">
                <p14:modId xmlns:p14="http://schemas.microsoft.com/office/powerpoint/2010/main" val="2843597805"/>
              </p:ext>
            </p:extLst>
          </p:nvPr>
        </p:nvGraphicFramePr>
        <p:xfrm>
          <a:off x="6880610" y="717012"/>
          <a:ext cx="4737650" cy="54461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1490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FE76E-7C94-756B-C3A8-9DDFBEB9A0ED}"/>
              </a:ext>
            </a:extLst>
          </p:cNvPr>
          <p:cNvSpPr>
            <a:spLocks noGrp="1"/>
          </p:cNvSpPr>
          <p:nvPr>
            <p:ph type="title"/>
          </p:nvPr>
        </p:nvSpPr>
        <p:spPr/>
        <p:txBody>
          <a:bodyPr/>
          <a:lstStyle/>
          <a:p>
            <a:r>
              <a:rPr lang="en-US" b="1" dirty="0">
                <a:solidFill>
                  <a:schemeClr val="accent1"/>
                </a:solidFill>
              </a:rPr>
              <a:t>Radiation</a:t>
            </a:r>
            <a:r>
              <a:rPr lang="en-US" dirty="0"/>
              <a:t> </a:t>
            </a:r>
            <a:r>
              <a:rPr lang="en-US" b="1" dirty="0">
                <a:solidFill>
                  <a:schemeClr val="accent1"/>
                </a:solidFill>
              </a:rPr>
              <a:t>Safety</a:t>
            </a:r>
            <a:endParaRPr lang="en-GB" b="1" dirty="0">
              <a:solidFill>
                <a:schemeClr val="accent1"/>
              </a:solidFill>
            </a:endParaRPr>
          </a:p>
        </p:txBody>
      </p:sp>
      <p:sp>
        <p:nvSpPr>
          <p:cNvPr id="3" name="Content Placeholder 2">
            <a:extLst>
              <a:ext uri="{FF2B5EF4-FFF2-40B4-BE49-F238E27FC236}">
                <a16:creationId xmlns:a16="http://schemas.microsoft.com/office/drawing/2014/main" id="{01FBA1C4-7B65-D2CC-20C2-945B176E30FE}"/>
              </a:ext>
            </a:extLst>
          </p:cNvPr>
          <p:cNvSpPr>
            <a:spLocks noGrp="1"/>
          </p:cNvSpPr>
          <p:nvPr>
            <p:ph idx="1"/>
          </p:nvPr>
        </p:nvSpPr>
        <p:spPr>
          <a:xfrm>
            <a:off x="838200" y="1825625"/>
            <a:ext cx="4334691" cy="4351338"/>
          </a:xfrm>
        </p:spPr>
        <p:txBody>
          <a:bodyPr/>
          <a:lstStyle/>
          <a:p>
            <a:r>
              <a:rPr lang="en-US" dirty="0"/>
              <a:t>All the following steps for generators carried out in Gloves box</a:t>
            </a:r>
          </a:p>
          <a:p>
            <a:pPr lvl="1"/>
            <a:r>
              <a:rPr lang="en-US" baseline="30000" dirty="0"/>
              <a:t>224</a:t>
            </a:r>
            <a:r>
              <a:rPr lang="en-US" dirty="0"/>
              <a:t>Ra foil retrieval for target holder</a:t>
            </a:r>
          </a:p>
          <a:p>
            <a:pPr lvl="1"/>
            <a:r>
              <a:rPr lang="en-US" dirty="0"/>
              <a:t>Dissolution of the </a:t>
            </a:r>
            <a:r>
              <a:rPr lang="en-US" baseline="30000" dirty="0"/>
              <a:t>224</a:t>
            </a:r>
            <a:r>
              <a:rPr lang="en-US" dirty="0"/>
              <a:t>Ra</a:t>
            </a:r>
          </a:p>
          <a:p>
            <a:pPr lvl="1"/>
            <a:r>
              <a:rPr lang="en-US" dirty="0"/>
              <a:t>Generator production</a:t>
            </a:r>
          </a:p>
          <a:p>
            <a:pPr lvl="1"/>
            <a:r>
              <a:rPr lang="en-US" dirty="0"/>
              <a:t>Elution</a:t>
            </a:r>
          </a:p>
          <a:p>
            <a:pPr marL="457200" lvl="1" indent="0">
              <a:buNone/>
            </a:pPr>
            <a:r>
              <a:rPr lang="en-US" dirty="0"/>
              <a:t>No release of radon or any contamination </a:t>
            </a:r>
            <a:endParaRPr lang="en-GB" dirty="0"/>
          </a:p>
        </p:txBody>
      </p:sp>
      <p:pic>
        <p:nvPicPr>
          <p:cNvPr id="7" name="Picture 6" descr="A person's legs in a lab&#10;&#10;Description automatically generated">
            <a:extLst>
              <a:ext uri="{FF2B5EF4-FFF2-40B4-BE49-F238E27FC236}">
                <a16:creationId xmlns:a16="http://schemas.microsoft.com/office/drawing/2014/main" id="{39EB3C10-8923-BB9C-561D-AC969642F7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5177" y="1098606"/>
            <a:ext cx="6214383" cy="4660787"/>
          </a:xfrm>
          <a:prstGeom prst="rect">
            <a:avLst/>
          </a:prstGeom>
        </p:spPr>
      </p:pic>
    </p:spTree>
    <p:extLst>
      <p:ext uri="{BB962C8B-B14F-4D97-AF65-F5344CB8AC3E}">
        <p14:creationId xmlns:p14="http://schemas.microsoft.com/office/powerpoint/2010/main" val="695035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FB239-E454-38D7-EF0D-FCE7F83759D3}"/>
              </a:ext>
            </a:extLst>
          </p:cNvPr>
          <p:cNvSpPr>
            <a:spLocks noGrp="1"/>
          </p:cNvSpPr>
          <p:nvPr>
            <p:ph type="title"/>
          </p:nvPr>
        </p:nvSpPr>
        <p:spPr/>
        <p:txBody>
          <a:bodyPr/>
          <a:lstStyle/>
          <a:p>
            <a:r>
              <a:rPr lang="en-US" sz="4400" b="1" dirty="0">
                <a:solidFill>
                  <a:schemeClr val="accent1"/>
                </a:solidFill>
              </a:rPr>
              <a:t>Quality of </a:t>
            </a:r>
            <a:r>
              <a:rPr lang="en-US" sz="4400" b="1" baseline="30000" dirty="0">
                <a:solidFill>
                  <a:schemeClr val="accent1"/>
                </a:solidFill>
              </a:rPr>
              <a:t>212</a:t>
            </a:r>
            <a:r>
              <a:rPr lang="en-US" sz="4400" b="1" dirty="0">
                <a:solidFill>
                  <a:schemeClr val="accent1"/>
                </a:solidFill>
              </a:rPr>
              <a:t>Pb from Generator</a:t>
            </a:r>
            <a:endParaRPr lang="en-GB" dirty="0"/>
          </a:p>
        </p:txBody>
      </p:sp>
      <p:sp>
        <p:nvSpPr>
          <p:cNvPr id="3" name="Content Placeholder 2">
            <a:extLst>
              <a:ext uri="{FF2B5EF4-FFF2-40B4-BE49-F238E27FC236}">
                <a16:creationId xmlns:a16="http://schemas.microsoft.com/office/drawing/2014/main" id="{2B8461B2-0167-DA34-D83C-EA6F7073564A}"/>
              </a:ext>
            </a:extLst>
          </p:cNvPr>
          <p:cNvSpPr>
            <a:spLocks noGrp="1"/>
          </p:cNvSpPr>
          <p:nvPr>
            <p:ph idx="1"/>
          </p:nvPr>
        </p:nvSpPr>
        <p:spPr>
          <a:xfrm>
            <a:off x="838201" y="1476104"/>
            <a:ext cx="5928360" cy="4598125"/>
          </a:xfrm>
        </p:spPr>
        <p:txBody>
          <a:bodyPr/>
          <a:lstStyle/>
          <a:p>
            <a:r>
              <a:rPr lang="en-US" dirty="0"/>
              <a:t>Gamma spec. analysis of elution</a:t>
            </a:r>
          </a:p>
          <a:p>
            <a:r>
              <a:rPr lang="en-US" dirty="0"/>
              <a:t>In first generator, no radium was detected (&lt;</a:t>
            </a:r>
            <a:r>
              <a:rPr lang="en-US" baseline="30000" dirty="0"/>
              <a:t>224</a:t>
            </a:r>
            <a:r>
              <a:rPr lang="en-US" dirty="0"/>
              <a:t>Ra MDA) in elution</a:t>
            </a:r>
          </a:p>
          <a:p>
            <a:r>
              <a:rPr lang="en-US" dirty="0"/>
              <a:t>Generator of activity ~80MBq dispatch to one of partner institute for further evaluation/labelling studies</a:t>
            </a:r>
          </a:p>
          <a:p>
            <a:r>
              <a:rPr lang="en-US" dirty="0"/>
              <a:t>In cation exchange resin, up to 9% radium was detected used internally only on experimental work</a:t>
            </a:r>
          </a:p>
          <a:p>
            <a:endParaRPr lang="en-GB" dirty="0"/>
          </a:p>
        </p:txBody>
      </p:sp>
      <p:pic>
        <p:nvPicPr>
          <p:cNvPr id="5" name="Picture 4">
            <a:extLst>
              <a:ext uri="{FF2B5EF4-FFF2-40B4-BE49-F238E27FC236}">
                <a16:creationId xmlns:a16="http://schemas.microsoft.com/office/drawing/2014/main" id="{DFDC8F4A-6700-785B-1DE9-D0FFA294EFBE}"/>
              </a:ext>
            </a:extLst>
          </p:cNvPr>
          <p:cNvPicPr>
            <a:picLocks noChangeAspect="1"/>
          </p:cNvPicPr>
          <p:nvPr/>
        </p:nvPicPr>
        <p:blipFill>
          <a:blip r:embed="rId2"/>
          <a:stretch>
            <a:fillRect/>
          </a:stretch>
        </p:blipFill>
        <p:spPr>
          <a:xfrm>
            <a:off x="7393577" y="1632154"/>
            <a:ext cx="4419600" cy="4451899"/>
          </a:xfrm>
          <a:prstGeom prst="rect">
            <a:avLst/>
          </a:prstGeom>
        </p:spPr>
      </p:pic>
    </p:spTree>
    <p:extLst>
      <p:ext uri="{BB962C8B-B14F-4D97-AF65-F5344CB8AC3E}">
        <p14:creationId xmlns:p14="http://schemas.microsoft.com/office/powerpoint/2010/main" val="3720454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90182-ACAB-0B03-DDD1-19533F6C742D}"/>
              </a:ext>
            </a:extLst>
          </p:cNvPr>
          <p:cNvSpPr>
            <a:spLocks noGrp="1"/>
          </p:cNvSpPr>
          <p:nvPr>
            <p:ph type="title"/>
          </p:nvPr>
        </p:nvSpPr>
        <p:spPr/>
        <p:txBody>
          <a:bodyPr/>
          <a:lstStyle/>
          <a:p>
            <a:r>
              <a:rPr lang="en-US" b="1" dirty="0">
                <a:solidFill>
                  <a:schemeClr val="accent1"/>
                </a:solidFill>
              </a:rPr>
              <a:t>Labelling and Further Studies</a:t>
            </a:r>
            <a:endParaRPr lang="en-GB" b="1" dirty="0">
              <a:solidFill>
                <a:schemeClr val="accent1"/>
              </a:solidFill>
            </a:endParaRPr>
          </a:p>
        </p:txBody>
      </p:sp>
      <p:sp>
        <p:nvSpPr>
          <p:cNvPr id="3" name="Content Placeholder 2">
            <a:extLst>
              <a:ext uri="{FF2B5EF4-FFF2-40B4-BE49-F238E27FC236}">
                <a16:creationId xmlns:a16="http://schemas.microsoft.com/office/drawing/2014/main" id="{141A34A8-CF27-DD09-6C37-286727C6C24F}"/>
              </a:ext>
            </a:extLst>
          </p:cNvPr>
          <p:cNvSpPr>
            <a:spLocks noGrp="1"/>
          </p:cNvSpPr>
          <p:nvPr>
            <p:ph idx="1"/>
          </p:nvPr>
        </p:nvSpPr>
        <p:spPr/>
        <p:txBody>
          <a:bodyPr>
            <a:normAutofit/>
          </a:bodyPr>
          <a:lstStyle/>
          <a:p>
            <a:r>
              <a:rPr lang="en-US" sz="4000" dirty="0"/>
              <a:t>Radon collection type generator of 80MBq dispatch to partner institute for further studies</a:t>
            </a:r>
          </a:p>
          <a:p>
            <a:pPr lvl="1"/>
            <a:r>
              <a:rPr lang="en-US" sz="3600" dirty="0"/>
              <a:t>Labelling of the </a:t>
            </a:r>
            <a:r>
              <a:rPr lang="en-US" sz="3600" baseline="30000" dirty="0"/>
              <a:t>212</a:t>
            </a:r>
            <a:r>
              <a:rPr lang="en-US" sz="3600" dirty="0"/>
              <a:t>Pb with DOTATATE</a:t>
            </a:r>
          </a:p>
          <a:p>
            <a:pPr lvl="1"/>
            <a:r>
              <a:rPr lang="en-US" sz="3600" dirty="0"/>
              <a:t>Stability of Pb-DOTA Complex in mouse serum</a:t>
            </a:r>
            <a:endParaRPr lang="en-GB" sz="3600" dirty="0"/>
          </a:p>
          <a:p>
            <a:r>
              <a:rPr lang="en-GB" sz="4000" dirty="0"/>
              <a:t>Request trough PRISMAP for clinical translation studies in Dresden University Hospital</a:t>
            </a:r>
            <a:endParaRPr lang="en-US" sz="4000" dirty="0"/>
          </a:p>
        </p:txBody>
      </p:sp>
    </p:spTree>
    <p:extLst>
      <p:ext uri="{BB962C8B-B14F-4D97-AF65-F5344CB8AC3E}">
        <p14:creationId xmlns:p14="http://schemas.microsoft.com/office/powerpoint/2010/main" val="80242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58606-E8C9-4905-1DA4-955D181D9453}"/>
              </a:ext>
            </a:extLst>
          </p:cNvPr>
          <p:cNvSpPr>
            <a:spLocks noGrp="1"/>
          </p:cNvSpPr>
          <p:nvPr>
            <p:ph type="title"/>
          </p:nvPr>
        </p:nvSpPr>
        <p:spPr/>
        <p:txBody>
          <a:bodyPr/>
          <a:lstStyle/>
          <a:p>
            <a:r>
              <a:rPr lang="en-US" b="1" dirty="0">
                <a:solidFill>
                  <a:schemeClr val="accent1"/>
                </a:solidFill>
              </a:rPr>
              <a:t>Conclusion</a:t>
            </a:r>
            <a:endParaRPr lang="en-GB" b="1" dirty="0">
              <a:solidFill>
                <a:schemeClr val="accent1"/>
              </a:solidFill>
            </a:endParaRPr>
          </a:p>
        </p:txBody>
      </p:sp>
      <p:graphicFrame>
        <p:nvGraphicFramePr>
          <p:cNvPr id="5" name="Content Placeholder 2">
            <a:extLst>
              <a:ext uri="{FF2B5EF4-FFF2-40B4-BE49-F238E27FC236}">
                <a16:creationId xmlns:a16="http://schemas.microsoft.com/office/drawing/2014/main" id="{0A39E736-AB99-2947-28F4-BE3FCAC7BDC2}"/>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8300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B6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close-up of a pen&#10;&#10;Description automatically generated">
            <a:extLst>
              <a:ext uri="{FF2B5EF4-FFF2-40B4-BE49-F238E27FC236}">
                <a16:creationId xmlns:a16="http://schemas.microsoft.com/office/drawing/2014/main" id="{1627DAAA-F85A-F081-C6AF-D94B2DEFAEC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941" y="643467"/>
            <a:ext cx="9904117" cy="5571066"/>
          </a:xfrm>
          <a:prstGeom prst="rect">
            <a:avLst/>
          </a:prstGeom>
        </p:spPr>
      </p:pic>
    </p:spTree>
    <p:extLst>
      <p:ext uri="{BB962C8B-B14F-4D97-AF65-F5344CB8AC3E}">
        <p14:creationId xmlns:p14="http://schemas.microsoft.com/office/powerpoint/2010/main" val="1840794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6ADB948-9806-37C9-E2CE-EB726A37EC58}"/>
              </a:ext>
            </a:extLst>
          </p:cNvPr>
          <p:cNvPicPr>
            <a:picLocks noChangeAspect="1"/>
          </p:cNvPicPr>
          <p:nvPr/>
        </p:nvPicPr>
        <p:blipFill rotWithShape="1">
          <a:blip r:embed="rId2">
            <a:extLst>
              <a:ext uri="{28A0092B-C50C-407E-A947-70E740481C1C}">
                <a14:useLocalDpi xmlns:a14="http://schemas.microsoft.com/office/drawing/2010/main" val="0"/>
              </a:ext>
            </a:extLst>
          </a:blip>
          <a:srcRect l="7880" t="376" r="25499" b="860"/>
          <a:stretch/>
        </p:blipFill>
        <p:spPr>
          <a:xfrm>
            <a:off x="-1094" y="0"/>
            <a:ext cx="9670735" cy="6857226"/>
          </a:xfrm>
          <a:prstGeom prst="rect">
            <a:avLst/>
          </a:prstGeom>
        </p:spPr>
      </p:pic>
      <p:sp>
        <p:nvSpPr>
          <p:cNvPr id="18" name="Rectangle 1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8F00749-5878-BAF8-F253-D961A8EEDB52}"/>
              </a:ext>
            </a:extLst>
          </p:cNvPr>
          <p:cNvSpPr>
            <a:spLocks noGrp="1"/>
          </p:cNvSpPr>
          <p:nvPr>
            <p:ph type="title"/>
          </p:nvPr>
        </p:nvSpPr>
        <p:spPr>
          <a:xfrm>
            <a:off x="7531610" y="365125"/>
            <a:ext cx="3822189" cy="1899912"/>
          </a:xfrm>
        </p:spPr>
        <p:txBody>
          <a:bodyPr>
            <a:normAutofit/>
          </a:bodyPr>
          <a:lstStyle/>
          <a:p>
            <a:r>
              <a:rPr lang="en-US" b="1" dirty="0">
                <a:solidFill>
                  <a:schemeClr val="accent1"/>
                </a:solidFill>
              </a:rPr>
              <a:t>Layout</a:t>
            </a:r>
            <a:endParaRPr lang="en-GB" b="1" dirty="0">
              <a:solidFill>
                <a:schemeClr val="accent1"/>
              </a:solidFill>
            </a:endParaRPr>
          </a:p>
        </p:txBody>
      </p:sp>
      <p:sp>
        <p:nvSpPr>
          <p:cNvPr id="3" name="Content Placeholder 2">
            <a:extLst>
              <a:ext uri="{FF2B5EF4-FFF2-40B4-BE49-F238E27FC236}">
                <a16:creationId xmlns:a16="http://schemas.microsoft.com/office/drawing/2014/main" id="{DDD5A106-AE13-6917-F1EC-966F185A6CC6}"/>
              </a:ext>
            </a:extLst>
          </p:cNvPr>
          <p:cNvSpPr>
            <a:spLocks noGrp="1"/>
          </p:cNvSpPr>
          <p:nvPr>
            <p:ph idx="1"/>
          </p:nvPr>
        </p:nvSpPr>
        <p:spPr>
          <a:xfrm>
            <a:off x="7221894" y="2434201"/>
            <a:ext cx="4131905" cy="3742762"/>
          </a:xfrm>
        </p:spPr>
        <p:txBody>
          <a:bodyPr>
            <a:normAutofit/>
          </a:bodyPr>
          <a:lstStyle/>
          <a:p>
            <a:r>
              <a:rPr lang="en-US" sz="2400" dirty="0"/>
              <a:t>Introduction</a:t>
            </a:r>
          </a:p>
          <a:p>
            <a:r>
              <a:rPr lang="en-US" sz="2400" dirty="0"/>
              <a:t>Production of </a:t>
            </a:r>
            <a:r>
              <a:rPr lang="en-US" sz="2400" baseline="30000" dirty="0"/>
              <a:t>224</a:t>
            </a:r>
            <a:r>
              <a:rPr lang="en-US" sz="2400" dirty="0"/>
              <a:t>Radium (</a:t>
            </a:r>
            <a:r>
              <a:rPr lang="en-US" sz="2400" baseline="30000" dirty="0"/>
              <a:t>224</a:t>
            </a:r>
            <a:r>
              <a:rPr lang="en-US" sz="2400" dirty="0"/>
              <a:t>Ra)</a:t>
            </a:r>
          </a:p>
          <a:p>
            <a:r>
              <a:rPr lang="en-US" sz="2400" baseline="30000" dirty="0"/>
              <a:t>224</a:t>
            </a:r>
            <a:r>
              <a:rPr lang="en-US" sz="2400" dirty="0"/>
              <a:t>Ra/</a:t>
            </a:r>
            <a:r>
              <a:rPr lang="en-US" sz="2400" baseline="30000" dirty="0"/>
              <a:t>212</a:t>
            </a:r>
            <a:r>
              <a:rPr lang="en-US" sz="2400" dirty="0"/>
              <a:t>Pb Generator Production</a:t>
            </a:r>
          </a:p>
          <a:p>
            <a:r>
              <a:rPr lang="en-US" sz="2400" dirty="0"/>
              <a:t>Labelling of </a:t>
            </a:r>
            <a:r>
              <a:rPr lang="en-US" sz="2400" baseline="30000" dirty="0"/>
              <a:t>212</a:t>
            </a:r>
            <a:r>
              <a:rPr lang="en-US" sz="2400" dirty="0"/>
              <a:t>Pb with DOTA</a:t>
            </a:r>
          </a:p>
          <a:p>
            <a:r>
              <a:rPr lang="en-US" sz="2400" dirty="0"/>
              <a:t>Conclusion</a:t>
            </a:r>
          </a:p>
          <a:p>
            <a:pPr marL="0" indent="0">
              <a:buNone/>
            </a:pPr>
            <a:endParaRPr lang="en-GB" sz="2000" dirty="0"/>
          </a:p>
        </p:txBody>
      </p:sp>
    </p:spTree>
    <p:extLst>
      <p:ext uri="{BB962C8B-B14F-4D97-AF65-F5344CB8AC3E}">
        <p14:creationId xmlns:p14="http://schemas.microsoft.com/office/powerpoint/2010/main" val="1587406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7D1CC9C-EB4E-8119-6DA8-ED898D12B00E}"/>
              </a:ext>
            </a:extLst>
          </p:cNvPr>
          <p:cNvSpPr>
            <a:spLocks noGrp="1"/>
          </p:cNvSpPr>
          <p:nvPr>
            <p:ph type="title"/>
          </p:nvPr>
        </p:nvSpPr>
        <p:spPr>
          <a:xfrm>
            <a:off x="640080" y="4777739"/>
            <a:ext cx="3418990" cy="1412119"/>
          </a:xfrm>
        </p:spPr>
        <p:txBody>
          <a:bodyPr>
            <a:normAutofit/>
          </a:bodyPr>
          <a:lstStyle/>
          <a:p>
            <a:r>
              <a:rPr lang="en-US" b="1">
                <a:solidFill>
                  <a:schemeClr val="accent1"/>
                </a:solidFill>
              </a:rPr>
              <a:t>Introduction</a:t>
            </a:r>
            <a:endParaRPr lang="en-GB" b="1" dirty="0">
              <a:solidFill>
                <a:schemeClr val="accent1"/>
              </a:solidFill>
            </a:endParaRPr>
          </a:p>
        </p:txBody>
      </p:sp>
      <p:pic>
        <p:nvPicPr>
          <p:cNvPr id="5" name="Content Placeholder 4" descr="A diagram of a scale with text and symbols&#10;&#10;Description automatically generated with medium confidence">
            <a:extLst>
              <a:ext uri="{FF2B5EF4-FFF2-40B4-BE49-F238E27FC236}">
                <a16:creationId xmlns:a16="http://schemas.microsoft.com/office/drawing/2014/main" id="{F8D809A1-1CF8-DD39-7461-7BBBF88E4652}"/>
              </a:ext>
            </a:extLst>
          </p:cNvPr>
          <p:cNvPicPr>
            <a:picLocks noChangeAspect="1"/>
          </p:cNvPicPr>
          <p:nvPr/>
        </p:nvPicPr>
        <p:blipFill rotWithShape="1">
          <a:blip r:embed="rId3">
            <a:extLst>
              <a:ext uri="{28A0092B-C50C-407E-A947-70E740481C1C}">
                <a14:useLocalDpi xmlns:a14="http://schemas.microsoft.com/office/drawing/2010/main" val="0"/>
              </a:ext>
            </a:extLst>
          </a:blip>
          <a:srcRect t="4357" b="12093"/>
          <a:stretch/>
        </p:blipFill>
        <p:spPr>
          <a:xfrm>
            <a:off x="20" y="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14"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B1D6664A-021F-616A-36EA-DE7DB8CB3F62}"/>
              </a:ext>
            </a:extLst>
          </p:cNvPr>
          <p:cNvSpPr>
            <a:spLocks noGrp="1"/>
          </p:cNvSpPr>
          <p:nvPr>
            <p:ph idx="1"/>
          </p:nvPr>
        </p:nvSpPr>
        <p:spPr>
          <a:xfrm>
            <a:off x="4654294" y="4777739"/>
            <a:ext cx="6897626" cy="2203164"/>
          </a:xfrm>
        </p:spPr>
        <p:txBody>
          <a:bodyPr anchor="ctr">
            <a:normAutofit/>
          </a:bodyPr>
          <a:lstStyle/>
          <a:p>
            <a:r>
              <a:rPr lang="en-US" sz="2200" baseline="30000"/>
              <a:t>224</a:t>
            </a:r>
            <a:r>
              <a:rPr lang="en-US" sz="2200"/>
              <a:t>Radium is a pure alpha emitter</a:t>
            </a:r>
          </a:p>
          <a:p>
            <a:r>
              <a:rPr lang="en-US" sz="2200"/>
              <a:t>Favorable half life 3.6 day</a:t>
            </a:r>
          </a:p>
          <a:p>
            <a:r>
              <a:rPr lang="en-US" sz="2200"/>
              <a:t>Short lived daughter product</a:t>
            </a:r>
          </a:p>
          <a:p>
            <a:endParaRPr lang="en-US" sz="2200"/>
          </a:p>
          <a:p>
            <a:endParaRPr lang="en-US" sz="2200" dirty="0"/>
          </a:p>
        </p:txBody>
      </p:sp>
    </p:spTree>
    <p:extLst>
      <p:ext uri="{BB962C8B-B14F-4D97-AF65-F5344CB8AC3E}">
        <p14:creationId xmlns:p14="http://schemas.microsoft.com/office/powerpoint/2010/main" val="657819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16674508-81D3-48CF-96BF-7FC60EAA5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AF028FA-4A1F-1771-19F5-3E67A92F7266}"/>
              </a:ext>
            </a:extLst>
          </p:cNvPr>
          <p:cNvSpPr>
            <a:spLocks noGrp="1"/>
          </p:cNvSpPr>
          <p:nvPr>
            <p:ph type="title"/>
          </p:nvPr>
        </p:nvSpPr>
        <p:spPr>
          <a:xfrm>
            <a:off x="1137034" y="609600"/>
            <a:ext cx="4784796" cy="1330840"/>
          </a:xfrm>
        </p:spPr>
        <p:txBody>
          <a:bodyPr>
            <a:normAutofit/>
          </a:bodyPr>
          <a:lstStyle/>
          <a:p>
            <a:r>
              <a:rPr lang="en-US"/>
              <a:t>Production of </a:t>
            </a:r>
            <a:r>
              <a:rPr lang="en-US" baseline="30000"/>
              <a:t>224</a:t>
            </a:r>
            <a:r>
              <a:rPr lang="en-US"/>
              <a:t>Radium </a:t>
            </a:r>
            <a:endParaRPr lang="en-GB"/>
          </a:p>
        </p:txBody>
      </p:sp>
      <p:sp>
        <p:nvSpPr>
          <p:cNvPr id="3" name="Content Placeholder 2">
            <a:extLst>
              <a:ext uri="{FF2B5EF4-FFF2-40B4-BE49-F238E27FC236}">
                <a16:creationId xmlns:a16="http://schemas.microsoft.com/office/drawing/2014/main" id="{95E6FA4C-E090-06A1-0BAF-45B546191F6D}"/>
              </a:ext>
            </a:extLst>
          </p:cNvPr>
          <p:cNvSpPr>
            <a:spLocks noGrp="1"/>
          </p:cNvSpPr>
          <p:nvPr>
            <p:ph idx="1"/>
          </p:nvPr>
        </p:nvSpPr>
        <p:spPr>
          <a:xfrm>
            <a:off x="1137034" y="2194102"/>
            <a:ext cx="4438036" cy="3908585"/>
          </a:xfrm>
        </p:spPr>
        <p:txBody>
          <a:bodyPr>
            <a:normAutofit/>
          </a:bodyPr>
          <a:lstStyle/>
          <a:p>
            <a:r>
              <a:rPr lang="en-US" dirty="0"/>
              <a:t>Several method for the production</a:t>
            </a:r>
          </a:p>
          <a:p>
            <a:pPr lvl="1"/>
            <a:r>
              <a:rPr lang="en-US" sz="2800" dirty="0"/>
              <a:t>Radiochemical separation from the Th/U</a:t>
            </a:r>
          </a:p>
          <a:p>
            <a:pPr lvl="1"/>
            <a:r>
              <a:rPr lang="en-US" sz="2800" dirty="0"/>
              <a:t>Spallation reaction of thorium by proton irradiation</a:t>
            </a:r>
          </a:p>
          <a:p>
            <a:pPr lvl="1"/>
            <a:r>
              <a:rPr lang="en-US" sz="2800" baseline="30000" dirty="0"/>
              <a:t>228</a:t>
            </a:r>
            <a:r>
              <a:rPr lang="en-US" sz="2800" dirty="0"/>
              <a:t>Th/</a:t>
            </a:r>
            <a:r>
              <a:rPr lang="en-US" sz="2800" baseline="30000" dirty="0"/>
              <a:t>224</a:t>
            </a:r>
            <a:r>
              <a:rPr lang="en-US" sz="2800" dirty="0"/>
              <a:t>Ra Generator</a:t>
            </a:r>
          </a:p>
          <a:p>
            <a:pPr lvl="1"/>
            <a:endParaRPr lang="en-GB" sz="2000" dirty="0"/>
          </a:p>
        </p:txBody>
      </p:sp>
      <p:pic>
        <p:nvPicPr>
          <p:cNvPr id="15" name="Picture 14" descr="Vaccine storage and manufacturing">
            <a:extLst>
              <a:ext uri="{FF2B5EF4-FFF2-40B4-BE49-F238E27FC236}">
                <a16:creationId xmlns:a16="http://schemas.microsoft.com/office/drawing/2014/main" id="{2C2A86AE-475D-D351-9235-F140372CF74B}"/>
              </a:ext>
            </a:extLst>
          </p:cNvPr>
          <p:cNvPicPr>
            <a:picLocks noChangeAspect="1"/>
          </p:cNvPicPr>
          <p:nvPr/>
        </p:nvPicPr>
        <p:blipFill rotWithShape="1">
          <a:blip r:embed="rId3"/>
          <a:srcRect l="20466" r="12581" b="-1"/>
          <a:stretch/>
        </p:blipFill>
        <p:spPr>
          <a:xfrm>
            <a:off x="6880610" y="1078441"/>
            <a:ext cx="4737650" cy="4723332"/>
          </a:xfrm>
          <a:prstGeom prst="rect">
            <a:avLst/>
          </a:prstGeom>
        </p:spPr>
      </p:pic>
    </p:spTree>
    <p:extLst>
      <p:ext uri="{BB962C8B-B14F-4D97-AF65-F5344CB8AC3E}">
        <p14:creationId xmlns:p14="http://schemas.microsoft.com/office/powerpoint/2010/main" val="1966343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DE93B60-B074-4C80-21D5-F5494FFF5AF9}"/>
              </a:ext>
            </a:extLst>
          </p:cNvPr>
          <p:cNvSpPr>
            <a:spLocks noGrp="1"/>
          </p:cNvSpPr>
          <p:nvPr>
            <p:ph type="title"/>
          </p:nvPr>
        </p:nvSpPr>
        <p:spPr>
          <a:xfrm>
            <a:off x="838200" y="643467"/>
            <a:ext cx="5257799" cy="1800526"/>
          </a:xfrm>
        </p:spPr>
        <p:txBody>
          <a:bodyPr>
            <a:normAutofit/>
          </a:bodyPr>
          <a:lstStyle/>
          <a:p>
            <a:r>
              <a:rPr lang="en-US" sz="4100" b="1" baseline="30000" dirty="0">
                <a:solidFill>
                  <a:schemeClr val="accent1"/>
                </a:solidFill>
              </a:rPr>
              <a:t>224</a:t>
            </a:r>
            <a:r>
              <a:rPr lang="en-US" sz="4100" b="1" dirty="0">
                <a:solidFill>
                  <a:schemeClr val="accent1"/>
                </a:solidFill>
              </a:rPr>
              <a:t>Radium/</a:t>
            </a:r>
            <a:r>
              <a:rPr lang="en-US" sz="4100" b="1" baseline="30000" dirty="0">
                <a:solidFill>
                  <a:schemeClr val="accent1"/>
                </a:solidFill>
              </a:rPr>
              <a:t>212</a:t>
            </a:r>
            <a:r>
              <a:rPr lang="en-US" sz="4100" b="1" dirty="0">
                <a:solidFill>
                  <a:schemeClr val="accent1"/>
                </a:solidFill>
              </a:rPr>
              <a:t> Lead Generator Production</a:t>
            </a:r>
            <a:endParaRPr lang="en-GB" sz="4100" b="1" dirty="0">
              <a:solidFill>
                <a:schemeClr val="accent1"/>
              </a:solidFill>
            </a:endParaRPr>
          </a:p>
        </p:txBody>
      </p:sp>
      <p:sp>
        <p:nvSpPr>
          <p:cNvPr id="3" name="Content Placeholder 2">
            <a:extLst>
              <a:ext uri="{FF2B5EF4-FFF2-40B4-BE49-F238E27FC236}">
                <a16:creationId xmlns:a16="http://schemas.microsoft.com/office/drawing/2014/main" id="{8F45E2BE-180E-CC53-1AE4-261972231C18}"/>
              </a:ext>
            </a:extLst>
          </p:cNvPr>
          <p:cNvSpPr>
            <a:spLocks noGrp="1"/>
          </p:cNvSpPr>
          <p:nvPr>
            <p:ph idx="1"/>
          </p:nvPr>
        </p:nvSpPr>
        <p:spPr>
          <a:xfrm>
            <a:off x="838201" y="2675632"/>
            <a:ext cx="4060370" cy="3553581"/>
          </a:xfrm>
        </p:spPr>
        <p:txBody>
          <a:bodyPr>
            <a:normAutofit/>
          </a:bodyPr>
          <a:lstStyle/>
          <a:p>
            <a:r>
              <a:rPr lang="en-US" sz="2400" dirty="0"/>
              <a:t>There are two methods of </a:t>
            </a:r>
            <a:r>
              <a:rPr lang="en-US" sz="2400" baseline="30000" dirty="0"/>
              <a:t>224</a:t>
            </a:r>
            <a:r>
              <a:rPr lang="en-US" sz="2400" dirty="0"/>
              <a:t>Ra/</a:t>
            </a:r>
            <a:r>
              <a:rPr lang="en-US" sz="2400" baseline="30000" dirty="0"/>
              <a:t>212</a:t>
            </a:r>
            <a:r>
              <a:rPr lang="en-US" sz="2400" dirty="0"/>
              <a:t>Pb generator production</a:t>
            </a:r>
          </a:p>
          <a:p>
            <a:pPr lvl="1"/>
            <a:r>
              <a:rPr lang="en-US" dirty="0"/>
              <a:t>Collection of emanated radon from radium source</a:t>
            </a:r>
          </a:p>
          <a:p>
            <a:pPr lvl="1"/>
            <a:r>
              <a:rPr lang="en-US" dirty="0"/>
              <a:t>Radiochemical separation of using cation exchange resin</a:t>
            </a:r>
            <a:r>
              <a:rPr lang="en-US" sz="2000" dirty="0"/>
              <a:t>.</a:t>
            </a:r>
          </a:p>
        </p:txBody>
      </p:sp>
      <p:pic>
        <p:nvPicPr>
          <p:cNvPr id="6" name="Picture 5" descr="A chart of numbers and numbers&#10;&#10;Description automatically generated with medium confidence">
            <a:extLst>
              <a:ext uri="{FF2B5EF4-FFF2-40B4-BE49-F238E27FC236}">
                <a16:creationId xmlns:a16="http://schemas.microsoft.com/office/drawing/2014/main" id="{39DE5B5C-8C73-F1A5-16A9-1F8C8226E6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8547" y="146841"/>
            <a:ext cx="4845489" cy="6310538"/>
          </a:xfrm>
          <a:prstGeom prst="rect">
            <a:avLst/>
          </a:prstGeom>
        </p:spPr>
      </p:pic>
    </p:spTree>
    <p:extLst>
      <p:ext uri="{BB962C8B-B14F-4D97-AF65-F5344CB8AC3E}">
        <p14:creationId xmlns:p14="http://schemas.microsoft.com/office/powerpoint/2010/main" val="3524132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1B8A2-1748-8FD4-E855-3F2DE2391DDC}"/>
              </a:ext>
            </a:extLst>
          </p:cNvPr>
          <p:cNvSpPr>
            <a:spLocks noGrp="1"/>
          </p:cNvSpPr>
          <p:nvPr>
            <p:ph type="title"/>
          </p:nvPr>
        </p:nvSpPr>
        <p:spPr/>
        <p:txBody>
          <a:bodyPr>
            <a:normAutofit/>
          </a:bodyPr>
          <a:lstStyle/>
          <a:p>
            <a:r>
              <a:rPr lang="en-US" b="1" baseline="30000" dirty="0">
                <a:solidFill>
                  <a:schemeClr val="accent1"/>
                </a:solidFill>
              </a:rPr>
              <a:t>224</a:t>
            </a:r>
            <a:r>
              <a:rPr lang="en-US" b="1" dirty="0">
                <a:solidFill>
                  <a:schemeClr val="accent1"/>
                </a:solidFill>
              </a:rPr>
              <a:t>Ra/</a:t>
            </a:r>
            <a:r>
              <a:rPr lang="en-US" b="1" baseline="30000" dirty="0">
                <a:solidFill>
                  <a:schemeClr val="accent1"/>
                </a:solidFill>
              </a:rPr>
              <a:t>212</a:t>
            </a:r>
            <a:r>
              <a:rPr lang="en-US" b="1" dirty="0">
                <a:solidFill>
                  <a:schemeClr val="accent1"/>
                </a:solidFill>
              </a:rPr>
              <a:t>Pb Generator by Radon Collection</a:t>
            </a:r>
            <a:endParaRPr lang="en-GB" b="1" dirty="0">
              <a:solidFill>
                <a:schemeClr val="accent1"/>
              </a:solidFill>
            </a:endParaRPr>
          </a:p>
        </p:txBody>
      </p:sp>
      <p:sp>
        <p:nvSpPr>
          <p:cNvPr id="3" name="Content Placeholder 2">
            <a:extLst>
              <a:ext uri="{FF2B5EF4-FFF2-40B4-BE49-F238E27FC236}">
                <a16:creationId xmlns:a16="http://schemas.microsoft.com/office/drawing/2014/main" id="{8BD944AB-4780-9ED0-2D20-F0094E05EA10}"/>
              </a:ext>
            </a:extLst>
          </p:cNvPr>
          <p:cNvSpPr>
            <a:spLocks noGrp="1"/>
          </p:cNvSpPr>
          <p:nvPr>
            <p:ph idx="1"/>
          </p:nvPr>
        </p:nvSpPr>
        <p:spPr>
          <a:xfrm>
            <a:off x="838201" y="1825625"/>
            <a:ext cx="4256314" cy="4351338"/>
          </a:xfrm>
        </p:spPr>
        <p:txBody>
          <a:bodyPr>
            <a:normAutofit/>
          </a:bodyPr>
          <a:lstStyle/>
          <a:p>
            <a:r>
              <a:rPr lang="en-US" baseline="30000" dirty="0"/>
              <a:t>224</a:t>
            </a:r>
            <a:r>
              <a:rPr lang="en-US" dirty="0"/>
              <a:t>Radium is used as source in the generator</a:t>
            </a:r>
          </a:p>
          <a:p>
            <a:r>
              <a:rPr lang="en-US" dirty="0"/>
              <a:t>Glass bottle with plastic lid as generator body</a:t>
            </a:r>
          </a:p>
          <a:p>
            <a:r>
              <a:rPr lang="en-US" dirty="0"/>
              <a:t>Source adsorbed on the glass wool</a:t>
            </a:r>
          </a:p>
          <a:p>
            <a:r>
              <a:rPr lang="en-US" dirty="0"/>
              <a:t>Collection chamber for radon</a:t>
            </a:r>
          </a:p>
          <a:p>
            <a:r>
              <a:rPr lang="en-US" dirty="0"/>
              <a:t>Decays into </a:t>
            </a:r>
            <a:r>
              <a:rPr lang="en-US" baseline="30000" dirty="0"/>
              <a:t>212</a:t>
            </a:r>
            <a:r>
              <a:rPr lang="en-US" dirty="0"/>
              <a:t>Pb</a:t>
            </a:r>
          </a:p>
        </p:txBody>
      </p:sp>
      <p:pic>
        <p:nvPicPr>
          <p:cNvPr id="6" name="Picture 2">
            <a:extLst>
              <a:ext uri="{FF2B5EF4-FFF2-40B4-BE49-F238E27FC236}">
                <a16:creationId xmlns:a16="http://schemas.microsoft.com/office/drawing/2014/main" id="{79EADE59-D601-65C7-D2FF-076C21E36BA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416" r="172"/>
          <a:stretch/>
        </p:blipFill>
        <p:spPr bwMode="auto">
          <a:xfrm>
            <a:off x="5331306" y="1378607"/>
            <a:ext cx="6468807" cy="2775382"/>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pic>
      <p:pic>
        <p:nvPicPr>
          <p:cNvPr id="8" name="Picture 7" descr="A close-up of a bottle&#10;&#10;Description automatically generated">
            <a:extLst>
              <a:ext uri="{FF2B5EF4-FFF2-40B4-BE49-F238E27FC236}">
                <a16:creationId xmlns:a16="http://schemas.microsoft.com/office/drawing/2014/main" id="{F7D90774-A128-E623-85A2-A1DDCE145F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4515" y="4272625"/>
            <a:ext cx="6096000" cy="2039275"/>
          </a:xfrm>
          <a:prstGeom prst="rect">
            <a:avLst/>
          </a:prstGeom>
        </p:spPr>
      </p:pic>
    </p:spTree>
    <p:extLst>
      <p:ext uri="{BB962C8B-B14F-4D97-AF65-F5344CB8AC3E}">
        <p14:creationId xmlns:p14="http://schemas.microsoft.com/office/powerpoint/2010/main" val="2120213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448C081-3E8C-4603-D23C-53A1D2DD5056}"/>
              </a:ext>
            </a:extLst>
          </p:cNvPr>
          <p:cNvSpPr>
            <a:spLocks noGrp="1"/>
          </p:cNvSpPr>
          <p:nvPr>
            <p:ph type="title"/>
          </p:nvPr>
        </p:nvSpPr>
        <p:spPr>
          <a:xfrm>
            <a:off x="838201" y="643467"/>
            <a:ext cx="3888526" cy="1800526"/>
          </a:xfrm>
        </p:spPr>
        <p:txBody>
          <a:bodyPr>
            <a:normAutofit/>
          </a:bodyPr>
          <a:lstStyle/>
          <a:p>
            <a:r>
              <a:rPr lang="en-US" b="1" dirty="0">
                <a:solidFill>
                  <a:schemeClr val="accent1"/>
                </a:solidFill>
              </a:rPr>
              <a:t>Elution of Generator</a:t>
            </a:r>
            <a:endParaRPr lang="en-GB" b="1" dirty="0">
              <a:solidFill>
                <a:schemeClr val="accent1"/>
              </a:solidFill>
            </a:endParaRPr>
          </a:p>
        </p:txBody>
      </p:sp>
      <p:sp>
        <p:nvSpPr>
          <p:cNvPr id="3" name="Content Placeholder 2">
            <a:extLst>
              <a:ext uri="{FF2B5EF4-FFF2-40B4-BE49-F238E27FC236}">
                <a16:creationId xmlns:a16="http://schemas.microsoft.com/office/drawing/2014/main" id="{A766F031-421F-6606-8403-BA011BA75AA7}"/>
              </a:ext>
            </a:extLst>
          </p:cNvPr>
          <p:cNvSpPr>
            <a:spLocks noGrp="1"/>
          </p:cNvSpPr>
          <p:nvPr>
            <p:ph idx="1"/>
          </p:nvPr>
        </p:nvSpPr>
        <p:spPr>
          <a:xfrm>
            <a:off x="838201" y="2623381"/>
            <a:ext cx="3888528" cy="3553581"/>
          </a:xfrm>
        </p:spPr>
        <p:txBody>
          <a:bodyPr>
            <a:normAutofit/>
          </a:bodyPr>
          <a:lstStyle/>
          <a:p>
            <a:r>
              <a:rPr lang="en-US" sz="3200" dirty="0"/>
              <a:t>Elution of generator after the establishment of secular equilibrium</a:t>
            </a:r>
          </a:p>
          <a:p>
            <a:r>
              <a:rPr lang="en-US" sz="3200" dirty="0"/>
              <a:t>Elution of </a:t>
            </a:r>
            <a:r>
              <a:rPr lang="en-US" sz="3200" baseline="30000" dirty="0"/>
              <a:t>212</a:t>
            </a:r>
            <a:r>
              <a:rPr lang="en-US" sz="3200" dirty="0"/>
              <a:t>Pb with 0.1M HCl</a:t>
            </a:r>
            <a:endParaRPr lang="en-GB" sz="3200" dirty="0"/>
          </a:p>
        </p:txBody>
      </p:sp>
      <p:pic>
        <p:nvPicPr>
          <p:cNvPr id="9" name="Picture 8" descr="A graph showing the value of ra and ra&#10;&#10;Description automatically generated">
            <a:extLst>
              <a:ext uri="{FF2B5EF4-FFF2-40B4-BE49-F238E27FC236}">
                <a16:creationId xmlns:a16="http://schemas.microsoft.com/office/drawing/2014/main" id="{9DDAFBFF-CB01-6F3B-8403-9806D3A700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0891" y="936390"/>
            <a:ext cx="6987430" cy="5240572"/>
          </a:xfrm>
          <a:prstGeom prst="rect">
            <a:avLst/>
          </a:prstGeom>
        </p:spPr>
      </p:pic>
    </p:spTree>
    <p:extLst>
      <p:ext uri="{BB962C8B-B14F-4D97-AF65-F5344CB8AC3E}">
        <p14:creationId xmlns:p14="http://schemas.microsoft.com/office/powerpoint/2010/main" val="103320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251AE1-5B37-9DDC-CC5D-CCD3EE94243F}"/>
              </a:ext>
            </a:extLst>
          </p:cNvPr>
          <p:cNvSpPr>
            <a:spLocks noGrp="1"/>
          </p:cNvSpPr>
          <p:nvPr>
            <p:ph type="title"/>
          </p:nvPr>
        </p:nvSpPr>
        <p:spPr>
          <a:xfrm>
            <a:off x="838200" y="365125"/>
            <a:ext cx="10515600" cy="1306443"/>
          </a:xfrm>
        </p:spPr>
        <p:txBody>
          <a:bodyPr>
            <a:normAutofit/>
          </a:bodyPr>
          <a:lstStyle/>
          <a:p>
            <a:r>
              <a:rPr lang="en-US" b="1" dirty="0">
                <a:solidFill>
                  <a:schemeClr val="accent1"/>
                </a:solidFill>
              </a:rPr>
              <a:t>Efficiency and Stability</a:t>
            </a:r>
            <a:endParaRPr lang="en-GB" b="1" dirty="0">
              <a:solidFill>
                <a:schemeClr val="accent1"/>
              </a:solidFill>
            </a:endParaRPr>
          </a:p>
        </p:txBody>
      </p:sp>
      <p:sp>
        <p:nvSpPr>
          <p:cNvPr id="3" name="Content Placeholder 2">
            <a:extLst>
              <a:ext uri="{FF2B5EF4-FFF2-40B4-BE49-F238E27FC236}">
                <a16:creationId xmlns:a16="http://schemas.microsoft.com/office/drawing/2014/main" id="{47FEE4E1-F101-D040-E7BB-336CE21F7256}"/>
              </a:ext>
            </a:extLst>
          </p:cNvPr>
          <p:cNvSpPr>
            <a:spLocks noGrp="1"/>
          </p:cNvSpPr>
          <p:nvPr>
            <p:ph idx="1"/>
          </p:nvPr>
        </p:nvSpPr>
        <p:spPr>
          <a:xfrm>
            <a:off x="838200" y="1825625"/>
            <a:ext cx="2675709" cy="4303464"/>
          </a:xfrm>
        </p:spPr>
        <p:txBody>
          <a:bodyPr>
            <a:normAutofit fontScale="92500"/>
          </a:bodyPr>
          <a:lstStyle/>
          <a:p>
            <a:r>
              <a:rPr lang="en-US" sz="2400" dirty="0"/>
              <a:t>Generator from few </a:t>
            </a:r>
            <a:r>
              <a:rPr lang="en-US" sz="2400" dirty="0" err="1"/>
              <a:t>kBq</a:t>
            </a:r>
            <a:r>
              <a:rPr lang="en-US" sz="2400" dirty="0"/>
              <a:t> to 80MBq are produced </a:t>
            </a:r>
          </a:p>
          <a:p>
            <a:r>
              <a:rPr lang="en-US" sz="2400" dirty="0"/>
              <a:t>Elution are taken every two days for several weeks</a:t>
            </a:r>
          </a:p>
          <a:p>
            <a:r>
              <a:rPr lang="en-US" sz="2400" dirty="0"/>
              <a:t>Generators are eluted with average efficiency of 33%</a:t>
            </a:r>
          </a:p>
          <a:p>
            <a:r>
              <a:rPr lang="en-US" sz="2400" dirty="0"/>
              <a:t>High activity did not damage the generator structure</a:t>
            </a:r>
            <a:endParaRPr lang="en-GB" sz="2400" dirty="0"/>
          </a:p>
        </p:txBody>
      </p:sp>
      <p:pic>
        <p:nvPicPr>
          <p:cNvPr id="5" name="Picture 4" descr="A graph of efficiency of generator&#10;&#10;Description automatically generated">
            <a:extLst>
              <a:ext uri="{FF2B5EF4-FFF2-40B4-BE49-F238E27FC236}">
                <a16:creationId xmlns:a16="http://schemas.microsoft.com/office/drawing/2014/main" id="{9A3A91BF-2E40-F27E-F8B8-F291F782695A}"/>
              </a:ext>
            </a:extLst>
          </p:cNvPr>
          <p:cNvPicPr>
            <a:picLocks noChangeAspect="1"/>
          </p:cNvPicPr>
          <p:nvPr/>
        </p:nvPicPr>
        <p:blipFill rotWithShape="1">
          <a:blip r:embed="rId3">
            <a:extLst>
              <a:ext uri="{28A0092B-C50C-407E-A947-70E740481C1C}">
                <a14:useLocalDpi xmlns:a14="http://schemas.microsoft.com/office/drawing/2010/main" val="0"/>
              </a:ext>
            </a:extLst>
          </a:blip>
          <a:srcRect r="4336" b="-1"/>
          <a:stretch/>
        </p:blipFill>
        <p:spPr>
          <a:xfrm>
            <a:off x="3722914" y="1371600"/>
            <a:ext cx="8225429" cy="5225777"/>
          </a:xfrm>
          <a:prstGeom prst="rect">
            <a:avLst/>
          </a:prstGeom>
        </p:spPr>
      </p:pic>
    </p:spTree>
    <p:extLst>
      <p:ext uri="{BB962C8B-B14F-4D97-AF65-F5344CB8AC3E}">
        <p14:creationId xmlns:p14="http://schemas.microsoft.com/office/powerpoint/2010/main" val="3258873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A1E0707-4985-454B-ACE0-4855BB558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D194A28-5CF8-58D1-36F6-53F63B53F637}"/>
              </a:ext>
            </a:extLst>
          </p:cNvPr>
          <p:cNvSpPr>
            <a:spLocks noGrp="1"/>
          </p:cNvSpPr>
          <p:nvPr>
            <p:ph type="title"/>
          </p:nvPr>
        </p:nvSpPr>
        <p:spPr>
          <a:xfrm>
            <a:off x="733426" y="609599"/>
            <a:ext cx="5194215" cy="1322888"/>
          </a:xfrm>
        </p:spPr>
        <p:txBody>
          <a:bodyPr>
            <a:normAutofit fontScale="90000"/>
          </a:bodyPr>
          <a:lstStyle/>
          <a:p>
            <a:r>
              <a:rPr lang="en-US" b="1" baseline="30000" dirty="0">
                <a:solidFill>
                  <a:schemeClr val="accent1"/>
                </a:solidFill>
              </a:rPr>
              <a:t>224</a:t>
            </a:r>
            <a:r>
              <a:rPr lang="en-US" b="1" dirty="0">
                <a:solidFill>
                  <a:schemeClr val="accent1"/>
                </a:solidFill>
              </a:rPr>
              <a:t>Ra/</a:t>
            </a:r>
            <a:r>
              <a:rPr lang="en-US" b="1" baseline="30000" dirty="0">
                <a:solidFill>
                  <a:schemeClr val="accent1"/>
                </a:solidFill>
              </a:rPr>
              <a:t>212</a:t>
            </a:r>
            <a:r>
              <a:rPr lang="en-US" b="1" dirty="0">
                <a:solidFill>
                  <a:schemeClr val="accent1"/>
                </a:solidFill>
              </a:rPr>
              <a:t>Pb Generator by Cation exchange resin</a:t>
            </a:r>
            <a:endParaRPr lang="en-GB" b="1" dirty="0">
              <a:solidFill>
                <a:schemeClr val="accent1"/>
              </a:solidFill>
            </a:endParaRPr>
          </a:p>
        </p:txBody>
      </p:sp>
      <p:sp>
        <p:nvSpPr>
          <p:cNvPr id="3" name="Content Placeholder 2">
            <a:extLst>
              <a:ext uri="{FF2B5EF4-FFF2-40B4-BE49-F238E27FC236}">
                <a16:creationId xmlns:a16="http://schemas.microsoft.com/office/drawing/2014/main" id="{18DB9964-C009-ADBF-D96E-EDA14AE2954E}"/>
              </a:ext>
            </a:extLst>
          </p:cNvPr>
          <p:cNvSpPr>
            <a:spLocks noGrp="1"/>
          </p:cNvSpPr>
          <p:nvPr>
            <p:ph idx="1"/>
          </p:nvPr>
        </p:nvSpPr>
        <p:spPr>
          <a:xfrm>
            <a:off x="733426" y="2194101"/>
            <a:ext cx="4504351" cy="4494082"/>
          </a:xfrm>
        </p:spPr>
        <p:txBody>
          <a:bodyPr>
            <a:normAutofit/>
          </a:bodyPr>
          <a:lstStyle/>
          <a:p>
            <a:r>
              <a:rPr lang="en-US" dirty="0"/>
              <a:t>Generator consist of a glass column</a:t>
            </a:r>
          </a:p>
          <a:p>
            <a:r>
              <a:rPr lang="en-US" dirty="0"/>
              <a:t>Cation exchange resin for adsorption of radium source</a:t>
            </a:r>
          </a:p>
          <a:p>
            <a:r>
              <a:rPr lang="en-US" dirty="0"/>
              <a:t>Preconditioning of column </a:t>
            </a:r>
          </a:p>
          <a:p>
            <a:r>
              <a:rPr lang="en-US" baseline="30000" dirty="0"/>
              <a:t>224</a:t>
            </a:r>
            <a:r>
              <a:rPr lang="en-US" dirty="0"/>
              <a:t>Ra loading on the column followed by washing</a:t>
            </a:r>
          </a:p>
          <a:p>
            <a:r>
              <a:rPr lang="en-US" dirty="0"/>
              <a:t>Elution of generator with few ml of HCl</a:t>
            </a:r>
          </a:p>
          <a:p>
            <a:endParaRPr lang="en-GB" sz="2000" dirty="0"/>
          </a:p>
        </p:txBody>
      </p:sp>
      <p:pic>
        <p:nvPicPr>
          <p:cNvPr id="5" name="Picture 4" descr="A close-up of a device&#10;&#10;Description automatically generated">
            <a:extLst>
              <a:ext uri="{FF2B5EF4-FFF2-40B4-BE49-F238E27FC236}">
                <a16:creationId xmlns:a16="http://schemas.microsoft.com/office/drawing/2014/main" id="{B7151F45-6984-262C-7540-D21A66FF9C92}"/>
              </a:ext>
            </a:extLst>
          </p:cNvPr>
          <p:cNvPicPr>
            <a:picLocks noChangeAspect="1"/>
          </p:cNvPicPr>
          <p:nvPr/>
        </p:nvPicPr>
        <p:blipFill rotWithShape="1">
          <a:blip r:embed="rId3">
            <a:extLst>
              <a:ext uri="{28A0092B-C50C-407E-A947-70E740481C1C}">
                <a14:useLocalDpi xmlns:a14="http://schemas.microsoft.com/office/drawing/2010/main" val="0"/>
              </a:ext>
            </a:extLst>
          </a:blip>
          <a:srcRect l="6402" r="24518"/>
          <a:stretch/>
        </p:blipFill>
        <p:spPr>
          <a:xfrm>
            <a:off x="5927642" y="1073835"/>
            <a:ext cx="2440421" cy="4710330"/>
          </a:xfrm>
          <a:prstGeom prst="rect">
            <a:avLst/>
          </a:prstGeom>
        </p:spPr>
      </p:pic>
      <p:pic>
        <p:nvPicPr>
          <p:cNvPr id="6" name="Picture 5" descr="A diagram of a diagram&#10;&#10;Description automatically generated">
            <a:extLst>
              <a:ext uri="{FF2B5EF4-FFF2-40B4-BE49-F238E27FC236}">
                <a16:creationId xmlns:a16="http://schemas.microsoft.com/office/drawing/2014/main" id="{266BCF04-4120-2D5E-F55C-2EC09FB31F5B}"/>
              </a:ext>
            </a:extLst>
          </p:cNvPr>
          <p:cNvPicPr>
            <a:picLocks noChangeAspect="1"/>
          </p:cNvPicPr>
          <p:nvPr/>
        </p:nvPicPr>
        <p:blipFill rotWithShape="1">
          <a:blip r:embed="rId4">
            <a:extLst>
              <a:ext uri="{28A0092B-C50C-407E-A947-70E740481C1C}">
                <a14:useLocalDpi xmlns:a14="http://schemas.microsoft.com/office/drawing/2010/main" val="0"/>
              </a:ext>
            </a:extLst>
          </a:blip>
          <a:srcRect b="10487"/>
          <a:stretch/>
        </p:blipFill>
        <p:spPr>
          <a:xfrm>
            <a:off x="8673211" y="2045254"/>
            <a:ext cx="2828925" cy="2767492"/>
          </a:xfrm>
          <a:prstGeom prst="rect">
            <a:avLst/>
          </a:prstGeom>
        </p:spPr>
      </p:pic>
    </p:spTree>
    <p:extLst>
      <p:ext uri="{BB962C8B-B14F-4D97-AF65-F5344CB8AC3E}">
        <p14:creationId xmlns:p14="http://schemas.microsoft.com/office/powerpoint/2010/main" val="2300417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544</Words>
  <Application>Microsoft Macintosh PowerPoint</Application>
  <PresentationFormat>Widescreen</PresentationFormat>
  <Paragraphs>85</Paragraphs>
  <Slides>15</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Radiochemistry Developments on 224Radium(224Ra)</vt:lpstr>
      <vt:lpstr>Layout</vt:lpstr>
      <vt:lpstr>Introduction</vt:lpstr>
      <vt:lpstr>Production of 224Radium </vt:lpstr>
      <vt:lpstr>224Radium/212 Lead Generator Production</vt:lpstr>
      <vt:lpstr>224Ra/212Pb Generator by Radon Collection</vt:lpstr>
      <vt:lpstr>Elution of Generator</vt:lpstr>
      <vt:lpstr>Efficiency and Stability</vt:lpstr>
      <vt:lpstr>224Ra/212Pb Generator by Cation exchange resin</vt:lpstr>
      <vt:lpstr>Efficiency of the Generator</vt:lpstr>
      <vt:lpstr>Radiation Safety</vt:lpstr>
      <vt:lpstr>Quality of 212Pb from Generator</vt:lpstr>
      <vt:lpstr>Labelling and Further Studies</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Radiochemistry Developments on 224Radium(224Ra)</dc:title>
  <dc:creator>Muhammad Inzamam</dc:creator>
  <cp:lastModifiedBy>Thierry Stora</cp:lastModifiedBy>
  <cp:revision>2</cp:revision>
  <dcterms:created xsi:type="dcterms:W3CDTF">2023-12-05T20:38:35Z</dcterms:created>
  <dcterms:modified xsi:type="dcterms:W3CDTF">2023-12-06T08:28:55Z</dcterms:modified>
</cp:coreProperties>
</file>