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320" r:id="rId2"/>
    <p:sldId id="316" r:id="rId3"/>
    <p:sldId id="333" r:id="rId4"/>
    <p:sldId id="302" r:id="rId5"/>
    <p:sldId id="330" r:id="rId6"/>
    <p:sldId id="298" r:id="rId7"/>
    <p:sldId id="334" r:id="rId8"/>
    <p:sldId id="310" r:id="rId9"/>
    <p:sldId id="335" r:id="rId10"/>
    <p:sldId id="323" r:id="rId11"/>
    <p:sldId id="297" r:id="rId12"/>
    <p:sldId id="324" r:id="rId13"/>
    <p:sldId id="305" r:id="rId14"/>
    <p:sldId id="325" r:id="rId15"/>
    <p:sldId id="326" r:id="rId16"/>
    <p:sldId id="327" r:id="rId17"/>
    <p:sldId id="340" r:id="rId18"/>
    <p:sldId id="328" r:id="rId19"/>
    <p:sldId id="338" r:id="rId20"/>
    <p:sldId id="312" r:id="rId21"/>
    <p:sldId id="313" r:id="rId22"/>
    <p:sldId id="314" r:id="rId23"/>
    <p:sldId id="315" r:id="rId24"/>
    <p:sldId id="311" r:id="rId25"/>
    <p:sldId id="321" r:id="rId26"/>
    <p:sldId id="336" r:id="rId27"/>
    <p:sldId id="322" r:id="rId28"/>
    <p:sldId id="317" r:id="rId29"/>
    <p:sldId id="332" r:id="rId30"/>
    <p:sldId id="331" r:id="rId31"/>
    <p:sldId id="337" r:id="rId32"/>
    <p:sldId id="339" r:id="rId33"/>
    <p:sldId id="341" r:id="rId34"/>
    <p:sldId id="342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86"/>
  </p:normalViewPr>
  <p:slideViewPr>
    <p:cSldViewPr snapToGrid="0" snapToObjects="1">
      <p:cViewPr varScale="1">
        <p:scale>
          <a:sx n="159" d="100"/>
          <a:sy n="159" d="100"/>
        </p:scale>
        <p:origin x="306" y="13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11/27/2023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11/27/2023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27 November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27 November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27 November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27 November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27 November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27 November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27 November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27 November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27 November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27 November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27 November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27 November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27 November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27 November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27 November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27 November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27 November 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27 November 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27 November 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28653-3A07-9A79-2D92-7C8A9F48E58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Radiation levels in the LHC during the Pb run 2023 – Point 2 and QPS rack locations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3D0A36-99F9-F9C2-FAAB-D86F762843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1038734"/>
          </a:xfrm>
        </p:spPr>
        <p:txBody>
          <a:bodyPr/>
          <a:lstStyle/>
          <a:p>
            <a:r>
              <a:rPr lang="en-US" dirty="0"/>
              <a:t>Daniel </a:t>
            </a:r>
            <a:r>
              <a:rPr lang="en-US" dirty="0" err="1"/>
              <a:t>Söderström</a:t>
            </a:r>
            <a:r>
              <a:rPr lang="en-US" dirty="0"/>
              <a:t>, Auriane Canesse, Giuseppe Lerner, Rubén García </a:t>
            </a:r>
            <a:r>
              <a:rPr lang="en-US" dirty="0" err="1"/>
              <a:t>Alía</a:t>
            </a:r>
            <a:r>
              <a:rPr lang="en-US" dirty="0"/>
              <a:t> (SY-STI-BMI, R2E/MCWG)</a:t>
            </a:r>
            <a:br>
              <a:rPr lang="en-US" dirty="0"/>
            </a:br>
            <a:r>
              <a:rPr lang="en-US" i="1" dirty="0"/>
              <a:t>with input from Reiner Denz (TE-MPE-EP)</a:t>
            </a:r>
            <a:br>
              <a:rPr lang="en-GB" dirty="0"/>
            </a:br>
            <a:r>
              <a:rPr lang="en-GB" dirty="0"/>
              <a:t>11/2023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94352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A2E5BC2A-75B0-9F1A-2E57-7CFBDC790B5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407988" y="1124744"/>
            <a:ext cx="6144682" cy="4608511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6A00FF7-9145-004A-0CDC-0EDA62017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Left of Point 2 - Dose distribution DS, 2018 vs 2023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BB6DB3-0600-5FBC-5EA1-2493BABE1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416E990-34E4-935D-C3E9-7D4B62A8DB1C}"/>
              </a:ext>
            </a:extLst>
          </p:cNvPr>
          <p:cNvSpPr txBox="1"/>
          <p:nvPr/>
        </p:nvSpPr>
        <p:spPr>
          <a:xfrm>
            <a:off x="6737683" y="1439335"/>
            <a:ext cx="5185611" cy="249299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Comparing the total BLM dose during the 2018 and 2023 ion and proton runs, left of IP2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Note: the lines between the points are visual guides and do not represent real dose values.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The dose in the DS is dominated by the ion runs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The dose peaks shifted compared to the 2018 run, due to the new TCLD location (and the related optics change)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D96AFFD-7E29-6552-B633-6D7002042E1A}"/>
              </a:ext>
            </a:extLst>
          </p:cNvPr>
          <p:cNvSpPr txBox="1"/>
          <p:nvPr/>
        </p:nvSpPr>
        <p:spPr>
          <a:xfrm>
            <a:off x="6851982" y="4724018"/>
            <a:ext cx="4475749" cy="1200329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l"/>
            <a:r>
              <a:rPr lang="en-US" dirty="0">
                <a:solidFill>
                  <a:srgbClr val="0033A0"/>
                </a:solidFill>
              </a:rPr>
              <a:t>Integrated luminosities in IR2:</a:t>
            </a:r>
          </a:p>
          <a:p>
            <a:r>
              <a:rPr lang="en-US" dirty="0">
                <a:solidFill>
                  <a:srgbClr val="0033A0"/>
                </a:solidFill>
              </a:rPr>
              <a:t>Pb 2023: 2.16 nb</a:t>
            </a:r>
            <a:r>
              <a:rPr lang="en-US" baseline="30000" dirty="0">
                <a:solidFill>
                  <a:srgbClr val="0033A0"/>
                </a:solidFill>
              </a:rPr>
              <a:t>-1</a:t>
            </a:r>
          </a:p>
          <a:p>
            <a:r>
              <a:rPr lang="en-US" dirty="0">
                <a:solidFill>
                  <a:srgbClr val="0033A0"/>
                </a:solidFill>
              </a:rPr>
              <a:t>Pb 2018: 0.905 nb</a:t>
            </a:r>
            <a:r>
              <a:rPr lang="en-US" baseline="30000" dirty="0">
                <a:solidFill>
                  <a:srgbClr val="0033A0"/>
                </a:solidFill>
              </a:rPr>
              <a:t>-1</a:t>
            </a:r>
            <a:endParaRPr lang="en-US" dirty="0">
              <a:solidFill>
                <a:srgbClr val="0033A0"/>
              </a:solidFill>
            </a:endParaRPr>
          </a:p>
          <a:p>
            <a:pPr algn="l"/>
            <a:r>
              <a:rPr lang="en-US" dirty="0">
                <a:solidFill>
                  <a:srgbClr val="0033A0"/>
                </a:solidFill>
              </a:rPr>
              <a:t>(p 2023: 14.5 pb</a:t>
            </a:r>
            <a:r>
              <a:rPr lang="en-US" baseline="30000" dirty="0">
                <a:solidFill>
                  <a:srgbClr val="0033A0"/>
                </a:solidFill>
              </a:rPr>
              <a:t>-1</a:t>
            </a:r>
            <a:r>
              <a:rPr lang="en-US" dirty="0">
                <a:solidFill>
                  <a:srgbClr val="0033A0"/>
                </a:solidFill>
              </a:rPr>
              <a:t>)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7E088A09-D6CE-F3EE-C310-873144CDB3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fld id="{B86E7441-B772-D048-9C1B-F8600B03CAE1}" type="datetime3">
              <a:rPr lang="en-US" smtClean="0"/>
              <a:t>27 November 2023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DA5FEA-ADBE-519E-4955-FD02276F7CA1}"/>
              </a:ext>
            </a:extLst>
          </p:cNvPr>
          <p:cNvSpPr txBox="1"/>
          <p:nvPr/>
        </p:nvSpPr>
        <p:spPr>
          <a:xfrm>
            <a:off x="3040983" y="4143486"/>
            <a:ext cx="80009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3xSEE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6D19C3E-EA83-D1AB-6A4F-8486DD2D99AA}"/>
              </a:ext>
            </a:extLst>
          </p:cNvPr>
          <p:cNvCxnSpPr>
            <a:cxnSpLocks/>
          </p:cNvCxnSpPr>
          <p:nvPr/>
        </p:nvCxnSpPr>
        <p:spPr>
          <a:xfrm flipV="1">
            <a:off x="3441031" y="3910262"/>
            <a:ext cx="0" cy="233224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81C5E574-1ECB-C2FC-B7A6-FD51A4FE7466}"/>
              </a:ext>
            </a:extLst>
          </p:cNvPr>
          <p:cNvSpPr txBox="1"/>
          <p:nvPr/>
        </p:nvSpPr>
        <p:spPr>
          <a:xfrm>
            <a:off x="3841080" y="4146956"/>
            <a:ext cx="80009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1xSEE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EF5D40C-11EA-3034-9CD4-07EE11B9C5C8}"/>
              </a:ext>
            </a:extLst>
          </p:cNvPr>
          <p:cNvCxnSpPr>
            <a:cxnSpLocks/>
          </p:cNvCxnSpPr>
          <p:nvPr/>
        </p:nvCxnSpPr>
        <p:spPr>
          <a:xfrm flipV="1">
            <a:off x="4297279" y="3908562"/>
            <a:ext cx="0" cy="233224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7EB06120-EB84-4E01-380D-2248F0068DC4}"/>
              </a:ext>
            </a:extLst>
          </p:cNvPr>
          <p:cNvSpPr txBox="1"/>
          <p:nvPr/>
        </p:nvSpPr>
        <p:spPr>
          <a:xfrm>
            <a:off x="600494" y="1090181"/>
            <a:ext cx="120324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Only DYPB racks marked</a:t>
            </a:r>
            <a:endParaRPr lang="en-GB" sz="1400" dirty="0">
              <a:solidFill>
                <a:schemeClr val="tx2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9EB3EA9-8D12-7ECA-1A4D-0F728C05F8E3}"/>
              </a:ext>
            </a:extLst>
          </p:cNvPr>
          <p:cNvCxnSpPr>
            <a:cxnSpLocks/>
          </p:cNvCxnSpPr>
          <p:nvPr/>
        </p:nvCxnSpPr>
        <p:spPr>
          <a:xfrm>
            <a:off x="1463841" y="1555947"/>
            <a:ext cx="147386" cy="260821"/>
          </a:xfrm>
          <a:prstGeom prst="straightConnector1">
            <a:avLst/>
          </a:prstGeom>
          <a:ln w="9525">
            <a:solidFill>
              <a:srgbClr val="3030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55E268F9-9D40-0760-46B7-B5ABDD0A5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 dirty="0"/>
              <a:t>Radiation levels in IP2 during the ion run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59861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A2E5BC2A-75B0-9F1A-2E57-7CFBDC790B5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407988" y="1124744"/>
            <a:ext cx="6144682" cy="4608511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6A00FF7-9145-004A-0CDC-0EDA62017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Left of Point 2 - Dose distribution DS, scaled doses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BB6DB3-0600-5FBC-5EA1-2493BABE1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416E990-34E4-935D-C3E9-7D4B62A8DB1C}"/>
              </a:ext>
            </a:extLst>
          </p:cNvPr>
          <p:cNvSpPr txBox="1"/>
          <p:nvPr/>
        </p:nvSpPr>
        <p:spPr>
          <a:xfrm>
            <a:off x="6737683" y="1365584"/>
            <a:ext cx="5185611" cy="110799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A comparison between the dose levels left of point 2 for ion runs 2018 and 2023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1" dirty="0"/>
              <a:t>Doses are normalized by the integrated luminosity in IR2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7E088A09-D6CE-F3EE-C310-873144CDB3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fld id="{B86E7441-B772-D048-9C1B-F8600B03CAE1}" type="datetime3">
              <a:rPr lang="en-US" smtClean="0"/>
              <a:t>27 November 2023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02C4070-1EE2-8F7F-0358-F4A9D7012E48}"/>
              </a:ext>
            </a:extLst>
          </p:cNvPr>
          <p:cNvSpPr txBox="1"/>
          <p:nvPr/>
        </p:nvSpPr>
        <p:spPr>
          <a:xfrm>
            <a:off x="6851982" y="4724018"/>
            <a:ext cx="4475749" cy="92333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l"/>
            <a:r>
              <a:rPr lang="en-US" dirty="0">
                <a:solidFill>
                  <a:srgbClr val="0033A0"/>
                </a:solidFill>
              </a:rPr>
              <a:t>Integrated luminosities in IR2:</a:t>
            </a:r>
          </a:p>
          <a:p>
            <a:r>
              <a:rPr lang="en-US" dirty="0">
                <a:solidFill>
                  <a:srgbClr val="0033A0"/>
                </a:solidFill>
              </a:rPr>
              <a:t>Pb 2023: 2.16 nb</a:t>
            </a:r>
            <a:r>
              <a:rPr lang="en-US" baseline="30000" dirty="0">
                <a:solidFill>
                  <a:srgbClr val="0033A0"/>
                </a:solidFill>
              </a:rPr>
              <a:t>-1</a:t>
            </a:r>
          </a:p>
          <a:p>
            <a:r>
              <a:rPr lang="en-US" dirty="0">
                <a:solidFill>
                  <a:srgbClr val="0033A0"/>
                </a:solidFill>
              </a:rPr>
              <a:t>Pb 2018: 0.905 nb</a:t>
            </a:r>
            <a:r>
              <a:rPr lang="en-US" baseline="30000" dirty="0">
                <a:solidFill>
                  <a:srgbClr val="0033A0"/>
                </a:solidFill>
              </a:rPr>
              <a:t>-1</a:t>
            </a:r>
            <a:endParaRPr lang="en-US" dirty="0">
              <a:solidFill>
                <a:srgbClr val="0033A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DB4FC96-B4DF-A370-07D3-2C646632A701}"/>
              </a:ext>
            </a:extLst>
          </p:cNvPr>
          <p:cNvSpPr txBox="1"/>
          <p:nvPr/>
        </p:nvSpPr>
        <p:spPr>
          <a:xfrm>
            <a:off x="3040983" y="4450292"/>
            <a:ext cx="80009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3xSEE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E20DD27-B05A-7F65-D96B-784FA29B6DA4}"/>
              </a:ext>
            </a:extLst>
          </p:cNvPr>
          <p:cNvCxnSpPr>
            <a:cxnSpLocks/>
          </p:cNvCxnSpPr>
          <p:nvPr/>
        </p:nvCxnSpPr>
        <p:spPr>
          <a:xfrm flipV="1">
            <a:off x="3441031" y="4217068"/>
            <a:ext cx="0" cy="233224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CDA0D91A-2CC1-6C34-FDF5-3677303F40EB}"/>
              </a:ext>
            </a:extLst>
          </p:cNvPr>
          <p:cNvSpPr txBox="1"/>
          <p:nvPr/>
        </p:nvSpPr>
        <p:spPr>
          <a:xfrm>
            <a:off x="3841080" y="4453762"/>
            <a:ext cx="80009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1xSEE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CA49254-122E-C100-9EA7-825E53EE8A63}"/>
              </a:ext>
            </a:extLst>
          </p:cNvPr>
          <p:cNvCxnSpPr>
            <a:cxnSpLocks/>
          </p:cNvCxnSpPr>
          <p:nvPr/>
        </p:nvCxnSpPr>
        <p:spPr>
          <a:xfrm flipV="1">
            <a:off x="4297279" y="4215368"/>
            <a:ext cx="0" cy="233224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2341E1BA-F7C4-E23B-F667-FB1167E2B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 dirty="0"/>
              <a:t>Radiation levels in IP2 during the ion run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93894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4EC7248-78F0-CA95-822A-84789D38FC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Right of Point 2 - Dose distribution DS, 2018 vs 2023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2DD58B-E824-8263-B371-DEAD71181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Content Placeholder 7">
            <a:extLst>
              <a:ext uri="{FF2B5EF4-FFF2-40B4-BE49-F238E27FC236}">
                <a16:creationId xmlns:a16="http://schemas.microsoft.com/office/drawing/2014/main" id="{9F03745E-C66D-5B3A-61CA-51D4FD8D4E5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014" b="2014"/>
          <a:stretch/>
        </p:blipFill>
        <p:spPr>
          <a:xfrm>
            <a:off x="175644" y="1123016"/>
            <a:ext cx="6627294" cy="4770267"/>
          </a:xfrm>
          <a:prstGeom prst="rect">
            <a:avLst/>
          </a:prstGeom>
        </p:spPr>
      </p:pic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EAFDA65C-F78F-B0B3-EDA8-E1FF1DE58B9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fld id="{B86E7441-B772-D048-9C1B-F8600B03CAE1}" type="datetime3">
              <a:rPr lang="en-US" smtClean="0"/>
              <a:t>27 November 2023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54CC315-069F-8695-9C2C-EEAC0F46395B}"/>
              </a:ext>
            </a:extLst>
          </p:cNvPr>
          <p:cNvSpPr txBox="1"/>
          <p:nvPr/>
        </p:nvSpPr>
        <p:spPr>
          <a:xfrm>
            <a:off x="6876046" y="1530908"/>
            <a:ext cx="5185611" cy="276998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Comparing the total BLM dose during the 2018 and 2023 ion runs, and during the 2023 proton run, right of IP2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Note: the lines between the points are visual guides and do not represent real dose values.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The dose in the DS is dominated by the ion runs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The dose peaks shifted compared to the 2018 run, due to the new TCLD location (and the related optics change)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79A7EBC-E700-0EEC-C301-A5770998E17D}"/>
              </a:ext>
            </a:extLst>
          </p:cNvPr>
          <p:cNvSpPr txBox="1"/>
          <p:nvPr/>
        </p:nvSpPr>
        <p:spPr>
          <a:xfrm>
            <a:off x="1725530" y="4222557"/>
            <a:ext cx="80009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1xSEE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7E3C5E0-2AEA-E37D-2084-9BF9509D3ED4}"/>
              </a:ext>
            </a:extLst>
          </p:cNvPr>
          <p:cNvCxnSpPr>
            <a:cxnSpLocks/>
          </p:cNvCxnSpPr>
          <p:nvPr/>
        </p:nvCxnSpPr>
        <p:spPr>
          <a:xfrm flipV="1">
            <a:off x="2125579" y="3970421"/>
            <a:ext cx="0" cy="252136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12224964-0FD4-280D-84CE-1FC046625F8C}"/>
              </a:ext>
            </a:extLst>
          </p:cNvPr>
          <p:cNvSpPr txBox="1"/>
          <p:nvPr/>
        </p:nvSpPr>
        <p:spPr>
          <a:xfrm>
            <a:off x="2301038" y="4442625"/>
            <a:ext cx="80009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1xSEE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38A300D-49F8-9E53-624D-475B0A4F5941}"/>
              </a:ext>
            </a:extLst>
          </p:cNvPr>
          <p:cNvCxnSpPr>
            <a:cxnSpLocks/>
          </p:cNvCxnSpPr>
          <p:nvPr/>
        </p:nvCxnSpPr>
        <p:spPr>
          <a:xfrm flipV="1">
            <a:off x="2701087" y="4190489"/>
            <a:ext cx="0" cy="252136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293E4D29-93E0-B150-1805-631DD5ED2D8C}"/>
              </a:ext>
            </a:extLst>
          </p:cNvPr>
          <p:cNvSpPr txBox="1"/>
          <p:nvPr/>
        </p:nvSpPr>
        <p:spPr>
          <a:xfrm>
            <a:off x="4877610" y="4276436"/>
            <a:ext cx="80009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1xSEE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1B48A76-80A9-3CD3-9CC6-C6FCAE7351B5}"/>
              </a:ext>
            </a:extLst>
          </p:cNvPr>
          <p:cNvCxnSpPr>
            <a:cxnSpLocks/>
          </p:cNvCxnSpPr>
          <p:nvPr/>
        </p:nvCxnSpPr>
        <p:spPr>
          <a:xfrm flipV="1">
            <a:off x="5277659" y="4024300"/>
            <a:ext cx="0" cy="252136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814EB251-9326-B2BE-EBDE-56A58D11BE84}"/>
              </a:ext>
            </a:extLst>
          </p:cNvPr>
          <p:cNvSpPr txBox="1"/>
          <p:nvPr/>
        </p:nvSpPr>
        <p:spPr>
          <a:xfrm>
            <a:off x="6851982" y="4724018"/>
            <a:ext cx="4475749" cy="1200329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l"/>
            <a:r>
              <a:rPr lang="en-US" dirty="0">
                <a:solidFill>
                  <a:srgbClr val="0033A0"/>
                </a:solidFill>
              </a:rPr>
              <a:t>Integrated luminosities in IR2:</a:t>
            </a:r>
          </a:p>
          <a:p>
            <a:r>
              <a:rPr lang="en-US" dirty="0">
                <a:solidFill>
                  <a:srgbClr val="0033A0"/>
                </a:solidFill>
              </a:rPr>
              <a:t>Pb 2023: 2.16 nb</a:t>
            </a:r>
            <a:r>
              <a:rPr lang="en-US" baseline="30000" dirty="0">
                <a:solidFill>
                  <a:srgbClr val="0033A0"/>
                </a:solidFill>
              </a:rPr>
              <a:t>-1</a:t>
            </a:r>
          </a:p>
          <a:p>
            <a:r>
              <a:rPr lang="en-US" dirty="0">
                <a:solidFill>
                  <a:srgbClr val="0033A0"/>
                </a:solidFill>
              </a:rPr>
              <a:t>Pb 2018: 0.905 nb</a:t>
            </a:r>
            <a:r>
              <a:rPr lang="en-US" baseline="30000" dirty="0">
                <a:solidFill>
                  <a:srgbClr val="0033A0"/>
                </a:solidFill>
              </a:rPr>
              <a:t>-1</a:t>
            </a:r>
            <a:endParaRPr lang="en-US" dirty="0">
              <a:solidFill>
                <a:srgbClr val="0033A0"/>
              </a:solidFill>
            </a:endParaRPr>
          </a:p>
          <a:p>
            <a:pPr algn="l"/>
            <a:r>
              <a:rPr lang="en-US" dirty="0">
                <a:solidFill>
                  <a:srgbClr val="0033A0"/>
                </a:solidFill>
              </a:rPr>
              <a:t>(p 2023: 14.5 pb</a:t>
            </a:r>
            <a:r>
              <a:rPr lang="en-US" baseline="30000" dirty="0">
                <a:solidFill>
                  <a:srgbClr val="0033A0"/>
                </a:solidFill>
              </a:rPr>
              <a:t>-1</a:t>
            </a:r>
            <a:r>
              <a:rPr lang="en-US" dirty="0">
                <a:solidFill>
                  <a:srgbClr val="0033A0"/>
                </a:solidFill>
              </a:rPr>
              <a:t>)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4AA935C4-8A2D-8AAC-D6B4-2A2158050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 dirty="0"/>
              <a:t>Radiation levels in IP2 during the ion run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47003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4EC7248-78F0-CA95-822A-84789D38FC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Ion run doses scaled by luminosity, Right of IR2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2DD58B-E824-8263-B371-DEAD71181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Content Placeholder 7">
            <a:extLst>
              <a:ext uri="{FF2B5EF4-FFF2-40B4-BE49-F238E27FC236}">
                <a16:creationId xmlns:a16="http://schemas.microsoft.com/office/drawing/2014/main" id="{9F03745E-C66D-5B3A-61CA-51D4FD8D4E5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014" b="2014"/>
          <a:stretch/>
        </p:blipFill>
        <p:spPr>
          <a:xfrm>
            <a:off x="175644" y="1123016"/>
            <a:ext cx="6627294" cy="477026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0420FE2-A8A0-CDF7-189E-045EB5CA0B2E}"/>
              </a:ext>
            </a:extLst>
          </p:cNvPr>
          <p:cNvSpPr txBox="1"/>
          <p:nvPr/>
        </p:nvSpPr>
        <p:spPr>
          <a:xfrm>
            <a:off x="7116944" y="1222340"/>
            <a:ext cx="418672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Same view, but radiation levels scaled by the integrated luminosity (only ion runs)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EAFDA65C-F78F-B0B3-EDA8-E1FF1DE58B9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fld id="{B86E7441-B772-D048-9C1B-F8600B03CAE1}" type="datetime3">
              <a:rPr lang="en-US" smtClean="0"/>
              <a:t>27 November 2023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148AB6-CDE4-C030-B0D3-A14CF277932A}"/>
              </a:ext>
            </a:extLst>
          </p:cNvPr>
          <p:cNvSpPr txBox="1"/>
          <p:nvPr/>
        </p:nvSpPr>
        <p:spPr>
          <a:xfrm>
            <a:off x="6851982" y="4724018"/>
            <a:ext cx="4475749" cy="92333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l"/>
            <a:r>
              <a:rPr lang="en-US" dirty="0">
                <a:solidFill>
                  <a:srgbClr val="0033A0"/>
                </a:solidFill>
              </a:rPr>
              <a:t>Integrated luminosities in IR2:</a:t>
            </a:r>
          </a:p>
          <a:p>
            <a:r>
              <a:rPr lang="en-US" dirty="0">
                <a:solidFill>
                  <a:srgbClr val="0033A0"/>
                </a:solidFill>
              </a:rPr>
              <a:t>Pb 2023: 2.16 nb</a:t>
            </a:r>
            <a:r>
              <a:rPr lang="en-US" baseline="30000" dirty="0">
                <a:solidFill>
                  <a:srgbClr val="0033A0"/>
                </a:solidFill>
              </a:rPr>
              <a:t>-1</a:t>
            </a:r>
          </a:p>
          <a:p>
            <a:r>
              <a:rPr lang="en-US" dirty="0">
                <a:solidFill>
                  <a:srgbClr val="0033A0"/>
                </a:solidFill>
              </a:rPr>
              <a:t>Pb 2018: 0.905 nb</a:t>
            </a:r>
            <a:r>
              <a:rPr lang="en-US" baseline="30000" dirty="0">
                <a:solidFill>
                  <a:srgbClr val="0033A0"/>
                </a:solidFill>
              </a:rPr>
              <a:t>-1</a:t>
            </a:r>
            <a:endParaRPr lang="en-US" dirty="0">
              <a:solidFill>
                <a:srgbClr val="0033A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97B53CB-23E1-33FD-7135-D1C8B3403149}"/>
              </a:ext>
            </a:extLst>
          </p:cNvPr>
          <p:cNvSpPr txBox="1"/>
          <p:nvPr/>
        </p:nvSpPr>
        <p:spPr>
          <a:xfrm>
            <a:off x="1725530" y="4547412"/>
            <a:ext cx="80009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1xSEE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3285E00-10A3-02C2-00DF-91CE2EA5B70F}"/>
              </a:ext>
            </a:extLst>
          </p:cNvPr>
          <p:cNvCxnSpPr>
            <a:cxnSpLocks/>
          </p:cNvCxnSpPr>
          <p:nvPr/>
        </p:nvCxnSpPr>
        <p:spPr>
          <a:xfrm flipV="1">
            <a:off x="2125579" y="4325356"/>
            <a:ext cx="0" cy="252136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8A85B540-0399-6931-B4E1-2B9BFBC43E57}"/>
              </a:ext>
            </a:extLst>
          </p:cNvPr>
          <p:cNvSpPr txBox="1"/>
          <p:nvPr/>
        </p:nvSpPr>
        <p:spPr>
          <a:xfrm>
            <a:off x="2301038" y="4755448"/>
            <a:ext cx="80009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1xSEE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D11B994-F914-3AE5-4F85-2EE2FD4CCB11}"/>
              </a:ext>
            </a:extLst>
          </p:cNvPr>
          <p:cNvCxnSpPr>
            <a:cxnSpLocks/>
          </p:cNvCxnSpPr>
          <p:nvPr/>
        </p:nvCxnSpPr>
        <p:spPr>
          <a:xfrm flipV="1">
            <a:off x="2701087" y="4479248"/>
            <a:ext cx="0" cy="252136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52591CA2-C01B-7991-1104-F2AA9D384E94}"/>
              </a:ext>
            </a:extLst>
          </p:cNvPr>
          <p:cNvSpPr txBox="1"/>
          <p:nvPr/>
        </p:nvSpPr>
        <p:spPr>
          <a:xfrm>
            <a:off x="4877610" y="4631371"/>
            <a:ext cx="80009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1xSEE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CB5BFC0-8AE8-EF03-4627-6067FFDA5E6A}"/>
              </a:ext>
            </a:extLst>
          </p:cNvPr>
          <p:cNvCxnSpPr>
            <a:cxnSpLocks/>
          </p:cNvCxnSpPr>
          <p:nvPr/>
        </p:nvCxnSpPr>
        <p:spPr>
          <a:xfrm flipV="1">
            <a:off x="5277659" y="4379235"/>
            <a:ext cx="0" cy="252136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5D739DF1-C0E6-412F-8145-0B175520E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 dirty="0"/>
              <a:t>Radiation levels in IP2 during the ion run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62196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6A00FF7-9145-004A-0CDC-0EDA62017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Left of IRs1-2-5-8 – 2023 ion BLMs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BB6DB3-0600-5FBC-5EA1-2493BABE1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416E990-34E4-935D-C3E9-7D4B62A8DB1C}"/>
              </a:ext>
            </a:extLst>
          </p:cNvPr>
          <p:cNvSpPr txBox="1"/>
          <p:nvPr/>
        </p:nvSpPr>
        <p:spPr>
          <a:xfrm>
            <a:off x="6737684" y="1365584"/>
            <a:ext cx="4764506" cy="276998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Within the 2023 Pb run, we observe </a:t>
            </a:r>
            <a:r>
              <a:rPr lang="en-US" b="1" dirty="0"/>
              <a:t>relatively higher dose in cells 9-10 in IR2 (and, partially, IR8) compared to IR1-IR5. </a:t>
            </a:r>
            <a:r>
              <a:rPr lang="en-US" b="1" dirty="0">
                <a:solidFill>
                  <a:srgbClr val="FF0000"/>
                </a:solidFill>
              </a:rPr>
              <a:t>This is reflected in a larger amount of QPS issues in cells 9-10 of IR2.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The main dose peak is in cell 11 in IR1-IR5 (BFPP) and IR2 (TCLD) while it is in cell 12 in IR8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>
              <a:cs typeface="Arial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>
              <a:cs typeface="Arial"/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7E088A09-D6CE-F3EE-C310-873144CDB3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fld id="{B86E7441-B772-D048-9C1B-F8600B03CAE1}" type="datetime3">
              <a:rPr lang="en-US" smtClean="0"/>
              <a:t>27 November 2023</a:t>
            </a:fld>
            <a:endParaRPr lang="en-US" dirty="0"/>
          </a:p>
        </p:txBody>
      </p:sp>
      <p:pic>
        <p:nvPicPr>
          <p:cNvPr id="5" name="Content Placeholder 7">
            <a:extLst>
              <a:ext uri="{FF2B5EF4-FFF2-40B4-BE49-F238E27FC236}">
                <a16:creationId xmlns:a16="http://schemas.microsoft.com/office/drawing/2014/main" id="{05453957-FD7C-CBAE-39BF-13C1B3D053B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014" b="2014"/>
          <a:stretch/>
        </p:blipFill>
        <p:spPr>
          <a:xfrm>
            <a:off x="85404" y="1123016"/>
            <a:ext cx="6627294" cy="4770267"/>
          </a:xfrm>
          <a:prstGeom prst="rect">
            <a:avLst/>
          </a:prstGeom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16F27096-312F-2C13-E6B9-F7165CE1D2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5777850"/>
              </p:ext>
            </p:extLst>
          </p:nvPr>
        </p:nvGraphicFramePr>
        <p:xfrm>
          <a:off x="7717922" y="3726233"/>
          <a:ext cx="3225131" cy="2000345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703384">
                  <a:extLst>
                    <a:ext uri="{9D8B030D-6E8A-4147-A177-3AD203B41FA5}">
                      <a16:colId xmlns:a16="http://schemas.microsoft.com/office/drawing/2014/main" val="2579887312"/>
                    </a:ext>
                  </a:extLst>
                </a:gridCol>
                <a:gridCol w="2521747">
                  <a:extLst>
                    <a:ext uri="{9D8B030D-6E8A-4147-A177-3AD203B41FA5}">
                      <a16:colId xmlns:a16="http://schemas.microsoft.com/office/drawing/2014/main" val="1400852971"/>
                    </a:ext>
                  </a:extLst>
                </a:gridCol>
              </a:tblGrid>
              <a:tr h="400069">
                <a:tc>
                  <a:txBody>
                    <a:bodyPr/>
                    <a:lstStyle/>
                    <a:p>
                      <a:r>
                        <a:rPr lang="en-US" dirty="0"/>
                        <a:t>IR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US" dirty="0"/>
                        <a:t>Luminosity (1/</a:t>
                      </a:r>
                      <a:r>
                        <a:rPr lang="en-US" dirty="0" err="1"/>
                        <a:t>nb</a:t>
                      </a:r>
                      <a:r>
                        <a:rPr lang="en-US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2318045"/>
                  </a:ext>
                </a:extLst>
              </a:tr>
              <a:tr h="400069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1.91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1272363"/>
                  </a:ext>
                </a:extLst>
              </a:tr>
              <a:tr h="400069"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dirty="0"/>
                        <a:t>2.16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7914151"/>
                  </a:ext>
                </a:extLst>
              </a:tr>
              <a:tr h="400069"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2.02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7512670"/>
                  </a:ext>
                </a:extLst>
              </a:tr>
              <a:tr h="400069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0.249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7504985"/>
                  </a:ext>
                </a:extLst>
              </a:tr>
            </a:tbl>
          </a:graphicData>
        </a:graphic>
      </p:graphicFrame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E7884EF5-F310-DC7B-6306-F2F0E09B08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 dirty="0"/>
              <a:t>Radiation levels in IP2 during the ion run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98579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6A00FF7-9145-004A-0CDC-0EDA62017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Right of IRs1-2-5-8 – 2023 ion BLMs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BB6DB3-0600-5FBC-5EA1-2493BABE1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7E088A09-D6CE-F3EE-C310-873144CDB3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fld id="{B86E7441-B772-D048-9C1B-F8600B03CAE1}" type="datetime3">
              <a:rPr lang="en-US" smtClean="0"/>
              <a:t>27 November 2023</a:t>
            </a:fld>
            <a:endParaRPr lang="en-US" dirty="0"/>
          </a:p>
        </p:txBody>
      </p:sp>
      <p:pic>
        <p:nvPicPr>
          <p:cNvPr id="5" name="Content Placeholder 7">
            <a:extLst>
              <a:ext uri="{FF2B5EF4-FFF2-40B4-BE49-F238E27FC236}">
                <a16:creationId xmlns:a16="http://schemas.microsoft.com/office/drawing/2014/main" id="{054AA345-57AC-E2B3-678A-1247DB0AEAA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014" b="2014"/>
          <a:stretch/>
        </p:blipFill>
        <p:spPr>
          <a:xfrm>
            <a:off x="85404" y="1123016"/>
            <a:ext cx="6627294" cy="4770267"/>
          </a:xfrm>
          <a:prstGeom prst="rect">
            <a:avLst/>
          </a:prstGeom>
        </p:spPr>
      </p:pic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CD6291AE-F64B-BF32-AA2F-A65B954BEF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8006420"/>
              </p:ext>
            </p:extLst>
          </p:nvPr>
        </p:nvGraphicFramePr>
        <p:xfrm>
          <a:off x="7717922" y="3723772"/>
          <a:ext cx="3225131" cy="2000345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703384">
                  <a:extLst>
                    <a:ext uri="{9D8B030D-6E8A-4147-A177-3AD203B41FA5}">
                      <a16:colId xmlns:a16="http://schemas.microsoft.com/office/drawing/2014/main" val="2579887312"/>
                    </a:ext>
                  </a:extLst>
                </a:gridCol>
                <a:gridCol w="2521747">
                  <a:extLst>
                    <a:ext uri="{9D8B030D-6E8A-4147-A177-3AD203B41FA5}">
                      <a16:colId xmlns:a16="http://schemas.microsoft.com/office/drawing/2014/main" val="1400852971"/>
                    </a:ext>
                  </a:extLst>
                </a:gridCol>
              </a:tblGrid>
              <a:tr h="400069">
                <a:tc>
                  <a:txBody>
                    <a:bodyPr/>
                    <a:lstStyle/>
                    <a:p>
                      <a:r>
                        <a:rPr lang="en-US" dirty="0"/>
                        <a:t>IR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US" dirty="0"/>
                        <a:t>Luminosity (1/</a:t>
                      </a:r>
                      <a:r>
                        <a:rPr lang="en-US" dirty="0" err="1"/>
                        <a:t>nb</a:t>
                      </a:r>
                      <a:r>
                        <a:rPr lang="en-US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2318045"/>
                  </a:ext>
                </a:extLst>
              </a:tr>
              <a:tr h="400069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1.91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1272363"/>
                  </a:ext>
                </a:extLst>
              </a:tr>
              <a:tr h="400069"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dirty="0"/>
                        <a:t>2.16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7914151"/>
                  </a:ext>
                </a:extLst>
              </a:tr>
              <a:tr h="400069"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2.02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7512670"/>
                  </a:ext>
                </a:extLst>
              </a:tr>
              <a:tr h="400069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0.249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7504985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C49EE8DB-5642-F78C-E6E3-65CA06F47995}"/>
              </a:ext>
            </a:extLst>
          </p:cNvPr>
          <p:cNvSpPr txBox="1"/>
          <p:nvPr/>
        </p:nvSpPr>
        <p:spPr>
          <a:xfrm>
            <a:off x="6737684" y="1365584"/>
            <a:ext cx="4764506" cy="276998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Within the 2023 Pb run, we observe </a:t>
            </a:r>
            <a:r>
              <a:rPr lang="en-US" b="1" dirty="0"/>
              <a:t>relatively higher dose in cells 9-10 in IR2 (and, partially, IR8) compared to IR1-IR5. </a:t>
            </a:r>
            <a:r>
              <a:rPr lang="en-US" b="1" dirty="0">
                <a:solidFill>
                  <a:srgbClr val="FF0000"/>
                </a:solidFill>
              </a:rPr>
              <a:t>This is reflected in a larger amount of QPS issues in cells 9-10 of IR2.</a:t>
            </a:r>
            <a:endParaRPr lang="en-US" b="1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The main dose peak is in cell 11 in IR1-IR5 (BFPP) and IR2 (TCLD) while it is in cell 12 in IR8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>
              <a:cs typeface="Arial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>
              <a:cs typeface="Arial"/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FD13CA2-5834-8786-BF89-D39C56294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 dirty="0"/>
              <a:t>Radiation levels in IP2 during the ion run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82848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6A00FF7-9145-004A-0CDC-0EDA62017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QPS DAQ SEEs (input from R. Denz)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BB6DB3-0600-5FBC-5EA1-2493BABE1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7E088A09-D6CE-F3EE-C310-873144CDB3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fld id="{B86E7441-B772-D048-9C1B-F8600B03CAE1}" type="datetime3">
              <a:rPr lang="en-US" smtClean="0"/>
              <a:t>27 November 2023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49EE8DB-5642-F78C-E6E3-65CA06F47995}"/>
              </a:ext>
            </a:extLst>
          </p:cNvPr>
          <p:cNvSpPr txBox="1"/>
          <p:nvPr/>
        </p:nvSpPr>
        <p:spPr>
          <a:xfrm>
            <a:off x="273170" y="1235016"/>
            <a:ext cx="11645660" cy="138499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The SEU counters from the QPS DAQ are confirming the picture outlined by BLMs and </a:t>
            </a:r>
            <a:r>
              <a:rPr lang="en-US" dirty="0" err="1"/>
              <a:t>RadMons</a:t>
            </a:r>
            <a:r>
              <a:rPr lang="en-US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In 2023, IR2 is the region with the largest number of SEUs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The number of SEUs in IR2 is concentrated in cells 9, 10 and 12, where most issues have occurred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>
              <a:cs typeface="Arial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>
              <a:cs typeface="Arial"/>
            </a:endParaRPr>
          </a:p>
        </p:txBody>
      </p:sp>
      <p:pic>
        <p:nvPicPr>
          <p:cNvPr id="1026" name="Picture 8">
            <a:extLst>
              <a:ext uri="{FF2B5EF4-FFF2-40B4-BE49-F238E27FC236}">
                <a16:creationId xmlns:a16="http://schemas.microsoft.com/office/drawing/2014/main" id="{749D0510-7DB3-340E-B16C-E4B5660E2E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090" y="2896427"/>
            <a:ext cx="4988342" cy="2975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9">
            <a:extLst>
              <a:ext uri="{FF2B5EF4-FFF2-40B4-BE49-F238E27FC236}">
                <a16:creationId xmlns:a16="http://schemas.microsoft.com/office/drawing/2014/main" id="{D02C5FCB-0872-34B0-7599-BAA3DECB16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3678" y="2864714"/>
            <a:ext cx="4585285" cy="2870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FB7916-FF57-B7C3-64A8-28E569235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 dirty="0"/>
              <a:t>Radiation levels in IP2 during the ion run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45709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6A00FF7-9145-004A-0CDC-0EDA62017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QPS DAQ SEEs (input from R. Denz)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BB6DB3-0600-5FBC-5EA1-2493BABE1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7E088A09-D6CE-F3EE-C310-873144CDB3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fld id="{B86E7441-B772-D048-9C1B-F8600B03CAE1}" type="datetime3">
              <a:rPr lang="en-US" smtClean="0"/>
              <a:t>27 November 2023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49EE8DB-5642-F78C-E6E3-65CA06F47995}"/>
              </a:ext>
            </a:extLst>
          </p:cNvPr>
          <p:cNvSpPr txBox="1"/>
          <p:nvPr/>
        </p:nvSpPr>
        <p:spPr>
          <a:xfrm>
            <a:off x="685799" y="1023836"/>
            <a:ext cx="10666563" cy="138499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2023 pattern compared to 2018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The 2023 ion run with most events in half cells 9,10 and 12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2018 pp run dominated in 8 and 9, while the ion run saw most events in 12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>
              <a:cs typeface="Arial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>
              <a:cs typeface="Arial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EF90D83-3721-B2E4-CA0C-A778696FB6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5007" y="2709054"/>
            <a:ext cx="5895311" cy="353718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E11E793-117C-2EFB-5469-6F9B36DAD3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433" y="2709054"/>
            <a:ext cx="5897315" cy="3537188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C2E13B-1E9D-8134-E6D0-AD1FFB7E2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 dirty="0"/>
              <a:t>Radiation levels in IP2 during the ion run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2895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5232672-5DAB-941D-0F9A-8D68868239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416D88-6AAD-7737-9781-AA3F305448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27 November 2023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54B7AF-FF09-DF2E-6A1A-2813802A4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5C42AE4-5EAF-CBC5-C2FB-60358F4B2D7F}"/>
              </a:ext>
            </a:extLst>
          </p:cNvPr>
          <p:cNvSpPr txBox="1"/>
          <p:nvPr/>
        </p:nvSpPr>
        <p:spPr>
          <a:xfrm>
            <a:off x="649705" y="1675287"/>
            <a:ext cx="10172700" cy="360098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A total of 13 QPS failures attributed to R2E occurred during the 2023 ion run, with 9 in IR2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The radiation levels on (or near) the QPS racks, as measured by the BLMs and the </a:t>
            </a:r>
            <a:r>
              <a:rPr lang="en-US" dirty="0" err="1"/>
              <a:t>RadMons</a:t>
            </a:r>
            <a:r>
              <a:rPr lang="en-US" dirty="0"/>
              <a:t>, are generally well correlated with the distribution of the faults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Compatible number of QPS SEEs per radiation level between 2018 and 2023 ion and proton runs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When comparing the 2023 ion run experience with 2018, it is important to consider that: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The integrated luminosities in IR1-5-8 in the two years were similar, while in IR2 the 2023 integrated luminosity is larger by more than 2x</a:t>
            </a:r>
            <a:br>
              <a:rPr lang="en-US" dirty="0"/>
            </a:br>
            <a:r>
              <a:rPr lang="en-US" i="1" dirty="0"/>
              <a:t>→ a relative increase of IR2 SEEs can be expected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The radiation level profile in the tunnel in IR2 in 2023 is very different from 2018, due to the TCLD installation and the associated optics changes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Most QPS faults in IR2 are in cells 9-10, i.e., upstream of the TCLD, with two exceptions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radiation level distribution measured by </a:t>
            </a:r>
            <a:r>
              <a:rPr lang="en-US" dirty="0" err="1"/>
              <a:t>RadMons</a:t>
            </a:r>
            <a:r>
              <a:rPr lang="en-US" dirty="0"/>
              <a:t> and BLMs is confirmed by the SEU distribution in the QPS DAQ (input from R. Denz) </a:t>
            </a:r>
            <a:endParaRPr lang="en-GB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9CFB73E6-B15B-6BC4-42E6-B195EC1A79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 dirty="0"/>
              <a:t>Radiation levels in IP2 during the ion run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37199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E0D96-8E67-3F0C-9EFB-CF3DD3B8EE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Bonus slides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8789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9B19826-20F7-B0BC-3662-3CCAF59C04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overview, luminosity statistics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9732DC-435C-BC73-1F0F-8862C9F0C1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27 November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6012FC-75F6-AE85-E762-268DF3AED1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Radiation levels in IP2 during the ion run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B26FF9-437F-9793-073E-C9E445A59A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7" name="Table 10">
            <a:extLst>
              <a:ext uri="{FF2B5EF4-FFF2-40B4-BE49-F238E27FC236}">
                <a16:creationId xmlns:a16="http://schemas.microsoft.com/office/drawing/2014/main" id="{758EBC50-3579-3393-DE40-422666ED87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7940018"/>
              </p:ext>
            </p:extLst>
          </p:nvPr>
        </p:nvGraphicFramePr>
        <p:xfrm>
          <a:off x="5643025" y="2308822"/>
          <a:ext cx="5960514" cy="2240356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703384">
                  <a:extLst>
                    <a:ext uri="{9D8B030D-6E8A-4147-A177-3AD203B41FA5}">
                      <a16:colId xmlns:a16="http://schemas.microsoft.com/office/drawing/2014/main" val="3278109957"/>
                    </a:ext>
                  </a:extLst>
                </a:gridCol>
                <a:gridCol w="2521747">
                  <a:extLst>
                    <a:ext uri="{9D8B030D-6E8A-4147-A177-3AD203B41FA5}">
                      <a16:colId xmlns:a16="http://schemas.microsoft.com/office/drawing/2014/main" val="402563171"/>
                    </a:ext>
                  </a:extLst>
                </a:gridCol>
                <a:gridCol w="2735383">
                  <a:extLst>
                    <a:ext uri="{9D8B030D-6E8A-4147-A177-3AD203B41FA5}">
                      <a16:colId xmlns:a16="http://schemas.microsoft.com/office/drawing/2014/main" val="2715978221"/>
                    </a:ext>
                  </a:extLst>
                </a:gridCol>
              </a:tblGrid>
              <a:tr h="400069">
                <a:tc>
                  <a:txBody>
                    <a:bodyPr/>
                    <a:lstStyle/>
                    <a:p>
                      <a:r>
                        <a:rPr lang="en-US" dirty="0"/>
                        <a:t>IR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US" dirty="0"/>
                        <a:t>Luminosity (1/</a:t>
                      </a:r>
                      <a:r>
                        <a:rPr lang="en-US" dirty="0" err="1"/>
                        <a:t>nb</a:t>
                      </a:r>
                      <a:r>
                        <a:rPr lang="en-US" dirty="0"/>
                        <a:t>)</a:t>
                      </a:r>
                    </a:p>
                    <a:p>
                      <a:pPr lvl="0" algn="l">
                        <a:buNone/>
                      </a:pPr>
                      <a:r>
                        <a:rPr lang="en-US" dirty="0"/>
                        <a:t>Ions 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US" sz="1800" b="1" i="0" u="none" strike="noStrike" noProof="0" dirty="0">
                          <a:solidFill>
                            <a:srgbClr val="FFFFFF"/>
                          </a:solidFill>
                          <a:latin typeface="Arial"/>
                        </a:rPr>
                        <a:t>Luminosity (1/</a:t>
                      </a:r>
                      <a:r>
                        <a:rPr lang="en-US" sz="1800" b="1" i="0" u="none" strike="noStrike" noProof="0" dirty="0" err="1">
                          <a:solidFill>
                            <a:srgbClr val="FFFFFF"/>
                          </a:solidFill>
                          <a:latin typeface="Arial"/>
                        </a:rPr>
                        <a:t>nb</a:t>
                      </a:r>
                      <a:r>
                        <a:rPr lang="en-US" sz="1800" b="1" i="0" u="none" strike="noStrike" noProof="0" dirty="0">
                          <a:solidFill>
                            <a:srgbClr val="FFFFFF"/>
                          </a:solidFill>
                          <a:latin typeface="Arial"/>
                        </a:rPr>
                        <a:t>)</a:t>
                      </a:r>
                    </a:p>
                    <a:p>
                      <a:pPr lvl="0" algn="l">
                        <a:buNone/>
                      </a:pPr>
                      <a:r>
                        <a:rPr lang="en-US" sz="1800" b="1" i="0" u="none" strike="noStrike" noProof="0" dirty="0">
                          <a:solidFill>
                            <a:srgbClr val="FFFFFF"/>
                          </a:solidFill>
                          <a:latin typeface="Arial"/>
                        </a:rPr>
                        <a:t>Ions 2018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8906650"/>
                  </a:ext>
                </a:extLst>
              </a:tr>
              <a:tr h="400069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1.91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1.797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0064083"/>
                  </a:ext>
                </a:extLst>
              </a:tr>
              <a:tr h="400069"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dirty="0"/>
                        <a:t>2.16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0.905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6750899"/>
                  </a:ext>
                </a:extLst>
              </a:tr>
              <a:tr h="400069"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1.802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488665"/>
                  </a:ext>
                </a:extLst>
              </a:tr>
              <a:tr h="400069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0.249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0.235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853197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79253CEE-CF0D-73A3-758A-0BACC952C34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81656" y="1875567"/>
            <a:ext cx="4503821" cy="386041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490AA0A-F6F6-11DE-B220-DFE813483772}"/>
              </a:ext>
            </a:extLst>
          </p:cNvPr>
          <p:cNvSpPr txBox="1"/>
          <p:nvPr/>
        </p:nvSpPr>
        <p:spPr>
          <a:xfrm>
            <a:off x="407987" y="1025260"/>
            <a:ext cx="330266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Using data from lpc.web.cern.ch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73495D3-4E1B-4719-71CF-9608C7A41237}"/>
              </a:ext>
            </a:extLst>
          </p:cNvPr>
          <p:cNvSpPr txBox="1"/>
          <p:nvPr/>
        </p:nvSpPr>
        <p:spPr>
          <a:xfrm>
            <a:off x="5664969" y="4864667"/>
            <a:ext cx="573299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Compared to the 2018 ion run, the luminosity is similar in all IPs except for IP2, where it increased by 2x</a:t>
            </a:r>
          </a:p>
        </p:txBody>
      </p:sp>
    </p:spTree>
    <p:extLst>
      <p:ext uri="{BB962C8B-B14F-4D97-AF65-F5344CB8AC3E}">
        <p14:creationId xmlns:p14="http://schemas.microsoft.com/office/powerpoint/2010/main" val="15330636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A53DAEE-3144-EECF-914B-AAD5CE9ADC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Arial"/>
              </a:rPr>
              <a:t>Ion and proton run doses in IR1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99B947-9CF0-1268-6E1B-734D1D69A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27 November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FCC7A1-6AD9-6464-F7A1-B6EF7A93D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DCECF4-AE77-3CC9-739C-D54BB67F0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CDF817B-0965-6E50-54E5-E0F71B040DF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462173" y="902677"/>
            <a:ext cx="7257885" cy="5443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7761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A53DAEE-3144-EECF-914B-AAD5CE9ADC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Arial"/>
              </a:rPr>
              <a:t>Ion and proton run doses in IR2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99B947-9CF0-1268-6E1B-734D1D69A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27 November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FCC7A1-6AD9-6464-F7A1-B6EF7A93D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DCECF4-AE77-3CC9-739C-D54BB67F0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CDF817B-0965-6E50-54E5-E0F71B040DF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462173" y="902677"/>
            <a:ext cx="7257884" cy="5443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1242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A53DAEE-3144-EECF-914B-AAD5CE9ADC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Arial"/>
              </a:rPr>
              <a:t>Ion and proton run doses in IR5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99B947-9CF0-1268-6E1B-734D1D69A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27 November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FCC7A1-6AD9-6464-F7A1-B6EF7A93D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DCECF4-AE77-3CC9-739C-D54BB67F0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CDF817B-0965-6E50-54E5-E0F71B040DF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462173" y="902677"/>
            <a:ext cx="7257884" cy="5443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5690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A53DAEE-3144-EECF-914B-AAD5CE9ADC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Arial"/>
              </a:rPr>
              <a:t>Ion and proton run doses in IR8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99B947-9CF0-1268-6E1B-734D1D69A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27 November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FCC7A1-6AD9-6464-F7A1-B6EF7A93D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DCECF4-AE77-3CC9-739C-D54BB67F0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CDF817B-0965-6E50-54E5-E0F71B040DF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462174" y="902677"/>
            <a:ext cx="7257882" cy="5443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333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CC225FB-23B9-6D9F-A4C0-40FF4F6E5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Dose distribution around IP2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DF716A-5F7B-43D2-26DB-3082239BF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17473A-E31D-E4BE-9CDE-FF05B8D04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F4AD0E0-FF1A-2433-DDAD-CA954459CB7C}"/>
              </a:ext>
            </a:extLst>
          </p:cNvPr>
          <p:cNvSpPr txBox="1"/>
          <p:nvPr/>
        </p:nvSpPr>
        <p:spPr>
          <a:xfrm>
            <a:off x="7789653" y="1365584"/>
            <a:ext cx="4133641" cy="360098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dirty="0"/>
              <a:t>Overview of IP2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sv-SE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dirty="0"/>
              <a:t>Ion runs of 2023 and 2018 compared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sv-SE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dirty="0"/>
              <a:t>Asymmetry between the left and right sides of the IP (the highest peak of 2018 at 10L2 is for instance not as severe in 10R2)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v-SE" dirty="0"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>
                <a:cs typeface="Arial"/>
              </a:rPr>
              <a:t>TID measurements from RadMons included, with the internal fg-dose (TID1) and deported module (TID2) measurements shown separately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E606186-115E-1E1D-FEF8-4472F71F12A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33555" y="970471"/>
            <a:ext cx="7102414" cy="5326810"/>
          </a:xfrm>
          <a:prstGeom prst="rect">
            <a:avLst/>
          </a:prstGeom>
        </p:spPr>
      </p:pic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3B12FD05-CB93-36DE-C0DD-D9B084B6323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fld id="{B86E7441-B772-D048-9C1B-F8600B03CAE1}" type="datetime3">
              <a:rPr lang="en-US" smtClean="0"/>
              <a:t>27 November 2023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9225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6CB7AD5-C084-39AF-339E-959E3B35C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RadMon</a:t>
            </a:r>
            <a:r>
              <a:rPr lang="en-US" dirty="0"/>
              <a:t> dose measurements close to QPS racks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6FF417-A387-1B97-4098-432E32B6CF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27 November 2023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CBDD9F-6736-B1A5-6AA9-BEC75F2B5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graphicFrame>
        <p:nvGraphicFramePr>
          <p:cNvPr id="7" name="Table 10">
            <a:extLst>
              <a:ext uri="{FF2B5EF4-FFF2-40B4-BE49-F238E27FC236}">
                <a16:creationId xmlns:a16="http://schemas.microsoft.com/office/drawing/2014/main" id="{3A838792-E1EF-33DA-9A73-5A5D1DFD03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9326889"/>
              </p:ext>
            </p:extLst>
          </p:nvPr>
        </p:nvGraphicFramePr>
        <p:xfrm>
          <a:off x="468947" y="1865376"/>
          <a:ext cx="11143934" cy="4433883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888328">
                  <a:extLst>
                    <a:ext uri="{9D8B030D-6E8A-4147-A177-3AD203B41FA5}">
                      <a16:colId xmlns:a16="http://schemas.microsoft.com/office/drawing/2014/main" val="2715978221"/>
                    </a:ext>
                  </a:extLst>
                </a:gridCol>
                <a:gridCol w="1438688">
                  <a:extLst>
                    <a:ext uri="{9D8B030D-6E8A-4147-A177-3AD203B41FA5}">
                      <a16:colId xmlns:a16="http://schemas.microsoft.com/office/drawing/2014/main" val="785061682"/>
                    </a:ext>
                  </a:extLst>
                </a:gridCol>
                <a:gridCol w="1511571">
                  <a:extLst>
                    <a:ext uri="{9D8B030D-6E8A-4147-A177-3AD203B41FA5}">
                      <a16:colId xmlns:a16="http://schemas.microsoft.com/office/drawing/2014/main" val="2246073914"/>
                    </a:ext>
                  </a:extLst>
                </a:gridCol>
                <a:gridCol w="1704673">
                  <a:extLst>
                    <a:ext uri="{9D8B030D-6E8A-4147-A177-3AD203B41FA5}">
                      <a16:colId xmlns:a16="http://schemas.microsoft.com/office/drawing/2014/main" val="1239878493"/>
                    </a:ext>
                  </a:extLst>
                </a:gridCol>
                <a:gridCol w="1998407">
                  <a:extLst>
                    <a:ext uri="{9D8B030D-6E8A-4147-A177-3AD203B41FA5}">
                      <a16:colId xmlns:a16="http://schemas.microsoft.com/office/drawing/2014/main" val="3709658485"/>
                    </a:ext>
                  </a:extLst>
                </a:gridCol>
                <a:gridCol w="2602267">
                  <a:extLst>
                    <a:ext uri="{9D8B030D-6E8A-4147-A177-3AD203B41FA5}">
                      <a16:colId xmlns:a16="http://schemas.microsoft.com/office/drawing/2014/main" val="2994282583"/>
                    </a:ext>
                  </a:extLst>
                </a:gridCol>
              </a:tblGrid>
              <a:tr h="731287">
                <a:tc>
                  <a:txBody>
                    <a:bodyPr/>
                    <a:lstStyle/>
                    <a:p>
                      <a:r>
                        <a:rPr lang="en-US" dirty="0"/>
                        <a:t>Rack (N</a:t>
                      </a:r>
                      <a:r>
                        <a:rPr lang="en-US" baseline="-25000" dirty="0"/>
                        <a:t>SEE</a:t>
                      </a:r>
                      <a:r>
                        <a:rPr lang="en-US" dirty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DCUM (m)</a:t>
                      </a:r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Closest </a:t>
                      </a:r>
                      <a:r>
                        <a:rPr lang="en-US" dirty="0" err="1"/>
                        <a:t>RadMon</a:t>
                      </a:r>
                      <a:r>
                        <a:rPr lang="en-US" dirty="0"/>
                        <a:t> (</a:t>
                      </a:r>
                      <a:r>
                        <a:rPr lang="en-US" dirty="0" err="1"/>
                        <a:t>dcum</a:t>
                      </a:r>
                      <a:r>
                        <a:rPr lang="en-US" dirty="0"/>
                        <a:t>)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RadMon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HeH</a:t>
                      </a:r>
                      <a:r>
                        <a:rPr lang="en-US" dirty="0"/>
                        <a:t> fluence (</a:t>
                      </a:r>
                      <a:r>
                        <a:rPr lang="en-US" dirty="0" err="1"/>
                        <a:t>HeH</a:t>
                      </a:r>
                      <a:r>
                        <a:rPr lang="en-US" dirty="0"/>
                        <a:t>/cm</a:t>
                      </a:r>
                      <a:r>
                        <a:rPr lang="en-US" baseline="30000" dirty="0"/>
                        <a:t>2</a:t>
                      </a:r>
                      <a:r>
                        <a:rPr lang="en-US" dirty="0"/>
                        <a:t>)</a:t>
                      </a:r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Closest deported </a:t>
                      </a:r>
                      <a:r>
                        <a:rPr lang="en-US" dirty="0" err="1"/>
                        <a:t>RadMon</a:t>
                      </a:r>
                      <a:r>
                        <a:rPr lang="en-US" dirty="0"/>
                        <a:t> (</a:t>
                      </a:r>
                      <a:r>
                        <a:rPr lang="en-US" dirty="0" err="1"/>
                        <a:t>dcum</a:t>
                      </a:r>
                      <a:r>
                        <a:rPr lang="en-US" dirty="0"/>
                        <a:t>)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Deported </a:t>
                      </a:r>
                      <a:r>
                        <a:rPr lang="en-US" dirty="0" err="1"/>
                        <a:t>RadMon</a:t>
                      </a:r>
                      <a:r>
                        <a:rPr lang="en-US" dirty="0"/>
                        <a:t> dose (</a:t>
                      </a:r>
                      <a:r>
                        <a:rPr lang="en-US" dirty="0" err="1"/>
                        <a:t>Gy</a:t>
                      </a:r>
                      <a:r>
                        <a:rPr lang="en-US" dirty="0"/>
                        <a:t>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8906650"/>
                  </a:ext>
                </a:extLst>
              </a:tr>
              <a:tr h="319953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DYPB.B11L1 (1x)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26244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26226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2.56E+11</a:t>
                      </a:r>
                      <a:endParaRPr lang="en-GB" sz="1800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(26243, inactive)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(75.3 @ 26226 m)</a:t>
                      </a:r>
                      <a:endParaRPr lang="en-GB" sz="1800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80064083"/>
                  </a:ext>
                </a:extLst>
              </a:tr>
              <a:tr h="319953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DYPB.A12R1 (1x)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445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432</a:t>
                      </a:r>
                      <a:endParaRPr lang="en-GB" sz="1800" kern="1200" dirty="0">
                        <a:solidFill>
                          <a:srgbClr val="FFC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1.03E+12</a:t>
                      </a:r>
                      <a:endParaRPr lang="en-GB" sz="1800" kern="1200" dirty="0">
                        <a:solidFill>
                          <a:srgbClr val="FFC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466</a:t>
                      </a:r>
                      <a:endParaRPr lang="en-GB" sz="1800" kern="1200" dirty="0">
                        <a:solidFill>
                          <a:srgbClr val="FFC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0.09</a:t>
                      </a:r>
                      <a:endParaRPr lang="en-GB" sz="1800" kern="1200" dirty="0">
                        <a:solidFill>
                          <a:srgbClr val="FFC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86750899"/>
                  </a:ext>
                </a:extLst>
              </a:tr>
              <a:tr h="319953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DYPB.B12R1 (1x)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460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487</a:t>
                      </a:r>
                      <a:endParaRPr lang="en-GB" sz="1800" kern="1200" dirty="0"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4.91E+07</a:t>
                      </a:r>
                      <a:endParaRPr lang="en-GB" sz="1800" kern="1200" dirty="0"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466</a:t>
                      </a:r>
                      <a:endParaRPr lang="en-GB" sz="1800" kern="1200" dirty="0"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0.09</a:t>
                      </a:r>
                      <a:endParaRPr lang="en-GB" sz="1800" kern="1200" dirty="0"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99488665"/>
                  </a:ext>
                </a:extLst>
              </a:tr>
              <a:tr h="319953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DYPQ.12L2 (1x)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2886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2899</a:t>
                      </a:r>
                      <a:endParaRPr lang="en-GB" sz="1800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1.29E+11</a:t>
                      </a:r>
                      <a:endParaRPr lang="en-GB" sz="1800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2871</a:t>
                      </a:r>
                      <a:endParaRPr lang="en-GB" sz="1800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45.3 @ 2899 m</a:t>
                      </a:r>
                      <a:endParaRPr lang="en-GB" sz="1800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20679541"/>
                  </a:ext>
                </a:extLst>
              </a:tr>
              <a:tr h="319953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DYPB.B10L2 (3x)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2957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2951</a:t>
                      </a:r>
                      <a:endParaRPr lang="en-GB" sz="1800" kern="1200" dirty="0"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6.82E+09</a:t>
                      </a:r>
                      <a:endParaRPr lang="en-GB" sz="1800" kern="1200" dirty="0"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2955</a:t>
                      </a:r>
                      <a:endParaRPr lang="en-GB" sz="1800" kern="1200" dirty="0"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5.02</a:t>
                      </a:r>
                      <a:endParaRPr lang="en-GB" sz="1800" kern="1200" dirty="0"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68631880"/>
                  </a:ext>
                </a:extLst>
              </a:tr>
              <a:tr h="319953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DYPB.B9L2 (1x)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2997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2991</a:t>
                      </a:r>
                      <a:endParaRPr lang="en-GB" sz="1800" kern="1200" dirty="0"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9.80E+09</a:t>
                      </a:r>
                      <a:endParaRPr lang="en-GB" sz="1800" kern="1200" dirty="0"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2994</a:t>
                      </a:r>
                      <a:endParaRPr lang="en-GB" sz="1800" kern="1200" dirty="0"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1.58</a:t>
                      </a:r>
                      <a:endParaRPr lang="en-GB" sz="1800" kern="1200" dirty="0"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7652928"/>
                  </a:ext>
                </a:extLst>
              </a:tr>
              <a:tr h="319953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DYPB.B9R2 (1x)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3661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3672</a:t>
                      </a:r>
                      <a:endParaRPr lang="en-GB" sz="1800" kern="1200" dirty="0"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5.53E+09</a:t>
                      </a:r>
                      <a:endParaRPr lang="en-GB" sz="1800" kern="1200" dirty="0"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3661</a:t>
                      </a:r>
                      <a:endParaRPr lang="en-GB" sz="1800" kern="1200" dirty="0"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1.85</a:t>
                      </a:r>
                      <a:endParaRPr lang="en-GB" sz="1800" kern="1200" dirty="0"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54464621"/>
                  </a:ext>
                </a:extLst>
              </a:tr>
              <a:tr h="319953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DYPB.A10R2 (1x)</a:t>
                      </a:r>
                      <a:endParaRPr lang="en-GB" sz="1800" kern="1200" dirty="0">
                        <a:solidFill>
                          <a:srgbClr val="FFC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3686</a:t>
                      </a:r>
                      <a:endParaRPr lang="en-GB" sz="1800" kern="1200" dirty="0">
                        <a:solidFill>
                          <a:srgbClr val="FFC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3672</a:t>
                      </a:r>
                      <a:endParaRPr lang="en-GB" sz="1800" kern="1200" dirty="0">
                        <a:solidFill>
                          <a:srgbClr val="FFC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5.53E+09</a:t>
                      </a:r>
                      <a:endParaRPr lang="en-GB" sz="1800" kern="1200" dirty="0">
                        <a:solidFill>
                          <a:srgbClr val="FFC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3700</a:t>
                      </a:r>
                      <a:endParaRPr lang="en-GB" sz="1800" kern="1200" dirty="0">
                        <a:solidFill>
                          <a:srgbClr val="FFC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1.23</a:t>
                      </a:r>
                      <a:endParaRPr lang="en-GB" sz="1800" kern="1200" dirty="0">
                        <a:solidFill>
                          <a:srgbClr val="FFC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46850365"/>
                  </a:ext>
                </a:extLst>
              </a:tr>
              <a:tr h="319953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DYPQ.A12R2 (1x)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3782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3764</a:t>
                      </a:r>
                      <a:endParaRPr lang="en-GB" sz="1800" kern="1200" dirty="0">
                        <a:solidFill>
                          <a:srgbClr val="FFC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1.92E+11</a:t>
                      </a:r>
                      <a:endParaRPr lang="en-GB" sz="1800" kern="1200" dirty="0">
                        <a:solidFill>
                          <a:srgbClr val="FFC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3799</a:t>
                      </a:r>
                      <a:endParaRPr lang="en-GB" sz="1800" kern="1200" dirty="0">
                        <a:solidFill>
                          <a:srgbClr val="FFC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</a:t>
                      </a:r>
                      <a:r>
                        <a:rPr lang="en-US" sz="1800" kern="1200" dirty="0" err="1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mGy</a:t>
                      </a:r>
                      <a:endParaRPr lang="en-GB" sz="1800" kern="1200" dirty="0">
                        <a:solidFill>
                          <a:srgbClr val="FFC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06594930"/>
                  </a:ext>
                </a:extLst>
              </a:tr>
              <a:tr h="319953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DYPB.B12R2 (1x)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3792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3819</a:t>
                      </a:r>
                      <a:endParaRPr lang="en-GB" sz="1800" kern="1200" dirty="0"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8.04E+07</a:t>
                      </a:r>
                      <a:endParaRPr lang="en-GB" sz="1800" kern="1200" dirty="0"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3799</a:t>
                      </a:r>
                      <a:endParaRPr lang="en-GB" sz="1800" kern="1200" dirty="0"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</a:t>
                      </a:r>
                      <a:r>
                        <a:rPr lang="en-US" sz="1800" kern="1200" dirty="0" err="1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mGy</a:t>
                      </a:r>
                      <a:endParaRPr lang="en-GB" sz="1800" kern="1200" dirty="0"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89629200"/>
                  </a:ext>
                </a:extLst>
              </a:tr>
              <a:tr h="319953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DYPB.B8L5 (1x)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13034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13030</a:t>
                      </a:r>
                      <a:endParaRPr lang="en-GB" sz="1800" kern="1200" dirty="0"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5.62E+09</a:t>
                      </a:r>
                      <a:endParaRPr lang="en-GB" sz="1800" kern="1200" dirty="0"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13032</a:t>
                      </a:r>
                      <a:endParaRPr lang="en-GB" sz="1800" kern="1200" dirty="0"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1.13</a:t>
                      </a:r>
                      <a:endParaRPr lang="en-GB" sz="1800" kern="1200" dirty="0"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21002901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A5FA8AFF-BCA5-FD85-2B3A-B8EC9242F4E6}"/>
              </a:ext>
            </a:extLst>
          </p:cNvPr>
          <p:cNvSpPr txBox="1"/>
          <p:nvPr/>
        </p:nvSpPr>
        <p:spPr>
          <a:xfrm>
            <a:off x="542544" y="975360"/>
            <a:ext cx="10565002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For most QPS racks where SEEs occurred, we have a </a:t>
            </a:r>
            <a:r>
              <a:rPr lang="en-US" dirty="0" err="1"/>
              <a:t>RadMon</a:t>
            </a:r>
            <a:r>
              <a:rPr lang="en-US" dirty="0"/>
              <a:t> deported module measuring TID within &lt;10m </a:t>
            </a:r>
            <a:r>
              <a:rPr lang="en-US" dirty="0">
                <a:solidFill>
                  <a:srgbClr val="00B050"/>
                </a:solidFill>
              </a:rPr>
              <a:t>(green racks)</a:t>
            </a:r>
            <a:r>
              <a:rPr lang="en-US" dirty="0"/>
              <a:t>. In other racks the </a:t>
            </a:r>
            <a:r>
              <a:rPr lang="en-US" dirty="0" err="1"/>
              <a:t>RadMon</a:t>
            </a:r>
            <a:r>
              <a:rPr lang="en-US" dirty="0"/>
              <a:t> is either within &lt;20m </a:t>
            </a:r>
            <a:r>
              <a:rPr lang="en-US" dirty="0">
                <a:solidFill>
                  <a:srgbClr val="FFC000"/>
                </a:solidFill>
              </a:rPr>
              <a:t>(yellow) </a:t>
            </a:r>
            <a:r>
              <a:rPr lang="en-US" dirty="0"/>
              <a:t>or not available </a:t>
            </a:r>
            <a:r>
              <a:rPr lang="en-US" dirty="0">
                <a:solidFill>
                  <a:srgbClr val="FF0000"/>
                </a:solidFill>
              </a:rPr>
              <a:t>(red)</a:t>
            </a:r>
          </a:p>
          <a:p>
            <a:pPr algn="l"/>
            <a:r>
              <a:rPr lang="en-US" dirty="0" err="1">
                <a:solidFill>
                  <a:schemeClr val="accent1"/>
                </a:solidFill>
              </a:rPr>
              <a:t>RadMons</a:t>
            </a:r>
            <a:r>
              <a:rPr lang="en-US" dirty="0">
                <a:solidFill>
                  <a:schemeClr val="accent1"/>
                </a:solidFill>
              </a:rPr>
              <a:t> measuring HEH fluence are typically further away from the QPS racks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4FB673C-A8AC-79AB-BD57-3BE97F2E9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 dirty="0"/>
              <a:t>Radiation levels in IP2 during the ion run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7905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3ADAEB0-2CB7-43E5-0D3D-6D2E9658B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RadMon</a:t>
            </a:r>
            <a:r>
              <a:rPr lang="en-US" dirty="0"/>
              <a:t> dose and HEH fluence estimations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A15234-6AB4-AFCB-CEA5-5496593A0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27 November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00AAEA-AFBF-0551-EB39-9B528196E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1502C5-417E-FC00-6F09-4523E36E2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B2CABA-2F94-A2B7-1EE4-849C6E289DCA}"/>
              </a:ext>
            </a:extLst>
          </p:cNvPr>
          <p:cNvSpPr txBox="1"/>
          <p:nvPr/>
        </p:nvSpPr>
        <p:spPr>
          <a:xfrm>
            <a:off x="542544" y="975360"/>
            <a:ext cx="10565002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Table with further included estimated dose and HEH fluence estimations. Primarily from nearby </a:t>
            </a:r>
            <a:r>
              <a:rPr lang="en-US" dirty="0" err="1"/>
              <a:t>RadMon</a:t>
            </a:r>
            <a:r>
              <a:rPr lang="en-US" dirty="0"/>
              <a:t> units, secondarily from BLM dose measurements if a BLM is nearby. Dose to HEH fluence conversions if necessary have been made using a factor of 1 </a:t>
            </a:r>
            <a:r>
              <a:rPr lang="en-US" dirty="0" err="1"/>
              <a:t>Gy</a:t>
            </a:r>
            <a:r>
              <a:rPr lang="en-US" dirty="0"/>
              <a:t> = 3∙10</a:t>
            </a:r>
            <a:r>
              <a:rPr lang="en-US" baseline="30000" dirty="0"/>
              <a:t>9</a:t>
            </a:r>
            <a:r>
              <a:rPr lang="en-US" baseline="-25000" dirty="0"/>
              <a:t> </a:t>
            </a:r>
            <a:r>
              <a:rPr lang="en-US" dirty="0"/>
              <a:t>cm</a:t>
            </a:r>
            <a:r>
              <a:rPr lang="en-US" baseline="30000" dirty="0"/>
              <a:t>-2</a:t>
            </a:r>
            <a:r>
              <a:rPr lang="en-US" dirty="0"/>
              <a:t>.</a:t>
            </a:r>
            <a:endParaRPr lang="en-GB" dirty="0">
              <a:solidFill>
                <a:schemeClr val="accent1"/>
              </a:solidFill>
            </a:endParaRPr>
          </a:p>
        </p:txBody>
      </p:sp>
      <p:graphicFrame>
        <p:nvGraphicFramePr>
          <p:cNvPr id="8" name="Table 10">
            <a:extLst>
              <a:ext uri="{FF2B5EF4-FFF2-40B4-BE49-F238E27FC236}">
                <a16:creationId xmlns:a16="http://schemas.microsoft.com/office/drawing/2014/main" id="{62D64CC5-2663-75DE-D0F2-A454B3CE9D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4715848"/>
              </p:ext>
            </p:extLst>
          </p:nvPr>
        </p:nvGraphicFramePr>
        <p:xfrm>
          <a:off x="542544" y="1956886"/>
          <a:ext cx="10839481" cy="4037643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484623">
                  <a:extLst>
                    <a:ext uri="{9D8B030D-6E8A-4147-A177-3AD203B41FA5}">
                      <a16:colId xmlns:a16="http://schemas.microsoft.com/office/drawing/2014/main" val="2715978221"/>
                    </a:ext>
                  </a:extLst>
                </a:gridCol>
                <a:gridCol w="796323">
                  <a:extLst>
                    <a:ext uri="{9D8B030D-6E8A-4147-A177-3AD203B41FA5}">
                      <a16:colId xmlns:a16="http://schemas.microsoft.com/office/drawing/2014/main" val="785061682"/>
                    </a:ext>
                  </a:extLst>
                </a:gridCol>
                <a:gridCol w="966457">
                  <a:extLst>
                    <a:ext uri="{9D8B030D-6E8A-4147-A177-3AD203B41FA5}">
                      <a16:colId xmlns:a16="http://schemas.microsoft.com/office/drawing/2014/main" val="2246073914"/>
                    </a:ext>
                  </a:extLst>
                </a:gridCol>
                <a:gridCol w="1281514">
                  <a:extLst>
                    <a:ext uri="{9D8B030D-6E8A-4147-A177-3AD203B41FA5}">
                      <a16:colId xmlns:a16="http://schemas.microsoft.com/office/drawing/2014/main" val="1239878493"/>
                    </a:ext>
                  </a:extLst>
                </a:gridCol>
                <a:gridCol w="931325">
                  <a:extLst>
                    <a:ext uri="{9D8B030D-6E8A-4147-A177-3AD203B41FA5}">
                      <a16:colId xmlns:a16="http://schemas.microsoft.com/office/drawing/2014/main" val="3709658485"/>
                    </a:ext>
                  </a:extLst>
                </a:gridCol>
                <a:gridCol w="1078230">
                  <a:extLst>
                    <a:ext uri="{9D8B030D-6E8A-4147-A177-3AD203B41FA5}">
                      <a16:colId xmlns:a16="http://schemas.microsoft.com/office/drawing/2014/main" val="2994282583"/>
                    </a:ext>
                  </a:extLst>
                </a:gridCol>
                <a:gridCol w="1040300">
                  <a:extLst>
                    <a:ext uri="{9D8B030D-6E8A-4147-A177-3AD203B41FA5}">
                      <a16:colId xmlns:a16="http://schemas.microsoft.com/office/drawing/2014/main" val="3414055801"/>
                    </a:ext>
                  </a:extLst>
                </a:gridCol>
                <a:gridCol w="1197293">
                  <a:extLst>
                    <a:ext uri="{9D8B030D-6E8A-4147-A177-3AD203B41FA5}">
                      <a16:colId xmlns:a16="http://schemas.microsoft.com/office/drawing/2014/main" val="3541667251"/>
                    </a:ext>
                  </a:extLst>
                </a:gridCol>
                <a:gridCol w="926280">
                  <a:extLst>
                    <a:ext uri="{9D8B030D-6E8A-4147-A177-3AD203B41FA5}">
                      <a16:colId xmlns:a16="http://schemas.microsoft.com/office/drawing/2014/main" val="298270712"/>
                    </a:ext>
                  </a:extLst>
                </a:gridCol>
                <a:gridCol w="1137136">
                  <a:extLst>
                    <a:ext uri="{9D8B030D-6E8A-4147-A177-3AD203B41FA5}">
                      <a16:colId xmlns:a16="http://schemas.microsoft.com/office/drawing/2014/main" val="2889310477"/>
                    </a:ext>
                  </a:extLst>
                </a:gridCol>
              </a:tblGrid>
              <a:tr h="39607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Rack (N</a:t>
                      </a:r>
                      <a:r>
                        <a:rPr lang="en-US" sz="1400" baseline="-25000" dirty="0"/>
                        <a:t>SEE</a:t>
                      </a:r>
                      <a:r>
                        <a:rPr lang="en-US" sz="1400" dirty="0"/>
                        <a:t>)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DCUM (m)</a:t>
                      </a:r>
                      <a:endParaRPr lang="en-GB" sz="1400" dirty="0"/>
                    </a:p>
                  </a:txBody>
                  <a:tcPr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HeH</a:t>
                      </a:r>
                      <a:r>
                        <a:rPr lang="en-US" sz="1400" dirty="0"/>
                        <a:t>/cm</a:t>
                      </a:r>
                      <a:r>
                        <a:rPr lang="en-US" sz="1400" baseline="30000" dirty="0"/>
                        <a:t>2  </a:t>
                      </a:r>
                      <a:r>
                        <a:rPr lang="en-US" sz="1400" baseline="0" dirty="0"/>
                        <a:t>Pb-2023</a:t>
                      </a:r>
                      <a:endParaRPr lang="en-GB" sz="1400" dirty="0"/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Gy</a:t>
                      </a:r>
                      <a:r>
                        <a:rPr lang="en-US" sz="1400" dirty="0"/>
                        <a:t> </a:t>
                      </a:r>
                      <a:r>
                        <a:rPr lang="en-US" sz="1400" baseline="0" dirty="0"/>
                        <a:t>Pb-2023</a:t>
                      </a:r>
                      <a:endParaRPr lang="en-GB" sz="1400" dirty="0"/>
                    </a:p>
                  </a:txBody>
                  <a:tcPr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HeH</a:t>
                      </a:r>
                      <a:r>
                        <a:rPr lang="en-US" sz="1400" dirty="0"/>
                        <a:t>/cm</a:t>
                      </a:r>
                      <a:r>
                        <a:rPr lang="en-US" sz="1400" baseline="30000" dirty="0"/>
                        <a:t>2  </a:t>
                      </a:r>
                      <a:r>
                        <a:rPr lang="en-US" sz="1400" baseline="0" dirty="0"/>
                        <a:t>p-2023</a:t>
                      </a:r>
                      <a:endParaRPr lang="en-GB" sz="1400" dirty="0"/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 err="1"/>
                        <a:t>Gy</a:t>
                      </a:r>
                      <a:r>
                        <a:rPr lang="en-US" sz="1400" baseline="0" dirty="0"/>
                        <a:t> p-2023</a:t>
                      </a:r>
                      <a:endParaRPr lang="en-GB" sz="1400" dirty="0"/>
                    </a:p>
                  </a:txBody>
                  <a:tcPr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HeH</a:t>
                      </a:r>
                      <a:r>
                        <a:rPr lang="en-US" sz="1400" dirty="0"/>
                        <a:t>/cm</a:t>
                      </a:r>
                      <a:r>
                        <a:rPr lang="en-US" sz="1400" baseline="30000" dirty="0"/>
                        <a:t>2  </a:t>
                      </a:r>
                      <a:r>
                        <a:rPr lang="en-US" sz="1400" baseline="0" dirty="0"/>
                        <a:t>Pb-2018</a:t>
                      </a:r>
                      <a:endParaRPr lang="en-GB" sz="1400" dirty="0"/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 err="1"/>
                        <a:t>Gy</a:t>
                      </a:r>
                      <a:r>
                        <a:rPr lang="en-US" sz="1400" baseline="0" dirty="0"/>
                        <a:t> Pb-2018</a:t>
                      </a:r>
                      <a:endParaRPr lang="en-GB" sz="1400" dirty="0"/>
                    </a:p>
                  </a:txBody>
                  <a:tcPr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HeH</a:t>
                      </a:r>
                      <a:r>
                        <a:rPr lang="en-US" sz="1400" dirty="0"/>
                        <a:t>/cm</a:t>
                      </a:r>
                      <a:r>
                        <a:rPr lang="en-US" sz="1400" baseline="30000" dirty="0"/>
                        <a:t>2  </a:t>
                      </a:r>
                      <a:r>
                        <a:rPr lang="en-US" sz="1400" baseline="0" dirty="0"/>
                        <a:t>p-2018</a:t>
                      </a:r>
                      <a:endParaRPr lang="en-GB" sz="1400" dirty="0"/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 err="1"/>
                        <a:t>Gy</a:t>
                      </a:r>
                      <a:r>
                        <a:rPr lang="en-US" sz="1400" baseline="0" dirty="0"/>
                        <a:t> p-2018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08906650"/>
                  </a:ext>
                </a:extLst>
              </a:tr>
              <a:tr h="319953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DYPB.B11L1 (1x)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26244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5.74E+09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1.91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4.23E+09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1.41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6.30E+09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2.10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8.43E+07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80064083"/>
                  </a:ext>
                </a:extLst>
              </a:tr>
              <a:tr h="319953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DYPB.A12R1 (1x)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445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5.59E+10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18.64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8.82E+09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2.94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7.40E+10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24.68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2.60E+10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8.66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86750899"/>
                  </a:ext>
                </a:extLst>
              </a:tr>
              <a:tr h="319953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DYPB.B12R1 (1x)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460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2.58E+08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0.09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7.94E+08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0.26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2.89E+07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0.01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1.97E+09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0.66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99488665"/>
                  </a:ext>
                </a:extLst>
              </a:tr>
              <a:tr h="319953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DYPQ.12L2 (1x)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2886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3.55E+10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11.83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1.57E+09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0.52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1.60E+09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0.53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3.30E+08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20679541"/>
                  </a:ext>
                </a:extLst>
              </a:tr>
              <a:tr h="319953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DYPB.B10L2 (3x)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2957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6.82E+09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5.02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3.66E+07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0.08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2.39E+09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0.26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5.36E+07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68631880"/>
                  </a:ext>
                </a:extLst>
              </a:tr>
              <a:tr h="319953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DYPB.B9L2 (1x)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2997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9.80E+09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1.58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4.30E+07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0.31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3.78E+09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0.61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5.55E+07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0.54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7652928"/>
                  </a:ext>
                </a:extLst>
              </a:tr>
              <a:tr h="319953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DYPB.B9R2 (1x)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3661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5.55E+09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1.85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3.34E+08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0.11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1.39E+09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0.46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5.03E+08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54464621"/>
                  </a:ext>
                </a:extLst>
              </a:tr>
              <a:tr h="319953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DYPB.A10R2 (1x)</a:t>
                      </a:r>
                      <a:endParaRPr lang="en-GB" sz="1400" kern="1200" dirty="0">
                        <a:solidFill>
                          <a:srgbClr val="FFC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3686</a:t>
                      </a:r>
                      <a:endParaRPr lang="en-GB" sz="1400" kern="1200" dirty="0">
                        <a:solidFill>
                          <a:srgbClr val="FFC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4.01E+10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13.35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2.95E+08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0.10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2.56E+10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8.55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4.02E+08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46850365"/>
                  </a:ext>
                </a:extLst>
              </a:tr>
              <a:tr h="319953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DYPQ.A12R2 (1x)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3782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3.22E+09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1.07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4.87E+08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0.16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9.20E+07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0.03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1.24E+08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06594930"/>
                  </a:ext>
                </a:extLst>
              </a:tr>
              <a:tr h="319953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DYPB.B12R2 (1x)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3792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6.64E+06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4.87E+08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0.16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8.22E+07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0.03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1.24E+08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89629200"/>
                  </a:ext>
                </a:extLst>
              </a:tr>
              <a:tr h="319953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DYPB.B8L5 (1x)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13034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5.62E+09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1.13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2.27E+08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0.06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3.13E+09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1.04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5.91E+10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28.96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210029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332464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BCFF21B3-89F7-F81B-B293-E1C1E4B0ACA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87982" y="2123469"/>
            <a:ext cx="6417191" cy="3850315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AD4651D-9CFE-E793-26C2-CD9534691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RadMons</a:t>
            </a:r>
            <a:r>
              <a:rPr lang="en-US" dirty="0"/>
              <a:t> closest to the </a:t>
            </a:r>
            <a:r>
              <a:rPr lang="en-US" dirty="0" err="1"/>
              <a:t>DYPB.Bxxx</a:t>
            </a:r>
            <a:r>
              <a:rPr lang="en-US" dirty="0"/>
              <a:t> racks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4AEAB0-F28B-B499-9564-CBF86852F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27 November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0B54FC-0C6B-22C6-9CF9-67528E03C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ABEE7D-B068-0CE0-CD56-BDDC5E939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BDFA123-EB8A-8E41-3755-FCC94DE283DD}"/>
              </a:ext>
            </a:extLst>
          </p:cNvPr>
          <p:cNvSpPr txBox="1"/>
          <p:nvPr/>
        </p:nvSpPr>
        <p:spPr>
          <a:xfrm>
            <a:off x="303005" y="1405487"/>
            <a:ext cx="584241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Doses close to the DPYB.B racks are large in IR2, where the majority of radiation effects have been observed</a:t>
            </a:r>
            <a:endParaRPr lang="en-GB" dirty="0"/>
          </a:p>
        </p:txBody>
      </p:sp>
      <p:graphicFrame>
        <p:nvGraphicFramePr>
          <p:cNvPr id="10" name="Table 10">
            <a:extLst>
              <a:ext uri="{FF2B5EF4-FFF2-40B4-BE49-F238E27FC236}">
                <a16:creationId xmlns:a16="http://schemas.microsoft.com/office/drawing/2014/main" id="{AC49D662-A268-7793-7EC2-74D64CC4C595}"/>
              </a:ext>
            </a:extLst>
          </p:cNvPr>
          <p:cNvGraphicFramePr>
            <a:graphicFrameLocks noGrp="1"/>
          </p:cNvGraphicFramePr>
          <p:nvPr/>
        </p:nvGraphicFramePr>
        <p:xfrm>
          <a:off x="7500586" y="1666530"/>
          <a:ext cx="4572000" cy="457559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974584">
                  <a:extLst>
                    <a:ext uri="{9D8B030D-6E8A-4147-A177-3AD203B41FA5}">
                      <a16:colId xmlns:a16="http://schemas.microsoft.com/office/drawing/2014/main" val="2501714333"/>
                    </a:ext>
                  </a:extLst>
                </a:gridCol>
                <a:gridCol w="508428">
                  <a:extLst>
                    <a:ext uri="{9D8B030D-6E8A-4147-A177-3AD203B41FA5}">
                      <a16:colId xmlns:a16="http://schemas.microsoft.com/office/drawing/2014/main" val="1387359464"/>
                    </a:ext>
                  </a:extLst>
                </a:gridCol>
                <a:gridCol w="697201">
                  <a:extLst>
                    <a:ext uri="{9D8B030D-6E8A-4147-A177-3AD203B41FA5}">
                      <a16:colId xmlns:a16="http://schemas.microsoft.com/office/drawing/2014/main" val="3846733753"/>
                    </a:ext>
                  </a:extLst>
                </a:gridCol>
                <a:gridCol w="757487">
                  <a:extLst>
                    <a:ext uri="{9D8B030D-6E8A-4147-A177-3AD203B41FA5}">
                      <a16:colId xmlns:a16="http://schemas.microsoft.com/office/drawing/2014/main" val="1932335305"/>
                    </a:ext>
                  </a:extLst>
                </a:gridCol>
                <a:gridCol w="817150">
                  <a:extLst>
                    <a:ext uri="{9D8B030D-6E8A-4147-A177-3AD203B41FA5}">
                      <a16:colId xmlns:a16="http://schemas.microsoft.com/office/drawing/2014/main" val="4287252800"/>
                    </a:ext>
                  </a:extLst>
                </a:gridCol>
                <a:gridCol w="817150">
                  <a:extLst>
                    <a:ext uri="{9D8B030D-6E8A-4147-A177-3AD203B41FA5}">
                      <a16:colId xmlns:a16="http://schemas.microsoft.com/office/drawing/2014/main" val="3481406681"/>
                    </a:ext>
                  </a:extLst>
                </a:gridCol>
              </a:tblGrid>
              <a:tr h="490653"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Rack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dcum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Radmon</a:t>
                      </a:r>
                      <a:r>
                        <a:rPr lang="en-GB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dcum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Dep RM </a:t>
                      </a:r>
                      <a:r>
                        <a:rPr lang="en-GB" sz="11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dcum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Radmon</a:t>
                      </a:r>
                      <a:r>
                        <a:rPr lang="en-GB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HEH fluence Pb-2023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Dep RM TID Pb-2023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3541548255"/>
                  </a:ext>
                </a:extLst>
              </a:tr>
              <a:tr h="35507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DYPB.B10L2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2957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2951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2955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6.82E+09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5.02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125889"/>
                  </a:ext>
                </a:extLst>
              </a:tr>
              <a:tr h="35507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DYPB.A10L2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2972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2991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2955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9.80E+09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65876361"/>
                  </a:ext>
                </a:extLst>
              </a:tr>
              <a:tr h="35507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DYPB.B9R2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3661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3672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3661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5.53E+09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1.85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6696593"/>
                  </a:ext>
                </a:extLst>
              </a:tr>
              <a:tr h="35507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DYPB.B9L2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2997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2991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2994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9.80E+09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1.58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7803804"/>
                  </a:ext>
                </a:extLst>
              </a:tr>
              <a:tr h="35507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DYPB.B8L2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3036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3030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3030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2.66E+09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1.33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5596479"/>
                  </a:ext>
                </a:extLst>
              </a:tr>
              <a:tr h="35507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DYPB.A10R2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3686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3672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3700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5.53E+09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1.23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2747792"/>
                  </a:ext>
                </a:extLst>
              </a:tr>
              <a:tr h="35507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DYPB.B10R2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9.34E+09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71904908"/>
                  </a:ext>
                </a:extLst>
              </a:tr>
              <a:tr h="35507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DYPB.B8L5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13032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5.62E+09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27350680"/>
                  </a:ext>
                </a:extLst>
              </a:tr>
              <a:tr h="35507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DYPB.A8L5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13049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13032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5.62E+09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56931626"/>
                  </a:ext>
                </a:extLst>
              </a:tr>
              <a:tr h="35507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DYPB.A9R5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13642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13629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13656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6.41E+09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55953293"/>
                  </a:ext>
                </a:extLst>
              </a:tr>
              <a:tr h="170852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82908893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0C006225-34B6-D456-2915-E81C795AEE56}"/>
              </a:ext>
            </a:extLst>
          </p:cNvPr>
          <p:cNvSpPr txBox="1"/>
          <p:nvPr/>
        </p:nvSpPr>
        <p:spPr>
          <a:xfrm>
            <a:off x="7206916" y="1128488"/>
            <a:ext cx="161824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accent3"/>
                </a:solidFill>
              </a:rPr>
              <a:t>All DYPB-racks</a:t>
            </a:r>
            <a:endParaRPr lang="en-GB" dirty="0">
              <a:solidFill>
                <a:schemeClr val="accent3"/>
              </a:solidFill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1164B0A-00ED-2B5F-FAD1-60F9077AD3AD}"/>
              </a:ext>
            </a:extLst>
          </p:cNvPr>
          <p:cNvCxnSpPr>
            <a:cxnSpLocks/>
          </p:cNvCxnSpPr>
          <p:nvPr/>
        </p:nvCxnSpPr>
        <p:spPr>
          <a:xfrm flipH="1">
            <a:off x="8013032" y="1399471"/>
            <a:ext cx="3008" cy="190082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CAECB6A6-7AE5-6D02-8874-F0B4922D6CC4}"/>
              </a:ext>
            </a:extLst>
          </p:cNvPr>
          <p:cNvSpPr txBox="1"/>
          <p:nvPr/>
        </p:nvSpPr>
        <p:spPr>
          <a:xfrm>
            <a:off x="9985625" y="1029272"/>
            <a:ext cx="214972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accent3"/>
                </a:solidFill>
              </a:rPr>
              <a:t>Sorted by deported </a:t>
            </a:r>
            <a:r>
              <a:rPr lang="en-US" dirty="0" err="1">
                <a:solidFill>
                  <a:schemeClr val="accent3"/>
                </a:solidFill>
              </a:rPr>
              <a:t>RadMon</a:t>
            </a:r>
            <a:r>
              <a:rPr lang="en-US" dirty="0">
                <a:solidFill>
                  <a:schemeClr val="accent3"/>
                </a:solidFill>
              </a:rPr>
              <a:t> dose</a:t>
            </a:r>
            <a:endParaRPr lang="en-GB" dirty="0">
              <a:solidFill>
                <a:schemeClr val="accent3"/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6976B50-E86B-2F04-F137-9EA045B8C342}"/>
              </a:ext>
            </a:extLst>
          </p:cNvPr>
          <p:cNvCxnSpPr>
            <a:cxnSpLocks/>
          </p:cNvCxnSpPr>
          <p:nvPr/>
        </p:nvCxnSpPr>
        <p:spPr>
          <a:xfrm flipH="1">
            <a:off x="11654088" y="1333452"/>
            <a:ext cx="3008" cy="190082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31660B7F-9F26-8DE5-79D2-22F06E424FE4}"/>
              </a:ext>
            </a:extLst>
          </p:cNvPr>
          <p:cNvSpPr txBox="1"/>
          <p:nvPr/>
        </p:nvSpPr>
        <p:spPr>
          <a:xfrm>
            <a:off x="6563826" y="3171814"/>
            <a:ext cx="1027667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dirty="0">
                <a:solidFill>
                  <a:schemeClr val="accent3"/>
                </a:solidFill>
              </a:rPr>
              <a:t>Racks marked in red caused SEE-induced issues</a:t>
            </a:r>
            <a:endParaRPr lang="en-GB" sz="1100" dirty="0">
              <a:solidFill>
                <a:schemeClr val="accent3"/>
              </a:solidFill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B3618A1-E1A3-2F8D-3E8D-0494C3FE368F}"/>
              </a:ext>
            </a:extLst>
          </p:cNvPr>
          <p:cNvCxnSpPr>
            <a:cxnSpLocks/>
          </p:cNvCxnSpPr>
          <p:nvPr/>
        </p:nvCxnSpPr>
        <p:spPr>
          <a:xfrm flipV="1">
            <a:off x="7176550" y="2993136"/>
            <a:ext cx="324036" cy="144830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FB41091D-9482-7B08-7FF0-BE8DA8AD9CC8}"/>
              </a:ext>
            </a:extLst>
          </p:cNvPr>
          <p:cNvSpPr txBox="1"/>
          <p:nvPr/>
        </p:nvSpPr>
        <p:spPr>
          <a:xfrm rot="16200000">
            <a:off x="154273" y="3282976"/>
            <a:ext cx="947229" cy="18466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b="1" dirty="0"/>
              <a:t>0x SEE </a:t>
            </a:r>
            <a:endParaRPr lang="en-GB" sz="12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64884BD-0DC8-B1EB-9DB5-25BFD1EFEAA4}"/>
              </a:ext>
            </a:extLst>
          </p:cNvPr>
          <p:cNvSpPr txBox="1"/>
          <p:nvPr/>
        </p:nvSpPr>
        <p:spPr>
          <a:xfrm rot="16200000">
            <a:off x="601845" y="3282975"/>
            <a:ext cx="947229" cy="18466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b="1" dirty="0"/>
              <a:t>1x SEE (L1)</a:t>
            </a:r>
            <a:endParaRPr lang="en-GB" sz="12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A4C4BE-AF0C-D49A-74A2-91F3F629FE79}"/>
              </a:ext>
            </a:extLst>
          </p:cNvPr>
          <p:cNvSpPr txBox="1"/>
          <p:nvPr/>
        </p:nvSpPr>
        <p:spPr>
          <a:xfrm rot="16200000">
            <a:off x="1049416" y="3295166"/>
            <a:ext cx="947229" cy="18466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b="1" dirty="0"/>
              <a:t>3x SEE (L2)</a:t>
            </a:r>
            <a:endParaRPr lang="en-GB" sz="1200" b="1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79054A3-6E16-90A9-78C0-0D4C21946105}"/>
              </a:ext>
            </a:extLst>
          </p:cNvPr>
          <p:cNvCxnSpPr>
            <a:cxnSpLocks/>
          </p:cNvCxnSpPr>
          <p:nvPr/>
        </p:nvCxnSpPr>
        <p:spPr>
          <a:xfrm flipV="1">
            <a:off x="1558911" y="2590797"/>
            <a:ext cx="0" cy="33528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A794F89B-FABA-DF32-FAA4-D33CB9DFFAD3}"/>
              </a:ext>
            </a:extLst>
          </p:cNvPr>
          <p:cNvSpPr txBox="1"/>
          <p:nvPr/>
        </p:nvSpPr>
        <p:spPr>
          <a:xfrm rot="16200000">
            <a:off x="1532868" y="3289070"/>
            <a:ext cx="947229" cy="18466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b="1" dirty="0"/>
              <a:t>1x SEE (L2)</a:t>
            </a:r>
            <a:endParaRPr lang="en-GB" sz="1200" b="1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9C422D9-1E78-1155-7765-89F207A143D1}"/>
              </a:ext>
            </a:extLst>
          </p:cNvPr>
          <p:cNvCxnSpPr>
            <a:cxnSpLocks/>
          </p:cNvCxnSpPr>
          <p:nvPr/>
        </p:nvCxnSpPr>
        <p:spPr>
          <a:xfrm>
            <a:off x="2017009" y="3954325"/>
            <a:ext cx="0" cy="48965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F0D803F4-B1FB-BAC1-263E-7E299FAB1E01}"/>
              </a:ext>
            </a:extLst>
          </p:cNvPr>
          <p:cNvSpPr txBox="1"/>
          <p:nvPr/>
        </p:nvSpPr>
        <p:spPr>
          <a:xfrm rot="16200000">
            <a:off x="2016319" y="3301258"/>
            <a:ext cx="947229" cy="18466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b="1" dirty="0"/>
              <a:t>1x SEE (L5)</a:t>
            </a:r>
            <a:endParaRPr lang="en-GB" sz="1200" b="1" dirty="0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6EFA085-AB89-B130-060D-7996338F4F9E}"/>
              </a:ext>
            </a:extLst>
          </p:cNvPr>
          <p:cNvCxnSpPr>
            <a:cxnSpLocks/>
          </p:cNvCxnSpPr>
          <p:nvPr/>
        </p:nvCxnSpPr>
        <p:spPr>
          <a:xfrm>
            <a:off x="2495262" y="3954324"/>
            <a:ext cx="0" cy="48965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3722334E-7B56-796C-C1A4-A44FBB46210E}"/>
              </a:ext>
            </a:extLst>
          </p:cNvPr>
          <p:cNvSpPr txBox="1"/>
          <p:nvPr/>
        </p:nvSpPr>
        <p:spPr>
          <a:xfrm rot="16200000">
            <a:off x="2463891" y="3295160"/>
            <a:ext cx="947229" cy="18466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b="1" dirty="0"/>
              <a:t>0x SEE </a:t>
            </a:r>
            <a:endParaRPr lang="en-GB" sz="1200" b="1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9C627DC-B440-4243-90F4-9E21D8AA98CF}"/>
              </a:ext>
            </a:extLst>
          </p:cNvPr>
          <p:cNvSpPr txBox="1"/>
          <p:nvPr/>
        </p:nvSpPr>
        <p:spPr>
          <a:xfrm rot="16200000">
            <a:off x="2932939" y="3282975"/>
            <a:ext cx="947229" cy="18466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b="1" dirty="0"/>
              <a:t>1x SEE (R2)</a:t>
            </a:r>
            <a:endParaRPr lang="en-GB" sz="1200" b="1" dirty="0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732A978F-AD0E-526A-42E5-C558A1A355C0}"/>
              </a:ext>
            </a:extLst>
          </p:cNvPr>
          <p:cNvCxnSpPr>
            <a:cxnSpLocks/>
          </p:cNvCxnSpPr>
          <p:nvPr/>
        </p:nvCxnSpPr>
        <p:spPr>
          <a:xfrm>
            <a:off x="3411890" y="3936036"/>
            <a:ext cx="0" cy="39999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4D660899-0F2C-5F9F-B8AE-6BBB3DAFA94C}"/>
              </a:ext>
            </a:extLst>
          </p:cNvPr>
          <p:cNvSpPr txBox="1"/>
          <p:nvPr/>
        </p:nvSpPr>
        <p:spPr>
          <a:xfrm rot="16200000">
            <a:off x="3394914" y="3282974"/>
            <a:ext cx="947229" cy="18466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b="1" dirty="0"/>
              <a:t>0x SEE </a:t>
            </a:r>
            <a:endParaRPr lang="en-GB" sz="1200" b="1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DFE4C69-0C85-07CD-D3B9-BBEABE08C151}"/>
              </a:ext>
            </a:extLst>
          </p:cNvPr>
          <p:cNvSpPr txBox="1"/>
          <p:nvPr/>
        </p:nvSpPr>
        <p:spPr>
          <a:xfrm rot="16200000">
            <a:off x="3863961" y="3289070"/>
            <a:ext cx="947229" cy="18466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b="1" dirty="0"/>
              <a:t>0x SEE </a:t>
            </a:r>
            <a:endParaRPr lang="en-GB" sz="1200" b="1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B6259DC-9C1B-67BE-E98D-63085B869999}"/>
              </a:ext>
            </a:extLst>
          </p:cNvPr>
          <p:cNvSpPr txBox="1"/>
          <p:nvPr/>
        </p:nvSpPr>
        <p:spPr>
          <a:xfrm rot="16200000">
            <a:off x="4012130" y="3774872"/>
            <a:ext cx="159616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b="1" dirty="0"/>
              <a:t>2x SEE (1xR1, 1xR2) </a:t>
            </a:r>
            <a:endParaRPr lang="en-GB" sz="1200" b="1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A4F10AF-08D5-C67A-E43A-16605CF93C2D}"/>
              </a:ext>
            </a:extLst>
          </p:cNvPr>
          <p:cNvSpPr txBox="1"/>
          <p:nvPr/>
        </p:nvSpPr>
        <p:spPr>
          <a:xfrm>
            <a:off x="2582267" y="2527029"/>
            <a:ext cx="157205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b="1" dirty="0">
                <a:solidFill>
                  <a:srgbClr val="FF0000"/>
                </a:solidFill>
              </a:rPr>
              <a:t>Showing only SEEs in type-B DYPB racks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7F118D4-F6F8-2835-E61E-2DFA1C77F512}"/>
              </a:ext>
            </a:extLst>
          </p:cNvPr>
          <p:cNvSpPr txBox="1"/>
          <p:nvPr/>
        </p:nvSpPr>
        <p:spPr>
          <a:xfrm>
            <a:off x="5408195" y="5235120"/>
            <a:ext cx="2033738" cy="10772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dirty="0"/>
              <a:t>The QPS racks where the </a:t>
            </a:r>
            <a:r>
              <a:rPr lang="en-US" sz="1400" dirty="0" err="1"/>
              <a:t>RadMons</a:t>
            </a:r>
            <a:r>
              <a:rPr lang="en-US" sz="1400" dirty="0"/>
              <a:t> measured the highest TID are generally the ones that suffered SEE-induced issues</a:t>
            </a:r>
            <a:endParaRPr lang="en-GB" sz="14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115F3B7-89CC-5D38-0A19-A6DE503FB824}"/>
              </a:ext>
            </a:extLst>
          </p:cNvPr>
          <p:cNvSpPr txBox="1"/>
          <p:nvPr/>
        </p:nvSpPr>
        <p:spPr>
          <a:xfrm>
            <a:off x="6700732" y="2194230"/>
            <a:ext cx="604295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dirty="0">
                <a:solidFill>
                  <a:schemeClr val="accent3"/>
                </a:solidFill>
              </a:rPr>
              <a:t>(3xSEE)</a:t>
            </a:r>
            <a:endParaRPr lang="en-GB" sz="1100" dirty="0">
              <a:solidFill>
                <a:schemeClr val="accent3"/>
              </a:solidFill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B4F8714-7D54-FEE8-44BC-6118154F3B12}"/>
              </a:ext>
            </a:extLst>
          </p:cNvPr>
          <p:cNvCxnSpPr>
            <a:cxnSpLocks/>
          </p:cNvCxnSpPr>
          <p:nvPr/>
        </p:nvCxnSpPr>
        <p:spPr>
          <a:xfrm>
            <a:off x="7305027" y="2326995"/>
            <a:ext cx="136906" cy="49032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29821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89DE412-AEA9-1EE7-BCD9-EAB032E4D0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overview, beam intensity statistics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26FB20-B027-125B-8431-CDB2D6B4C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27 November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FE1887-DAC7-EC11-720A-B63E75400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6E8756-B7B1-EADC-D6B9-BE59C101D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18" name="Picture 17" descr="A graph showing a line going up&#10;&#10;Description automatically generated">
            <a:extLst>
              <a:ext uri="{FF2B5EF4-FFF2-40B4-BE49-F238E27FC236}">
                <a16:creationId xmlns:a16="http://schemas.microsoft.com/office/drawing/2014/main" id="{80168B28-62C7-68F1-B1C7-5354341E7F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964900"/>
            <a:ext cx="7157686" cy="2385895"/>
          </a:xfrm>
          <a:prstGeom prst="rect">
            <a:avLst/>
          </a:prstGeom>
        </p:spPr>
      </p:pic>
      <p:pic>
        <p:nvPicPr>
          <p:cNvPr id="20" name="Picture 19" descr="A close-up of a graph&#10;&#10;Description automatically generated">
            <a:extLst>
              <a:ext uri="{FF2B5EF4-FFF2-40B4-BE49-F238E27FC236}">
                <a16:creationId xmlns:a16="http://schemas.microsoft.com/office/drawing/2014/main" id="{97F79C29-C067-469B-0AA8-B24B860C08E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0238"/>
          <a:stretch/>
        </p:blipFill>
        <p:spPr>
          <a:xfrm>
            <a:off x="407988" y="3507208"/>
            <a:ext cx="7157686" cy="2677026"/>
          </a:xfrm>
          <a:prstGeom prst="rect">
            <a:avLst/>
          </a:prstGeom>
        </p:spPr>
      </p:pic>
      <p:pic>
        <p:nvPicPr>
          <p:cNvPr id="22" name="Picture 21" descr="A pie chart with text and numbers&#10;&#10;Description automatically generated">
            <a:extLst>
              <a:ext uri="{FF2B5EF4-FFF2-40B4-BE49-F238E27FC236}">
                <a16:creationId xmlns:a16="http://schemas.microsoft.com/office/drawing/2014/main" id="{B20CF947-D616-C848-80C6-2BC6CC5D384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3593" b="8104"/>
          <a:stretch/>
        </p:blipFill>
        <p:spPr>
          <a:xfrm>
            <a:off x="8047036" y="2799056"/>
            <a:ext cx="4006517" cy="259153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81A059E-4D64-2868-68BA-C02846A718FF}"/>
              </a:ext>
            </a:extLst>
          </p:cNvPr>
          <p:cNvSpPr txBox="1"/>
          <p:nvPr/>
        </p:nvSpPr>
        <p:spPr>
          <a:xfrm>
            <a:off x="9163332" y="2437709"/>
            <a:ext cx="177392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From aft.cern.ch:</a:t>
            </a:r>
          </a:p>
        </p:txBody>
      </p:sp>
    </p:spTree>
    <p:extLst>
      <p:ext uri="{BB962C8B-B14F-4D97-AF65-F5344CB8AC3E}">
        <p14:creationId xmlns:p14="http://schemas.microsoft.com/office/powerpoint/2010/main" val="147353603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41F4740-B9D3-3548-3815-6294D86D1A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Instantaneous and integrated luminosity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F8CAE0-B35A-0E12-BE2F-EB9A0EB7E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27 November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C034DB-B7CA-4CB8-19C3-8B019FAAE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C528F4-DB21-4CE9-1397-3DF37F777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A0677A7-EA31-2910-BC3A-DBB7DA3FF67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635557" y="849786"/>
            <a:ext cx="7450662" cy="541866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F147025-EFC2-4672-9E63-289D45ADD0A1}"/>
              </a:ext>
            </a:extLst>
          </p:cNvPr>
          <p:cNvSpPr txBox="1"/>
          <p:nvPr/>
        </p:nvSpPr>
        <p:spPr>
          <a:xfrm>
            <a:off x="455321" y="1551937"/>
            <a:ext cx="3851984" cy="360098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dirty="0">
                <a:cs typeface="Arial"/>
              </a:rPr>
              <a:t>The delivered integral luminosity of bins of instantaneous luminosities in LHC during the ion run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sv-SE" dirty="0">
              <a:solidFill>
                <a:schemeClr val="accent1"/>
              </a:solidFill>
              <a:cs typeface="Arial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dirty="0">
                <a:solidFill>
                  <a:schemeClr val="accent1"/>
                </a:solidFill>
                <a:cs typeface="Arial"/>
              </a:rPr>
              <a:t>The radiation levels around the IP is proportional to the IP luminosity, so the SEEs should follow the same distribution as the integrated luminosity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sv-SE" dirty="0">
              <a:solidFill>
                <a:schemeClr val="accent1"/>
              </a:solidFill>
              <a:cs typeface="Arial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dirty="0">
                <a:solidFill>
                  <a:schemeClr val="accent1"/>
                </a:solidFill>
                <a:cs typeface="Arial"/>
              </a:rPr>
              <a:t>Low statistics, but no clustering of SEEs at specific instantaneous luminosity values</a:t>
            </a:r>
          </a:p>
        </p:txBody>
      </p:sp>
    </p:spTree>
    <p:extLst>
      <p:ext uri="{BB962C8B-B14F-4D97-AF65-F5344CB8AC3E}">
        <p14:creationId xmlns:p14="http://schemas.microsoft.com/office/powerpoint/2010/main" val="3343792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8C048C1-153A-D051-215C-40B5CF25D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QPS racks and radiation monitor layout</a:t>
            </a:r>
            <a:br>
              <a:rPr lang="en-US" dirty="0"/>
            </a:br>
            <a:r>
              <a:rPr lang="en-US" dirty="0"/>
              <a:t> - IR2 cells 8-10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341707-2233-F371-C6FB-9EFD7E0E70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27 November 2023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8F7C74-1EEC-FAA1-75EC-1EDAFF936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2BAABE15-7337-B0E5-D8DB-955C58E7A4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69479" y="969062"/>
            <a:ext cx="6067245" cy="634166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 err="1">
                <a:solidFill>
                  <a:schemeClr val="accent3"/>
                </a:solidFill>
              </a:rPr>
              <a:t>iQPS</a:t>
            </a:r>
            <a:r>
              <a:rPr lang="en-GB" sz="1800" dirty="0">
                <a:solidFill>
                  <a:schemeClr val="accent3"/>
                </a:solidFill>
              </a:rPr>
              <a:t> under every main dipole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 err="1">
                <a:solidFill>
                  <a:schemeClr val="accent3"/>
                </a:solidFill>
              </a:rPr>
              <a:t>nQPS</a:t>
            </a:r>
            <a:r>
              <a:rPr lang="en-GB" sz="1800" dirty="0">
                <a:solidFill>
                  <a:schemeClr val="accent3"/>
                </a:solidFill>
              </a:rPr>
              <a:t> under the B-dipoles together with </a:t>
            </a:r>
            <a:r>
              <a:rPr lang="en-GB" sz="1800" dirty="0" err="1">
                <a:solidFill>
                  <a:schemeClr val="accent3"/>
                </a:solidFill>
              </a:rPr>
              <a:t>iQPS</a:t>
            </a:r>
            <a:endParaRPr lang="en-GB" sz="1800" dirty="0">
              <a:solidFill>
                <a:schemeClr val="accent3"/>
              </a:solidFill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FE299DB-DA44-6F02-9189-D7E8120471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 dirty="0"/>
              <a:t>Radiation levels in IP2 during the ion run</a:t>
            </a:r>
            <a:endParaRPr lang="en-US" dirty="0"/>
          </a:p>
        </p:txBody>
      </p:sp>
      <p:pic>
        <p:nvPicPr>
          <p:cNvPr id="15" name="Picture 14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C72B5DFA-0217-ACF8-73B6-71B92E9DA9F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394" t="10834" r="8895" b="7842"/>
          <a:stretch/>
        </p:blipFill>
        <p:spPr>
          <a:xfrm>
            <a:off x="543426" y="1655834"/>
            <a:ext cx="11105147" cy="4605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27344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41F4740-B9D3-3548-3815-6294D86D1A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Peak luminosity and integrated luminosity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F8CAE0-B35A-0E12-BE2F-EB9A0EB7E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27 November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C034DB-B7CA-4CB8-19C3-8B019FAAE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C528F4-DB21-4CE9-1397-3DF37F777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A0677A7-EA31-2910-BC3A-DBB7DA3FF67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635557" y="849786"/>
            <a:ext cx="7450663" cy="541866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F147025-EFC2-4672-9E63-289D45ADD0A1}"/>
              </a:ext>
            </a:extLst>
          </p:cNvPr>
          <p:cNvSpPr txBox="1"/>
          <p:nvPr/>
        </p:nvSpPr>
        <p:spPr>
          <a:xfrm>
            <a:off x="455321" y="1551937"/>
            <a:ext cx="3851984" cy="387798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dirty="0">
                <a:cs typeface="Arial"/>
              </a:rPr>
              <a:t>The delivered luminosity as a function of peak luminosity per LHC fill is shown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sv-SE" dirty="0">
              <a:solidFill>
                <a:schemeClr val="accent1"/>
              </a:solidFill>
              <a:cs typeface="Arial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dirty="0">
                <a:solidFill>
                  <a:schemeClr val="accent1"/>
                </a:solidFill>
                <a:cs typeface="Arial"/>
              </a:rPr>
              <a:t>As the peak luminosity of the fill gets larger, also the integrated luminosity of the fill increases (as would be expected)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sv-SE" dirty="0">
              <a:solidFill>
                <a:schemeClr val="accent1"/>
              </a:solidFill>
              <a:cs typeface="Arial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dirty="0">
                <a:solidFill>
                  <a:schemeClr val="accent1"/>
                </a:solidFill>
                <a:cs typeface="Arial"/>
              </a:rPr>
              <a:t>At high peak luminosities, the increase in delivered luminosity per fill falls of, perhaps due to the observed effects of high-luminosity fills ending prematurely </a:t>
            </a:r>
          </a:p>
        </p:txBody>
      </p:sp>
    </p:spTree>
    <p:extLst>
      <p:ext uri="{BB962C8B-B14F-4D97-AF65-F5344CB8AC3E}">
        <p14:creationId xmlns:p14="http://schemas.microsoft.com/office/powerpoint/2010/main" val="62359718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5502F1B-B388-2CDD-0C3F-CA2693C6EB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TID to HEH fluence conversion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C9816F-F0AD-55A0-92BA-A69997D7D0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27 November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9967B6-6615-32F7-0DDB-18115DE77A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AB30D8-9B9C-F54F-E522-40108CBE9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8" name="Picture 7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2CDA5B9C-16FC-023F-E43A-DF07AF65DD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3905" y="1600196"/>
            <a:ext cx="5486411" cy="3657607"/>
          </a:xfrm>
          <a:prstGeom prst="rect">
            <a:avLst/>
          </a:prstGeom>
        </p:spPr>
      </p:pic>
      <p:pic>
        <p:nvPicPr>
          <p:cNvPr id="10" name="Picture 9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F7A8DCA7-7593-D826-F44F-377DBAB1FB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5011" y="1439335"/>
            <a:ext cx="3595013" cy="2396675"/>
          </a:xfrm>
          <a:prstGeom prst="rect">
            <a:avLst/>
          </a:prstGeom>
        </p:spPr>
      </p:pic>
      <p:pic>
        <p:nvPicPr>
          <p:cNvPr id="12" name="Picture 11" descr="A screenshot of a graph&#10;&#10;Description automatically generated">
            <a:extLst>
              <a:ext uri="{FF2B5EF4-FFF2-40B4-BE49-F238E27FC236}">
                <a16:creationId xmlns:a16="http://schemas.microsoft.com/office/drawing/2014/main" id="{C5FB8728-AAB9-CE64-8A35-375BA7C730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270" y="3786592"/>
            <a:ext cx="3595011" cy="2396674"/>
          </a:xfrm>
          <a:prstGeom prst="rect">
            <a:avLst/>
          </a:prstGeom>
        </p:spPr>
      </p:pic>
      <p:pic>
        <p:nvPicPr>
          <p:cNvPr id="14" name="Picture 13" descr="A screenshot of a graph&#10;&#10;Description automatically generated">
            <a:extLst>
              <a:ext uri="{FF2B5EF4-FFF2-40B4-BE49-F238E27FC236}">
                <a16:creationId xmlns:a16="http://schemas.microsoft.com/office/drawing/2014/main" id="{D5D1CB53-37C3-EFE5-D76B-75789ADC53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95011" y="3786592"/>
            <a:ext cx="3595013" cy="2396675"/>
          </a:xfrm>
          <a:prstGeom prst="rect">
            <a:avLst/>
          </a:prstGeom>
        </p:spPr>
      </p:pic>
      <p:pic>
        <p:nvPicPr>
          <p:cNvPr id="16" name="Picture 15" descr="A screenshot of a graph&#10;&#10;Description automatically generated">
            <a:extLst>
              <a:ext uri="{FF2B5EF4-FFF2-40B4-BE49-F238E27FC236}">
                <a16:creationId xmlns:a16="http://schemas.microsoft.com/office/drawing/2014/main" id="{7B503548-634F-2CB0-B19D-F8047B1A0BA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268" y="1439335"/>
            <a:ext cx="3595013" cy="2396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52171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C9E1CBE-B21E-EFF2-BD3F-D15A480B21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QPS SEEs as a function of luminosity ion run 2018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7789D9-46BA-799B-65C3-6EA03E9A4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27 November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325344-2840-B7AE-A847-CC81B56B3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938E27-355C-F5ED-462B-4AA2235FC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8" name="Picture 7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0B3369E1-DC15-C061-5D75-5D22BF1666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794" y="1600196"/>
            <a:ext cx="5486411" cy="3657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541852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6A00FF7-9145-004A-0CDC-0EDA62017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Left of Point 2 - Dose distribution DS, 2018 vs 2023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BB6DB3-0600-5FBC-5EA1-2493BABE1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416E990-34E4-935D-C3E9-7D4B62A8DB1C}"/>
              </a:ext>
            </a:extLst>
          </p:cNvPr>
          <p:cNvSpPr txBox="1"/>
          <p:nvPr/>
        </p:nvSpPr>
        <p:spPr>
          <a:xfrm>
            <a:off x="268705" y="1000709"/>
            <a:ext cx="11868431" cy="138499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Comparing the total BLM dose during the 2018 and 2023 ion and proton runs, left of IP2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Note: the lines between the points are visual guides and do not represent real dose values.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The dose in the DS is dominated by the ion runs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The dose peaks shifted compared to the 2018 run, due to the new TCLD location (and the related optics change)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D96AFFD-7E29-6552-B633-6D7002042E1A}"/>
              </a:ext>
            </a:extLst>
          </p:cNvPr>
          <p:cNvSpPr txBox="1"/>
          <p:nvPr/>
        </p:nvSpPr>
        <p:spPr>
          <a:xfrm>
            <a:off x="8906335" y="5034914"/>
            <a:ext cx="3230801" cy="1200329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l"/>
            <a:r>
              <a:rPr lang="en-US" dirty="0">
                <a:solidFill>
                  <a:srgbClr val="0033A0"/>
                </a:solidFill>
              </a:rPr>
              <a:t>Integrated luminosities in IR2:</a:t>
            </a:r>
          </a:p>
          <a:p>
            <a:r>
              <a:rPr lang="en-US" dirty="0">
                <a:solidFill>
                  <a:srgbClr val="0033A0"/>
                </a:solidFill>
              </a:rPr>
              <a:t>Pb 2023: 2.16 nb</a:t>
            </a:r>
            <a:r>
              <a:rPr lang="en-US" baseline="30000" dirty="0">
                <a:solidFill>
                  <a:srgbClr val="0033A0"/>
                </a:solidFill>
              </a:rPr>
              <a:t>-1</a:t>
            </a:r>
          </a:p>
          <a:p>
            <a:r>
              <a:rPr lang="en-US" dirty="0">
                <a:solidFill>
                  <a:srgbClr val="0033A0"/>
                </a:solidFill>
              </a:rPr>
              <a:t>Pb 2018: 0.905 nb</a:t>
            </a:r>
            <a:r>
              <a:rPr lang="en-US" baseline="30000" dirty="0">
                <a:solidFill>
                  <a:srgbClr val="0033A0"/>
                </a:solidFill>
              </a:rPr>
              <a:t>-1</a:t>
            </a:r>
            <a:endParaRPr lang="en-US" dirty="0">
              <a:solidFill>
                <a:srgbClr val="0033A0"/>
              </a:solidFill>
            </a:endParaRPr>
          </a:p>
          <a:p>
            <a:pPr algn="l"/>
            <a:r>
              <a:rPr lang="en-US" dirty="0">
                <a:solidFill>
                  <a:srgbClr val="0033A0"/>
                </a:solidFill>
              </a:rPr>
              <a:t>(p 2023: 14.5 pb</a:t>
            </a:r>
            <a:r>
              <a:rPr lang="en-US" baseline="30000" dirty="0">
                <a:solidFill>
                  <a:srgbClr val="0033A0"/>
                </a:solidFill>
              </a:rPr>
              <a:t>-1</a:t>
            </a:r>
            <a:r>
              <a:rPr lang="en-US" dirty="0">
                <a:solidFill>
                  <a:srgbClr val="0033A0"/>
                </a:solidFill>
              </a:rPr>
              <a:t>)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7E088A09-D6CE-F3EE-C310-873144CDB3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fld id="{B86E7441-B772-D048-9C1B-F8600B03CAE1}" type="datetime3">
              <a:rPr lang="en-US" smtClean="0"/>
              <a:t>27 November 2023</a:t>
            </a:fld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55E268F9-9D40-0760-46B7-B5ABDD0A5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 dirty="0"/>
              <a:t>Radiation levels in IP2 during the ion run</a:t>
            </a:r>
            <a:endParaRPr lang="en-US" dirty="0"/>
          </a:p>
        </p:txBody>
      </p:sp>
      <p:pic>
        <p:nvPicPr>
          <p:cNvPr id="18" name="Picture 17" descr="A screenshot of a computer&#10;&#10;Description automatically generated">
            <a:extLst>
              <a:ext uri="{FF2B5EF4-FFF2-40B4-BE49-F238E27FC236}">
                <a16:creationId xmlns:a16="http://schemas.microsoft.com/office/drawing/2014/main" id="{66804EA8-34A5-86C2-714D-299328BC7A9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990" t="10067" r="9310" b="7733"/>
          <a:stretch/>
        </p:blipFill>
        <p:spPr>
          <a:xfrm>
            <a:off x="165073" y="2142744"/>
            <a:ext cx="8323805" cy="4187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56330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4EC7248-78F0-CA95-822A-84789D38FC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Right of Point 2 - Dose distribution DS, 2018 vs 2023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2DD58B-E824-8263-B371-DEAD71181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EAFDA65C-F78F-B0B3-EDA8-E1FF1DE58B9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fld id="{B86E7441-B772-D048-9C1B-F8600B03CAE1}" type="datetime3">
              <a:rPr lang="en-US" smtClean="0"/>
              <a:t>27 November 2023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54CC315-069F-8695-9C2C-EEAC0F46395B}"/>
              </a:ext>
            </a:extLst>
          </p:cNvPr>
          <p:cNvSpPr txBox="1"/>
          <p:nvPr/>
        </p:nvSpPr>
        <p:spPr>
          <a:xfrm>
            <a:off x="246648" y="915377"/>
            <a:ext cx="11815010" cy="138499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Comparing the total BLM dose during the 2018 and 2023 ion runs, and during the 2023 proton run, right of IP2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Note: the lines between the points are visual guides and do not represent real dose values.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The dose in the DS is dominated by the ion runs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The dose peaks shifted compared to the 2018 run, due to the new TCLD location (and the related optics change)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14EB251-9326-B2BE-EBDE-56A58D11BE84}"/>
              </a:ext>
            </a:extLst>
          </p:cNvPr>
          <p:cNvSpPr txBox="1"/>
          <p:nvPr/>
        </p:nvSpPr>
        <p:spPr>
          <a:xfrm>
            <a:off x="8988876" y="5048871"/>
            <a:ext cx="3236497" cy="1200329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l"/>
            <a:r>
              <a:rPr lang="en-US" dirty="0">
                <a:solidFill>
                  <a:srgbClr val="0033A0"/>
                </a:solidFill>
              </a:rPr>
              <a:t>Integrated luminosities in IR2:</a:t>
            </a:r>
          </a:p>
          <a:p>
            <a:r>
              <a:rPr lang="en-US" dirty="0">
                <a:solidFill>
                  <a:srgbClr val="0033A0"/>
                </a:solidFill>
              </a:rPr>
              <a:t>Pb 2023: 2.16 nb</a:t>
            </a:r>
            <a:r>
              <a:rPr lang="en-US" baseline="30000" dirty="0">
                <a:solidFill>
                  <a:srgbClr val="0033A0"/>
                </a:solidFill>
              </a:rPr>
              <a:t>-1</a:t>
            </a:r>
          </a:p>
          <a:p>
            <a:r>
              <a:rPr lang="en-US" dirty="0">
                <a:solidFill>
                  <a:srgbClr val="0033A0"/>
                </a:solidFill>
              </a:rPr>
              <a:t>Pb 2018: 0.905 nb</a:t>
            </a:r>
            <a:r>
              <a:rPr lang="en-US" baseline="30000" dirty="0">
                <a:solidFill>
                  <a:srgbClr val="0033A0"/>
                </a:solidFill>
              </a:rPr>
              <a:t>-1</a:t>
            </a:r>
            <a:endParaRPr lang="en-US" dirty="0">
              <a:solidFill>
                <a:srgbClr val="0033A0"/>
              </a:solidFill>
            </a:endParaRPr>
          </a:p>
          <a:p>
            <a:pPr algn="l"/>
            <a:r>
              <a:rPr lang="en-US" dirty="0">
                <a:solidFill>
                  <a:srgbClr val="0033A0"/>
                </a:solidFill>
              </a:rPr>
              <a:t>(p 2023: 14.5 pb</a:t>
            </a:r>
            <a:r>
              <a:rPr lang="en-US" baseline="30000" dirty="0">
                <a:solidFill>
                  <a:srgbClr val="0033A0"/>
                </a:solidFill>
              </a:rPr>
              <a:t>-1</a:t>
            </a:r>
            <a:r>
              <a:rPr lang="en-US" dirty="0">
                <a:solidFill>
                  <a:srgbClr val="0033A0"/>
                </a:solidFill>
              </a:rPr>
              <a:t>)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4AA935C4-8A2D-8AAC-D6B4-2A2158050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 dirty="0"/>
              <a:t>Radiation levels in IP2 during the ion run</a:t>
            </a:r>
            <a:endParaRPr lang="en-US" dirty="0"/>
          </a:p>
        </p:txBody>
      </p:sp>
      <p:pic>
        <p:nvPicPr>
          <p:cNvPr id="11" name="Picture 10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3E1B7C5A-691C-C716-6D3A-406E8F8A844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734" t="11020" r="9358" b="7763"/>
          <a:stretch/>
        </p:blipFill>
        <p:spPr>
          <a:xfrm>
            <a:off x="130342" y="1997519"/>
            <a:ext cx="8752974" cy="4339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7172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3E06293-B068-DD0E-73ED-DBE1FA2A6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R2E effects observed in the QPS system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825D02-2342-F2FE-81A5-27064B84C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7" name="Table 10">
            <a:extLst>
              <a:ext uri="{FF2B5EF4-FFF2-40B4-BE49-F238E27FC236}">
                <a16:creationId xmlns:a16="http://schemas.microsoft.com/office/drawing/2014/main" id="{934B5835-BAC8-020F-C189-6497F12BD7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6892496"/>
              </p:ext>
            </p:extLst>
          </p:nvPr>
        </p:nvGraphicFramePr>
        <p:xfrm>
          <a:off x="404514" y="935101"/>
          <a:ext cx="10486322" cy="5021567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41075">
                  <a:extLst>
                    <a:ext uri="{9D8B030D-6E8A-4147-A177-3AD203B41FA5}">
                      <a16:colId xmlns:a16="http://schemas.microsoft.com/office/drawing/2014/main" val="3278109957"/>
                    </a:ext>
                  </a:extLst>
                </a:gridCol>
                <a:gridCol w="1216950">
                  <a:extLst>
                    <a:ext uri="{9D8B030D-6E8A-4147-A177-3AD203B41FA5}">
                      <a16:colId xmlns:a16="http://schemas.microsoft.com/office/drawing/2014/main" val="402563171"/>
                    </a:ext>
                  </a:extLst>
                </a:gridCol>
                <a:gridCol w="978267">
                  <a:extLst>
                    <a:ext uri="{9D8B030D-6E8A-4147-A177-3AD203B41FA5}">
                      <a16:colId xmlns:a16="http://schemas.microsoft.com/office/drawing/2014/main" val="1178273413"/>
                    </a:ext>
                  </a:extLst>
                </a:gridCol>
                <a:gridCol w="1443743">
                  <a:extLst>
                    <a:ext uri="{9D8B030D-6E8A-4147-A177-3AD203B41FA5}">
                      <a16:colId xmlns:a16="http://schemas.microsoft.com/office/drawing/2014/main" val="2715978221"/>
                    </a:ext>
                  </a:extLst>
                </a:gridCol>
                <a:gridCol w="1036638">
                  <a:extLst>
                    <a:ext uri="{9D8B030D-6E8A-4147-A177-3AD203B41FA5}">
                      <a16:colId xmlns:a16="http://schemas.microsoft.com/office/drawing/2014/main" val="424808831"/>
                    </a:ext>
                  </a:extLst>
                </a:gridCol>
                <a:gridCol w="853906">
                  <a:extLst>
                    <a:ext uri="{9D8B030D-6E8A-4147-A177-3AD203B41FA5}">
                      <a16:colId xmlns:a16="http://schemas.microsoft.com/office/drawing/2014/main" val="785061682"/>
                    </a:ext>
                  </a:extLst>
                </a:gridCol>
                <a:gridCol w="4515743">
                  <a:extLst>
                    <a:ext uri="{9D8B030D-6E8A-4147-A177-3AD203B41FA5}">
                      <a16:colId xmlns:a16="http://schemas.microsoft.com/office/drawing/2014/main" val="2842432044"/>
                    </a:ext>
                  </a:extLst>
                </a:gridCol>
              </a:tblGrid>
              <a:tr h="348614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l"/>
                      <a:r>
                        <a:rPr lang="en-US" sz="1600" dirty="0"/>
                        <a:t>Date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l"/>
                      <a:r>
                        <a:rPr lang="en-US" sz="1600" dirty="0"/>
                        <a:t>Time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Rack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Fault type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DCUM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sv-SE" sz="1600" dirty="0">
                          <a:solidFill>
                            <a:schemeClr val="bg1"/>
                          </a:solidFill>
                        </a:rPr>
                        <a:t>Short description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08906650"/>
                  </a:ext>
                </a:extLst>
              </a:tr>
              <a:tr h="348614">
                <a:tc>
                  <a:txBody>
                    <a:bodyPr/>
                    <a:lstStyle/>
                    <a:p>
                      <a:r>
                        <a:rPr lang="en-US" sz="1600" dirty="0"/>
                        <a:t>1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5/10/2023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8:34:22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DYPB.B</a:t>
                      </a: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r>
                        <a:rPr lang="en-GB" sz="1600" b="0" kern="1200" dirty="0">
                          <a:solidFill>
                            <a:schemeClr val="dk1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L</a:t>
                      </a: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GB" sz="1600" dirty="0">
                        <a:highlight>
                          <a:srgbClr val="FFFF00"/>
                        </a:highligh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SEU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2957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nQPS</a:t>
                      </a:r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DQQBS, Busbar splice protection system trigger causing circuit fast power abort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80064083"/>
                  </a:ext>
                </a:extLst>
              </a:tr>
              <a:tr h="348614">
                <a:tc>
                  <a:txBody>
                    <a:bodyPr/>
                    <a:lstStyle/>
                    <a:p>
                      <a:r>
                        <a:rPr lang="en-US" sz="1600" dirty="0"/>
                        <a:t>2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7/10/2023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0:24:27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DYPB.B</a:t>
                      </a: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r>
                        <a:rPr lang="en-GB" sz="1600" b="0" kern="1200" dirty="0">
                          <a:solidFill>
                            <a:schemeClr val="dk1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R</a:t>
                      </a: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GB" sz="1600" dirty="0">
                        <a:highlight>
                          <a:srgbClr val="FFFF00"/>
                        </a:highligh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Latch-up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3661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nQPS</a:t>
                      </a:r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DQQDS RB, Symmetric quench detection system triggering causing heater firing and magnet quench; communication board failed before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86750899"/>
                  </a:ext>
                </a:extLst>
              </a:tr>
              <a:tr h="348614">
                <a:tc>
                  <a:txBody>
                    <a:bodyPr/>
                    <a:lstStyle/>
                    <a:p>
                      <a:r>
                        <a:rPr lang="en-US" sz="1600" dirty="0"/>
                        <a:t>3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11/10/2023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8:38:10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DYPB.</a:t>
                      </a:r>
                      <a:r>
                        <a:rPr lang="en-US" sz="1600" dirty="0"/>
                        <a:t>B</a:t>
                      </a:r>
                      <a:r>
                        <a:rPr lang="en-US" sz="1600" dirty="0">
                          <a:highlight>
                            <a:srgbClr val="FFFF00"/>
                          </a:highlight>
                        </a:rPr>
                        <a:t>10L2</a:t>
                      </a:r>
                      <a:endParaRPr lang="en-GB" sz="1600" dirty="0">
                        <a:highlight>
                          <a:srgbClr val="FFFF00"/>
                        </a:highligh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SEU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2957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nQPS</a:t>
                      </a:r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DQQBS#3A, Busbar splice protection system trigger causing circuit fast power abort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99488665"/>
                  </a:ext>
                </a:extLst>
              </a:tr>
              <a:tr h="348614">
                <a:tc>
                  <a:txBody>
                    <a:bodyPr/>
                    <a:lstStyle/>
                    <a:p>
                      <a:r>
                        <a:rPr lang="en-US" sz="16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12/10/2023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13:40:05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DYPB.B</a:t>
                      </a: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9L2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SEU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2997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nQPS</a:t>
                      </a:r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DQQBS RQD, Busbar splice protection system trigger causing circuit fast power abort during ramp down after operator dump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20679541"/>
                  </a:ext>
                </a:extLst>
              </a:tr>
              <a:tr h="348614">
                <a:tc>
                  <a:txBody>
                    <a:bodyPr/>
                    <a:lstStyle/>
                    <a:p>
                      <a:r>
                        <a:rPr lang="en-US" sz="1600" dirty="0"/>
                        <a:t>5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13/10/2023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22:45:48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DYPB.B</a:t>
                      </a: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12R2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Latch-up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3792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nQPS</a:t>
                      </a:r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DQQDS RB, Symmetric quench detection system triggering causing heater firing and magnet quench; communication board failed before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68631880"/>
                  </a:ext>
                </a:extLst>
              </a:tr>
              <a:tr h="348614">
                <a:tc>
                  <a:txBody>
                    <a:bodyPr/>
                    <a:lstStyle/>
                    <a:p>
                      <a:r>
                        <a:rPr lang="en-US" sz="1600" dirty="0"/>
                        <a:t>6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14/10/2023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20:52:09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DYPQ.</a:t>
                      </a: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12L2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Latch-up?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2886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iQPS</a:t>
                      </a:r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MQ.11L2 </a:t>
                      </a:r>
                      <a:r>
                        <a:rPr lang="en-GB" sz="105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nDQQDL</a:t>
                      </a:r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, Quench detection system trigger causing heater firing and magnet quench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7652928"/>
                  </a:ext>
                </a:extLst>
              </a:tr>
              <a:tr h="348614">
                <a:tc>
                  <a:txBody>
                    <a:bodyPr/>
                    <a:lstStyle/>
                    <a:p>
                      <a:r>
                        <a:rPr lang="en-US" sz="1600" dirty="0"/>
                        <a:t>7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15/10/2023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7:57:08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DYPB.B</a:t>
                      </a: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highlight>
                            <a:srgbClr val="00FFFF"/>
                          </a:highlight>
                          <a:latin typeface="+mn-lt"/>
                          <a:ea typeface="+mn-ea"/>
                          <a:cs typeface="+mn-cs"/>
                        </a:rPr>
                        <a:t>12R1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SEU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460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nQPS</a:t>
                      </a:r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DQQBS, Busbar splice protection system trigger causing circuit fast power abort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31080736"/>
                  </a:ext>
                </a:extLst>
              </a:tr>
              <a:tr h="348614">
                <a:tc>
                  <a:txBody>
                    <a:bodyPr/>
                    <a:lstStyle/>
                    <a:p>
                      <a:r>
                        <a:rPr lang="en-US" sz="1600" dirty="0"/>
                        <a:t>8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15/10/2023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13:47:38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DYPQ.A</a:t>
                      </a: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12R2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Latch-up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3782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iQPS</a:t>
                      </a:r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MQ.11R2 </a:t>
                      </a:r>
                      <a:r>
                        <a:rPr lang="en-GB" sz="105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nDQQDL</a:t>
                      </a:r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, Quench detection system trigger causing heater firing and magnet quench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54464621"/>
                  </a:ext>
                </a:extLst>
              </a:tr>
              <a:tr h="348614">
                <a:tc>
                  <a:txBody>
                    <a:bodyPr/>
                    <a:lstStyle/>
                    <a:p>
                      <a:r>
                        <a:rPr lang="en-US" sz="1600" dirty="0"/>
                        <a:t>9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20/10/2023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23:45:45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DYPB.B</a:t>
                      </a: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highlight>
                            <a:srgbClr val="00FFFF"/>
                          </a:highlight>
                          <a:latin typeface="+mn-lt"/>
                          <a:ea typeface="+mn-ea"/>
                          <a:cs typeface="+mn-cs"/>
                        </a:rPr>
                        <a:t>11L1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SEU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26244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nQPS</a:t>
                      </a:r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DQQBS RQD, DQQBS trigger provoking FPA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06594930"/>
                  </a:ext>
                </a:extLst>
              </a:tr>
              <a:tr h="480073">
                <a:tc>
                  <a:txBody>
                    <a:bodyPr/>
                    <a:lstStyle/>
                    <a:p>
                      <a:r>
                        <a:rPr lang="en-US" sz="1600" dirty="0"/>
                        <a:t>10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21/10/2023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14:40:00</a:t>
                      </a:r>
                      <a:endParaRPr lang="en-GB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DYPB.A</a:t>
                      </a: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highlight>
                            <a:srgbClr val="00FFFF"/>
                          </a:highlight>
                          <a:latin typeface="+mn-lt"/>
                          <a:ea typeface="+mn-ea"/>
                          <a:cs typeface="+mn-cs"/>
                        </a:rPr>
                        <a:t>12R1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SEU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445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iQPS</a:t>
                      </a:r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DQHSU, Wrong DQHDS voltage reading by DQHSU board would have caused trigger of DQHDS software and slow power abort. Programmed dump by OP before; cleared by remote power cycle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89629200"/>
                  </a:ext>
                </a:extLst>
              </a:tr>
              <a:tr h="348614">
                <a:tc>
                  <a:txBody>
                    <a:bodyPr/>
                    <a:lstStyle/>
                    <a:p>
                      <a:r>
                        <a:rPr lang="en-US" sz="1600" dirty="0"/>
                        <a:t>11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22/10/2023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7:58:06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DYPB.B</a:t>
                      </a: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10L2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SEU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2957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nQPS</a:t>
                      </a:r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DQQBS RB, DQQBS trigger provoking FPA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11574142"/>
                  </a:ext>
                </a:extLst>
              </a:tr>
              <a:tr h="348614">
                <a:tc>
                  <a:txBody>
                    <a:bodyPr/>
                    <a:lstStyle/>
                    <a:p>
                      <a:r>
                        <a:rPr lang="en-US" sz="1600" dirty="0"/>
                        <a:t>12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24/10/2023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8:18:01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DYPB.B</a:t>
                      </a: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highlight>
                            <a:srgbClr val="00FF00"/>
                          </a:highlight>
                          <a:latin typeface="+mn-lt"/>
                          <a:ea typeface="+mn-ea"/>
                          <a:cs typeface="+mn-cs"/>
                        </a:rPr>
                        <a:t>8L5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Latch-up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13034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nQPS</a:t>
                      </a:r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DQAMG, Fast power abort - no quench. DQAMG to be replaced.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62177700"/>
                  </a:ext>
                </a:extLst>
              </a:tr>
              <a:tr h="348614">
                <a:tc>
                  <a:txBody>
                    <a:bodyPr/>
                    <a:lstStyle/>
                    <a:p>
                      <a:r>
                        <a:rPr lang="en-US" sz="1600" dirty="0"/>
                        <a:t>13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29/10/2023</a:t>
                      </a:r>
                      <a:endParaRPr lang="en-GB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13:33:50</a:t>
                      </a:r>
                      <a:endParaRPr lang="en-GB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DYPB.A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10R2</a:t>
                      </a:r>
                      <a:endParaRPr lang="en-GB" sz="1600" kern="1200" dirty="0">
                        <a:solidFill>
                          <a:schemeClr val="dk1"/>
                        </a:solidFill>
                        <a:effectLst/>
                        <a:highlight>
                          <a:srgbClr val="FFFF00"/>
                        </a:highligh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SEU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3686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iQPS</a:t>
                      </a:r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DQAMGNMB, </a:t>
                      </a:r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COM lost - OK after power cycle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44042589"/>
                  </a:ext>
                </a:extLst>
              </a:tr>
            </a:tbl>
          </a:graphicData>
        </a:graphic>
      </p:graphicFrame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908F8EF3-0C9B-18EF-3110-923DA2DC98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fld id="{B86E7441-B772-D048-9C1B-F8600B03CAE1}" type="datetime3">
              <a:rPr lang="en-US" smtClean="0"/>
              <a:t>27 November 2023</a:t>
            </a:fld>
            <a:endParaRPr lang="en-US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1519427A-4277-7F05-B07E-9AEA8457E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 dirty="0"/>
              <a:t>Radiation levels in IP2 during the ion run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18850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4C29FB7-E9E2-D965-DC27-4C2CBB6AF0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SEEs in the QPS racks as a function of luminosity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2F0A29-DAE9-2438-08B5-81C90BD050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27 November 2023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573C48-E11C-B5E5-1B78-C24135117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F185A21-5A94-669B-16FD-3CA476B65BB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190994" y="1204572"/>
            <a:ext cx="8001004" cy="480060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8264F45-CCB2-E2FD-4B30-2FFB4570E793}"/>
              </a:ext>
            </a:extLst>
          </p:cNvPr>
          <p:cNvSpPr txBox="1"/>
          <p:nvPr/>
        </p:nvSpPr>
        <p:spPr>
          <a:xfrm>
            <a:off x="395163" y="1443653"/>
            <a:ext cx="3795830" cy="286232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dirty="0">
                <a:cs typeface="Arial"/>
              </a:rPr>
              <a:t>Scaling coeficients of SEEs in the QPS racks per IR as a function of integrated luminosity in the IR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sv-SE" dirty="0">
              <a:cs typeface="Arial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dirty="0">
                <a:cs typeface="Arial"/>
              </a:rPr>
              <a:t>The number of bunches and bunch trains were levelled around the ”SEE storm” occurring in IR2 before 1 nb</a:t>
            </a:r>
            <a:r>
              <a:rPr lang="sv-SE" baseline="30000" dirty="0">
                <a:cs typeface="Arial"/>
              </a:rPr>
              <a:t>-1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sv-SE" baseline="30000" dirty="0">
              <a:cs typeface="Arial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sv-SE" baseline="30000" dirty="0">
              <a:cs typeface="Arial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dirty="0">
                <a:solidFill>
                  <a:schemeClr val="accent1"/>
                </a:solidFill>
                <a:cs typeface="Arial"/>
              </a:rPr>
              <a:t>(Data from LHC supertable)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462F5FB7-2956-D73A-BA84-EA3237A53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 dirty="0"/>
              <a:t>Radiation levels in IP2 during the ion run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00452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9C0912A-C5E6-FCA4-668C-A7699749F4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Radiation levels close to QPS rack locations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C65577-DE17-E45D-D38E-92FA867E6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98ED1B6-AB18-E584-CBD7-33E7B20B231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91805" y="4337384"/>
            <a:ext cx="9233478" cy="1907791"/>
          </a:xfrm>
          <a:prstGeom prst="rect">
            <a:avLst/>
          </a:prstGeom>
        </p:spPr>
      </p:pic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C9E07BC-5A6B-B0BD-CADB-5C5D0F07CC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6649085"/>
              </p:ext>
            </p:extLst>
          </p:nvPr>
        </p:nvGraphicFramePr>
        <p:xfrm>
          <a:off x="407988" y="2055945"/>
          <a:ext cx="5446712" cy="17526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113710">
                  <a:extLst>
                    <a:ext uri="{9D8B030D-6E8A-4147-A177-3AD203B41FA5}">
                      <a16:colId xmlns:a16="http://schemas.microsoft.com/office/drawing/2014/main" val="1485008638"/>
                    </a:ext>
                  </a:extLst>
                </a:gridCol>
                <a:gridCol w="1371854">
                  <a:extLst>
                    <a:ext uri="{9D8B030D-6E8A-4147-A177-3AD203B41FA5}">
                      <a16:colId xmlns:a16="http://schemas.microsoft.com/office/drawing/2014/main" val="4204044377"/>
                    </a:ext>
                  </a:extLst>
                </a:gridCol>
                <a:gridCol w="1961148">
                  <a:extLst>
                    <a:ext uri="{9D8B030D-6E8A-4147-A177-3AD203B41FA5}">
                      <a16:colId xmlns:a16="http://schemas.microsoft.com/office/drawing/2014/main" val="5807481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RadMon</a:t>
                      </a:r>
                      <a:r>
                        <a:rPr lang="en-US" dirty="0"/>
                        <a:t> data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Dose at </a:t>
                      </a:r>
                      <a:r>
                        <a:rPr lang="en-US" dirty="0" err="1"/>
                        <a:t>dcum</a:t>
                      </a:r>
                      <a:r>
                        <a:rPr lang="en-US" dirty="0"/>
                        <a:t> 2955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HEH fluence at </a:t>
                      </a:r>
                      <a:r>
                        <a:rPr lang="en-US" dirty="0" err="1"/>
                        <a:t>dcum</a:t>
                      </a:r>
                      <a:r>
                        <a:rPr lang="en-US" dirty="0"/>
                        <a:t> 2951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85798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Pb-2023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5.02 </a:t>
                      </a:r>
                      <a:r>
                        <a:rPr lang="en-US" dirty="0" err="1"/>
                        <a:t>Gy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6.8*10</a:t>
                      </a:r>
                      <a:r>
                        <a:rPr lang="en-US" baseline="30000" dirty="0"/>
                        <a:t>9 </a:t>
                      </a:r>
                      <a:r>
                        <a:rPr lang="en-US" baseline="0" dirty="0"/>
                        <a:t>HEH/cm</a:t>
                      </a:r>
                      <a:r>
                        <a:rPr lang="en-US" baseline="30000" dirty="0"/>
                        <a:t>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52190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Pb-2018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0.25 </a:t>
                      </a:r>
                      <a:r>
                        <a:rPr lang="en-US" dirty="0" err="1"/>
                        <a:t>Gy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2.4*10</a:t>
                      </a:r>
                      <a:r>
                        <a:rPr lang="en-US" baseline="30000" dirty="0"/>
                        <a:t>9 </a:t>
                      </a:r>
                      <a:r>
                        <a:rPr lang="en-US" baseline="0" dirty="0"/>
                        <a:t>HEH/cm</a:t>
                      </a:r>
                      <a:r>
                        <a:rPr lang="en-US" baseline="30000" dirty="0"/>
                        <a:t>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15937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Proton-2023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~0 </a:t>
                      </a:r>
                      <a:r>
                        <a:rPr lang="en-US" dirty="0" err="1"/>
                        <a:t>Gy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3.7*10</a:t>
                      </a:r>
                      <a:r>
                        <a:rPr lang="en-US" baseline="30000" dirty="0"/>
                        <a:t>7 </a:t>
                      </a:r>
                      <a:r>
                        <a:rPr lang="en-US" baseline="0" dirty="0"/>
                        <a:t>HEH/cm</a:t>
                      </a:r>
                      <a:r>
                        <a:rPr lang="en-US" baseline="30000" dirty="0"/>
                        <a:t>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6058349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92D229-7E31-6ABB-2B61-301F7E702E5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985656" y="1734212"/>
            <a:ext cx="5206344" cy="260317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D270CF2-6E74-DE57-E050-D9B5FD40C545}"/>
              </a:ext>
            </a:extLst>
          </p:cNvPr>
          <p:cNvSpPr txBox="1"/>
          <p:nvPr/>
        </p:nvSpPr>
        <p:spPr>
          <a:xfrm>
            <a:off x="7736305" y="1668916"/>
            <a:ext cx="395839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0" i="0" dirty="0">
                <a:solidFill>
                  <a:srgbClr val="3F4350"/>
                </a:solidFill>
                <a:effectLst/>
                <a:latin typeface="Open Sans" panose="020B0606030504020204" pitchFamily="34" charset="0"/>
              </a:rPr>
              <a:t>SIMA.10L2.2LM10S, HEH Pb 2023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02B876-9E2E-9A99-0595-0B4356A273C2}"/>
              </a:ext>
            </a:extLst>
          </p:cNvPr>
          <p:cNvSpPr txBox="1"/>
          <p:nvPr/>
        </p:nvSpPr>
        <p:spPr>
          <a:xfrm>
            <a:off x="957513" y="4746422"/>
            <a:ext cx="342799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0" i="0" dirty="0">
                <a:solidFill>
                  <a:srgbClr val="3F4350"/>
                </a:solidFill>
                <a:effectLst/>
                <a:latin typeface="Open Sans" panose="020B0606030504020204" pitchFamily="34" charset="0"/>
              </a:rPr>
              <a:t>SIMAD.10L2.2LM10S, Pb 2023</a:t>
            </a:r>
            <a:br>
              <a:rPr lang="en-GB" b="0" i="0" dirty="0">
                <a:solidFill>
                  <a:srgbClr val="3F4350"/>
                </a:solidFill>
                <a:effectLst/>
                <a:latin typeface="Open Sans" panose="020B0606030504020204" pitchFamily="34" charset="0"/>
              </a:rPr>
            </a:br>
            <a:r>
              <a:rPr lang="en-GB" b="0" i="0" dirty="0">
                <a:solidFill>
                  <a:srgbClr val="3F4350"/>
                </a:solidFill>
                <a:effectLst/>
                <a:latin typeface="Open Sans" panose="020B0606030504020204" pitchFamily="34" charset="0"/>
              </a:rPr>
              <a:t>r2e-monitoring.web.cern.ch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21647E8-EA13-EEE2-8D81-6532BADEBF53}"/>
              </a:ext>
            </a:extLst>
          </p:cNvPr>
          <p:cNvSpPr txBox="1"/>
          <p:nvPr/>
        </p:nvSpPr>
        <p:spPr>
          <a:xfrm>
            <a:off x="513270" y="3886079"/>
            <a:ext cx="252990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i="1" dirty="0"/>
              <a:t>Not huge doses in terms of TID effects</a:t>
            </a:r>
            <a:endParaRPr lang="en-GB" sz="1600" i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C084B6-54EA-E800-DA90-6C62ECFAB6A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fld id="{B86E7441-B772-D048-9C1B-F8600B03CAE1}" type="datetime3">
              <a:rPr lang="en-US" smtClean="0"/>
              <a:t>27 November 2023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527C025-6EE1-742A-8C3B-61969D7CD440}"/>
              </a:ext>
            </a:extLst>
          </p:cNvPr>
          <p:cNvSpPr txBox="1"/>
          <p:nvPr/>
        </p:nvSpPr>
        <p:spPr>
          <a:xfrm>
            <a:off x="407986" y="849142"/>
            <a:ext cx="792989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/>
              <a:t>Example: QPS rack </a:t>
            </a:r>
            <a:r>
              <a:rPr lang="en-GB" sz="1800" kern="120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DYPB.B10L2 @ </a:t>
            </a:r>
            <a:r>
              <a:rPr lang="en-GB" sz="1800" kern="1200" dirty="0" err="1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dcum</a:t>
            </a:r>
            <a:r>
              <a:rPr lang="en-GB" sz="1800" kern="120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 2957, with three SEEs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C62C2F1-A4CA-BD75-52DF-AE5235258C4E}"/>
              </a:ext>
            </a:extLst>
          </p:cNvPr>
          <p:cNvSpPr txBox="1"/>
          <p:nvPr/>
        </p:nvSpPr>
        <p:spPr>
          <a:xfrm>
            <a:off x="1704823" y="1205628"/>
            <a:ext cx="2183731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accent3"/>
                </a:solidFill>
              </a:rPr>
              <a:t>Deported modules close to DYPB-racks (only TID)</a:t>
            </a:r>
            <a:endParaRPr lang="en-GB" dirty="0">
              <a:solidFill>
                <a:schemeClr val="accent3"/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B34ECCD-9450-1DB2-7B0E-AA1537C21F84}"/>
              </a:ext>
            </a:extLst>
          </p:cNvPr>
          <p:cNvCxnSpPr>
            <a:cxnSpLocks/>
          </p:cNvCxnSpPr>
          <p:nvPr/>
        </p:nvCxnSpPr>
        <p:spPr>
          <a:xfrm flipH="1">
            <a:off x="2950745" y="1848371"/>
            <a:ext cx="3008" cy="190082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3F955A11-FCED-57E4-8D49-985969D972DF}"/>
              </a:ext>
            </a:extLst>
          </p:cNvPr>
          <p:cNvSpPr txBox="1"/>
          <p:nvPr/>
        </p:nvSpPr>
        <p:spPr>
          <a:xfrm>
            <a:off x="4254330" y="1205308"/>
            <a:ext cx="22340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accent3"/>
                </a:solidFill>
              </a:rPr>
              <a:t>Full </a:t>
            </a:r>
            <a:r>
              <a:rPr lang="en-US" dirty="0" err="1">
                <a:solidFill>
                  <a:schemeClr val="accent3"/>
                </a:solidFill>
              </a:rPr>
              <a:t>RadMon</a:t>
            </a:r>
            <a:r>
              <a:rPr lang="en-US" dirty="0">
                <a:solidFill>
                  <a:schemeClr val="accent3"/>
                </a:solidFill>
              </a:rPr>
              <a:t> modules further away </a:t>
            </a:r>
            <a:endParaRPr lang="en-GB" dirty="0">
              <a:solidFill>
                <a:schemeClr val="accent3"/>
              </a:solidFill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51E00E6-CD84-425F-1809-9D3D483D055D}"/>
              </a:ext>
            </a:extLst>
          </p:cNvPr>
          <p:cNvCxnSpPr>
            <a:cxnSpLocks/>
          </p:cNvCxnSpPr>
          <p:nvPr/>
        </p:nvCxnSpPr>
        <p:spPr>
          <a:xfrm flipH="1">
            <a:off x="5220196" y="1791566"/>
            <a:ext cx="3008" cy="190082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07DA9BC-0A82-B304-278B-D442C815DACD}"/>
              </a:ext>
            </a:extLst>
          </p:cNvPr>
          <p:cNvCxnSpPr>
            <a:cxnSpLocks/>
          </p:cNvCxnSpPr>
          <p:nvPr/>
        </p:nvCxnSpPr>
        <p:spPr>
          <a:xfrm>
            <a:off x="6283988" y="2932245"/>
            <a:ext cx="85073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C9D634B-CA9F-E2C0-305E-B172C893FEF6}"/>
              </a:ext>
            </a:extLst>
          </p:cNvPr>
          <p:cNvCxnSpPr>
            <a:cxnSpLocks/>
          </p:cNvCxnSpPr>
          <p:nvPr/>
        </p:nvCxnSpPr>
        <p:spPr>
          <a:xfrm>
            <a:off x="3302669" y="3934206"/>
            <a:ext cx="0" cy="595847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ED13DE-8185-F3AF-9408-794BFA78C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 dirty="0"/>
              <a:t>Radiation levels in IP2 during the ion run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72456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5B2A43F-0C99-F8F2-34B0-09D6AC24FD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54101"/>
          </a:xfrm>
        </p:spPr>
        <p:txBody>
          <a:bodyPr/>
          <a:lstStyle/>
          <a:p>
            <a:r>
              <a:rPr lang="en-US" dirty="0"/>
              <a:t>Deported </a:t>
            </a:r>
            <a:r>
              <a:rPr lang="en-US" dirty="0" err="1"/>
              <a:t>RadMon</a:t>
            </a:r>
            <a:r>
              <a:rPr lang="en-US" dirty="0"/>
              <a:t> module data of half-cells 8, 9, 10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8A36C5-DD5F-D51A-F960-A238F5614F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27 November 2023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7A945E-59D8-CC15-36B9-8B57EB90B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1D1E5876-DFCB-C94F-5DBE-D23CA5CD03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3062584"/>
              </p:ext>
            </p:extLst>
          </p:nvPr>
        </p:nvGraphicFramePr>
        <p:xfrm>
          <a:off x="786396" y="1947264"/>
          <a:ext cx="10619205" cy="434848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123841">
                  <a:extLst>
                    <a:ext uri="{9D8B030D-6E8A-4147-A177-3AD203B41FA5}">
                      <a16:colId xmlns:a16="http://schemas.microsoft.com/office/drawing/2014/main" val="444679947"/>
                    </a:ext>
                  </a:extLst>
                </a:gridCol>
                <a:gridCol w="2123841">
                  <a:extLst>
                    <a:ext uri="{9D8B030D-6E8A-4147-A177-3AD203B41FA5}">
                      <a16:colId xmlns:a16="http://schemas.microsoft.com/office/drawing/2014/main" val="483089493"/>
                    </a:ext>
                  </a:extLst>
                </a:gridCol>
                <a:gridCol w="2123841">
                  <a:extLst>
                    <a:ext uri="{9D8B030D-6E8A-4147-A177-3AD203B41FA5}">
                      <a16:colId xmlns:a16="http://schemas.microsoft.com/office/drawing/2014/main" val="2967898140"/>
                    </a:ext>
                  </a:extLst>
                </a:gridCol>
                <a:gridCol w="2123841">
                  <a:extLst>
                    <a:ext uri="{9D8B030D-6E8A-4147-A177-3AD203B41FA5}">
                      <a16:colId xmlns:a16="http://schemas.microsoft.com/office/drawing/2014/main" val="1287379508"/>
                    </a:ext>
                  </a:extLst>
                </a:gridCol>
                <a:gridCol w="2123841">
                  <a:extLst>
                    <a:ext uri="{9D8B030D-6E8A-4147-A177-3AD203B41FA5}">
                      <a16:colId xmlns:a16="http://schemas.microsoft.com/office/drawing/2014/main" val="400873829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Half-cells, SEEs</a:t>
                      </a:r>
                      <a:endParaRPr lang="en-GB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TID Pb-2023 (</a:t>
                      </a:r>
                      <a:r>
                        <a:rPr lang="en-US" dirty="0" err="1"/>
                        <a:t>Gy</a:t>
                      </a:r>
                      <a:r>
                        <a:rPr lang="en-US" dirty="0"/>
                        <a:t>)</a:t>
                      </a:r>
                      <a:endParaRPr lang="en-GB" dirty="0"/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TID Pb-2018 (</a:t>
                      </a:r>
                      <a:r>
                        <a:rPr lang="en-US" dirty="0" err="1"/>
                        <a:t>Gy</a:t>
                      </a:r>
                      <a:r>
                        <a:rPr lang="en-US" dirty="0"/>
                        <a:t>)</a:t>
                      </a:r>
                      <a:endParaRPr lang="en-GB" dirty="0"/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TID p-2023 (</a:t>
                      </a:r>
                      <a:r>
                        <a:rPr lang="en-US" dirty="0" err="1"/>
                        <a:t>Gy</a:t>
                      </a:r>
                      <a:r>
                        <a:rPr lang="en-US" dirty="0"/>
                        <a:t>)</a:t>
                      </a:r>
                      <a:endParaRPr lang="en-GB" dirty="0"/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TID p-2018 (</a:t>
                      </a:r>
                      <a:r>
                        <a:rPr lang="en-US" dirty="0" err="1"/>
                        <a:t>Gy</a:t>
                      </a:r>
                      <a:r>
                        <a:rPr lang="en-US" dirty="0"/>
                        <a:t>)</a:t>
                      </a:r>
                      <a:endParaRPr lang="en-GB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89892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8L/R1</a:t>
                      </a:r>
                      <a:r>
                        <a:rPr lang="en-US" dirty="0">
                          <a:solidFill>
                            <a:schemeClr val="accent3"/>
                          </a:solidFill>
                        </a:rPr>
                        <a:t>, #SEE</a:t>
                      </a:r>
                      <a:endParaRPr lang="en-GB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 / 0.9</a:t>
                      </a:r>
                      <a:r>
                        <a:rPr lang="en-US" dirty="0">
                          <a:solidFill>
                            <a:schemeClr val="accent3"/>
                          </a:solidFill>
                        </a:rPr>
                        <a:t>, 0</a:t>
                      </a:r>
                      <a:endParaRPr lang="en-GB" dirty="0"/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0.9 / 0.5</a:t>
                      </a:r>
                      <a:r>
                        <a:rPr lang="en-US" dirty="0">
                          <a:solidFill>
                            <a:schemeClr val="accent3"/>
                          </a:solidFill>
                        </a:rPr>
                        <a:t>, 1</a:t>
                      </a:r>
                      <a:endParaRPr lang="en-GB" dirty="0"/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 / ~0</a:t>
                      </a:r>
                      <a:r>
                        <a:rPr lang="en-US" dirty="0">
                          <a:solidFill>
                            <a:schemeClr val="accent3"/>
                          </a:solidFill>
                        </a:rPr>
                        <a:t>, 0</a:t>
                      </a:r>
                      <a:endParaRPr lang="en-GB" dirty="0"/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10.5 / 6.9</a:t>
                      </a:r>
                      <a:r>
                        <a:rPr lang="en-US" dirty="0">
                          <a:solidFill>
                            <a:schemeClr val="accent3"/>
                          </a:solidFill>
                        </a:rPr>
                        <a:t>, 5</a:t>
                      </a:r>
                      <a:endParaRPr lang="en-GB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2528718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8L/R2</a:t>
                      </a:r>
                      <a:r>
                        <a:rPr lang="en-US" dirty="0">
                          <a:solidFill>
                            <a:schemeClr val="accent3"/>
                          </a:solidFill>
                        </a:rPr>
                        <a:t>, #SEE</a:t>
                      </a:r>
                      <a:endParaRPr lang="en-GB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1.3 / 0.1</a:t>
                      </a:r>
                      <a:r>
                        <a:rPr lang="en-US" dirty="0">
                          <a:solidFill>
                            <a:schemeClr val="accent3"/>
                          </a:solidFill>
                        </a:rPr>
                        <a:t>, 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0.1 / -</a:t>
                      </a:r>
                      <a:r>
                        <a:rPr lang="en-US" dirty="0">
                          <a:solidFill>
                            <a:schemeClr val="accent3"/>
                          </a:solidFill>
                        </a:rPr>
                        <a:t>, 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1.4 / ~0</a:t>
                      </a:r>
                      <a:r>
                        <a:rPr lang="en-US" dirty="0">
                          <a:solidFill>
                            <a:schemeClr val="accent3"/>
                          </a:solidFill>
                        </a:rPr>
                        <a:t>, 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1.1 / -</a:t>
                      </a:r>
                      <a:r>
                        <a:rPr lang="en-US" dirty="0">
                          <a:solidFill>
                            <a:schemeClr val="accent3"/>
                          </a:solidFill>
                        </a:rPr>
                        <a:t>, 0</a:t>
                      </a:r>
                      <a:endParaRPr lang="en-GB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166084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8L/R5</a:t>
                      </a:r>
                      <a:r>
                        <a:rPr lang="en-US" dirty="0">
                          <a:solidFill>
                            <a:schemeClr val="accent3"/>
                          </a:solidFill>
                        </a:rPr>
                        <a:t>, #SEE</a:t>
                      </a:r>
                      <a:endParaRPr lang="en-GB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1.1 / 0.1</a:t>
                      </a:r>
                      <a:r>
                        <a:rPr lang="en-US" dirty="0">
                          <a:solidFill>
                            <a:schemeClr val="accent3"/>
                          </a:solidFill>
                        </a:rPr>
                        <a:t>, 1</a:t>
                      </a:r>
                      <a:endParaRPr lang="en-GB" dirty="0"/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1.0 / 0.2</a:t>
                      </a:r>
                      <a:r>
                        <a:rPr lang="en-US" dirty="0">
                          <a:solidFill>
                            <a:schemeClr val="accent3"/>
                          </a:solidFill>
                        </a:rPr>
                        <a:t>, 0</a:t>
                      </a:r>
                      <a:endParaRPr lang="en-GB" dirty="0"/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0.1 / 0.2</a:t>
                      </a:r>
                      <a:r>
                        <a:rPr lang="en-US" dirty="0">
                          <a:solidFill>
                            <a:schemeClr val="accent3"/>
                          </a:solidFill>
                        </a:rPr>
                        <a:t>, 0</a:t>
                      </a:r>
                      <a:endParaRPr lang="en-GB" dirty="0"/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28.9 / 9.7</a:t>
                      </a:r>
                      <a:r>
                        <a:rPr lang="en-US" dirty="0">
                          <a:solidFill>
                            <a:schemeClr val="accent3"/>
                          </a:solidFill>
                        </a:rPr>
                        <a:t>, 4</a:t>
                      </a:r>
                      <a:endParaRPr lang="en-GB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49422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9L/R1</a:t>
                      </a:r>
                      <a:r>
                        <a:rPr lang="en-US" dirty="0">
                          <a:solidFill>
                            <a:schemeClr val="accent3"/>
                          </a:solidFill>
                        </a:rPr>
                        <a:t>, #SEE</a:t>
                      </a:r>
                      <a:endParaRPr lang="en-GB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0.7 / 1.1</a:t>
                      </a:r>
                      <a:r>
                        <a:rPr lang="en-US" dirty="0">
                          <a:solidFill>
                            <a:schemeClr val="accent3"/>
                          </a:solidFill>
                        </a:rPr>
                        <a:t>, 0</a:t>
                      </a:r>
                      <a:endParaRPr lang="en-GB" dirty="0"/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0.4 / 0.9</a:t>
                      </a:r>
                      <a:r>
                        <a:rPr lang="en-US" dirty="0">
                          <a:solidFill>
                            <a:schemeClr val="accent3"/>
                          </a:solidFill>
                        </a:rPr>
                        <a:t>, 0</a:t>
                      </a:r>
                      <a:endParaRPr lang="en-GB" dirty="0"/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~0 / 0.1</a:t>
                      </a:r>
                      <a:r>
                        <a:rPr lang="en-US" dirty="0">
                          <a:solidFill>
                            <a:schemeClr val="accent3"/>
                          </a:solidFill>
                        </a:rPr>
                        <a:t>, 0</a:t>
                      </a:r>
                      <a:endParaRPr lang="en-GB" dirty="0"/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4.1 / 5.1</a:t>
                      </a:r>
                      <a:r>
                        <a:rPr lang="en-US" dirty="0">
                          <a:solidFill>
                            <a:schemeClr val="accent3"/>
                          </a:solidFill>
                        </a:rPr>
                        <a:t>, 2</a:t>
                      </a:r>
                      <a:endParaRPr lang="en-GB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8372499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9L/R2</a:t>
                      </a:r>
                      <a:r>
                        <a:rPr lang="en-US" dirty="0">
                          <a:solidFill>
                            <a:schemeClr val="accent3"/>
                          </a:solidFill>
                        </a:rPr>
                        <a:t>, #SEE</a:t>
                      </a:r>
                      <a:endParaRPr lang="en-GB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1.6 / 1.9</a:t>
                      </a:r>
                      <a:r>
                        <a:rPr lang="en-US" dirty="0">
                          <a:solidFill>
                            <a:schemeClr val="accent3"/>
                          </a:solidFill>
                        </a:rPr>
                        <a:t>, 2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0.6 / 0.4</a:t>
                      </a:r>
                      <a:r>
                        <a:rPr lang="en-US" dirty="0">
                          <a:solidFill>
                            <a:schemeClr val="accent3"/>
                          </a:solidFill>
                        </a:rPr>
                        <a:t>, 1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~0 / ~0</a:t>
                      </a:r>
                      <a:r>
                        <a:rPr lang="en-US" dirty="0">
                          <a:solidFill>
                            <a:schemeClr val="accent3"/>
                          </a:solidFill>
                        </a:rPr>
                        <a:t>, 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~0 / ~0</a:t>
                      </a:r>
                      <a:r>
                        <a:rPr lang="en-US" dirty="0">
                          <a:solidFill>
                            <a:schemeClr val="accent3"/>
                          </a:solidFill>
                        </a:rPr>
                        <a:t>, 0</a:t>
                      </a:r>
                      <a:endParaRPr lang="en-GB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608253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9L/R5</a:t>
                      </a:r>
                      <a:r>
                        <a:rPr lang="en-US" dirty="0">
                          <a:solidFill>
                            <a:schemeClr val="accent3"/>
                          </a:solidFill>
                        </a:rPr>
                        <a:t>, #SEE</a:t>
                      </a:r>
                      <a:endParaRPr lang="en-GB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0.7 / 1.1</a:t>
                      </a:r>
                      <a:r>
                        <a:rPr lang="en-US" dirty="0">
                          <a:solidFill>
                            <a:schemeClr val="accent3"/>
                          </a:solidFill>
                        </a:rPr>
                        <a:t>, 0</a:t>
                      </a:r>
                      <a:endParaRPr lang="en-GB" dirty="0"/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0.6 / 0.9</a:t>
                      </a:r>
                      <a:r>
                        <a:rPr lang="en-US" dirty="0">
                          <a:solidFill>
                            <a:schemeClr val="accent3"/>
                          </a:solidFill>
                        </a:rPr>
                        <a:t>, 1</a:t>
                      </a:r>
                      <a:endParaRPr lang="en-GB" dirty="0"/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0.5 / 0.1</a:t>
                      </a:r>
                      <a:r>
                        <a:rPr lang="en-US" dirty="0">
                          <a:solidFill>
                            <a:schemeClr val="accent3"/>
                          </a:solidFill>
                        </a:rPr>
                        <a:t>, 0</a:t>
                      </a:r>
                      <a:endParaRPr lang="en-GB" dirty="0"/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4.3 / 6.3</a:t>
                      </a:r>
                      <a:r>
                        <a:rPr lang="en-US" dirty="0">
                          <a:solidFill>
                            <a:schemeClr val="accent3"/>
                          </a:solidFill>
                        </a:rPr>
                        <a:t>, 2</a:t>
                      </a:r>
                      <a:endParaRPr lang="en-GB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12800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10L/R1</a:t>
                      </a:r>
                      <a:r>
                        <a:rPr lang="en-US" dirty="0">
                          <a:solidFill>
                            <a:schemeClr val="accent3"/>
                          </a:solidFill>
                        </a:rPr>
                        <a:t>, #SEE</a:t>
                      </a:r>
                      <a:endParaRPr lang="en-GB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 / ~0</a:t>
                      </a:r>
                      <a:r>
                        <a:rPr lang="en-US" dirty="0">
                          <a:solidFill>
                            <a:schemeClr val="accent3"/>
                          </a:solidFill>
                        </a:rPr>
                        <a:t>, 0</a:t>
                      </a:r>
                      <a:endParaRPr lang="en-GB" dirty="0"/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 / ~0</a:t>
                      </a:r>
                      <a:r>
                        <a:rPr lang="en-US" dirty="0">
                          <a:solidFill>
                            <a:schemeClr val="accent3"/>
                          </a:solidFill>
                        </a:rPr>
                        <a:t>, 0</a:t>
                      </a:r>
                      <a:endParaRPr lang="en-GB" dirty="0"/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 / ~0</a:t>
                      </a:r>
                      <a:r>
                        <a:rPr lang="en-US" dirty="0">
                          <a:solidFill>
                            <a:schemeClr val="accent3"/>
                          </a:solidFill>
                        </a:rPr>
                        <a:t>, 0</a:t>
                      </a:r>
                      <a:endParaRPr lang="en-GB" dirty="0"/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 / ~0</a:t>
                      </a:r>
                      <a:r>
                        <a:rPr lang="en-US" dirty="0">
                          <a:solidFill>
                            <a:schemeClr val="accent3"/>
                          </a:solidFill>
                        </a:rPr>
                        <a:t>, 0</a:t>
                      </a:r>
                      <a:endParaRPr lang="en-GB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6989423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10L/R2</a:t>
                      </a:r>
                      <a:r>
                        <a:rPr lang="en-US" dirty="0">
                          <a:solidFill>
                            <a:schemeClr val="accent3"/>
                          </a:solidFill>
                        </a:rPr>
                        <a:t>, #SEE</a:t>
                      </a:r>
                      <a:endParaRPr lang="en-GB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5.0 / 1.2</a:t>
                      </a:r>
                      <a:r>
                        <a:rPr lang="en-US" dirty="0">
                          <a:solidFill>
                            <a:schemeClr val="accent3"/>
                          </a:solidFill>
                        </a:rPr>
                        <a:t>, 4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0.2 / 0.3</a:t>
                      </a:r>
                      <a:r>
                        <a:rPr lang="en-US" dirty="0">
                          <a:solidFill>
                            <a:schemeClr val="accent3"/>
                          </a:solidFill>
                        </a:rPr>
                        <a:t>, 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~0 / ~0</a:t>
                      </a:r>
                      <a:r>
                        <a:rPr lang="en-US" dirty="0">
                          <a:solidFill>
                            <a:schemeClr val="accent3"/>
                          </a:solidFill>
                        </a:rPr>
                        <a:t>, 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~0 / -</a:t>
                      </a:r>
                      <a:r>
                        <a:rPr lang="en-US" dirty="0">
                          <a:solidFill>
                            <a:schemeClr val="accent3"/>
                          </a:solidFill>
                        </a:rPr>
                        <a:t>, 0</a:t>
                      </a:r>
                      <a:endParaRPr lang="en-GB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0789500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10L/R5</a:t>
                      </a:r>
                      <a:r>
                        <a:rPr lang="en-US" dirty="0">
                          <a:solidFill>
                            <a:schemeClr val="accent3"/>
                          </a:solidFill>
                        </a:rPr>
                        <a:t>, #SEE</a:t>
                      </a:r>
                      <a:endParaRPr lang="en-GB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~0 / -</a:t>
                      </a:r>
                      <a:r>
                        <a:rPr lang="en-US" dirty="0">
                          <a:solidFill>
                            <a:schemeClr val="accent3"/>
                          </a:solidFill>
                        </a:rPr>
                        <a:t>, 0</a:t>
                      </a:r>
                      <a:endParaRPr lang="en-GB" dirty="0"/>
                    </a:p>
                  </a:txBody>
                  <a:tcPr anchor="ctr"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~0 / -</a:t>
                      </a:r>
                      <a:r>
                        <a:rPr lang="en-US" dirty="0">
                          <a:solidFill>
                            <a:schemeClr val="accent3"/>
                          </a:solidFill>
                        </a:rPr>
                        <a:t>, 0</a:t>
                      </a:r>
                      <a:endParaRPr lang="en-GB" dirty="0"/>
                    </a:p>
                  </a:txBody>
                  <a:tcPr anchor="ctr"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~0 / -</a:t>
                      </a:r>
                      <a:r>
                        <a:rPr lang="en-US" dirty="0">
                          <a:solidFill>
                            <a:schemeClr val="accent3"/>
                          </a:solidFill>
                        </a:rPr>
                        <a:t>, 0</a:t>
                      </a:r>
                      <a:endParaRPr lang="en-GB" dirty="0"/>
                    </a:p>
                  </a:txBody>
                  <a:tcPr anchor="ctr"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~0 / -</a:t>
                      </a:r>
                      <a:r>
                        <a:rPr lang="en-US" dirty="0">
                          <a:solidFill>
                            <a:schemeClr val="accent3"/>
                          </a:solidFill>
                        </a:rPr>
                        <a:t>, 0</a:t>
                      </a:r>
                      <a:endParaRPr lang="en-GB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3968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accent5"/>
                          </a:solidFill>
                        </a:rPr>
                        <a:t>SEE per </a:t>
                      </a:r>
                      <a:r>
                        <a:rPr lang="en-US" dirty="0" err="1">
                          <a:solidFill>
                            <a:schemeClr val="accent5"/>
                          </a:solidFill>
                        </a:rPr>
                        <a:t>Gy</a:t>
                      </a:r>
                      <a:r>
                        <a:rPr lang="en-US" dirty="0">
                          <a:solidFill>
                            <a:schemeClr val="accent5"/>
                          </a:solidFill>
                        </a:rPr>
                        <a:t> per half-cell</a:t>
                      </a:r>
                      <a:endParaRPr lang="en-GB" dirty="0">
                        <a:solidFill>
                          <a:schemeClr val="accent5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accent5"/>
                          </a:solidFill>
                        </a:rPr>
                        <a:t>6.2 (2.5, 13)</a:t>
                      </a:r>
                      <a:endParaRPr lang="en-GB" dirty="0">
                        <a:solidFill>
                          <a:schemeClr val="accent5"/>
                        </a:solidFill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accent5"/>
                          </a:solidFill>
                        </a:rPr>
                        <a:t>6.3 (1.3, 19)</a:t>
                      </a:r>
                      <a:endParaRPr lang="en-GB" dirty="0">
                        <a:solidFill>
                          <a:schemeClr val="accent5"/>
                        </a:solidFill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accent5"/>
                          </a:solidFill>
                        </a:rPr>
                        <a:t>0 (0, 24)</a:t>
                      </a:r>
                      <a:endParaRPr lang="en-GB" dirty="0">
                        <a:solidFill>
                          <a:schemeClr val="accent5"/>
                        </a:solidFill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accent5"/>
                          </a:solidFill>
                        </a:rPr>
                        <a:t>2.5 (1.4, 4.3)</a:t>
                      </a:r>
                      <a:endParaRPr lang="en-GB" dirty="0">
                        <a:solidFill>
                          <a:schemeClr val="accent5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569000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E50E5553-B954-D62A-8225-45F8DF14F643}"/>
              </a:ext>
            </a:extLst>
          </p:cNvPr>
          <p:cNvSpPr txBox="1"/>
          <p:nvPr/>
        </p:nvSpPr>
        <p:spPr>
          <a:xfrm>
            <a:off x="813498" y="949962"/>
            <a:ext cx="10565002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Doses measured by deported </a:t>
            </a:r>
            <a:r>
              <a:rPr lang="en-US" dirty="0" err="1"/>
              <a:t>radmon</a:t>
            </a:r>
            <a:r>
              <a:rPr lang="en-US" dirty="0"/>
              <a:t> modules, generally close to QPS racks, in half-cells 8, 9 and 10 left and right of points 1, 2 and 5. </a:t>
            </a:r>
            <a:r>
              <a:rPr lang="en-US" dirty="0">
                <a:solidFill>
                  <a:schemeClr val="accent3"/>
                </a:solidFill>
              </a:rPr>
              <a:t>The number of QPS faults in these half-cells are also marked. </a:t>
            </a:r>
            <a:r>
              <a:rPr lang="en-US" dirty="0">
                <a:solidFill>
                  <a:schemeClr val="accent5"/>
                </a:solidFill>
              </a:rPr>
              <a:t>The resulting number of SEEs per dose per half cell is similar among the time periods (low statistics).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679EC37-8670-F232-7398-06CB5DE2AF1E}"/>
              </a:ext>
            </a:extLst>
          </p:cNvPr>
          <p:cNvSpPr txBox="1"/>
          <p:nvPr/>
        </p:nvSpPr>
        <p:spPr>
          <a:xfrm>
            <a:off x="3567772" y="6469055"/>
            <a:ext cx="4364966" cy="2769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accent5"/>
                </a:solidFill>
              </a:rPr>
              <a:t>[Calculated value (lower limit, upper limit)]</a:t>
            </a:r>
            <a:endParaRPr lang="en-GB" dirty="0">
              <a:solidFill>
                <a:schemeClr val="accent5"/>
              </a:solidFill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DD280A4-7603-9DEC-B815-25A6A6F702A9}"/>
              </a:ext>
            </a:extLst>
          </p:cNvPr>
          <p:cNvCxnSpPr>
            <a:cxnSpLocks/>
          </p:cNvCxnSpPr>
          <p:nvPr/>
        </p:nvCxnSpPr>
        <p:spPr>
          <a:xfrm flipV="1">
            <a:off x="3651401" y="6150634"/>
            <a:ext cx="0" cy="30013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8C1A8D19-1735-B554-0B8D-CB71AF4506AA}"/>
              </a:ext>
            </a:extLst>
          </p:cNvPr>
          <p:cNvSpPr txBox="1"/>
          <p:nvPr/>
        </p:nvSpPr>
        <p:spPr>
          <a:xfrm rot="16200000">
            <a:off x="-1105653" y="4782101"/>
            <a:ext cx="275028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chemeClr val="accent5"/>
                </a:solidFill>
              </a:rPr>
              <a:t>(1 </a:t>
            </a:r>
            <a:r>
              <a:rPr lang="en-GB" dirty="0" err="1">
                <a:solidFill>
                  <a:schemeClr val="accent5"/>
                </a:solidFill>
              </a:rPr>
              <a:t>Gy</a:t>
            </a:r>
            <a:r>
              <a:rPr lang="en-GB" dirty="0">
                <a:solidFill>
                  <a:schemeClr val="accent5"/>
                </a:solidFill>
              </a:rPr>
              <a:t> ↔ 3∙10</a:t>
            </a:r>
            <a:r>
              <a:rPr lang="en-GB" baseline="30000" dirty="0">
                <a:solidFill>
                  <a:schemeClr val="accent5"/>
                </a:solidFill>
              </a:rPr>
              <a:t>9</a:t>
            </a:r>
            <a:r>
              <a:rPr lang="en-GB" dirty="0">
                <a:solidFill>
                  <a:schemeClr val="accent5"/>
                </a:solidFill>
              </a:rPr>
              <a:t> HEH/cm</a:t>
            </a:r>
            <a:r>
              <a:rPr lang="en-GB" baseline="30000" dirty="0">
                <a:solidFill>
                  <a:schemeClr val="accent5"/>
                </a:solidFill>
              </a:rPr>
              <a:t>2</a:t>
            </a:r>
            <a:r>
              <a:rPr lang="en-GB" dirty="0">
                <a:solidFill>
                  <a:schemeClr val="accent5"/>
                </a:solidFill>
              </a:rPr>
              <a:t>)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17AF176-6E36-77D4-0D90-6FAEFDAC4F84}"/>
              </a:ext>
            </a:extLst>
          </p:cNvPr>
          <p:cNvCxnSpPr>
            <a:cxnSpLocks/>
          </p:cNvCxnSpPr>
          <p:nvPr/>
        </p:nvCxnSpPr>
        <p:spPr>
          <a:xfrm>
            <a:off x="499881" y="5930305"/>
            <a:ext cx="190232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32226DF3-F98A-4506-8990-2D52137F9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 dirty="0"/>
              <a:t>Radiation levels in IP2 during the ion run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41544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09A8330-484B-040E-8F15-72180FDE4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 </a:t>
            </a: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</a:rPr>
              <a:t>- Induced dose around an interaction point scales well with the integrated luminosity of that point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DB1EC1-8831-1795-ECAE-73B31B8BC3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BLM signals used for dose distribution monitoring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749E9D-C04F-39ED-AF3B-7BC4A1DC2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B4588C4-6017-0BBB-FC8B-6E91A35B8BF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139347" y="2131978"/>
            <a:ext cx="7913306" cy="3956653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2DF2D-82F2-C26D-BF9B-CF9C435EB0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fld id="{B86E7441-B772-D048-9C1B-F8600B03CAE1}" type="datetime3">
              <a:rPr lang="en-US" smtClean="0"/>
              <a:t>27 November 2023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CE7BE987-3099-CCDD-92B6-D2A2DC16F2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 dirty="0"/>
              <a:t>Radiation levels in IP2 during the ion run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60470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41F4740-B9D3-3548-3815-6294D86D1A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0807"/>
          </a:xfrm>
        </p:spPr>
        <p:txBody>
          <a:bodyPr/>
          <a:lstStyle/>
          <a:p>
            <a:r>
              <a:rPr lang="en-US" dirty="0"/>
              <a:t>Instantaneous and integrated luminosity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F8CAE0-B35A-0E12-BE2F-EB9A0EB7E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27 November 2023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C528F4-DB21-4CE9-1397-3DF37F777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A0677A7-EA31-2910-BC3A-DBB7DA3FF67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670061" y="849786"/>
            <a:ext cx="7450661" cy="541866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F147025-EFC2-4672-9E63-289D45ADD0A1}"/>
              </a:ext>
            </a:extLst>
          </p:cNvPr>
          <p:cNvSpPr txBox="1"/>
          <p:nvPr/>
        </p:nvSpPr>
        <p:spPr>
          <a:xfrm>
            <a:off x="237010" y="990401"/>
            <a:ext cx="4302035" cy="276998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dirty="0">
                <a:cs typeface="Arial"/>
              </a:rPr>
              <a:t>The delivered integral luminosity of bins of instantaneous luminosities in LHC during the ion run</a:t>
            </a:r>
            <a:endParaRPr lang="sv-SE" dirty="0">
              <a:solidFill>
                <a:schemeClr val="accent1"/>
              </a:solidFill>
              <a:cs typeface="Arial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dirty="0">
                <a:solidFill>
                  <a:schemeClr val="accent1"/>
                </a:solidFill>
                <a:cs typeface="Arial"/>
              </a:rPr>
              <a:t>The radiation levels around the IP is proportional to the IP luminosity, so the SEEs should follow the same distribution as the integrated luminosity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dirty="0">
                <a:solidFill>
                  <a:schemeClr val="accent1"/>
                </a:solidFill>
                <a:cs typeface="Arial"/>
              </a:rPr>
              <a:t>Low statistics, but no clustering of SEEs at specific instantaneous luminosity values</a:t>
            </a:r>
          </a:p>
        </p:txBody>
      </p:sp>
      <p:pic>
        <p:nvPicPr>
          <p:cNvPr id="7" name="Picture 6" descr="A screenshot of a graph&#10;&#10;Description automatically generated">
            <a:extLst>
              <a:ext uri="{FF2B5EF4-FFF2-40B4-BE49-F238E27FC236}">
                <a16:creationId xmlns:a16="http://schemas.microsoft.com/office/drawing/2014/main" id="{EE843A96-E8D1-D41C-FA6C-42A355E538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989" y="3800661"/>
            <a:ext cx="3230075" cy="2584060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46AC5C96-3D5F-DA96-BDA1-5EAA84F02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 dirty="0"/>
              <a:t>Radiation levels in IP2 during the ion run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7506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PPT_v2023</Template>
  <TotalTime>7070</TotalTime>
  <Words>3451</Words>
  <Application>Microsoft Office PowerPoint</Application>
  <PresentationFormat>Widescreen</PresentationFormat>
  <Paragraphs>724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8" baseType="lpstr">
      <vt:lpstr>Arial</vt:lpstr>
      <vt:lpstr>Calibri</vt:lpstr>
      <vt:lpstr>Open Sans</vt:lpstr>
      <vt:lpstr>Office Theme</vt:lpstr>
      <vt:lpstr>Radiation levels in the LHC during the Pb run 2023 – Point 2 and QPS rack locations</vt:lpstr>
      <vt:lpstr>Beam overview, luminosity statistics</vt:lpstr>
      <vt:lpstr>QPS racks and radiation monitor layout  - IR2 cells 8-10</vt:lpstr>
      <vt:lpstr>R2E effects observed in the QPS system</vt:lpstr>
      <vt:lpstr>SEEs in the QPS racks as a function of luminosity</vt:lpstr>
      <vt:lpstr>Radiation levels close to QPS rack locations</vt:lpstr>
      <vt:lpstr>Deported RadMon module data of half-cells 8, 9, 10</vt:lpstr>
      <vt:lpstr>BLM signals used for dose distribution monitoring</vt:lpstr>
      <vt:lpstr>Instantaneous and integrated luminosity</vt:lpstr>
      <vt:lpstr>Left of Point 2 - Dose distribution DS, 2018 vs 2023</vt:lpstr>
      <vt:lpstr>Left of Point 2 - Dose distribution DS, scaled doses</vt:lpstr>
      <vt:lpstr>Right of Point 2 - Dose distribution DS, 2018 vs 2023</vt:lpstr>
      <vt:lpstr>Ion run doses scaled by luminosity, Right of IR2</vt:lpstr>
      <vt:lpstr>Left of IRs1-2-5-8 – 2023 ion BLMs</vt:lpstr>
      <vt:lpstr>Right of IRs1-2-5-8 – 2023 ion BLMs</vt:lpstr>
      <vt:lpstr>QPS DAQ SEEs (input from R. Denz)</vt:lpstr>
      <vt:lpstr>QPS DAQ SEEs (input from R. Denz)</vt:lpstr>
      <vt:lpstr>Summary</vt:lpstr>
      <vt:lpstr>Bonus slides</vt:lpstr>
      <vt:lpstr>Ion and proton run doses in IR1</vt:lpstr>
      <vt:lpstr>Ion and proton run doses in IR2</vt:lpstr>
      <vt:lpstr>Ion and proton run doses in IR5</vt:lpstr>
      <vt:lpstr>Ion and proton run doses in IR8</vt:lpstr>
      <vt:lpstr>Dose distribution around IP2</vt:lpstr>
      <vt:lpstr>RadMon dose measurements close to QPS racks</vt:lpstr>
      <vt:lpstr>RadMon dose and HEH fluence estimations</vt:lpstr>
      <vt:lpstr>RadMons closest to the DYPB.Bxxx racks</vt:lpstr>
      <vt:lpstr>Beam overview, beam intensity statistics</vt:lpstr>
      <vt:lpstr>Instantaneous and integrated luminosity</vt:lpstr>
      <vt:lpstr>Peak luminosity and integrated luminosity</vt:lpstr>
      <vt:lpstr>TID to HEH fluence conversion</vt:lpstr>
      <vt:lpstr>QPS SEEs as a function of luminosity ion run 2018</vt:lpstr>
      <vt:lpstr>Left of Point 2 - Dose distribution DS, 2018 vs 2023</vt:lpstr>
      <vt:lpstr>Right of Point 2 - Dose distribution DS, 2018 vs 2023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Radiation levels of the Pb LHC run 2023</dc:title>
  <dc:creator>Daniel Paul Soderstrom</dc:creator>
  <cp:lastModifiedBy>Daniel Paul Soderstrom</cp:lastModifiedBy>
  <cp:revision>310</cp:revision>
  <dcterms:created xsi:type="dcterms:W3CDTF">2023-10-06T06:46:40Z</dcterms:created>
  <dcterms:modified xsi:type="dcterms:W3CDTF">2023-11-27T14:11:37Z</dcterms:modified>
</cp:coreProperties>
</file>