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310" r:id="rId3"/>
    <p:sldId id="317" r:id="rId4"/>
    <p:sldId id="315" r:id="rId5"/>
    <p:sldId id="318" r:id="rId6"/>
    <p:sldId id="311" r:id="rId7"/>
    <p:sldId id="312" r:id="rId8"/>
    <p:sldId id="313" r:id="rId9"/>
    <p:sldId id="314" r:id="rId10"/>
    <p:sldId id="316" r:id="rId11"/>
    <p:sldId id="306" r:id="rId12"/>
    <p:sldId id="309" r:id="rId13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3" autoAdjust="0"/>
    <p:restoredTop sz="94660"/>
  </p:normalViewPr>
  <p:slideViewPr>
    <p:cSldViewPr snapToGrid="0">
      <p:cViewPr varScale="1">
        <p:scale>
          <a:sx n="158" d="100"/>
          <a:sy n="158" d="100"/>
        </p:scale>
        <p:origin x="104" y="2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3029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11/27/2023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218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11/27/2023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5977589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11/27/2023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859962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11/27/2023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1144352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11/27/2023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8242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11/27/2023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6158464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11/27/2023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348389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11/27/2023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984596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11/27/2023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2847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11/27/2023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200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11/27/2023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50904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11/27/2023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9025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876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20823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11/27/2023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612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11/27/2023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Jens Steckert | Deliverables for SC Link protection 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1078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11/27/2023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126443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11/27/2023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6429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11/27/2023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3477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11/27/2023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76462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11/27/2023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3313863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4000"/>
              <a:t>QDS R2E events during 2023 LHC ion run </a:t>
            </a:r>
            <a:endParaRPr lang="en-GB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66" y="5438588"/>
            <a:ext cx="12049569" cy="1065451"/>
          </a:xfrm>
        </p:spPr>
        <p:txBody>
          <a:bodyPr/>
          <a:lstStyle/>
          <a:p>
            <a:pPr algn="r"/>
            <a:r>
              <a:rPr lang="en-US" dirty="0"/>
              <a:t>Jens Steckert, Jelena Spasic, </a:t>
            </a:r>
            <a:r>
              <a:rPr lang="en-US"/>
              <a:t>Tomasz Podzorny, Reiner Denz – TE-MPE-EP</a:t>
            </a:r>
          </a:p>
          <a:p>
            <a:pPr algn="r"/>
            <a:r>
              <a:rPr lang="en-US"/>
              <a:t>Thanks to R2E and RadWG</a:t>
            </a:r>
          </a:p>
          <a:p>
            <a:pPr algn="r"/>
            <a:br>
              <a:rPr lang="en-US"/>
            </a:br>
            <a:br>
              <a:rPr lang="en-US" dirty="0"/>
            </a:b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2338A9-D634-B049-96CC-FD2707D375B0}"/>
              </a:ext>
            </a:extLst>
          </p:cNvPr>
          <p:cNvSpPr txBox="1"/>
          <p:nvPr/>
        </p:nvSpPr>
        <p:spPr>
          <a:xfrm>
            <a:off x="3068477" y="3245341"/>
            <a:ext cx="61369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/>
              <a:t>'z'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400698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107098E3-E98C-11FA-CEAD-33705FB1D4A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5912691"/>
              </p:ext>
            </p:extLst>
          </p:nvPr>
        </p:nvGraphicFramePr>
        <p:xfrm>
          <a:off x="407988" y="1264709"/>
          <a:ext cx="11376024" cy="256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0218">
                  <a:extLst>
                    <a:ext uri="{9D8B030D-6E8A-4147-A177-3AD203B41FA5}">
                      <a16:colId xmlns:a16="http://schemas.microsoft.com/office/drawing/2014/main" val="909459454"/>
                    </a:ext>
                  </a:extLst>
                </a:gridCol>
                <a:gridCol w="1627390">
                  <a:extLst>
                    <a:ext uri="{9D8B030D-6E8A-4147-A177-3AD203B41FA5}">
                      <a16:colId xmlns:a16="http://schemas.microsoft.com/office/drawing/2014/main" val="3073460219"/>
                    </a:ext>
                  </a:extLst>
                </a:gridCol>
                <a:gridCol w="5854410">
                  <a:extLst>
                    <a:ext uri="{9D8B030D-6E8A-4147-A177-3AD203B41FA5}">
                      <a16:colId xmlns:a16="http://schemas.microsoft.com/office/drawing/2014/main" val="3429244721"/>
                    </a:ext>
                  </a:extLst>
                </a:gridCol>
                <a:gridCol w="2844006">
                  <a:extLst>
                    <a:ext uri="{9D8B030D-6E8A-4147-A177-3AD203B41FA5}">
                      <a16:colId xmlns:a16="http://schemas.microsoft.com/office/drawing/2014/main" val="61270797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Class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Element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Mitigation 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Time frame (optimistic)</a:t>
                      </a:r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16574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Class 2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DQQBS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New implementation of DQQBS with FPGA and rad tol SAR ADC. Install around P1, P2, P5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End of EYETS 2023/2024</a:t>
                      </a:r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08107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Class 3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DQQDL (MQ)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Replace op amp by compatible type in different technology on 4 DQQDL and 2 DQCSU in racks </a:t>
                      </a:r>
                      <a:br>
                        <a:rPr lang="en-US"/>
                      </a:br>
                      <a:r>
                        <a:rPr lang="en-US"/>
                        <a:t>A12 L2 &amp; R2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EYETS 2023/2024</a:t>
                      </a:r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92502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Class 4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DQAMGS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Produce slightly modified version of crate controller with E-Fuse &amp; Pi filter mitigating consequence of SEL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End of EYETS 2023/2024</a:t>
                      </a:r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5897234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AFFD5059-A8FE-C021-76E8-E355EB0A2B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Mitigation 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C7DEAE-B4D9-A354-6BBA-2ED07B325A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11/27/2023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839400-4E62-D007-B1BE-F84BCDD61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Jens Steckert | </a:t>
            </a:r>
            <a:r>
              <a:rPr lang="en-GB" sz="1200"/>
              <a:t>QDS R2E events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B72571-B1B3-BD56-FF8A-17D31271A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8B650BF-6D46-4405-5F49-0671934316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425790" y="4253772"/>
            <a:ext cx="3671460" cy="162336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92E934B-7ADE-5729-78E9-A78F2A1A86EC}"/>
              </a:ext>
            </a:extLst>
          </p:cNvPr>
          <p:cNvSpPr txBox="1"/>
          <p:nvPr/>
        </p:nvSpPr>
        <p:spPr>
          <a:xfrm>
            <a:off x="1558911" y="5927371"/>
            <a:ext cx="107721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/>
              <a:t>DQQBSv2</a:t>
            </a:r>
            <a:endParaRPr lang="en-CH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FD2E1E9-78E2-952F-2ECF-872A9AD75C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77879" y="4151754"/>
            <a:ext cx="3671461" cy="193319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316797E-2585-51E4-D0E6-5317DB386DF1}"/>
              </a:ext>
            </a:extLst>
          </p:cNvPr>
          <p:cNvSpPr txBox="1"/>
          <p:nvPr/>
        </p:nvSpPr>
        <p:spPr>
          <a:xfrm>
            <a:off x="9380992" y="5933410"/>
            <a:ext cx="102592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/>
              <a:t>DQAMGS</a:t>
            </a:r>
            <a:endParaRPr lang="en-CH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213F2B4-4247-5EBA-89EC-4E56C20A95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72930" y="4111851"/>
            <a:ext cx="2138993" cy="216751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6E937B3-665B-F305-CBED-6AA9F1E0AEDD}"/>
              </a:ext>
            </a:extLst>
          </p:cNvPr>
          <p:cNvSpPr txBox="1"/>
          <p:nvPr/>
        </p:nvSpPr>
        <p:spPr>
          <a:xfrm rot="16200000">
            <a:off x="4643166" y="4993094"/>
            <a:ext cx="82073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/>
              <a:t>DQQDL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381334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2023 ion run lead to an overproportional amount of radiation induced events in the QDS</a:t>
            </a:r>
          </a:p>
          <a:p>
            <a:r>
              <a:rPr lang="en-US"/>
              <a:t>These events do not scale with dose measured by radmons</a:t>
            </a:r>
          </a:p>
          <a:p>
            <a:r>
              <a:rPr lang="en-US"/>
              <a:t>Probably the spectrum shifts to a higher LET which would explain the destructive events observed</a:t>
            </a:r>
          </a:p>
          <a:p>
            <a:r>
              <a:rPr lang="en-US"/>
              <a:t>Error modes of the different classes are clear</a:t>
            </a:r>
          </a:p>
          <a:p>
            <a:r>
              <a:rPr lang="en-US"/>
              <a:t>We will address all three non-mitigated error classes by modifications to the QDS to be completed until end of EYETS 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Conclusion/Outlook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11/27/2023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Jens Steckert </a:t>
            </a:r>
            <a:r>
              <a:rPr lang="en-US"/>
              <a:t>| </a:t>
            </a:r>
            <a:r>
              <a:rPr lang="en-GB" sz="1200"/>
              <a:t>QDS R2E events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43178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95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7E2AB0D-698F-2BB0-8DC6-EB54DE1790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Radiation data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Event Overview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R2E classes of the QDS during 2023 ion Run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Mitigation measures and Timeline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FF43743-1E5C-78BF-5B1F-52FD3BF64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Content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85EBAE-2DAB-EB66-BA32-05B68CCCD5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11/27/2023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D8E491-25B4-F327-04AF-680664315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Jens Steckert | </a:t>
            </a:r>
            <a:r>
              <a:rPr lang="en-GB" sz="1200"/>
              <a:t>QDS R2E events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7DD9AF-4F05-4B40-791D-616C1E38F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47898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D0CF032-D125-360C-1BF2-9AF75FD994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Setting the scene – Doses 2023 vs 2018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363765-80B4-B8C3-2251-DCBD03DCCC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11/27/2023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4A99CE-7289-5460-D055-1EE12831BA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Jens Steckert | </a:t>
            </a:r>
            <a:r>
              <a:rPr lang="en-GB" sz="1200"/>
              <a:t>QDS R2E events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E25362-8FBD-0174-C71D-F084F5FBA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7AF01BA-1BD6-D83F-2B51-F4E06B1094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4986903"/>
            <a:ext cx="11376024" cy="1213871"/>
          </a:xfrm>
        </p:spPr>
        <p:txBody>
          <a:bodyPr/>
          <a:lstStyle/>
          <a:p>
            <a:r>
              <a:rPr lang="en-US"/>
              <a:t>During 2023 ions, dose recorded by RadMons is &gt;2x higher than in ions 2018 </a:t>
            </a:r>
          </a:p>
          <a:p>
            <a:r>
              <a:rPr lang="en-US"/>
              <a:t>In terms of dose recorded, P2 losses are negligible compared to doses recorded in P1 during 2018 pp run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9026F99-1C98-BFB2-5FF0-68CF6E093F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1440343"/>
            <a:ext cx="5519691" cy="346877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260D60B-9F90-538C-FF25-D1F1F4DF84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3338" y="1382973"/>
            <a:ext cx="5849181" cy="3526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192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AF33A93-BF83-3852-8570-FFACA75661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004" y="1592263"/>
            <a:ext cx="10312175" cy="4608512"/>
          </a:xfrm>
        </p:spPr>
        <p:txBody>
          <a:bodyPr/>
          <a:lstStyle/>
          <a:p>
            <a:r>
              <a:rPr lang="en-US"/>
              <a:t>2023 ion run lead to far more radiation induced (R2E) trips of the LHC QDS than expected</a:t>
            </a:r>
          </a:p>
          <a:p>
            <a:r>
              <a:rPr lang="en-US"/>
              <a:t>We found 4 different classes of R2E events (2 known, 2 new ones)</a:t>
            </a:r>
          </a:p>
          <a:p>
            <a:pPr lvl="1"/>
            <a:r>
              <a:rPr lang="en-US"/>
              <a:t>Class 1: DAQ triggers (mitigated) no effect on operation (act as mini rad mon)</a:t>
            </a:r>
          </a:p>
          <a:p>
            <a:pPr lvl="1"/>
            <a:r>
              <a:rPr lang="en-US"/>
              <a:t>Class 2: SEU in bus bar splice detector (DQQBS) causing a fast power abort (FPA)</a:t>
            </a:r>
          </a:p>
          <a:p>
            <a:pPr lvl="1"/>
            <a:r>
              <a:rPr lang="en-US"/>
              <a:t>Class 3: SEL in base layer for MQ (DQQDL) causing MQ heater firing and FPA</a:t>
            </a:r>
          </a:p>
          <a:p>
            <a:pPr lvl="1"/>
            <a:r>
              <a:rPr lang="en-US"/>
              <a:t>Class 4a: SEL in nQPS communication board (DQAMG) causing FPA</a:t>
            </a:r>
          </a:p>
          <a:p>
            <a:pPr lvl="1"/>
            <a:r>
              <a:rPr lang="en-US"/>
              <a:t>Class 4b: SEL in nQPS communication board (DQAMG) causing FPA 3xMB heater firing</a:t>
            </a:r>
          </a:p>
          <a:p>
            <a:r>
              <a:rPr lang="en-US"/>
              <a:t>Class 1 &amp; Class 2 were known and (to a certain extend) expected</a:t>
            </a:r>
          </a:p>
          <a:p>
            <a:r>
              <a:rPr lang="en-US"/>
              <a:t>Class 3 &amp; Class 4 did not happen before </a:t>
            </a:r>
            <a:br>
              <a:rPr lang="en-US"/>
            </a:br>
            <a:r>
              <a:rPr lang="en-US"/>
              <a:t>(1 class 4 event found during proton run after re-analysis)</a:t>
            </a:r>
            <a:endParaRPr lang="en-CH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37CECC6-217C-EF96-5AFA-51A3217FB4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Event Type Overview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E13B33-767F-9306-1291-09F581742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11/27/2023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F52993-2E31-B979-3336-C267BCF62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Jens Steckert | </a:t>
            </a:r>
            <a:r>
              <a:rPr lang="en-GB" sz="1200"/>
              <a:t>QDS R2E events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13C235-9B45-CC22-BB27-955AFF24D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62955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68BF0A81-C225-1EB8-0197-F6AEA4135DB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0150335"/>
              </p:ext>
            </p:extLst>
          </p:nvPr>
        </p:nvGraphicFramePr>
        <p:xfrm>
          <a:off x="323394" y="1058525"/>
          <a:ext cx="6826650" cy="4719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1742">
                  <a:extLst>
                    <a:ext uri="{9D8B030D-6E8A-4147-A177-3AD203B41FA5}">
                      <a16:colId xmlns:a16="http://schemas.microsoft.com/office/drawing/2014/main" val="3658635123"/>
                    </a:ext>
                  </a:extLst>
                </a:gridCol>
                <a:gridCol w="1176081">
                  <a:extLst>
                    <a:ext uri="{9D8B030D-6E8A-4147-A177-3AD203B41FA5}">
                      <a16:colId xmlns:a16="http://schemas.microsoft.com/office/drawing/2014/main" val="784232053"/>
                    </a:ext>
                  </a:extLst>
                </a:gridCol>
                <a:gridCol w="849392">
                  <a:extLst>
                    <a:ext uri="{9D8B030D-6E8A-4147-A177-3AD203B41FA5}">
                      <a16:colId xmlns:a16="http://schemas.microsoft.com/office/drawing/2014/main" val="3057468758"/>
                    </a:ext>
                  </a:extLst>
                </a:gridCol>
                <a:gridCol w="3879435">
                  <a:extLst>
                    <a:ext uri="{9D8B030D-6E8A-4147-A177-3AD203B41FA5}">
                      <a16:colId xmlns:a16="http://schemas.microsoft.com/office/drawing/2014/main" val="389899652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Date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Location 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Event class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Consequence</a:t>
                      </a:r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05289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Oct 5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B10L2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4a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FPA (precycle required)</a:t>
                      </a:r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9471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Oct 7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B9R2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4b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FPA, Heater discharge MB (quench)</a:t>
                      </a:r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356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Oct 11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B10L2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2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FPA (precycle required)</a:t>
                      </a:r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28036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Oct 12</a:t>
                      </a:r>
                      <a:endParaRPr lang="en-CH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B9L2</a:t>
                      </a:r>
                      <a:endParaRPr lang="en-CH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2</a:t>
                      </a:r>
                      <a:endParaRPr lang="en-CH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FPA (precycle required)</a:t>
                      </a:r>
                      <a:endParaRPr lang="en-CH"/>
                    </a:p>
                  </a:txBody>
                  <a:tcPr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26191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Oct 12</a:t>
                      </a:r>
                      <a:endParaRPr lang="en-CH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B8L5</a:t>
                      </a:r>
                      <a:endParaRPr lang="en-CH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4a</a:t>
                      </a:r>
                      <a:endParaRPr lang="en-CH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FPA (precycle required)</a:t>
                      </a:r>
                      <a:endParaRPr lang="en-CH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657424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Oct 13</a:t>
                      </a:r>
                      <a:endParaRPr lang="en-CH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B12R2</a:t>
                      </a:r>
                      <a:endParaRPr lang="en-CH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4b</a:t>
                      </a:r>
                      <a:endParaRPr lang="en-CH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FPA, Heater discharge MB (quench)</a:t>
                      </a:r>
                      <a:endParaRPr lang="en-CH"/>
                    </a:p>
                  </a:txBody>
                  <a:tcPr>
                    <a:lnT w="12700" cmpd="sng"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3657995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Oct 14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A12L2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3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FPA, Heater discharge MQ (quench)</a:t>
                      </a:r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17128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Oct 15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A12R2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3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FPA, Heater discharge MQ (quench)</a:t>
                      </a:r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27764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Oct 15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B12R1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2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FPA (precycle required)</a:t>
                      </a:r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21809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Oct 20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B11L1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2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FPA (precycle required)</a:t>
                      </a:r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24877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Oct 22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B10L2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2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FPA (precycle required)</a:t>
                      </a:r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155491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67373B5B-291F-474F-1C8F-2CE916308A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Ion run 2023 – R2E Event overview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C18F8-192A-910B-EA26-06A81B837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11/27/2023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C89D37-3B34-1A22-59A9-388ED5E741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Jens Steckert | </a:t>
            </a:r>
            <a:r>
              <a:rPr lang="en-GB" sz="1200"/>
              <a:t>QDS R2E events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E96CEB-BA94-E811-6715-FA80F30F4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92685FEB-A90C-0715-BDB5-A908AF016547}"/>
              </a:ext>
            </a:extLst>
          </p:cNvPr>
          <p:cNvSpPr txBox="1">
            <a:spLocks/>
          </p:cNvSpPr>
          <p:nvPr/>
        </p:nvSpPr>
        <p:spPr>
          <a:xfrm>
            <a:off x="7226579" y="1069340"/>
            <a:ext cx="4726617" cy="476751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r>
              <a:rPr lang="en-US"/>
              <a:t>In 2023 ion run we saw 11 unmitigated R2E events leading to FPA or worse</a:t>
            </a:r>
          </a:p>
          <a:p>
            <a:pPr marL="285750" indent="-285750"/>
            <a:r>
              <a:rPr lang="en-US"/>
              <a:t>Weekend 14</a:t>
            </a:r>
            <a:r>
              <a:rPr lang="en-US" baseline="30000"/>
              <a:t>th</a:t>
            </a:r>
            <a:r>
              <a:rPr lang="en-US"/>
              <a:t> and 15</a:t>
            </a:r>
            <a:r>
              <a:rPr lang="en-US" baseline="30000"/>
              <a:t>th</a:t>
            </a:r>
            <a:r>
              <a:rPr lang="en-US"/>
              <a:t> of October was especially troublesome </a:t>
            </a:r>
          </a:p>
          <a:p>
            <a:pPr marL="285750" indent="-285750"/>
            <a:r>
              <a:rPr lang="en-US"/>
              <a:t>In 2018 ion run we saw 2 class 2 events only</a:t>
            </a:r>
          </a:p>
          <a:p>
            <a:pPr marL="285750" indent="-285750"/>
            <a:r>
              <a:rPr lang="en-US"/>
              <a:t>In 2018 proton run we saw 6 class 2 and 1 class 4 events</a:t>
            </a:r>
          </a:p>
          <a:p>
            <a:pPr marL="285750" indent="-285750"/>
            <a:endParaRPr lang="en-CH"/>
          </a:p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150955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43A3753-D332-D360-AA44-B2D156900F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350088"/>
            <a:ext cx="11376024" cy="4608512"/>
          </a:xfrm>
        </p:spPr>
        <p:txBody>
          <a:bodyPr/>
          <a:lstStyle/>
          <a:p>
            <a:r>
              <a:rPr lang="en-US"/>
              <a:t>Known R2E issue of the base layer QDS for dipoles</a:t>
            </a:r>
          </a:p>
          <a:p>
            <a:r>
              <a:rPr lang="en-US"/>
              <a:t>Digital isolator changes logic level due to SEU</a:t>
            </a:r>
          </a:p>
          <a:p>
            <a:r>
              <a:rPr lang="en-US"/>
              <a:t>Mitigated in firmware since many years</a:t>
            </a:r>
          </a:p>
          <a:p>
            <a:r>
              <a:rPr lang="en-US"/>
              <a:t>Used as a “radiation detector:</a:t>
            </a:r>
            <a:endParaRPr lang="en-CH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370CB98-4042-2866-07B4-CE4CB94995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Class 1 events – DAQ triggers (mitigated)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F77F0B-4C6B-265C-D342-8324335D0A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11/27/2023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D2764D-EE61-539A-E59C-2E29B6FA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Jens Steckert | </a:t>
            </a:r>
            <a:r>
              <a:rPr lang="en-GB" sz="1200"/>
              <a:t>QDS R2E events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6A1779-29C0-1950-2F4F-092E30978D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435A65D-5808-2093-ED44-4398A213682A}"/>
              </a:ext>
            </a:extLst>
          </p:cNvPr>
          <p:cNvSpPr txBox="1"/>
          <p:nvPr/>
        </p:nvSpPr>
        <p:spPr>
          <a:xfrm>
            <a:off x="7521757" y="2200385"/>
            <a:ext cx="4262255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/>
              <a:t>Rack 10L2 is displaced compared to R2, cannot be moved due to other equipment </a:t>
            </a:r>
            <a:br>
              <a:rPr lang="en-US"/>
            </a:br>
            <a:r>
              <a:rPr lang="en-US"/>
              <a:t>(slight mitigation by changing sequence of modules could “win” 1-2m)</a:t>
            </a:r>
            <a:endParaRPr lang="en-CH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886946F-B78B-6E2B-7E90-E6F308D52D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5135" y="3706131"/>
            <a:ext cx="4262256" cy="240618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06D006F-B3E9-ACF5-86A4-49F608E32E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9515" y="3654344"/>
            <a:ext cx="4378999" cy="2509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3143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0FE0F5B-6EB6-326A-4169-5F429C051C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Well known issue, happens also sporadically during high intensity PP runs</a:t>
            </a:r>
          </a:p>
          <a:p>
            <a:r>
              <a:rPr lang="en-US"/>
              <a:t>DQQBS is based on ADuC834, a uC with integrated sigma delta ADC. SEU in this microcontroller lead to a spurious FPA</a:t>
            </a:r>
          </a:p>
          <a:p>
            <a:r>
              <a:rPr lang="en-US"/>
              <a:t>5 events in 2023 ion run, 1 in 2023 protons:</a:t>
            </a:r>
          </a:p>
          <a:p>
            <a:r>
              <a:rPr lang="en-US"/>
              <a:t>Comparison 2023 vs 2018:  </a:t>
            </a:r>
            <a:endParaRPr lang="en-CH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7CD1B5C-1AB3-C9E5-083E-15E0D7E59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Class 2 events – DQQBS triggers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3A7D46-CF9E-1528-6F4E-E68532763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11/27/2023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306653-0A6D-EC3C-23EE-758E50D7E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Jens Steckert | </a:t>
            </a:r>
            <a:r>
              <a:rPr lang="en-GB" sz="1200"/>
              <a:t>QDS R2E events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F240D3-EE4B-DBE8-312F-813B4120C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711657A-311F-8F0C-BAFA-739442AB7D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7369" y="3007659"/>
            <a:ext cx="4726675" cy="1513519"/>
          </a:xfrm>
          <a:prstGeom prst="rect">
            <a:avLst/>
          </a:prstGeom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046381FB-323A-9D26-270E-88E4A076C7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8244440"/>
              </p:ext>
            </p:extLst>
          </p:nvPr>
        </p:nvGraphicFramePr>
        <p:xfrm>
          <a:off x="1643503" y="4043501"/>
          <a:ext cx="4072503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7501">
                  <a:extLst>
                    <a:ext uri="{9D8B030D-6E8A-4147-A177-3AD203B41FA5}">
                      <a16:colId xmlns:a16="http://schemas.microsoft.com/office/drawing/2014/main" val="2783175249"/>
                    </a:ext>
                  </a:extLst>
                </a:gridCol>
                <a:gridCol w="1357501">
                  <a:extLst>
                    <a:ext uri="{9D8B030D-6E8A-4147-A177-3AD203B41FA5}">
                      <a16:colId xmlns:a16="http://schemas.microsoft.com/office/drawing/2014/main" val="595226488"/>
                    </a:ext>
                  </a:extLst>
                </a:gridCol>
                <a:gridCol w="1357501">
                  <a:extLst>
                    <a:ext uri="{9D8B030D-6E8A-4147-A177-3AD203B41FA5}">
                      <a16:colId xmlns:a16="http://schemas.microsoft.com/office/drawing/2014/main" val="4145809289"/>
                    </a:ext>
                  </a:extLst>
                </a:gridCol>
              </a:tblGrid>
              <a:tr h="309164">
                <a:tc>
                  <a:txBody>
                    <a:bodyPr/>
                    <a:lstStyle/>
                    <a:p>
                      <a:r>
                        <a:rPr lang="en-US"/>
                        <a:t>Year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Run type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Events</a:t>
                      </a:r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0440637"/>
                  </a:ext>
                </a:extLst>
              </a:tr>
              <a:tr h="309164">
                <a:tc>
                  <a:txBody>
                    <a:bodyPr/>
                    <a:lstStyle/>
                    <a:p>
                      <a:r>
                        <a:rPr lang="en-US"/>
                        <a:t>2023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pp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</a:t>
                      </a:r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2716370"/>
                  </a:ext>
                </a:extLst>
              </a:tr>
              <a:tr h="309164">
                <a:tc>
                  <a:txBody>
                    <a:bodyPr/>
                    <a:lstStyle/>
                    <a:p>
                      <a:r>
                        <a:rPr lang="en-US"/>
                        <a:t>2023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ions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>
                          <a:solidFill>
                            <a:srgbClr val="FF0000"/>
                          </a:solidFill>
                        </a:rPr>
                        <a:t>5</a:t>
                      </a:r>
                      <a:endParaRPr lang="en-CH" b="1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777189"/>
                  </a:ext>
                </a:extLst>
              </a:tr>
              <a:tr h="309164">
                <a:tc>
                  <a:txBody>
                    <a:bodyPr/>
                    <a:lstStyle/>
                    <a:p>
                      <a:r>
                        <a:rPr lang="en-US"/>
                        <a:t>2018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pp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6</a:t>
                      </a:r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8717439"/>
                  </a:ext>
                </a:extLst>
              </a:tr>
              <a:tr h="309164">
                <a:tc>
                  <a:txBody>
                    <a:bodyPr/>
                    <a:lstStyle/>
                    <a:p>
                      <a:r>
                        <a:rPr lang="en-US"/>
                        <a:t>2018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Ions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2</a:t>
                      </a:r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100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30160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35F38E9-EAB8-1959-5D74-E54ADCD8A3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2 Events at Oct 14 and Oct 15, symmetrically around P2 11L</a:t>
            </a:r>
          </a:p>
          <a:p>
            <a:pPr lvl="1"/>
            <a:r>
              <a:rPr lang="en-US"/>
              <a:t>1</a:t>
            </a:r>
            <a:r>
              <a:rPr lang="en-US" baseline="30000"/>
              <a:t>st</a:t>
            </a:r>
            <a:r>
              <a:rPr lang="en-US"/>
              <a:t> event, MQ11L2: one ADC channel saturated, isolated power supply indicates out of spec. voltages. </a:t>
            </a:r>
            <a:br>
              <a:rPr lang="en-US"/>
            </a:br>
            <a:r>
              <a:rPr lang="en-US"/>
              <a:t>Power cycle un-latched component and device resumed normal operation</a:t>
            </a:r>
          </a:p>
          <a:p>
            <a:pPr lvl="1"/>
            <a:r>
              <a:rPr lang="en-US"/>
              <a:t>2</a:t>
            </a:r>
            <a:r>
              <a:rPr lang="en-US" baseline="30000"/>
              <a:t>nd</a:t>
            </a:r>
            <a:r>
              <a:rPr lang="en-US"/>
              <a:t> event, MQ11R2: One complete isolate domain (3 ADC channels) saturated values, indication of bad isolated power. Power cycle did not restore function </a:t>
            </a:r>
            <a:r>
              <a:rPr lang="en-US">
                <a:sym typeface="Wingdings" panose="05000000000000000000" pitchFamily="2" charset="2"/>
              </a:rPr>
              <a:t> piquet intervention to change card</a:t>
            </a:r>
            <a:endParaRPr lang="en-US"/>
          </a:p>
          <a:p>
            <a:r>
              <a:rPr lang="en-US"/>
              <a:t>Post mortem analysis in lab on damaged board revealed the</a:t>
            </a:r>
            <a:br>
              <a:rPr lang="en-US"/>
            </a:br>
            <a:r>
              <a:rPr lang="en-US"/>
              <a:t>faulty component</a:t>
            </a:r>
          </a:p>
          <a:p>
            <a:r>
              <a:rPr lang="en-US"/>
              <a:t>Single Event latch up in OPA2192 operational amplifier</a:t>
            </a:r>
            <a:br>
              <a:rPr lang="en-US"/>
            </a:br>
            <a:r>
              <a:rPr lang="en-US"/>
              <a:t>of the DQQDL for quadrupoles</a:t>
            </a:r>
          </a:p>
          <a:p>
            <a:r>
              <a:rPr lang="en-US"/>
              <a:t>After replacing this opamp, DQQDL was fully functional again</a:t>
            </a:r>
          </a:p>
          <a:p>
            <a:r>
              <a:rPr lang="en-US"/>
              <a:t>No further event recorded after Oct. 14</a:t>
            </a:r>
            <a:r>
              <a:rPr lang="en-US" baseline="30000"/>
              <a:t>th</a:t>
            </a:r>
            <a:r>
              <a:rPr lang="en-US"/>
              <a:t>/15</a:t>
            </a:r>
            <a:r>
              <a:rPr lang="en-US" baseline="30000"/>
              <a:t>th</a:t>
            </a:r>
            <a:r>
              <a:rPr lang="en-US"/>
              <a:t> </a:t>
            </a:r>
          </a:p>
          <a:p>
            <a:pPr marL="0" indent="0">
              <a:buNone/>
            </a:pPr>
            <a:endParaRPr lang="en-CH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A266C75-B3F1-CA6B-9DDA-E8A12D21B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720904" cy="1065742"/>
          </a:xfrm>
        </p:spPr>
        <p:txBody>
          <a:bodyPr/>
          <a:lstStyle/>
          <a:p>
            <a:r>
              <a:rPr lang="en-US"/>
              <a:t>Class 3 events – DQQDL (MQ) SEL, FPA + HDS trigger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08426B-29C4-CDD1-7E49-21B7B7E1E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11/27/2023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34269A-5EF9-4C18-9D6F-FD37AAFEC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Jens Steckert | </a:t>
            </a:r>
            <a:r>
              <a:rPr lang="en-GB" sz="1200"/>
              <a:t>QDS R2E events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65C97B-5548-3254-8299-D5BFB470F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C11E9EA-61B1-0EF5-E000-F71940AEF4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74546" y="3894279"/>
            <a:ext cx="3183535" cy="2381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8412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E3CC29F-08A5-5D07-016A-E931B5F140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85415"/>
            <a:ext cx="11376024" cy="4608512"/>
          </a:xfrm>
        </p:spPr>
        <p:txBody>
          <a:bodyPr/>
          <a:lstStyle/>
          <a:p>
            <a:r>
              <a:rPr lang="en-US"/>
              <a:t>Loss of communication to the nQPS (DQLPU-S) crate</a:t>
            </a:r>
          </a:p>
          <a:p>
            <a:r>
              <a:rPr lang="en-US"/>
              <a:t>Instantaneous or delayed FPA and/or trigger of quench heaters by symmetric quench detection card, DQQDS</a:t>
            </a:r>
          </a:p>
          <a:p>
            <a:r>
              <a:rPr lang="en-US"/>
              <a:t>Crate controller’s microcontroller (ADuC831) physically destroyed by destructive SEL</a:t>
            </a:r>
          </a:p>
          <a:p>
            <a:r>
              <a:rPr lang="en-US"/>
              <a:t>Controller can switch off power rails of DQQDS and DQQBS by setting proper</a:t>
            </a:r>
            <a:br>
              <a:rPr lang="en-US"/>
            </a:br>
            <a:r>
              <a:rPr lang="en-US"/>
              <a:t>output pin high</a:t>
            </a:r>
          </a:p>
          <a:p>
            <a:r>
              <a:rPr lang="en-US"/>
              <a:t>Local SEL probably causes voltage fluctuations on power cycle pins</a:t>
            </a:r>
            <a:br>
              <a:rPr lang="en-US"/>
            </a:br>
            <a:r>
              <a:rPr lang="en-US"/>
              <a:t>leading to deactivation of two different power rails feeding DQQDS </a:t>
            </a:r>
            <a:br>
              <a:rPr lang="en-US"/>
            </a:br>
            <a:r>
              <a:rPr lang="en-US"/>
              <a:t>and DQQBS</a:t>
            </a:r>
            <a:br>
              <a:rPr lang="en-US"/>
            </a:br>
            <a:r>
              <a:rPr lang="en-US">
                <a:sym typeface="Wingdings" panose="05000000000000000000" pitchFamily="2" charset="2"/>
              </a:rPr>
              <a:t></a:t>
            </a:r>
            <a:r>
              <a:rPr lang="en-US"/>
              <a:t> Causes Fast power abort (4a)</a:t>
            </a:r>
            <a:br>
              <a:rPr lang="en-US"/>
            </a:br>
            <a:r>
              <a:rPr lang="en-US">
                <a:sym typeface="Wingdings" panose="05000000000000000000" pitchFamily="2" charset="2"/>
              </a:rPr>
              <a:t> Fires heaters, quenching magnet (4b)</a:t>
            </a:r>
            <a:endParaRPr lang="en-US"/>
          </a:p>
          <a:p>
            <a:endParaRPr lang="en-CH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C54F4EF-333F-875B-D612-038CBAC34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Class 4 events – nQPS FPA and HDS firing on 3xMB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9C0130-9911-7D25-CA0D-A6459E9769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11/27/2023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B62296-48B4-04BE-FDDC-FC3FA4954A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Jens Steckert | </a:t>
            </a:r>
            <a:r>
              <a:rPr lang="en-GB" sz="1200"/>
              <a:t>QDS R2E events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A159BF-8770-4442-9371-083D2BCF9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20F8C21-9541-6E8E-FA60-DBB2538167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57668" y="3863038"/>
            <a:ext cx="2634331" cy="2487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77980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54600</TotalTime>
  <Words>1060</Words>
  <Application>Microsoft Office PowerPoint</Application>
  <PresentationFormat>Widescreen</PresentationFormat>
  <Paragraphs>172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Arial</vt:lpstr>
      <vt:lpstr>1_Office Theme</vt:lpstr>
      <vt:lpstr>QDS R2E events during 2023 LHC ion run </vt:lpstr>
      <vt:lpstr>Content</vt:lpstr>
      <vt:lpstr>Setting the scene – Doses 2023 vs 2018</vt:lpstr>
      <vt:lpstr>Event Type Overview</vt:lpstr>
      <vt:lpstr>Ion run 2023 – R2E Event overview</vt:lpstr>
      <vt:lpstr>Class 1 events – DAQ triggers (mitigated)</vt:lpstr>
      <vt:lpstr>Class 2 events – DQQBS triggers</vt:lpstr>
      <vt:lpstr>Class 3 events – DQQDL (MQ) SEL, FPA + HDS trigger</vt:lpstr>
      <vt:lpstr>Class 4 events – nQPS FPA and HDS firing on 3xMB</vt:lpstr>
      <vt:lpstr>Mitigation </vt:lpstr>
      <vt:lpstr>Conclusion/Outlook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Jens Steckert</dc:creator>
  <cp:lastModifiedBy>Jens Steckert</cp:lastModifiedBy>
  <cp:revision>676</cp:revision>
  <cp:lastPrinted>2022-09-02T12:22:20Z</cp:lastPrinted>
  <dcterms:created xsi:type="dcterms:W3CDTF">2021-10-12T09:43:36Z</dcterms:created>
  <dcterms:modified xsi:type="dcterms:W3CDTF">2023-11-27T13:53:52Z</dcterms:modified>
</cp:coreProperties>
</file>