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89" r:id="rId2"/>
  </p:sldMasterIdLst>
  <p:notesMasterIdLst>
    <p:notesMasterId r:id="rId16"/>
  </p:notesMasterIdLst>
  <p:handoutMasterIdLst>
    <p:handoutMasterId r:id="rId17"/>
  </p:handoutMasterIdLst>
  <p:sldIdLst>
    <p:sldId id="256" r:id="rId3"/>
    <p:sldId id="266" r:id="rId4"/>
    <p:sldId id="261" r:id="rId5"/>
    <p:sldId id="262" r:id="rId6"/>
    <p:sldId id="263" r:id="rId7"/>
    <p:sldId id="264" r:id="rId8"/>
    <p:sldId id="268" r:id="rId9"/>
    <p:sldId id="265" r:id="rId10"/>
    <p:sldId id="267" r:id="rId11"/>
    <p:sldId id="272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  <a:srgbClr val="17354A"/>
    <a:srgbClr val="00B4CD"/>
    <a:srgbClr val="00B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8" autoAdjust="0"/>
    <p:restoredTop sz="94611" autoAdjust="0"/>
  </p:normalViewPr>
  <p:slideViewPr>
    <p:cSldViewPr>
      <p:cViewPr varScale="1">
        <p:scale>
          <a:sx n="111" d="100"/>
          <a:sy n="111" d="100"/>
        </p:scale>
        <p:origin x="45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3802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croix\Desktop\Einstein%20Telescope\graphe%20note%20de%20calcu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cap="none" spc="20" baseline="0">
                <a:solidFill>
                  <a:schemeClr val="dk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cap="small" baseline="0"/>
              <a:t>Comparison between  ideal and real curvature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cap="none" spc="2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flat" cmpd="sng" algn="ctr">
              <a:solidFill>
                <a:schemeClr val="accent1">
                  <a:alpha val="7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Feuil2!$B$1:$B$409</c:f>
              <c:numCache>
                <c:formatCode>General</c:formatCode>
                <c:ptCount val="40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</c:numCache>
            </c:numRef>
          </c:xVal>
          <c:yVal>
            <c:numRef>
              <c:f>Feuil2!$C$1:$C$409</c:f>
              <c:numCache>
                <c:formatCode>General</c:formatCode>
                <c:ptCount val="409"/>
                <c:pt idx="0">
                  <c:v>0</c:v>
                </c:pt>
                <c:pt idx="1">
                  <c:v>0.15743721993112558</c:v>
                </c:pt>
                <c:pt idx="2">
                  <c:v>0.31408176117884068</c:v>
                </c:pt>
                <c:pt idx="3">
                  <c:v>0.46993391184469147</c:v>
                </c:pt>
                <c:pt idx="4">
                  <c:v>0.62499395843406091</c:v>
                </c:pt>
                <c:pt idx="5">
                  <c:v>0.77926218585912466</c:v>
                </c:pt>
                <c:pt idx="6">
                  <c:v>0.93273887744157946</c:v>
                </c:pt>
                <c:pt idx="7">
                  <c:v>1.0854243149155991</c:v>
                </c:pt>
                <c:pt idx="8">
                  <c:v>1.2373187784296533</c:v>
                </c:pt>
                <c:pt idx="9">
                  <c:v>1.3884225465501459</c:v>
                </c:pt>
                <c:pt idx="10">
                  <c:v>1.5387358962636881</c:v>
                </c:pt>
                <c:pt idx="11">
                  <c:v>1.6882591029791456</c:v>
                </c:pt>
                <c:pt idx="12">
                  <c:v>1.8369924405312759</c:v>
                </c:pt>
                <c:pt idx="13">
                  <c:v>1.9849361811825474</c:v>
                </c:pt>
                <c:pt idx="14">
                  <c:v>2.1320905956256411</c:v>
                </c:pt>
                <c:pt idx="15">
                  <c:v>2.2784559529866328</c:v>
                </c:pt>
                <c:pt idx="16">
                  <c:v>2.4240325208270406</c:v>
                </c:pt>
                <c:pt idx="17">
                  <c:v>2.5688205651465523</c:v>
                </c:pt>
                <c:pt idx="18">
                  <c:v>2.7128203503855275</c:v>
                </c:pt>
                <c:pt idx="19">
                  <c:v>2.8560321394268158</c:v>
                </c:pt>
                <c:pt idx="20">
                  <c:v>2.9984561935996226</c:v>
                </c:pt>
                <c:pt idx="21">
                  <c:v>3.1400927726804184</c:v>
                </c:pt>
                <c:pt idx="22">
                  <c:v>3.280942134896577</c:v>
                </c:pt>
                <c:pt idx="23">
                  <c:v>3.4210045369277395</c:v>
                </c:pt>
                <c:pt idx="24">
                  <c:v>3.5602802339094524</c:v>
                </c:pt>
                <c:pt idx="25">
                  <c:v>3.6987694794345316</c:v>
                </c:pt>
                <c:pt idx="26">
                  <c:v>3.8364725255553367</c:v>
                </c:pt>
                <c:pt idx="27">
                  <c:v>3.9733896227874084</c:v>
                </c:pt>
                <c:pt idx="28">
                  <c:v>4.1095210201103782</c:v>
                </c:pt>
                <c:pt idx="29">
                  <c:v>4.2448669649709245</c:v>
                </c:pt>
                <c:pt idx="30">
                  <c:v>4.3794277032850459</c:v>
                </c:pt>
                <c:pt idx="31">
                  <c:v>4.5132034794403353</c:v>
                </c:pt>
                <c:pt idx="32">
                  <c:v>4.6461945362982533</c:v>
                </c:pt>
                <c:pt idx="33">
                  <c:v>4.7784011151961749</c:v>
                </c:pt>
                <c:pt idx="34">
                  <c:v>4.9098234559503453</c:v>
                </c:pt>
                <c:pt idx="35">
                  <c:v>5.0404617968565617</c:v>
                </c:pt>
                <c:pt idx="36">
                  <c:v>5.1703163746947212</c:v>
                </c:pt>
                <c:pt idx="37">
                  <c:v>5.2993874247283657</c:v>
                </c:pt>
                <c:pt idx="38">
                  <c:v>5.4276751807090022</c:v>
                </c:pt>
                <c:pt idx="39">
                  <c:v>5.5551798748772399</c:v>
                </c:pt>
                <c:pt idx="40">
                  <c:v>5.6819017379652905</c:v>
                </c:pt>
                <c:pt idx="41">
                  <c:v>5.8078409991985609</c:v>
                </c:pt>
                <c:pt idx="42">
                  <c:v>5.9329978862983808</c:v>
                </c:pt>
                <c:pt idx="43">
                  <c:v>6.0573726254840494</c:v>
                </c:pt>
                <c:pt idx="44">
                  <c:v>6.1809654414744273</c:v>
                </c:pt>
                <c:pt idx="45">
                  <c:v>6.3037765574906643</c:v>
                </c:pt>
                <c:pt idx="46">
                  <c:v>6.4258061952575645</c:v>
                </c:pt>
                <c:pt idx="47">
                  <c:v>6.5470545750065412</c:v>
                </c:pt>
                <c:pt idx="48">
                  <c:v>6.6675219154765273</c:v>
                </c:pt>
                <c:pt idx="49">
                  <c:v>6.7872084339167031</c:v>
                </c:pt>
                <c:pt idx="50">
                  <c:v>6.9061143460885432</c:v>
                </c:pt>
                <c:pt idx="51">
                  <c:v>7.0242398662674077</c:v>
                </c:pt>
                <c:pt idx="52">
                  <c:v>7.141585207244816</c:v>
                </c:pt>
                <c:pt idx="53">
                  <c:v>7.2581505803300388</c:v>
                </c:pt>
                <c:pt idx="54">
                  <c:v>7.373936195352826</c:v>
                </c:pt>
                <c:pt idx="55">
                  <c:v>7.4889422606640892</c:v>
                </c:pt>
                <c:pt idx="56">
                  <c:v>7.6031689831388576</c:v>
                </c:pt>
                <c:pt idx="57">
                  <c:v>7.7166165681778693</c:v>
                </c:pt>
                <c:pt idx="58">
                  <c:v>7.8292852197091634</c:v>
                </c:pt>
                <c:pt idx="59">
                  <c:v>7.9411751401905804</c:v>
                </c:pt>
                <c:pt idx="60">
                  <c:v>8.0522865306108997</c:v>
                </c:pt>
                <c:pt idx="61">
                  <c:v>8.1626195904916585</c:v>
                </c:pt>
                <c:pt idx="62">
                  <c:v>8.27217451788988</c:v>
                </c:pt>
                <c:pt idx="63">
                  <c:v>8.3809515093992104</c:v>
                </c:pt>
                <c:pt idx="64">
                  <c:v>8.4889507601515106</c:v>
                </c:pt>
                <c:pt idx="65">
                  <c:v>8.5961724638191299</c:v>
                </c:pt>
                <c:pt idx="66">
                  <c:v>8.7026168126162702</c:v>
                </c:pt>
                <c:pt idx="67">
                  <c:v>8.8082839973010323</c:v>
                </c:pt>
                <c:pt idx="68">
                  <c:v>8.9131742071770077</c:v>
                </c:pt>
                <c:pt idx="69">
                  <c:v>9.0172876300953249</c:v>
                </c:pt>
                <c:pt idx="70">
                  <c:v>9.1206244524553313</c:v>
                </c:pt>
                <c:pt idx="71">
                  <c:v>9.2231848592080041</c:v>
                </c:pt>
                <c:pt idx="72">
                  <c:v>9.3249690338559503</c:v>
                </c:pt>
                <c:pt idx="73">
                  <c:v>9.4259771584559076</c:v>
                </c:pt>
                <c:pt idx="74">
                  <c:v>9.5262094136201085</c:v>
                </c:pt>
                <c:pt idx="75">
                  <c:v>9.6256659785183274</c:v>
                </c:pt>
                <c:pt idx="76">
                  <c:v>9.7243470308792439</c:v>
                </c:pt>
                <c:pt idx="77">
                  <c:v>9.8222527469920351</c:v>
                </c:pt>
                <c:pt idx="78">
                  <c:v>9.9193833017075121</c:v>
                </c:pt>
                <c:pt idx="79">
                  <c:v>10.015738868440621</c:v>
                </c:pt>
                <c:pt idx="80">
                  <c:v>10.111319619171809</c:v>
                </c:pt>
                <c:pt idx="81">
                  <c:v>10.206125724447475</c:v>
                </c:pt>
                <c:pt idx="82">
                  <c:v>10.300157353383156</c:v>
                </c:pt>
                <c:pt idx="83">
                  <c:v>10.393414673663983</c:v>
                </c:pt>
                <c:pt idx="84">
                  <c:v>10.48589785154627</c:v>
                </c:pt>
                <c:pt idx="85">
                  <c:v>10.577607051859331</c:v>
                </c:pt>
                <c:pt idx="86">
                  <c:v>10.66854243800708</c:v>
                </c:pt>
                <c:pt idx="87">
                  <c:v>10.758704171969157</c:v>
                </c:pt>
                <c:pt idx="88">
                  <c:v>10.848092414302073</c:v>
                </c:pt>
                <c:pt idx="89">
                  <c:v>10.936707324141707</c:v>
                </c:pt>
                <c:pt idx="90">
                  <c:v>11.024549059203537</c:v>
                </c:pt>
                <c:pt idx="91">
                  <c:v>11.111617775785135</c:v>
                </c:pt>
                <c:pt idx="92">
                  <c:v>11.197913628767083</c:v>
                </c:pt>
                <c:pt idx="93">
                  <c:v>11.283436771613651</c:v>
                </c:pt>
                <c:pt idx="94">
                  <c:v>11.368187356375302</c:v>
                </c:pt>
                <c:pt idx="95">
                  <c:v>11.452165533690049</c:v>
                </c:pt>
                <c:pt idx="96">
                  <c:v>11.53537145278392</c:v>
                </c:pt>
                <c:pt idx="97">
                  <c:v>11.61780526147254</c:v>
                </c:pt>
                <c:pt idx="98">
                  <c:v>11.699467106163183</c:v>
                </c:pt>
                <c:pt idx="99">
                  <c:v>11.780357131855226</c:v>
                </c:pt>
                <c:pt idx="100">
                  <c:v>11.860475482142192</c:v>
                </c:pt>
                <c:pt idx="101">
                  <c:v>11.939822299211983</c:v>
                </c:pt>
                <c:pt idx="102">
                  <c:v>12.018397723849603</c:v>
                </c:pt>
                <c:pt idx="103">
                  <c:v>12.096201895437162</c:v>
                </c:pt>
                <c:pt idx="104">
                  <c:v>12.173234951955237</c:v>
                </c:pt>
                <c:pt idx="105">
                  <c:v>12.249497029985378</c:v>
                </c:pt>
                <c:pt idx="106">
                  <c:v>12.324988264709873</c:v>
                </c:pt>
                <c:pt idx="107">
                  <c:v>12.39970878991312</c:v>
                </c:pt>
                <c:pt idx="108">
                  <c:v>12.473658737983897</c:v>
                </c:pt>
                <c:pt idx="109">
                  <c:v>12.54683823991536</c:v>
                </c:pt>
                <c:pt idx="110">
                  <c:v>12.619247425307094</c:v>
                </c:pt>
                <c:pt idx="111">
                  <c:v>12.690886422365338</c:v>
                </c:pt>
                <c:pt idx="112">
                  <c:v>12.761755357905258</c:v>
                </c:pt>
                <c:pt idx="113">
                  <c:v>12.831854357350721</c:v>
                </c:pt>
                <c:pt idx="114">
                  <c:v>12.901183544737023</c:v>
                </c:pt>
                <c:pt idx="115">
                  <c:v>12.969743042710206</c:v>
                </c:pt>
                <c:pt idx="116">
                  <c:v>13.037532972530016</c:v>
                </c:pt>
                <c:pt idx="117">
                  <c:v>13.104553454069446</c:v>
                </c:pt>
                <c:pt idx="118">
                  <c:v>13.170804605816329</c:v>
                </c:pt>
                <c:pt idx="119">
                  <c:v>13.236286544874929</c:v>
                </c:pt>
                <c:pt idx="120">
                  <c:v>13.300999386966396</c:v>
                </c:pt>
                <c:pt idx="121">
                  <c:v>13.36494324642922</c:v>
                </c:pt>
                <c:pt idx="122">
                  <c:v>13.428118236221962</c:v>
                </c:pt>
                <c:pt idx="123">
                  <c:v>13.490524467922796</c:v>
                </c:pt>
                <c:pt idx="124">
                  <c:v>13.552162051730647</c:v>
                </c:pt>
                <c:pt idx="125">
                  <c:v>13.613031096466784</c:v>
                </c:pt>
                <c:pt idx="126">
                  <c:v>13.6731317095755</c:v>
                </c:pt>
                <c:pt idx="127">
                  <c:v>13.732463997124796</c:v>
                </c:pt>
                <c:pt idx="128">
                  <c:v>13.791028063807744</c:v>
                </c:pt>
                <c:pt idx="129">
                  <c:v>13.848824012943396</c:v>
                </c:pt>
                <c:pt idx="130">
                  <c:v>13.905851946476787</c:v>
                </c:pt>
                <c:pt idx="131">
                  <c:v>13.962111964981659</c:v>
                </c:pt>
                <c:pt idx="132">
                  <c:v>14.017604167659101</c:v>
                </c:pt>
                <c:pt idx="133">
                  <c:v>14.07232865234073</c:v>
                </c:pt>
                <c:pt idx="134">
                  <c:v>14.126285515487325</c:v>
                </c:pt>
                <c:pt idx="135">
                  <c:v>14.179474852191788</c:v>
                </c:pt>
                <c:pt idx="136">
                  <c:v>14.231896756178458</c:v>
                </c:pt>
                <c:pt idx="137">
                  <c:v>14.283551319804474</c:v>
                </c:pt>
                <c:pt idx="138">
                  <c:v>14.334438634060461</c:v>
                </c:pt>
                <c:pt idx="139">
                  <c:v>14.384558788571894</c:v>
                </c:pt>
                <c:pt idx="140">
                  <c:v>14.433911871598866</c:v>
                </c:pt>
                <c:pt idx="141">
                  <c:v>14.482497970037912</c:v>
                </c:pt>
                <c:pt idx="142">
                  <c:v>14.530317169422005</c:v>
                </c:pt>
                <c:pt idx="143">
                  <c:v>14.577369553921926</c:v>
                </c:pt>
                <c:pt idx="144">
                  <c:v>14.623655206346484</c:v>
                </c:pt>
                <c:pt idx="145">
                  <c:v>14.669174208143659</c:v>
                </c:pt>
                <c:pt idx="146">
                  <c:v>14.713926639400597</c:v>
                </c:pt>
                <c:pt idx="147">
                  <c:v>14.757912578845435</c:v>
                </c:pt>
                <c:pt idx="148">
                  <c:v>14.801132103847067</c:v>
                </c:pt>
                <c:pt idx="149">
                  <c:v>14.843585290416286</c:v>
                </c:pt>
                <c:pt idx="150">
                  <c:v>14.885272213206463</c:v>
                </c:pt>
                <c:pt idx="151">
                  <c:v>14.926192945513776</c:v>
                </c:pt>
                <c:pt idx="152">
                  <c:v>14.966347559278574</c:v>
                </c:pt>
                <c:pt idx="153">
                  <c:v>15.005736125084923</c:v>
                </c:pt>
                <c:pt idx="154">
                  <c:v>15.04435871216242</c:v>
                </c:pt>
                <c:pt idx="155">
                  <c:v>15.082215388386203</c:v>
                </c:pt>
                <c:pt idx="156">
                  <c:v>15.119306220277622</c:v>
                </c:pt>
                <c:pt idx="157">
                  <c:v>15.155631273004474</c:v>
                </c:pt>
                <c:pt idx="158">
                  <c:v>15.191190610382591</c:v>
                </c:pt>
                <c:pt idx="159">
                  <c:v>15.225984294875161</c:v>
                </c:pt>
                <c:pt idx="160">
                  <c:v>15.260012387594088</c:v>
                </c:pt>
                <c:pt idx="161">
                  <c:v>15.293274948299995</c:v>
                </c:pt>
                <c:pt idx="162">
                  <c:v>15.325772035403816</c:v>
                </c:pt>
                <c:pt idx="163">
                  <c:v>15.357503705965655</c:v>
                </c:pt>
                <c:pt idx="164">
                  <c:v>15.388470015696612</c:v>
                </c:pt>
                <c:pt idx="165">
                  <c:v>15.418671018959003</c:v>
                </c:pt>
                <c:pt idx="166">
                  <c:v>15.448106768766365</c:v>
                </c:pt>
                <c:pt idx="167">
                  <c:v>15.47677731678391</c:v>
                </c:pt>
                <c:pt idx="168">
                  <c:v>15.50468271333034</c:v>
                </c:pt>
                <c:pt idx="169">
                  <c:v>15.531823007376261</c:v>
                </c:pt>
                <c:pt idx="170">
                  <c:v>15.558198246545999</c:v>
                </c:pt>
                <c:pt idx="171">
                  <c:v>15.583808477117373</c:v>
                </c:pt>
                <c:pt idx="172">
                  <c:v>15.608653744022831</c:v>
                </c:pt>
                <c:pt idx="173">
                  <c:v>15.632734090848999</c:v>
                </c:pt>
                <c:pt idx="174">
                  <c:v>15.656049559837584</c:v>
                </c:pt>
                <c:pt idx="175">
                  <c:v>15.678600191885153</c:v>
                </c:pt>
                <c:pt idx="176">
                  <c:v>15.700386026544493</c:v>
                </c:pt>
                <c:pt idx="177">
                  <c:v>15.721407102024159</c:v>
                </c:pt>
                <c:pt idx="178">
                  <c:v>15.741663455188927</c:v>
                </c:pt>
                <c:pt idx="179">
                  <c:v>15.761155121560478</c:v>
                </c:pt>
                <c:pt idx="180">
                  <c:v>15.779882135317393</c:v>
                </c:pt>
                <c:pt idx="181">
                  <c:v>15.797844529295162</c:v>
                </c:pt>
                <c:pt idx="182">
                  <c:v>15.815042334987538</c:v>
                </c:pt>
                <c:pt idx="183">
                  <c:v>15.831475582545181</c:v>
                </c:pt>
                <c:pt idx="184">
                  <c:v>15.8471443007777</c:v>
                </c:pt>
                <c:pt idx="185">
                  <c:v>15.862048517152516</c:v>
                </c:pt>
                <c:pt idx="186">
                  <c:v>15.87618825779623</c:v>
                </c:pt>
                <c:pt idx="187">
                  <c:v>15.889563547493253</c:v>
                </c:pt>
                <c:pt idx="188">
                  <c:v>15.902174409688087</c:v>
                </c:pt>
                <c:pt idx="189">
                  <c:v>15.914020866483952</c:v>
                </c:pt>
                <c:pt idx="190">
                  <c:v>15.925102938643477</c:v>
                </c:pt>
                <c:pt idx="191">
                  <c:v>15.935420645589147</c:v>
                </c:pt>
                <c:pt idx="192">
                  <c:v>15.944974005403083</c:v>
                </c:pt>
                <c:pt idx="193">
                  <c:v>15.953763034827261</c:v>
                </c:pt>
                <c:pt idx="194">
                  <c:v>15.961787749263976</c:v>
                </c:pt>
                <c:pt idx="195">
                  <c:v>15.969048162775607</c:v>
                </c:pt>
                <c:pt idx="196">
                  <c:v>15.975544288084848</c:v>
                </c:pt>
                <c:pt idx="197">
                  <c:v>15.981276136575161</c:v>
                </c:pt>
                <c:pt idx="198">
                  <c:v>15.98624371828987</c:v>
                </c:pt>
                <c:pt idx="199">
                  <c:v>15.990447041933976</c:v>
                </c:pt>
                <c:pt idx="200">
                  <c:v>15.993886114872112</c:v>
                </c:pt>
                <c:pt idx="201">
                  <c:v>15.996560943130589</c:v>
                </c:pt>
                <c:pt idx="202">
                  <c:v>15.998471531396262</c:v>
                </c:pt>
                <c:pt idx="203">
                  <c:v>15.999617883016526</c:v>
                </c:pt>
                <c:pt idx="204">
                  <c:v>16</c:v>
                </c:pt>
                <c:pt idx="205">
                  <c:v>15.999617883016526</c:v>
                </c:pt>
                <c:pt idx="206">
                  <c:v>15.998471531396262</c:v>
                </c:pt>
                <c:pt idx="207">
                  <c:v>15.996560943130589</c:v>
                </c:pt>
                <c:pt idx="208">
                  <c:v>15.993886114872112</c:v>
                </c:pt>
                <c:pt idx="209">
                  <c:v>15.990447041933976</c:v>
                </c:pt>
                <c:pt idx="210">
                  <c:v>15.98624371828987</c:v>
                </c:pt>
                <c:pt idx="211">
                  <c:v>15.981276136575161</c:v>
                </c:pt>
                <c:pt idx="212">
                  <c:v>15.975544288084848</c:v>
                </c:pt>
                <c:pt idx="213">
                  <c:v>15.969048162775607</c:v>
                </c:pt>
                <c:pt idx="214">
                  <c:v>15.961787749263976</c:v>
                </c:pt>
                <c:pt idx="215">
                  <c:v>15.953763034827261</c:v>
                </c:pt>
                <c:pt idx="216">
                  <c:v>15.944974005403083</c:v>
                </c:pt>
                <c:pt idx="217">
                  <c:v>15.935420645589147</c:v>
                </c:pt>
                <c:pt idx="218">
                  <c:v>15.925102938643477</c:v>
                </c:pt>
                <c:pt idx="219">
                  <c:v>15.914020866483952</c:v>
                </c:pt>
                <c:pt idx="220">
                  <c:v>15.902174409688087</c:v>
                </c:pt>
                <c:pt idx="221">
                  <c:v>15.889563547493253</c:v>
                </c:pt>
                <c:pt idx="222">
                  <c:v>15.87618825779623</c:v>
                </c:pt>
                <c:pt idx="223">
                  <c:v>15.862048517152516</c:v>
                </c:pt>
                <c:pt idx="224">
                  <c:v>15.8471443007777</c:v>
                </c:pt>
                <c:pt idx="225">
                  <c:v>15.831475582545181</c:v>
                </c:pt>
                <c:pt idx="226">
                  <c:v>15.815042334987538</c:v>
                </c:pt>
                <c:pt idx="227">
                  <c:v>15.797844529295162</c:v>
                </c:pt>
                <c:pt idx="228">
                  <c:v>15.779882135317393</c:v>
                </c:pt>
                <c:pt idx="229">
                  <c:v>15.761155121560478</c:v>
                </c:pt>
                <c:pt idx="230">
                  <c:v>15.741663455188927</c:v>
                </c:pt>
                <c:pt idx="231">
                  <c:v>15.721407102024159</c:v>
                </c:pt>
                <c:pt idx="232">
                  <c:v>15.700386026544493</c:v>
                </c:pt>
                <c:pt idx="233">
                  <c:v>15.678600191885153</c:v>
                </c:pt>
                <c:pt idx="234">
                  <c:v>15.656049559837584</c:v>
                </c:pt>
                <c:pt idx="235">
                  <c:v>15.632734090848999</c:v>
                </c:pt>
                <c:pt idx="236">
                  <c:v>15.608653744022831</c:v>
                </c:pt>
                <c:pt idx="237">
                  <c:v>15.583808477117373</c:v>
                </c:pt>
                <c:pt idx="238">
                  <c:v>15.558198246545999</c:v>
                </c:pt>
                <c:pt idx="239">
                  <c:v>15.531823007376261</c:v>
                </c:pt>
                <c:pt idx="240">
                  <c:v>15.50468271333034</c:v>
                </c:pt>
                <c:pt idx="241">
                  <c:v>15.47677731678391</c:v>
                </c:pt>
                <c:pt idx="242">
                  <c:v>15.448106768766365</c:v>
                </c:pt>
                <c:pt idx="243">
                  <c:v>15.418671018959003</c:v>
                </c:pt>
                <c:pt idx="244">
                  <c:v>15.388470015696612</c:v>
                </c:pt>
                <c:pt idx="245">
                  <c:v>15.357503705965655</c:v>
                </c:pt>
                <c:pt idx="246">
                  <c:v>15.325772035403816</c:v>
                </c:pt>
                <c:pt idx="247">
                  <c:v>15.293274948299995</c:v>
                </c:pt>
                <c:pt idx="248">
                  <c:v>15.260012387594088</c:v>
                </c:pt>
                <c:pt idx="249">
                  <c:v>15.225984294875161</c:v>
                </c:pt>
                <c:pt idx="250">
                  <c:v>15.191190610382591</c:v>
                </c:pt>
                <c:pt idx="251">
                  <c:v>15.155631273004474</c:v>
                </c:pt>
                <c:pt idx="252">
                  <c:v>15.119306220277622</c:v>
                </c:pt>
                <c:pt idx="253">
                  <c:v>15.082215388386203</c:v>
                </c:pt>
                <c:pt idx="254">
                  <c:v>15.04435871216242</c:v>
                </c:pt>
                <c:pt idx="255">
                  <c:v>15.005736125084923</c:v>
                </c:pt>
                <c:pt idx="256">
                  <c:v>14.966347559278574</c:v>
                </c:pt>
                <c:pt idx="257">
                  <c:v>14.926192945513776</c:v>
                </c:pt>
                <c:pt idx="258">
                  <c:v>14.885272213206463</c:v>
                </c:pt>
                <c:pt idx="259">
                  <c:v>14.843585290416286</c:v>
                </c:pt>
                <c:pt idx="260">
                  <c:v>14.801132103847067</c:v>
                </c:pt>
                <c:pt idx="261">
                  <c:v>14.757912578845435</c:v>
                </c:pt>
                <c:pt idx="262">
                  <c:v>14.713926639400597</c:v>
                </c:pt>
                <c:pt idx="263">
                  <c:v>14.669174208143659</c:v>
                </c:pt>
                <c:pt idx="264">
                  <c:v>14.623655206346484</c:v>
                </c:pt>
                <c:pt idx="265">
                  <c:v>14.577369553921926</c:v>
                </c:pt>
                <c:pt idx="266">
                  <c:v>14.530317169422005</c:v>
                </c:pt>
                <c:pt idx="267">
                  <c:v>14.482497970037912</c:v>
                </c:pt>
                <c:pt idx="268">
                  <c:v>14.433911871598866</c:v>
                </c:pt>
                <c:pt idx="269">
                  <c:v>14.384558788571894</c:v>
                </c:pt>
                <c:pt idx="270">
                  <c:v>14.334438634060461</c:v>
                </c:pt>
                <c:pt idx="271">
                  <c:v>14.283551319804474</c:v>
                </c:pt>
                <c:pt idx="272">
                  <c:v>14.231896756178458</c:v>
                </c:pt>
                <c:pt idx="273">
                  <c:v>14.179474852191788</c:v>
                </c:pt>
                <c:pt idx="274">
                  <c:v>14.126285515487325</c:v>
                </c:pt>
                <c:pt idx="275">
                  <c:v>14.07232865234073</c:v>
                </c:pt>
                <c:pt idx="276">
                  <c:v>14.017604167659101</c:v>
                </c:pt>
                <c:pt idx="277">
                  <c:v>13.962111964981659</c:v>
                </c:pt>
                <c:pt idx="278">
                  <c:v>13.905851946476787</c:v>
                </c:pt>
                <c:pt idx="279">
                  <c:v>13.848824012943396</c:v>
                </c:pt>
                <c:pt idx="280">
                  <c:v>13.791028063807744</c:v>
                </c:pt>
                <c:pt idx="281">
                  <c:v>13.732463997124796</c:v>
                </c:pt>
                <c:pt idx="282">
                  <c:v>13.6731317095755</c:v>
                </c:pt>
                <c:pt idx="283">
                  <c:v>13.613031096466784</c:v>
                </c:pt>
                <c:pt idx="284">
                  <c:v>13.552162051730647</c:v>
                </c:pt>
                <c:pt idx="285">
                  <c:v>13.490524467922796</c:v>
                </c:pt>
                <c:pt idx="286">
                  <c:v>13.428118236221962</c:v>
                </c:pt>
                <c:pt idx="287">
                  <c:v>13.36494324642922</c:v>
                </c:pt>
                <c:pt idx="288">
                  <c:v>13.300999386966396</c:v>
                </c:pt>
                <c:pt idx="289">
                  <c:v>13.236286544874929</c:v>
                </c:pt>
                <c:pt idx="290">
                  <c:v>13.170804605816329</c:v>
                </c:pt>
                <c:pt idx="291">
                  <c:v>13.104553454069446</c:v>
                </c:pt>
                <c:pt idx="292">
                  <c:v>13.037532972530016</c:v>
                </c:pt>
                <c:pt idx="293">
                  <c:v>12.969743042710206</c:v>
                </c:pt>
                <c:pt idx="294">
                  <c:v>12.901183544737023</c:v>
                </c:pt>
                <c:pt idx="295">
                  <c:v>12.831854357350721</c:v>
                </c:pt>
                <c:pt idx="296">
                  <c:v>12.761755357905258</c:v>
                </c:pt>
                <c:pt idx="297">
                  <c:v>12.690886422365338</c:v>
                </c:pt>
                <c:pt idx="298">
                  <c:v>12.619247425307094</c:v>
                </c:pt>
                <c:pt idx="299">
                  <c:v>12.54683823991536</c:v>
                </c:pt>
                <c:pt idx="300">
                  <c:v>12.473658737983897</c:v>
                </c:pt>
                <c:pt idx="301">
                  <c:v>12.39970878991312</c:v>
                </c:pt>
                <c:pt idx="302">
                  <c:v>12.324988264709873</c:v>
                </c:pt>
                <c:pt idx="303">
                  <c:v>12.249497029985378</c:v>
                </c:pt>
                <c:pt idx="304">
                  <c:v>12.173234951955237</c:v>
                </c:pt>
                <c:pt idx="305">
                  <c:v>12.096201895437162</c:v>
                </c:pt>
                <c:pt idx="306">
                  <c:v>12.018397723849603</c:v>
                </c:pt>
                <c:pt idx="307">
                  <c:v>11.939822299211983</c:v>
                </c:pt>
                <c:pt idx="308">
                  <c:v>11.860475482142192</c:v>
                </c:pt>
                <c:pt idx="309">
                  <c:v>11.780357131855226</c:v>
                </c:pt>
                <c:pt idx="310">
                  <c:v>11.699467106163183</c:v>
                </c:pt>
                <c:pt idx="311">
                  <c:v>11.61780526147254</c:v>
                </c:pt>
                <c:pt idx="312">
                  <c:v>11.53537145278392</c:v>
                </c:pt>
                <c:pt idx="313">
                  <c:v>11.452165533690049</c:v>
                </c:pt>
                <c:pt idx="314">
                  <c:v>11.368187356375302</c:v>
                </c:pt>
                <c:pt idx="315">
                  <c:v>11.283436771613651</c:v>
                </c:pt>
                <c:pt idx="316">
                  <c:v>11.197913628767083</c:v>
                </c:pt>
                <c:pt idx="317">
                  <c:v>11.111617775785135</c:v>
                </c:pt>
                <c:pt idx="318">
                  <c:v>11.024549059203537</c:v>
                </c:pt>
                <c:pt idx="319">
                  <c:v>10.936707324141707</c:v>
                </c:pt>
                <c:pt idx="320">
                  <c:v>10.848092414302073</c:v>
                </c:pt>
                <c:pt idx="321">
                  <c:v>10.758704171969157</c:v>
                </c:pt>
                <c:pt idx="322">
                  <c:v>10.66854243800708</c:v>
                </c:pt>
                <c:pt idx="323">
                  <c:v>10.577607051859331</c:v>
                </c:pt>
                <c:pt idx="324">
                  <c:v>10.48589785154627</c:v>
                </c:pt>
                <c:pt idx="325">
                  <c:v>10.393414673663983</c:v>
                </c:pt>
                <c:pt idx="326">
                  <c:v>10.300157353383156</c:v>
                </c:pt>
                <c:pt idx="327">
                  <c:v>10.206125724447475</c:v>
                </c:pt>
                <c:pt idx="328">
                  <c:v>10.111319619171809</c:v>
                </c:pt>
                <c:pt idx="329">
                  <c:v>10.015738868440621</c:v>
                </c:pt>
                <c:pt idx="330">
                  <c:v>9.9193833017075121</c:v>
                </c:pt>
                <c:pt idx="331">
                  <c:v>9.8222527469920351</c:v>
                </c:pt>
                <c:pt idx="332">
                  <c:v>9.7243470308792439</c:v>
                </c:pt>
                <c:pt idx="333">
                  <c:v>9.6256659785183274</c:v>
                </c:pt>
                <c:pt idx="334">
                  <c:v>9.5262094136201085</c:v>
                </c:pt>
                <c:pt idx="335">
                  <c:v>9.4259771584559076</c:v>
                </c:pt>
                <c:pt idx="336">
                  <c:v>9.3249690338559503</c:v>
                </c:pt>
                <c:pt idx="337">
                  <c:v>9.2231848592080041</c:v>
                </c:pt>
                <c:pt idx="338">
                  <c:v>9.1206244524553313</c:v>
                </c:pt>
                <c:pt idx="339">
                  <c:v>9.0172876300953249</c:v>
                </c:pt>
                <c:pt idx="340">
                  <c:v>8.9131742071770077</c:v>
                </c:pt>
                <c:pt idx="341">
                  <c:v>8.8082839973010323</c:v>
                </c:pt>
                <c:pt idx="342">
                  <c:v>8.7026168126162702</c:v>
                </c:pt>
                <c:pt idx="343">
                  <c:v>8.5961724638191299</c:v>
                </c:pt>
                <c:pt idx="344">
                  <c:v>8.4889507601515106</c:v>
                </c:pt>
                <c:pt idx="345">
                  <c:v>8.3809515093992104</c:v>
                </c:pt>
                <c:pt idx="346">
                  <c:v>8.27217451788988</c:v>
                </c:pt>
                <c:pt idx="347">
                  <c:v>8.1626195904916585</c:v>
                </c:pt>
                <c:pt idx="348">
                  <c:v>8.0522865306108997</c:v>
                </c:pt>
                <c:pt idx="349">
                  <c:v>7.9411751401905804</c:v>
                </c:pt>
                <c:pt idx="350">
                  <c:v>7.8292852197091634</c:v>
                </c:pt>
                <c:pt idx="351">
                  <c:v>7.7166165681778693</c:v>
                </c:pt>
                <c:pt idx="352">
                  <c:v>7.6031689831388576</c:v>
                </c:pt>
                <c:pt idx="353">
                  <c:v>7.4889422606640892</c:v>
                </c:pt>
                <c:pt idx="354">
                  <c:v>7.373936195352826</c:v>
                </c:pt>
                <c:pt idx="355">
                  <c:v>7.2581505803300388</c:v>
                </c:pt>
                <c:pt idx="356">
                  <c:v>7.141585207244816</c:v>
                </c:pt>
                <c:pt idx="357">
                  <c:v>7.0242398662674077</c:v>
                </c:pt>
                <c:pt idx="358">
                  <c:v>6.9061143460885432</c:v>
                </c:pt>
                <c:pt idx="359">
                  <c:v>6.7872084339167031</c:v>
                </c:pt>
                <c:pt idx="360">
                  <c:v>6.6675219154765273</c:v>
                </c:pt>
                <c:pt idx="361">
                  <c:v>6.5470545750065412</c:v>
                </c:pt>
                <c:pt idx="362">
                  <c:v>6.4258061952575645</c:v>
                </c:pt>
                <c:pt idx="363">
                  <c:v>6.3037765574906643</c:v>
                </c:pt>
                <c:pt idx="364">
                  <c:v>6.1809654414744273</c:v>
                </c:pt>
                <c:pt idx="365">
                  <c:v>6.0573726254840494</c:v>
                </c:pt>
                <c:pt idx="366">
                  <c:v>5.9329978862983808</c:v>
                </c:pt>
                <c:pt idx="367">
                  <c:v>5.8078409991985609</c:v>
                </c:pt>
                <c:pt idx="368">
                  <c:v>5.6819017379652905</c:v>
                </c:pt>
                <c:pt idx="369">
                  <c:v>5.5551798748772399</c:v>
                </c:pt>
                <c:pt idx="370">
                  <c:v>5.4276751807090022</c:v>
                </c:pt>
                <c:pt idx="371">
                  <c:v>5.2993874247283657</c:v>
                </c:pt>
                <c:pt idx="372">
                  <c:v>5.1703163746947212</c:v>
                </c:pt>
                <c:pt idx="373">
                  <c:v>5.0404617968565617</c:v>
                </c:pt>
                <c:pt idx="374">
                  <c:v>4.9098234559503453</c:v>
                </c:pt>
                <c:pt idx="375">
                  <c:v>4.7784011151961749</c:v>
                </c:pt>
                <c:pt idx="376">
                  <c:v>4.6461945362982533</c:v>
                </c:pt>
                <c:pt idx="377">
                  <c:v>4.5132034794403353</c:v>
                </c:pt>
                <c:pt idx="378">
                  <c:v>4.3794277032850459</c:v>
                </c:pt>
                <c:pt idx="379">
                  <c:v>4.2448669649709245</c:v>
                </c:pt>
                <c:pt idx="380">
                  <c:v>4.1095210201103782</c:v>
                </c:pt>
                <c:pt idx="381">
                  <c:v>3.9733896227874084</c:v>
                </c:pt>
                <c:pt idx="382">
                  <c:v>3.8364725255553367</c:v>
                </c:pt>
                <c:pt idx="383">
                  <c:v>3.6987694794345316</c:v>
                </c:pt>
                <c:pt idx="384">
                  <c:v>3.5602802339094524</c:v>
                </c:pt>
                <c:pt idx="385">
                  <c:v>3.4210045369277395</c:v>
                </c:pt>
                <c:pt idx="386">
                  <c:v>3.280942134896577</c:v>
                </c:pt>
                <c:pt idx="387">
                  <c:v>3.1400927726804184</c:v>
                </c:pt>
                <c:pt idx="388">
                  <c:v>2.9984561935996226</c:v>
                </c:pt>
                <c:pt idx="389">
                  <c:v>2.8560321394268158</c:v>
                </c:pt>
                <c:pt idx="390">
                  <c:v>2.7128203503855275</c:v>
                </c:pt>
                <c:pt idx="391">
                  <c:v>2.5688205651465523</c:v>
                </c:pt>
                <c:pt idx="392">
                  <c:v>2.4240325208270406</c:v>
                </c:pt>
                <c:pt idx="393">
                  <c:v>2.2784559529866328</c:v>
                </c:pt>
                <c:pt idx="394">
                  <c:v>2.1320905956256411</c:v>
                </c:pt>
                <c:pt idx="395">
                  <c:v>1.9849361811825474</c:v>
                </c:pt>
                <c:pt idx="396">
                  <c:v>1.8369924405312759</c:v>
                </c:pt>
                <c:pt idx="397">
                  <c:v>1.6882591029791456</c:v>
                </c:pt>
                <c:pt idx="398">
                  <c:v>1.5387358962636881</c:v>
                </c:pt>
                <c:pt idx="399">
                  <c:v>1.3884225465501459</c:v>
                </c:pt>
                <c:pt idx="400">
                  <c:v>1.2373187784296533</c:v>
                </c:pt>
                <c:pt idx="401">
                  <c:v>1.0854243149155991</c:v>
                </c:pt>
                <c:pt idx="402">
                  <c:v>0.93273887744157946</c:v>
                </c:pt>
                <c:pt idx="403">
                  <c:v>0.77926218585912466</c:v>
                </c:pt>
                <c:pt idx="404">
                  <c:v>0.62499395843406091</c:v>
                </c:pt>
                <c:pt idx="405">
                  <c:v>0.46993391184469147</c:v>
                </c:pt>
                <c:pt idx="406">
                  <c:v>0.31408176117884068</c:v>
                </c:pt>
                <c:pt idx="407">
                  <c:v>0.15743721993112558</c:v>
                </c:pt>
                <c:pt idx="408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FCA-41E8-A347-390753071A14}"/>
            </c:ext>
          </c:extLst>
        </c:ser>
        <c:ser>
          <c:idx val="1"/>
          <c:order val="1"/>
          <c:tx>
            <c:v>Déformé réelle</c:v>
          </c:tx>
          <c:spPr>
            <a:ln w="19050" cap="flat" cmpd="sng" algn="ctr">
              <a:solidFill>
                <a:schemeClr val="accent2">
                  <a:alpha val="7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Feuil2!$I$1:$I$47</c:f>
              <c:numCache>
                <c:formatCode>General</c:formatCode>
                <c:ptCount val="47"/>
                <c:pt idx="0">
                  <c:v>0</c:v>
                </c:pt>
                <c:pt idx="1">
                  <c:v>8.9211999999999989</c:v>
                </c:pt>
                <c:pt idx="2">
                  <c:v>17.842200000000002</c:v>
                </c:pt>
                <c:pt idx="3">
                  <c:v>26.7622</c:v>
                </c:pt>
                <c:pt idx="4">
                  <c:v>35.683199999999999</c:v>
                </c:pt>
                <c:pt idx="5">
                  <c:v>44.604199999999999</c:v>
                </c:pt>
                <c:pt idx="6">
                  <c:v>53.525199999999998</c:v>
                </c:pt>
                <c:pt idx="7">
                  <c:v>62.446200000000005</c:v>
                </c:pt>
                <c:pt idx="8">
                  <c:v>71.367199999999997</c:v>
                </c:pt>
                <c:pt idx="9">
                  <c:v>80.287199999999999</c:v>
                </c:pt>
                <c:pt idx="10">
                  <c:v>89.208200000000005</c:v>
                </c:pt>
                <c:pt idx="11">
                  <c:v>98.129199999999997</c:v>
                </c:pt>
                <c:pt idx="12">
                  <c:v>107.0492</c:v>
                </c:pt>
                <c:pt idx="13">
                  <c:v>115.9692</c:v>
                </c:pt>
                <c:pt idx="14">
                  <c:v>124.8892</c:v>
                </c:pt>
                <c:pt idx="15">
                  <c:v>133.80919999999998</c:v>
                </c:pt>
                <c:pt idx="16">
                  <c:v>142.72919999999999</c:v>
                </c:pt>
                <c:pt idx="17">
                  <c:v>151.6592</c:v>
                </c:pt>
                <c:pt idx="18">
                  <c:v>160.57920000000001</c:v>
                </c:pt>
                <c:pt idx="19">
                  <c:v>169.49919999999997</c:v>
                </c:pt>
                <c:pt idx="20">
                  <c:v>178.41919999999999</c:v>
                </c:pt>
                <c:pt idx="21">
                  <c:v>187.33920000000001</c:v>
                </c:pt>
                <c:pt idx="22">
                  <c:v>196.25920000000002</c:v>
                </c:pt>
                <c:pt idx="23">
                  <c:v>205.17919999999998</c:v>
                </c:pt>
                <c:pt idx="24">
                  <c:v>214.0992</c:v>
                </c:pt>
                <c:pt idx="25">
                  <c:v>223.01920000000001</c:v>
                </c:pt>
                <c:pt idx="26">
                  <c:v>231.93920000000003</c:v>
                </c:pt>
                <c:pt idx="27">
                  <c:v>240.85919999999999</c:v>
                </c:pt>
                <c:pt idx="28">
                  <c:v>249.7792</c:v>
                </c:pt>
                <c:pt idx="29">
                  <c:v>258.70920000000001</c:v>
                </c:pt>
                <c:pt idx="30">
                  <c:v>267.62920000000003</c:v>
                </c:pt>
                <c:pt idx="31">
                  <c:v>276.54920000000004</c:v>
                </c:pt>
                <c:pt idx="32">
                  <c:v>285.4692</c:v>
                </c:pt>
                <c:pt idx="33">
                  <c:v>294.38920000000002</c:v>
                </c:pt>
                <c:pt idx="34">
                  <c:v>303.30920000000003</c:v>
                </c:pt>
                <c:pt idx="35">
                  <c:v>312.22919999999999</c:v>
                </c:pt>
                <c:pt idx="36">
                  <c:v>321.14920000000001</c:v>
                </c:pt>
                <c:pt idx="37">
                  <c:v>330.06920000000002</c:v>
                </c:pt>
                <c:pt idx="38">
                  <c:v>338.98920000000004</c:v>
                </c:pt>
                <c:pt idx="39">
                  <c:v>347.9092</c:v>
                </c:pt>
                <c:pt idx="40">
                  <c:v>356.82920000000001</c:v>
                </c:pt>
                <c:pt idx="41">
                  <c:v>365.75920000000002</c:v>
                </c:pt>
                <c:pt idx="42">
                  <c:v>374.67920000000004</c:v>
                </c:pt>
                <c:pt idx="43">
                  <c:v>383.5992</c:v>
                </c:pt>
                <c:pt idx="44">
                  <c:v>392.51920000000001</c:v>
                </c:pt>
                <c:pt idx="45">
                  <c:v>401.43920000000003</c:v>
                </c:pt>
                <c:pt idx="46">
                  <c:v>410.35919999999999</c:v>
                </c:pt>
              </c:numCache>
            </c:numRef>
          </c:xVal>
          <c:yVal>
            <c:numRef>
              <c:f>Feuil2!$J$1:$J$47</c:f>
              <c:numCache>
                <c:formatCode>General</c:formatCode>
                <c:ptCount val="47"/>
                <c:pt idx="0">
                  <c:v>1.5904</c:v>
                </c:pt>
                <c:pt idx="1">
                  <c:v>1.881</c:v>
                </c:pt>
                <c:pt idx="2">
                  <c:v>3.0666000000000002</c:v>
                </c:pt>
                <c:pt idx="3">
                  <c:v>4.3890000000000002</c:v>
                </c:pt>
                <c:pt idx="4">
                  <c:v>5.6909999999999998</c:v>
                </c:pt>
                <c:pt idx="5">
                  <c:v>6.8703000000000003</c:v>
                </c:pt>
                <c:pt idx="6">
                  <c:v>7.9717000000000002</c:v>
                </c:pt>
                <c:pt idx="7">
                  <c:v>8.9679000000000002</c:v>
                </c:pt>
                <c:pt idx="8">
                  <c:v>9.8865999999999996</c:v>
                </c:pt>
                <c:pt idx="9">
                  <c:v>10.723000000000001</c:v>
                </c:pt>
                <c:pt idx="10">
                  <c:v>11.488</c:v>
                </c:pt>
                <c:pt idx="11">
                  <c:v>12.183</c:v>
                </c:pt>
                <c:pt idx="12">
                  <c:v>12.811999999999999</c:v>
                </c:pt>
                <c:pt idx="13">
                  <c:v>13.378</c:v>
                </c:pt>
                <c:pt idx="14">
                  <c:v>13.882</c:v>
                </c:pt>
                <c:pt idx="15">
                  <c:v>14.329000000000001</c:v>
                </c:pt>
                <c:pt idx="16">
                  <c:v>14.718</c:v>
                </c:pt>
                <c:pt idx="17">
                  <c:v>15.053000000000001</c:v>
                </c:pt>
                <c:pt idx="18">
                  <c:v>15.334</c:v>
                </c:pt>
                <c:pt idx="19">
                  <c:v>15.563000000000001</c:v>
                </c:pt>
                <c:pt idx="20">
                  <c:v>15.74</c:v>
                </c:pt>
                <c:pt idx="21">
                  <c:v>15.867000000000001</c:v>
                </c:pt>
                <c:pt idx="22">
                  <c:v>15.944000000000001</c:v>
                </c:pt>
                <c:pt idx="23">
                  <c:v>15.97</c:v>
                </c:pt>
                <c:pt idx="24">
                  <c:v>15.946999999999999</c:v>
                </c:pt>
                <c:pt idx="25">
                  <c:v>15.874000000000001</c:v>
                </c:pt>
                <c:pt idx="26">
                  <c:v>15.750999999999999</c:v>
                </c:pt>
                <c:pt idx="27">
                  <c:v>15.577</c:v>
                </c:pt>
                <c:pt idx="28">
                  <c:v>15.351000000000001</c:v>
                </c:pt>
                <c:pt idx="29">
                  <c:v>15.074</c:v>
                </c:pt>
                <c:pt idx="30">
                  <c:v>14.743</c:v>
                </c:pt>
                <c:pt idx="31">
                  <c:v>14.356999999999999</c:v>
                </c:pt>
                <c:pt idx="32">
                  <c:v>13.914999999999999</c:v>
                </c:pt>
                <c:pt idx="33">
                  <c:v>13.414</c:v>
                </c:pt>
                <c:pt idx="34">
                  <c:v>12.853</c:v>
                </c:pt>
                <c:pt idx="35">
                  <c:v>12.228</c:v>
                </c:pt>
                <c:pt idx="36">
                  <c:v>11.538</c:v>
                </c:pt>
                <c:pt idx="37">
                  <c:v>10.778</c:v>
                </c:pt>
                <c:pt idx="38">
                  <c:v>9.9459999999999997</c:v>
                </c:pt>
                <c:pt idx="39">
                  <c:v>9.0334000000000003</c:v>
                </c:pt>
                <c:pt idx="40">
                  <c:v>8.0420999999999996</c:v>
                </c:pt>
                <c:pt idx="41">
                  <c:v>6.9485999999999999</c:v>
                </c:pt>
                <c:pt idx="42">
                  <c:v>5.774</c:v>
                </c:pt>
                <c:pt idx="43">
                  <c:v>4.4797000000000002</c:v>
                </c:pt>
                <c:pt idx="44">
                  <c:v>3.1642999999999999</c:v>
                </c:pt>
                <c:pt idx="45">
                  <c:v>1.5753999999999999</c:v>
                </c:pt>
                <c:pt idx="46">
                  <c:v>1.5755999999999999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FCA-41E8-A347-390753071A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70596239"/>
        <c:axId val="1470597071"/>
      </c:scatterChart>
      <c:valAx>
        <c:axId val="1470596239"/>
        <c:scaling>
          <c:orientation val="minMax"/>
          <c:max val="408"/>
          <c:min val="0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Curvature length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0597071"/>
        <c:crosses val="autoZero"/>
        <c:crossBetween val="midCat"/>
      </c:valAx>
      <c:valAx>
        <c:axId val="1470597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Curvature heigh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rnd">
            <a:solidFill>
              <a:schemeClr val="dk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70596239"/>
        <c:crosses val="autoZero"/>
        <c:crossBetween val="midCat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>
                <a:alpha val="0"/>
              </a:schemeClr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/>
    <cs:effectRef idx="1"/>
    <cs:fontRef idx="minor">
      <a:schemeClr val="dk1"/>
    </cs:fontRef>
    <cs:spPr>
      <a:ln w="9525" cap="flat" cmpd="sng" algn="ctr">
        <a:solidFill>
          <a:schemeClr val="phClr">
            <a:alpha val="70000"/>
          </a:schemeClr>
        </a:solidFill>
        <a:prstDash val="sysDot"/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rnd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0" baseline="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>
              <a:alpha val="0"/>
            </a:schemeClr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0000"/>
            <a:lumOff val="80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 cap="rnd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rnd">
        <a:solidFill>
          <a:schemeClr val="dk1">
            <a:lumMod val="25000"/>
            <a:lumOff val="75000"/>
          </a:schemeClr>
        </a:solidFill>
        <a:round/>
      </a:ln>
    </cs:spPr>
    <cs:defRPr sz="900" kern="1200" spc="0" baseline="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EC6AE0-A76A-4571-8B58-A338DA854169}" type="datetimeFigureOut">
              <a:rPr lang="fr-FR"/>
              <a:pPr>
                <a:defRPr/>
              </a:pPr>
              <a:t>08/12/2023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7564C5-49F1-424B-8328-678E2107A4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3403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87E105-89C5-4F0E-986A-F5E85A5B8CA1}" type="datetimeFigureOut">
              <a:rPr lang="fr-FR"/>
              <a:pPr>
                <a:defRPr/>
              </a:pPr>
              <a:t>08/12/2023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43239E-5CFC-4EA3-9F9C-DF60679EE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13173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9DBAC2BE-4E1D-44BF-82CE-959ABA7E1D58}" type="datetime1">
              <a:rPr lang="fr-FR" smtClean="0"/>
              <a:t>08/12/2023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3239E-5CFC-4EA3-9F9C-DF60679EE927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706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3983769" y="3140975"/>
            <a:ext cx="5064560" cy="1470025"/>
          </a:xfr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r>
              <a:rPr lang="fr-FR" sz="3600" b="1" dirty="0">
                <a:solidFill>
                  <a:srgbClr val="153449"/>
                </a:solidFill>
              </a:rPr>
              <a:t/>
            </a:r>
            <a:br>
              <a:rPr lang="fr-FR" sz="3600" b="1" dirty="0">
                <a:solidFill>
                  <a:srgbClr val="153449"/>
                </a:solidFill>
              </a:rPr>
            </a:br>
            <a:r>
              <a:rPr lang="fr-FR" sz="2300" dirty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>
                <a:solidFill>
                  <a:srgbClr val="01B2CD"/>
                </a:solidFill>
              </a:rPr>
            </a:br>
            <a:r>
              <a:rPr lang="fr-FR" sz="1800" dirty="0">
                <a:solidFill>
                  <a:srgbClr val="153449"/>
                </a:solidFill>
              </a:rPr>
              <a:t>7 MARS </a:t>
            </a:r>
            <a:r>
              <a:rPr lang="fr-FR" sz="1800" baseline="0" dirty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94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452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6628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9611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1508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3623708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9094901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5671771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8700138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3618001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Modifier le style des sous-titres du masque</a:t>
            </a:r>
            <a:endParaRPr lang="fr-FR" dirty="0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25603" name="Espace réservé du titre 1"/>
          <p:cNvSpPr>
            <a:spLocks noGrp="1"/>
          </p:cNvSpPr>
          <p:nvPr>
            <p:ph type="ctrTitle" hasCustomPrompt="1"/>
          </p:nvPr>
        </p:nvSpPr>
        <p:spPr>
          <a:xfrm>
            <a:off x="3983769" y="3140975"/>
            <a:ext cx="5064560" cy="1470025"/>
          </a:xfrm>
        </p:spPr>
        <p:txBody>
          <a:bodyPr/>
          <a:lstStyle>
            <a:lvl1pPr algn="l">
              <a:defRPr sz="3600" smtClean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fr-FR" sz="3600" b="1" dirty="0" smtClean="0">
                <a:solidFill>
                  <a:srgbClr val="153449"/>
                </a:solidFill>
              </a:rPr>
              <a:t>Titre de la présentation</a:t>
            </a:r>
            <a:r>
              <a:rPr lang="fr-FR" sz="3600" b="1" dirty="0">
                <a:solidFill>
                  <a:srgbClr val="153449"/>
                </a:solidFill>
              </a:rPr>
              <a:t/>
            </a:r>
            <a:br>
              <a:rPr lang="fr-FR" sz="3600" b="1" dirty="0">
                <a:solidFill>
                  <a:srgbClr val="153449"/>
                </a:solidFill>
              </a:rPr>
            </a:br>
            <a:r>
              <a:rPr lang="fr-FR" sz="2300" dirty="0">
                <a:solidFill>
                  <a:srgbClr val="01B2CD"/>
                </a:solidFill>
              </a:rPr>
              <a:t>Sous-titre de la présentation</a:t>
            </a:r>
            <a:br>
              <a:rPr lang="fr-FR" sz="2300" dirty="0">
                <a:solidFill>
                  <a:srgbClr val="01B2CD"/>
                </a:solidFill>
              </a:rPr>
            </a:br>
            <a:r>
              <a:rPr lang="fr-FR" sz="1800" dirty="0">
                <a:solidFill>
                  <a:srgbClr val="153449"/>
                </a:solidFill>
              </a:rPr>
              <a:t>7 MARS </a:t>
            </a:r>
            <a:r>
              <a:rPr lang="fr-FR" sz="1800" baseline="0" dirty="0">
                <a:solidFill>
                  <a:srgbClr val="153449"/>
                </a:solidFill>
              </a:rPr>
              <a:t>2016</a:t>
            </a:r>
            <a:endParaRPr lang="fr-FR" sz="1800" dirty="0">
              <a:solidFill>
                <a:srgbClr val="1534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0395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 cap="small"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small"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3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4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small"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small"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1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/>
          </p:nvPr>
        </p:nvSpPr>
        <p:spPr>
          <a:xfrm>
            <a:off x="551784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7" name="Espace réservé du contenu 3"/>
          <p:cNvSpPr>
            <a:spLocks noGrp="1"/>
          </p:cNvSpPr>
          <p:nvPr>
            <p:ph sz="half" idx="2"/>
          </p:nvPr>
        </p:nvSpPr>
        <p:spPr>
          <a:xfrm>
            <a:off x="551784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151784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9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29620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8040616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11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8040616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9349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520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7328" y="98680"/>
            <a:ext cx="12097344" cy="4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714503" y="1600206"/>
            <a:ext cx="98679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</a:t>
            </a:r>
            <a:r>
              <a:rPr lang="fr-FR" dirty="0"/>
              <a:t>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Espace réservé de la date 4"/>
          <p:cNvSpPr>
            <a:spLocks noGrp="1"/>
          </p:cNvSpPr>
          <p:nvPr>
            <p:ph type="dt" sz="half" idx="2"/>
          </p:nvPr>
        </p:nvSpPr>
        <p:spPr>
          <a:xfrm>
            <a:off x="952535" y="6564921"/>
            <a:ext cx="3511285" cy="313200"/>
          </a:xfrm>
          <a:prstGeom prst="rect">
            <a:avLst/>
          </a:prstGeom>
        </p:spPr>
        <p:txBody>
          <a:bodyPr/>
          <a:lstStyle>
            <a:lvl1pPr>
              <a:defRPr sz="1200" baseline="0">
                <a:latin typeface="calibri" charset="0"/>
              </a:defRPr>
            </a:lvl1pPr>
          </a:lstStyle>
          <a:p>
            <a:r>
              <a:rPr lang="fr-FR" dirty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3"/>
          </p:nvPr>
        </p:nvSpPr>
        <p:spPr>
          <a:xfrm>
            <a:off x="8701948" y="6564921"/>
            <a:ext cx="2002565" cy="313200"/>
          </a:xfrm>
          <a:prstGeom prst="rect">
            <a:avLst/>
          </a:prstGeom>
        </p:spPr>
        <p:txBody>
          <a:bodyPr/>
          <a:lstStyle>
            <a:lvl1pPr algn="ctr">
              <a:defRPr sz="1200" baseline="0">
                <a:latin typeface="calibri" charset="0"/>
              </a:defRPr>
            </a:lvl1pPr>
          </a:lstStyle>
          <a:p>
            <a:r>
              <a:rPr lang="fr-FR" dirty="0" err="1" smtClean="0">
                <a:solidFill>
                  <a:srgbClr val="153449"/>
                </a:solidFill>
              </a:rPr>
              <a:t>IJCLab</a:t>
            </a:r>
            <a:r>
              <a:rPr lang="fr-FR" dirty="0" smtClean="0">
                <a:solidFill>
                  <a:srgbClr val="153449"/>
                </a:solidFill>
              </a:rPr>
              <a:t>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4"/>
          </p:nvPr>
        </p:nvSpPr>
        <p:spPr>
          <a:xfrm>
            <a:off x="10672092" y="6570720"/>
            <a:ext cx="1376571" cy="313200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B3CC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483200" y="6472800"/>
            <a:ext cx="103104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 userDrawn="1"/>
        </p:nvCxnSpPr>
        <p:spPr>
          <a:xfrm>
            <a:off x="960000" y="640800"/>
            <a:ext cx="8673600" cy="0"/>
          </a:xfrm>
          <a:prstGeom prst="line">
            <a:avLst/>
          </a:prstGeom>
          <a:ln w="12700">
            <a:solidFill>
              <a:srgbClr val="00B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 userDrawn="1"/>
        </p:nvCxnSpPr>
        <p:spPr>
          <a:xfrm>
            <a:off x="2419200" y="561600"/>
            <a:ext cx="82656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Espace réservé du contenu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61FD162-A8E0-419C-8735-16BCCBCBE02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810782" y="205200"/>
            <a:ext cx="1099190" cy="3400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702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 kern="1200" cap="small" baseline="0">
          <a:solidFill>
            <a:srgbClr val="17354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AD89-17DE-4EAC-B060-CF86C17F7722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1483200" y="6472800"/>
            <a:ext cx="10310400" cy="0"/>
          </a:xfrm>
          <a:prstGeom prst="line">
            <a:avLst/>
          </a:prstGeom>
          <a:ln w="12700">
            <a:solidFill>
              <a:srgbClr val="00B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960000" y="640800"/>
            <a:ext cx="8673600" cy="0"/>
          </a:xfrm>
          <a:prstGeom prst="line">
            <a:avLst/>
          </a:prstGeom>
          <a:ln w="12700">
            <a:solidFill>
              <a:srgbClr val="00B4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 userDrawn="1"/>
        </p:nvCxnSpPr>
        <p:spPr>
          <a:xfrm>
            <a:off x="2419200" y="561600"/>
            <a:ext cx="8265600" cy="3600"/>
          </a:xfrm>
          <a:prstGeom prst="line">
            <a:avLst/>
          </a:prstGeom>
          <a:ln w="12700">
            <a:solidFill>
              <a:srgbClr val="1735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Espace réservé du contenu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00" y="205200"/>
            <a:ext cx="1080000" cy="35872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61FD162-A8E0-419C-8735-16BCCBCBE02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810782" y="205200"/>
            <a:ext cx="1099190" cy="34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28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99656" y="3140975"/>
            <a:ext cx="8208232" cy="1470025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153449"/>
                </a:solidFill>
              </a:rPr>
              <a:t>Mini prototypes de tubes Einstein </a:t>
            </a:r>
            <a:r>
              <a:rPr lang="fr-FR" b="1" dirty="0" err="1" smtClean="0">
                <a:solidFill>
                  <a:srgbClr val="153449"/>
                </a:solidFill>
              </a:rPr>
              <a:t>Telescope</a:t>
            </a:r>
            <a:r>
              <a:rPr lang="fr-FR" b="1" dirty="0" smtClean="0">
                <a:solidFill>
                  <a:srgbClr val="153449"/>
                </a:solidFill>
              </a:rPr>
              <a:t> </a:t>
            </a:r>
            <a:r>
              <a:rPr lang="fr-FR" sz="4800" dirty="0">
                <a:solidFill>
                  <a:srgbClr val="153449"/>
                </a:solidFill>
              </a:rPr>
              <a:t/>
            </a:r>
            <a:br>
              <a:rPr lang="fr-FR" sz="4800" dirty="0">
                <a:solidFill>
                  <a:srgbClr val="153449"/>
                </a:solidFill>
              </a:rPr>
            </a:br>
            <a:r>
              <a:rPr lang="fr-FR" sz="2300" dirty="0" smtClean="0">
                <a:solidFill>
                  <a:srgbClr val="01B2CD"/>
                </a:solidFill>
              </a:rPr>
              <a:t>Du tube bombé au Tube spirale</a:t>
            </a:r>
            <a:r>
              <a:rPr lang="fr-FR" dirty="0">
                <a:solidFill>
                  <a:srgbClr val="01B2CD"/>
                </a:solidFill>
              </a:rPr>
              <a:t/>
            </a:r>
            <a:br>
              <a:rPr lang="fr-FR" dirty="0">
                <a:solidFill>
                  <a:srgbClr val="01B2CD"/>
                </a:solidFill>
              </a:rPr>
            </a:br>
            <a:r>
              <a:rPr lang="fr-FR" sz="1800" dirty="0" smtClean="0">
                <a:solidFill>
                  <a:srgbClr val="153449"/>
                </a:solidFill>
              </a:rPr>
              <a:t>08/12/2023</a:t>
            </a:r>
            <a:r>
              <a:rPr lang="fr-FR" sz="2800" dirty="0">
                <a:solidFill>
                  <a:srgbClr val="153449"/>
                </a:solidFill>
              </a:rPr>
              <a:t/>
            </a:r>
            <a:br>
              <a:rPr lang="fr-FR" sz="2800" dirty="0">
                <a:solidFill>
                  <a:srgbClr val="153449"/>
                </a:solidFill>
              </a:rPr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Scénario de fabrication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551784" y="1535113"/>
            <a:ext cx="2159840" cy="639762"/>
          </a:xfrm>
        </p:spPr>
        <p:txBody>
          <a:bodyPr/>
          <a:lstStyle/>
          <a:p>
            <a:pPr algn="ctr"/>
            <a:r>
              <a:rPr lang="fr-FR" cap="small" dirty="0" smtClean="0"/>
              <a:t>Tôle lisse</a:t>
            </a:r>
            <a:endParaRPr lang="fr-FR" cap="small" dirty="0"/>
          </a:p>
        </p:txBody>
      </p:sp>
      <p:pic>
        <p:nvPicPr>
          <p:cNvPr id="16" name="Espace réservé du contenu 1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35360" y="2973765"/>
            <a:ext cx="3476899" cy="1333324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3575720" y="1535113"/>
            <a:ext cx="2159840" cy="639762"/>
          </a:xfrm>
        </p:spPr>
        <p:txBody>
          <a:bodyPr/>
          <a:lstStyle/>
          <a:p>
            <a:pPr algn="ctr"/>
            <a:r>
              <a:rPr lang="fr-FR" cap="small" dirty="0" smtClean="0"/>
              <a:t>Tôle pliée</a:t>
            </a:r>
            <a:endParaRPr lang="fr-FR" cap="small" dirty="0"/>
          </a:p>
        </p:txBody>
      </p:sp>
      <p:pic>
        <p:nvPicPr>
          <p:cNvPr id="17" name="Espace réservé du contenu 16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2929495" y="2973764"/>
            <a:ext cx="3310521" cy="1330430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>
          <a:xfrm>
            <a:off x="6480675" y="1535113"/>
            <a:ext cx="2159840" cy="639762"/>
          </a:xfrm>
        </p:spPr>
        <p:txBody>
          <a:bodyPr/>
          <a:lstStyle/>
          <a:p>
            <a:pPr algn="ctr"/>
            <a:r>
              <a:rPr lang="fr-FR" cap="small" dirty="0" smtClean="0"/>
              <a:t>Tôle Enroulée</a:t>
            </a:r>
            <a:endParaRPr lang="fr-FR" cap="small" dirty="0"/>
          </a:p>
        </p:txBody>
      </p:sp>
      <p:pic>
        <p:nvPicPr>
          <p:cNvPr id="18" name="Espace réservé du contenu 17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6721803" y="2919224"/>
            <a:ext cx="1680300" cy="1364438"/>
          </a:xfrm>
          <a:prstGeom prst="rect">
            <a:avLst/>
          </a:prstGeom>
        </p:spPr>
      </p:pic>
      <p:sp>
        <p:nvSpPr>
          <p:cNvPr id="14" name="Espace réservé du texte 9"/>
          <p:cNvSpPr txBox="1">
            <a:spLocks/>
          </p:cNvSpPr>
          <p:nvPr/>
        </p:nvSpPr>
        <p:spPr bwMode="auto">
          <a:xfrm>
            <a:off x="9454459" y="1700808"/>
            <a:ext cx="215984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cap="small" dirty="0" smtClean="0"/>
              <a:t>Tôle Enroulée et Soudée</a:t>
            </a:r>
            <a:endParaRPr lang="fr-FR" cap="small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75526" y="2870804"/>
            <a:ext cx="2308706" cy="141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3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10" grpId="0" build="p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Fabrication du tube spiral</a:t>
            </a:r>
            <a:endParaRPr lang="fr-FR" dirty="0"/>
          </a:p>
        </p:txBody>
      </p:sp>
      <p:pic>
        <p:nvPicPr>
          <p:cNvPr id="13" name="Espace réservé du contenu 1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27448" y="1868034"/>
            <a:ext cx="3542184" cy="1831075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10" y="2078267"/>
            <a:ext cx="3109776" cy="12747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096000" y="2023437"/>
            <a:ext cx="27228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Soudage à la molette</a:t>
            </a:r>
          </a:p>
          <a:p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(Utilisé dans l’automobile)</a:t>
            </a:r>
            <a:endParaRPr lang="fr-FR" cap="small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0" name="Espace réservé du contenu 15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192838" y="3604087"/>
            <a:ext cx="3214071" cy="32896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4392" y="4375405"/>
            <a:ext cx="3394578" cy="56576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6096000" y="4090685"/>
            <a:ext cx="2036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Soudage au TIG</a:t>
            </a:r>
            <a:endParaRPr lang="fr-FR" cap="small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019" y="3960164"/>
            <a:ext cx="3741042" cy="220514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127448" y="980728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TubeFormer</a:t>
            </a:r>
            <a:r>
              <a:rPr lang="fr-FR" sz="24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</a:t>
            </a:r>
            <a:r>
              <a:rPr lang="fr-FR" sz="2400" b="1" cap="small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Spiro</a:t>
            </a:r>
            <a:endParaRPr lang="fr-FR" sz="2400" b="1" cap="small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73556" y="4926960"/>
            <a:ext cx="705678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Profile bombé avec 2 ailes </a:t>
            </a:r>
          </a:p>
          <a:p>
            <a:pPr marL="742950" lvl="1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possible selon </a:t>
            </a:r>
            <a:r>
              <a:rPr lang="fr-FR" cap="small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Spiro</a:t>
            </a: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, mais adaptation de machine nécessaire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Réaliste selon la CNIM et SATIL, mais développement nécessaire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439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3200" dirty="0" smtClean="0"/>
              <a:t>Profile Ajustable aux moyens de production</a:t>
            </a:r>
            <a:endParaRPr lang="fr-FR" sz="32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551784" y="2547732"/>
            <a:ext cx="3600000" cy="9361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lèvre :	10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Rayon :		5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Bombé :	10 mm</a:t>
            </a:r>
            <a:endParaRPr lang="fr-F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450" y="3627115"/>
            <a:ext cx="3598863" cy="2020575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4151784" y="2547732"/>
            <a:ext cx="3600000" cy="9361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lèvre :	3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Rayon :		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Bombé :	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14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</p:txBody>
      </p:sp>
      <p:pic>
        <p:nvPicPr>
          <p:cNvPr id="13" name="Espace réservé du contenu 12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295775" y="3626670"/>
            <a:ext cx="3600450" cy="2021466"/>
          </a:xfrm>
          <a:prstGeom prst="rect">
            <a:avLst/>
          </a:prstGeom>
        </p:spPr>
      </p:pic>
      <p:sp>
        <p:nvSpPr>
          <p:cNvPr id="10" name="Espace réservé du texte 9"/>
          <p:cNvSpPr>
            <a:spLocks noGrp="1"/>
          </p:cNvSpPr>
          <p:nvPr>
            <p:ph type="body" sz="quarter" idx="13"/>
          </p:nvPr>
        </p:nvSpPr>
        <p:spPr>
          <a:xfrm>
            <a:off x="8040616" y="2547732"/>
            <a:ext cx="3600000" cy="93610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lèvre :	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13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Rayon :		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Hauteur de Bombé :	8</a:t>
            </a:r>
            <a:r>
              <a:rPr lang="fr-FR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mm</a:t>
            </a:r>
          </a:p>
        </p:txBody>
      </p:sp>
      <p:pic>
        <p:nvPicPr>
          <p:cNvPr id="14" name="Espace réservé du contenu 13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8040688" y="3626670"/>
            <a:ext cx="3600450" cy="2021466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51784" y="579597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latin typeface="+mn-lt"/>
              </a:rPr>
              <a:t>Linear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Buckling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n-lt"/>
              </a:rPr>
              <a:t>S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afety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Factor : 4.12</a:t>
            </a:r>
            <a:endParaRPr lang="fr-F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295825" y="579597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latin typeface="+mn-lt"/>
              </a:rPr>
              <a:t>Linear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Buckling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n-lt"/>
              </a:rPr>
              <a:t>S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afety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Factor : 4.12</a:t>
            </a:r>
            <a:endParaRPr lang="fr-F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041724" y="5793073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FF0000"/>
                </a:solidFill>
                <a:latin typeface="+mn-lt"/>
              </a:rPr>
              <a:t>Linear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Buckling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+mn-lt"/>
              </a:rPr>
              <a:t>S</a:t>
            </a:r>
            <a:r>
              <a:rPr lang="fr-FR" dirty="0" err="1" smtClean="0">
                <a:solidFill>
                  <a:srgbClr val="FF0000"/>
                </a:solidFill>
                <a:latin typeface="+mn-lt"/>
              </a:rPr>
              <a:t>afety</a:t>
            </a:r>
            <a:r>
              <a:rPr lang="fr-FR" dirty="0" smtClean="0">
                <a:solidFill>
                  <a:srgbClr val="FF0000"/>
                </a:solidFill>
                <a:latin typeface="+mn-lt"/>
              </a:rPr>
              <a:t> Factor : 4.10</a:t>
            </a:r>
            <a:endParaRPr lang="fr-F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134870" y="885798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cap="small" dirty="0" smtClean="0">
                <a:latin typeface="+mn-lt"/>
              </a:rPr>
              <a:t>Mêmes valeurs pour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cap="small" dirty="0" smtClean="0">
                <a:latin typeface="+mn-lt"/>
              </a:rPr>
              <a:t>Largeur de tôle (170 mm),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cap="small" dirty="0" smtClean="0">
                <a:latin typeface="+mn-lt"/>
              </a:rPr>
              <a:t>Epaisseur de tôle (1 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cap="small" dirty="0" smtClean="0">
                <a:latin typeface="+mn-lt"/>
              </a:rPr>
              <a:t>Diamètre interne (400 mm)</a:t>
            </a:r>
            <a:endParaRPr lang="fr-FR" b="1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77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Outillage de réalisation de prototype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IJCLab-LAPP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81487" y="4765859"/>
            <a:ext cx="2303265" cy="1615469"/>
          </a:xfrm>
          <a:prstGeom prst="rect">
            <a:avLst/>
          </a:prstGeom>
        </p:spPr>
      </p:pic>
      <p:pic>
        <p:nvPicPr>
          <p:cNvPr id="13" name="Espace réservé du contenu 12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863752" y="3899118"/>
            <a:ext cx="1474343" cy="1281504"/>
          </a:xfrm>
          <a:prstGeom prst="rect">
            <a:avLst/>
          </a:prstGeom>
        </p:spPr>
      </p:pic>
      <p:pic>
        <p:nvPicPr>
          <p:cNvPr id="15" name="Espace réservé du contenu 14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7392144" y="3501008"/>
            <a:ext cx="3600450" cy="2797921"/>
          </a:xfrm>
          <a:prstGeom prst="rect">
            <a:avLst/>
          </a:prstGeom>
        </p:spPr>
      </p:pic>
      <p:sp>
        <p:nvSpPr>
          <p:cNvPr id="20" name="Flèche courbée vers le bas 19"/>
          <p:cNvSpPr/>
          <p:nvPr/>
        </p:nvSpPr>
        <p:spPr>
          <a:xfrm rot="19897638" flipH="1">
            <a:off x="7557069" y="5125737"/>
            <a:ext cx="639146" cy="410594"/>
          </a:xfrm>
          <a:prstGeom prst="curved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946463" y="1038831"/>
            <a:ext cx="104781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cap="small" dirty="0" smtClean="0">
                <a:latin typeface="+mn-lt"/>
              </a:rPr>
              <a:t>Réalisation d’un outillage de fabrication en vue de 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cap="small" dirty="0" smtClean="0">
                <a:latin typeface="+mn-lt"/>
              </a:rPr>
              <a:t>Valider les conditions de fabrication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cap="small" dirty="0" smtClean="0">
                <a:latin typeface="+mn-lt"/>
              </a:rPr>
              <a:t>Réaliser un petit prototype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2400" cap="small" dirty="0" smtClean="0">
                <a:latin typeface="+mn-lt"/>
              </a:rPr>
              <a:t>Echanger avec les industriels sur la réalisation R&amp;D d’une machine de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cap="small" dirty="0" smtClean="0">
                <a:latin typeface="+mn-lt"/>
              </a:rPr>
              <a:t>Autres concepts possibles d’enroulement pour la réalisation d’un proto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2400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39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z="4800" dirty="0" smtClean="0"/>
              <a:t>Partie 1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800" b="1" cap="small" dirty="0"/>
              <a:t>Le Tube Bombé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89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Tube bombé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13" name="Espace réservé du contenu 1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09600" y="1612744"/>
            <a:ext cx="5384800" cy="1456216"/>
          </a:xfrm>
          <a:prstGeom prst="rect">
            <a:avLst/>
          </a:prstGeom>
        </p:spPr>
      </p:pic>
      <p:sp>
        <p:nvSpPr>
          <p:cNvPr id="14" name="Espace réservé du contenu 3"/>
          <p:cNvSpPr txBox="1">
            <a:spLocks/>
          </p:cNvSpPr>
          <p:nvPr/>
        </p:nvSpPr>
        <p:spPr>
          <a:xfrm>
            <a:off x="6983742" y="1556792"/>
            <a:ext cx="4944906" cy="4525963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Nouvelle technologie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Faible épaisseur de tôle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(1.6 mm)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Rigide en flexion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Bonne tenue au vide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(CS ≈ 4)</a:t>
            </a:r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3933056"/>
            <a:ext cx="4392488" cy="181641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040954" y="4077072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 smtClean="0">
                <a:latin typeface="+mn-lt"/>
              </a:rPr>
              <a:t>Moins d’acier</a:t>
            </a:r>
          </a:p>
          <a:p>
            <a:pPr algn="ctr"/>
            <a:r>
              <a:rPr lang="fr-FR" sz="2400" b="1" cap="small" dirty="0" smtClean="0">
                <a:latin typeface="+mn-lt"/>
              </a:rPr>
              <a:t>+</a:t>
            </a:r>
          </a:p>
          <a:p>
            <a:pPr algn="ctr"/>
            <a:r>
              <a:rPr lang="fr-FR" sz="2400" b="1" cap="small" dirty="0" smtClean="0">
                <a:latin typeface="+mn-lt"/>
              </a:rPr>
              <a:t>Moins de support</a:t>
            </a:r>
          </a:p>
          <a:p>
            <a:pPr algn="ctr"/>
            <a:r>
              <a:rPr lang="fr-FR" sz="2400" b="1" cap="small" dirty="0" smtClean="0">
                <a:latin typeface="+mn-lt"/>
              </a:rPr>
              <a:t>=</a:t>
            </a:r>
          </a:p>
          <a:p>
            <a:pPr algn="ctr"/>
            <a:r>
              <a:rPr lang="fr-FR" sz="2400" b="1" cap="small" dirty="0" smtClean="0">
                <a:latin typeface="+mn-lt"/>
              </a:rPr>
              <a:t>Diminution des coûts</a:t>
            </a:r>
            <a:endParaRPr lang="fr-FR" sz="2400" b="1" cap="smal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29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Prototype de Tube bombé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Espace réservé du contenu 1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0096" y="1052736"/>
            <a:ext cx="3672408" cy="267580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01195" y="1373868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①</a:t>
            </a: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②</a:t>
            </a: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Raidisseurs	(x4)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③</a:t>
            </a: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Calibri" panose="020F0502020204030204" pitchFamily="34" charset="0"/>
              </a:rPr>
              <a:t>Bride DN400	(x2)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01195" y="2598004"/>
            <a:ext cx="4824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2100 mm de long (incluant les brides)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400 mm de diamètre externe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 mm d’épaisseur de tôle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Compatible avec le banc de test du CERN</a:t>
            </a:r>
          </a:p>
        </p:txBody>
      </p:sp>
      <p:grpSp>
        <p:nvGrpSpPr>
          <p:cNvPr id="3" name="Groupe 2"/>
          <p:cNvGrpSpPr/>
          <p:nvPr/>
        </p:nvGrpSpPr>
        <p:grpSpPr>
          <a:xfrm>
            <a:off x="501195" y="4077072"/>
            <a:ext cx="10228426" cy="2105134"/>
            <a:chOff x="501195" y="4077072"/>
            <a:chExt cx="10228426" cy="2105134"/>
          </a:xfrm>
        </p:grpSpPr>
        <p:sp>
          <p:nvSpPr>
            <p:cNvPr id="10" name="ZoneTexte 9"/>
            <p:cNvSpPr txBox="1"/>
            <p:nvPr/>
          </p:nvSpPr>
          <p:spPr>
            <a:xfrm>
              <a:off x="501195" y="4653136"/>
              <a:ext cx="58108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latin typeface="+mn-lt"/>
                </a:rPr>
                <a:t>Prototype réalisé de sorte à posséder les mêmes propriétés mécaniques que celles attendues sur le tube finale :</a:t>
              </a:r>
            </a:p>
            <a:p>
              <a:endParaRPr lang="fr-FR" dirty="0">
                <a:latin typeface="+mn-lt"/>
              </a:endParaRPr>
            </a:p>
            <a:p>
              <a:pPr algn="ctr"/>
              <a:r>
                <a:rPr lang="fr-FR" cap="small" dirty="0" smtClean="0">
                  <a:solidFill>
                    <a:srgbClr val="FF0000"/>
                  </a:solidFill>
                  <a:latin typeface="+mn-lt"/>
                </a:rPr>
                <a:t>Facteur de sécurité linéaire d’environs 4</a:t>
              </a:r>
              <a:endParaRPr lang="fr-FR" cap="small" dirty="0">
                <a:solidFill>
                  <a:srgbClr val="FF0000"/>
                </a:solidFill>
                <a:latin typeface="+mn-lt"/>
              </a:endParaRPr>
            </a:p>
          </p:txBody>
        </p:sp>
        <p:pic>
          <p:nvPicPr>
            <p:cNvPr id="11" name="Espace réservé du contenu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60096" y="4077072"/>
              <a:ext cx="3769525" cy="2105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398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/>
          <p:cNvGrpSpPr/>
          <p:nvPr/>
        </p:nvGrpSpPr>
        <p:grpSpPr>
          <a:xfrm>
            <a:off x="6023992" y="3933055"/>
            <a:ext cx="6024671" cy="2434665"/>
            <a:chOff x="6023992" y="3933055"/>
            <a:chExt cx="6024671" cy="2434665"/>
          </a:xfrm>
        </p:grpSpPr>
        <p:graphicFrame>
          <p:nvGraphicFramePr>
            <p:cNvPr id="11" name="Espace réservé du contenu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08959073"/>
                </p:ext>
              </p:extLst>
            </p:nvPr>
          </p:nvGraphicFramePr>
          <p:xfrm>
            <a:off x="6023992" y="3933055"/>
            <a:ext cx="6024671" cy="18150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3" name="Connecteur droit 12"/>
            <p:cNvCxnSpPr/>
            <p:nvPr/>
          </p:nvCxnSpPr>
          <p:spPr>
            <a:xfrm>
              <a:off x="7896200" y="6203053"/>
              <a:ext cx="720080" cy="0"/>
            </a:xfrm>
            <a:prstGeom prst="line">
              <a:avLst/>
            </a:prstGeom>
            <a:ln w="2857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>
              <a:off x="7896200" y="5915021"/>
              <a:ext cx="7200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168008" y="5721389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Ideal</a:t>
              </a:r>
              <a:r>
                <a:rPr lang="fr-FR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 </a:t>
              </a:r>
              <a:r>
                <a:rPr lang="fr-FR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geometry</a:t>
              </a:r>
              <a:r>
                <a:rPr lang="fr-FR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 :</a:t>
              </a:r>
            </a:p>
            <a:p>
              <a:r>
                <a:rPr lang="fr-FR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True</a:t>
              </a:r>
              <a:r>
                <a:rPr lang="fr-FR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 </a:t>
              </a:r>
              <a:r>
                <a:rPr lang="fr-FR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geometry</a:t>
              </a:r>
              <a:r>
                <a:rPr lang="fr-FR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 :</a:t>
              </a:r>
              <a:endParaRPr lang="fr-FR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758057"/>
            <a:ext cx="9737431" cy="5477305"/>
          </a:xfrm>
          <a:prstGeom prst="rect">
            <a:avLst/>
          </a:prstGeom>
        </p:spPr>
      </p:pic>
      <p:pic>
        <p:nvPicPr>
          <p:cNvPr id="15" name="Espace réservé du contenu 7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774027" y="746691"/>
            <a:ext cx="7584863" cy="5378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824674"/>
            <a:ext cx="4870800" cy="34128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Outillage de Fabrication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5</a:t>
            </a:fld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263352" y="891939"/>
            <a:ext cx="5843512" cy="3401157"/>
            <a:chOff x="263352" y="891939"/>
            <a:chExt cx="5843512" cy="3401157"/>
          </a:xfrm>
        </p:grpSpPr>
        <p:sp>
          <p:nvSpPr>
            <p:cNvPr id="18" name="Flèche droite 17"/>
            <p:cNvSpPr/>
            <p:nvPr/>
          </p:nvSpPr>
          <p:spPr>
            <a:xfrm rot="8985819">
              <a:off x="263352" y="4005064"/>
              <a:ext cx="360040" cy="288032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Flèche droite 18"/>
            <p:cNvSpPr/>
            <p:nvPr/>
          </p:nvSpPr>
          <p:spPr>
            <a:xfrm rot="8985819" flipH="1">
              <a:off x="5749268" y="891939"/>
              <a:ext cx="357596" cy="288032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>
            <a:off x="1552533" y="874243"/>
            <a:ext cx="3803645" cy="3068042"/>
            <a:chOff x="1552533" y="874243"/>
            <a:chExt cx="3803645" cy="3068042"/>
          </a:xfrm>
        </p:grpSpPr>
        <p:sp>
          <p:nvSpPr>
            <p:cNvPr id="21" name="Flèche droite 20"/>
            <p:cNvSpPr/>
            <p:nvPr/>
          </p:nvSpPr>
          <p:spPr>
            <a:xfrm rot="8100000" flipH="1">
              <a:off x="1872823" y="2845072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lèche droite 21"/>
            <p:cNvSpPr/>
            <p:nvPr/>
          </p:nvSpPr>
          <p:spPr>
            <a:xfrm rot="5400000" flipH="1">
              <a:off x="1517944" y="2632032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lèche droite 22"/>
            <p:cNvSpPr/>
            <p:nvPr/>
          </p:nvSpPr>
          <p:spPr>
            <a:xfrm rot="10800000" flipH="1">
              <a:off x="2038560" y="3293667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lèche droite 23"/>
            <p:cNvSpPr/>
            <p:nvPr/>
          </p:nvSpPr>
          <p:spPr>
            <a:xfrm rot="13500000" flipH="1">
              <a:off x="1899217" y="3698190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Flèche droite 27"/>
            <p:cNvSpPr/>
            <p:nvPr/>
          </p:nvSpPr>
          <p:spPr>
            <a:xfrm rot="8100000" flipH="1">
              <a:off x="2637042" y="2421694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Flèche droite 28"/>
            <p:cNvSpPr/>
            <p:nvPr/>
          </p:nvSpPr>
          <p:spPr>
            <a:xfrm rot="5400000" flipH="1">
              <a:off x="2282163" y="2208654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Flèche droite 29"/>
            <p:cNvSpPr/>
            <p:nvPr/>
          </p:nvSpPr>
          <p:spPr>
            <a:xfrm rot="10800000" flipH="1">
              <a:off x="2802779" y="2870289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Flèche droite 30"/>
            <p:cNvSpPr/>
            <p:nvPr/>
          </p:nvSpPr>
          <p:spPr>
            <a:xfrm rot="13500000" flipH="1">
              <a:off x="2663436" y="3274812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Flèche droite 32"/>
            <p:cNvSpPr/>
            <p:nvPr/>
          </p:nvSpPr>
          <p:spPr>
            <a:xfrm rot="8100000" flipH="1">
              <a:off x="3399929" y="1988420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Flèche droite 33"/>
            <p:cNvSpPr/>
            <p:nvPr/>
          </p:nvSpPr>
          <p:spPr>
            <a:xfrm rot="5400000" flipH="1">
              <a:off x="3045050" y="1775380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Flèche droite 34"/>
            <p:cNvSpPr/>
            <p:nvPr/>
          </p:nvSpPr>
          <p:spPr>
            <a:xfrm rot="10800000" flipH="1">
              <a:off x="3565666" y="2437015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Flèche droite 35"/>
            <p:cNvSpPr/>
            <p:nvPr/>
          </p:nvSpPr>
          <p:spPr>
            <a:xfrm rot="13500000" flipH="1">
              <a:off x="3426323" y="2841538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Flèche droite 37"/>
            <p:cNvSpPr/>
            <p:nvPr/>
          </p:nvSpPr>
          <p:spPr>
            <a:xfrm rot="8100000" flipH="1">
              <a:off x="4145134" y="1555146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Flèche droite 38"/>
            <p:cNvSpPr/>
            <p:nvPr/>
          </p:nvSpPr>
          <p:spPr>
            <a:xfrm rot="5400000" flipH="1">
              <a:off x="3790255" y="1342106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Flèche droite 39"/>
            <p:cNvSpPr/>
            <p:nvPr/>
          </p:nvSpPr>
          <p:spPr>
            <a:xfrm rot="10800000" flipH="1">
              <a:off x="4310871" y="2003741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Flèche droite 40"/>
            <p:cNvSpPr/>
            <p:nvPr/>
          </p:nvSpPr>
          <p:spPr>
            <a:xfrm rot="13500000" flipH="1">
              <a:off x="4171528" y="2408264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Flèche droite 42"/>
            <p:cNvSpPr/>
            <p:nvPr/>
          </p:nvSpPr>
          <p:spPr>
            <a:xfrm rot="8100000" flipH="1">
              <a:off x="4911757" y="1121872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Flèche droite 43"/>
            <p:cNvSpPr/>
            <p:nvPr/>
          </p:nvSpPr>
          <p:spPr>
            <a:xfrm rot="5400000" flipH="1">
              <a:off x="4556878" y="908832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Flèche droite 44"/>
            <p:cNvSpPr/>
            <p:nvPr/>
          </p:nvSpPr>
          <p:spPr>
            <a:xfrm rot="10800000" flipH="1">
              <a:off x="5077494" y="1570467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Flèche droite 45"/>
            <p:cNvSpPr/>
            <p:nvPr/>
          </p:nvSpPr>
          <p:spPr>
            <a:xfrm rot="13500000" flipH="1">
              <a:off x="4938151" y="1974990"/>
              <a:ext cx="278684" cy="20950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62" name="Groupe 61"/>
          <p:cNvGrpSpPr/>
          <p:nvPr/>
        </p:nvGrpSpPr>
        <p:grpSpPr>
          <a:xfrm>
            <a:off x="262636" y="889793"/>
            <a:ext cx="5843512" cy="3401157"/>
            <a:chOff x="263352" y="891939"/>
            <a:chExt cx="5843512" cy="3401157"/>
          </a:xfrm>
        </p:grpSpPr>
        <p:sp>
          <p:nvSpPr>
            <p:cNvPr id="63" name="Flèche droite 62"/>
            <p:cNvSpPr/>
            <p:nvPr/>
          </p:nvSpPr>
          <p:spPr>
            <a:xfrm rot="19800000">
              <a:off x="263352" y="4005064"/>
              <a:ext cx="360040" cy="288032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Flèche droite 63"/>
            <p:cNvSpPr/>
            <p:nvPr/>
          </p:nvSpPr>
          <p:spPr>
            <a:xfrm rot="19800000" flipH="1">
              <a:off x="5749268" y="891939"/>
              <a:ext cx="357596" cy="288032"/>
            </a:xfrm>
            <a:prstGeom prst="right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3752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139 L -0.19909 -0.131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35" y="-65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64000" y="64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5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50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Fabrication du Prototype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6023992" y="836712"/>
            <a:ext cx="4896544" cy="3627982"/>
            <a:chOff x="4655840" y="725686"/>
            <a:chExt cx="6311746" cy="4747120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5840" y="725686"/>
              <a:ext cx="4148150" cy="293629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74772" y="1340768"/>
              <a:ext cx="4192814" cy="2967914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20909" y="2517154"/>
              <a:ext cx="4175492" cy="2955652"/>
            </a:xfrm>
            <a:prstGeom prst="rect">
              <a:avLst/>
            </a:prstGeom>
          </p:spPr>
        </p:pic>
      </p:grpSp>
      <p:sp>
        <p:nvSpPr>
          <p:cNvPr id="10" name="ZoneTexte 9"/>
          <p:cNvSpPr txBox="1"/>
          <p:nvPr/>
        </p:nvSpPr>
        <p:spPr>
          <a:xfrm>
            <a:off x="979984" y="929652"/>
            <a:ext cx="3891879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Commandes auprès d’industriels</a:t>
            </a:r>
          </a:p>
          <a:p>
            <a:pPr marL="742950" lvl="1" indent="-285750">
              <a:buFont typeface="Calibri" panose="020F0502020204030204" pitchFamily="34" charset="0"/>
              <a:buChar char="─"/>
            </a:pPr>
            <a:r>
              <a:rPr lang="fr-FR" sz="14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découpe eau, </a:t>
            </a:r>
          </a:p>
          <a:p>
            <a:pPr marL="742950" lvl="1" indent="-285750">
              <a:buFont typeface="Calibri" panose="020F0502020204030204" pitchFamily="34" charset="0"/>
              <a:buChar char="─"/>
            </a:pPr>
            <a:r>
              <a:rPr lang="fr-FR" sz="14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Usinage,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Prototype en </a:t>
            </a:r>
            <a:r>
              <a:rPr lang="fr-FR" b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cours de </a:t>
            </a: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réception</a:t>
            </a:r>
          </a:p>
          <a:p>
            <a:pPr marL="742950" lvl="1" indent="-285750">
              <a:buFont typeface="Calibri" panose="020F0502020204030204" pitchFamily="34" charset="0"/>
              <a:buChar char="─"/>
            </a:pPr>
            <a:r>
              <a:rPr lang="fr-FR" sz="14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Tôle a discuter</a:t>
            </a:r>
          </a:p>
          <a:p>
            <a:pPr marL="742950" lvl="1" indent="-285750">
              <a:buFont typeface="Calibri" panose="020F0502020204030204" pitchFamily="34" charset="0"/>
              <a:buChar char="─"/>
            </a:pPr>
            <a:r>
              <a:rPr lang="fr-FR" sz="1400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Bride réception prévue 1ere semaine 2024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Pièces reprises en interne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200" b="1" cap="small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algn="ctr">
              <a:lnSpc>
                <a:spcPct val="150000"/>
              </a:lnSpc>
            </a:pPr>
            <a:r>
              <a:rPr lang="fr-FR" b="1" cap="all" dirty="0" smtClean="0">
                <a:solidFill>
                  <a:srgbClr val="FF0000"/>
                </a:solidFill>
                <a:latin typeface="+mn-lt"/>
              </a:rPr>
              <a:t>Prototype financé sur fond propre</a:t>
            </a:r>
            <a:endParaRPr lang="fr-FR" b="1" cap="all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376" y="4364382"/>
            <a:ext cx="1385234" cy="194493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7568" y="4187825"/>
            <a:ext cx="2121495" cy="212149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368" y="3894222"/>
            <a:ext cx="4850376" cy="23869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5159896" y="4453369"/>
            <a:ext cx="66247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b="1" cap="small" dirty="0" smtClean="0">
                <a:latin typeface="+mn-lt"/>
              </a:rPr>
              <a:t>Objectif des tests sur le prototype 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Tester l’adéquation entre l’acier 441 et les contraintes liées à l’UHV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Tester le soudage sur de petites épaisseurs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Vérifier l’adéquation entre les simulations (fortement non linéaires) et la réalité physique de l’hydroformage</a:t>
            </a:r>
            <a:r>
              <a:rPr lang="fr-FR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</a:t>
            </a:r>
            <a:endParaRPr lang="fr-FR" cap="small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1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sur le prototype Bombé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95400" y="1124744"/>
            <a:ext cx="10443964" cy="4525963"/>
          </a:xfrm>
        </p:spPr>
        <p:txBody>
          <a:bodyPr/>
          <a:lstStyle/>
          <a:p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Permet de valider un certain nombre de paramètres :</a:t>
            </a:r>
          </a:p>
          <a:p>
            <a:pPr lvl="3"/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robustesse du concept bombé,</a:t>
            </a:r>
          </a:p>
          <a:p>
            <a:pPr lvl="3"/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matériau,</a:t>
            </a:r>
          </a:p>
          <a:p>
            <a:pPr lvl="3"/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soudures,</a:t>
            </a:r>
          </a:p>
          <a:p>
            <a:pPr lvl="3">
              <a:spcAft>
                <a:spcPts val="1200"/>
              </a:spcAft>
            </a:pPr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Modèle EF / Hydroformage, Flambage?</a:t>
            </a:r>
          </a:p>
          <a:p>
            <a:pPr>
              <a:spcAft>
                <a:spcPts val="1200"/>
              </a:spcAft>
            </a:pPr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Permet de valider L‘outillage et éprouver la méthode de production</a:t>
            </a:r>
          </a:p>
          <a:p>
            <a:pPr>
              <a:spcAft>
                <a:spcPts val="1200"/>
              </a:spcAft>
            </a:pPr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Nous aimerions étendre les tests en monitorant le prototype avec des Jauges de contrainte voire un test en caisson hyperbare pour tester le CS au flambage</a:t>
            </a:r>
          </a:p>
          <a:p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Fabrication facilité par la petite taille du prototype ; Mise a l’</a:t>
            </a:r>
            <a:r>
              <a:rPr lang="fr-FR" sz="2400" cap="smal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é</a:t>
            </a:r>
            <a:r>
              <a:rPr lang="fr-FR" sz="24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chelle de l’outillage à repenser entièrement pour 120 km (exosquelette pour 15 m et étanchéité pour hydroformage)</a:t>
            </a:r>
            <a:endParaRPr lang="fr-FR" sz="2400" cap="small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ctr">
              <a:buNone/>
            </a:pPr>
            <a:r>
              <a:rPr lang="fr-FR" sz="2400" b="1" cap="small" dirty="0" smtClean="0">
                <a:solidFill>
                  <a:srgbClr val="FF0000"/>
                </a:solidFill>
              </a:rPr>
              <a:t>Un design alternatif complémentaire permet de faciliter la production</a:t>
            </a:r>
            <a:endParaRPr lang="fr-FR" sz="2400" b="1" cap="small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55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sz="4800" dirty="0" smtClean="0"/>
              <a:t>Partie 2</a:t>
            </a:r>
            <a:endParaRPr lang="fr-FR" sz="48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800" b="1" cap="small" dirty="0" smtClean="0"/>
              <a:t>Le Tube Spiral</a:t>
            </a:r>
            <a:endParaRPr lang="fr-FR" sz="4800" b="1" cap="small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>
          <a:xfrm>
            <a:off x="0" y="6564313"/>
            <a:ext cx="3511550" cy="314325"/>
          </a:xfrm>
        </p:spPr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10190163" y="6564313"/>
            <a:ext cx="2001837" cy="314325"/>
          </a:xfrm>
        </p:spPr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294967295"/>
          </p:nvPr>
        </p:nvSpPr>
        <p:spPr>
          <a:xfrm>
            <a:off x="10815638" y="6570663"/>
            <a:ext cx="1376362" cy="312737"/>
          </a:xfrm>
        </p:spPr>
        <p:txBody>
          <a:bodyPr/>
          <a:lstStyle/>
          <a:p>
            <a:fld id="{2A19AD89-17DE-4EAC-B060-CF86C17F772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11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Tube spiral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>
                <a:solidFill>
                  <a:srgbClr val="00B3CC"/>
                </a:solidFill>
              </a:rPr>
              <a:t>Lieu, </a:t>
            </a:r>
            <a:fld id="{F5D53C7E-BDE4-4C4D-BDCE-303F81627645}" type="datetime1">
              <a:rPr lang="fr-FR" smtClean="0">
                <a:solidFill>
                  <a:srgbClr val="00B3CC"/>
                </a:solidFill>
              </a:rPr>
              <a:pPr/>
              <a:t>08/12/2023</a:t>
            </a:fld>
            <a:endParaRPr lang="fr-FR" dirty="0">
              <a:solidFill>
                <a:srgbClr val="00B3CC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153449"/>
                </a:solidFill>
              </a:rPr>
              <a:t>LAPP</a:t>
            </a:r>
            <a:endParaRPr lang="fr-FR" dirty="0">
              <a:solidFill>
                <a:srgbClr val="15344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19AD89-17DE-4EAC-B060-CF86C17F7722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Espace réservé du contenu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35" y="1093561"/>
            <a:ext cx="7634193" cy="2303515"/>
          </a:xfrm>
          <a:prstGeom prst="rect">
            <a:avLst/>
          </a:prstGeom>
        </p:spPr>
      </p:pic>
      <p:sp>
        <p:nvSpPr>
          <p:cNvPr id="10" name="Espace réservé du contenu 3"/>
          <p:cNvSpPr txBox="1">
            <a:spLocks/>
          </p:cNvSpPr>
          <p:nvPr/>
        </p:nvSpPr>
        <p:spPr>
          <a:xfrm>
            <a:off x="695400" y="4030726"/>
            <a:ext cx="4896544" cy="259006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 baseline="0">
                <a:solidFill>
                  <a:schemeClr val="tx1"/>
                </a:solidFill>
                <a:latin typeface="calibri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Nouvelle technologie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épaisseur de tôle un peu augmenté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(2 mm)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Rigidité en flexion dépendante du type de soudure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800" cap="small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Bonne tenue au vide </a:t>
            </a: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(CS ≈ 4)</a:t>
            </a:r>
            <a:endParaRPr lang="fr-FR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098826" y="4006548"/>
            <a:ext cx="566463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Fabrication à l’aide d’une tôle mise en forme puis enroulée 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Possibilité de souder en continu durant la phase d’enroulement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Tube et raidisseur réalisés ensemble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</a:endParaRPr>
          </a:p>
          <a:p>
            <a:pPr algn="ctr"/>
            <a:r>
              <a:rPr lang="fr-FR" b="1" cap="all" dirty="0" smtClean="0">
                <a:solidFill>
                  <a:srgbClr val="FF0000"/>
                </a:solidFill>
                <a:latin typeface="+mn-lt"/>
              </a:rPr>
              <a:t>Gain de temps</a:t>
            </a:r>
            <a:endParaRPr lang="fr-FR" b="1" cap="all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2786087"/>
            <a:ext cx="4292998" cy="642913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839416" y="908720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cap="small" dirty="0" smtClean="0">
                <a:solidFill>
                  <a:schemeClr val="tx2"/>
                </a:solidFill>
                <a:latin typeface="+mj-lt"/>
              </a:rPr>
              <a:t>Même concept,</a:t>
            </a:r>
          </a:p>
          <a:p>
            <a:pPr algn="ctr"/>
            <a:r>
              <a:rPr lang="fr-FR" sz="2400" b="1" cap="small" dirty="0" smtClean="0">
                <a:solidFill>
                  <a:schemeClr val="tx2"/>
                </a:solidFill>
                <a:latin typeface="+mj-lt"/>
              </a:rPr>
              <a:t>Performances identiques</a:t>
            </a:r>
            <a:endParaRPr lang="fr-FR" sz="2400" b="1" cap="small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645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presentation_couv_bleue_2023_16-9.potx" id="{DA31445B-4AE9-406C-82F5-87EA8FA2D838}" vid="{6780071B-BA3D-4358-BD8B-38AE155A607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Ppt_presentation_couv_bleue_2023_4-3</Template>
  <TotalTime>17548</TotalTime>
  <Words>673</Words>
  <Application>Microsoft Office PowerPoint</Application>
  <PresentationFormat>Grand écran</PresentationFormat>
  <Paragraphs>143</Paragraphs>
  <Slides>13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</vt:lpstr>
      <vt:lpstr>Calibri Light</vt:lpstr>
      <vt:lpstr>Wingdings</vt:lpstr>
      <vt:lpstr>Conception personnalisée</vt:lpstr>
      <vt:lpstr>Thème Office</vt:lpstr>
      <vt:lpstr>Mini prototypes de tubes Einstein Telescope  Du tube bombé au Tube spirale 08/12/2023 </vt:lpstr>
      <vt:lpstr>Partie 1</vt:lpstr>
      <vt:lpstr>Le Tube bombé</vt:lpstr>
      <vt:lpstr>Prototype de Tube bombé</vt:lpstr>
      <vt:lpstr>Outillage de Fabrication</vt:lpstr>
      <vt:lpstr>Fabrication du Prototype</vt:lpstr>
      <vt:lpstr>Bilan sur le prototype Bombé</vt:lpstr>
      <vt:lpstr>Partie 2</vt:lpstr>
      <vt:lpstr>Le Tube spiral</vt:lpstr>
      <vt:lpstr>Scénario de fabrication</vt:lpstr>
      <vt:lpstr>Fabrication du tube spiral</vt:lpstr>
      <vt:lpstr>Profile Ajustable aux moyens de production</vt:lpstr>
      <vt:lpstr>Outillage de réalisation de prototype</vt:lpstr>
    </vt:vector>
  </TitlesOfParts>
  <Company>LAPP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 Sous-titre de la présentation Jeudi 17 mars 2016</dc:title>
  <dc:creator>Alexandre LACROIX</dc:creator>
  <cp:lastModifiedBy>Guillaume DELEGLISE</cp:lastModifiedBy>
  <cp:revision>141</cp:revision>
  <dcterms:created xsi:type="dcterms:W3CDTF">2023-10-19T13:49:51Z</dcterms:created>
  <dcterms:modified xsi:type="dcterms:W3CDTF">2023-12-08T12:47:35Z</dcterms:modified>
</cp:coreProperties>
</file>