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2" r:id="rId2"/>
    <p:sldId id="267" r:id="rId3"/>
    <p:sldId id="283" r:id="rId4"/>
    <p:sldId id="277" r:id="rId5"/>
    <p:sldId id="296" r:id="rId6"/>
    <p:sldId id="268" r:id="rId7"/>
    <p:sldId id="273" r:id="rId8"/>
    <p:sldId id="280" r:id="rId9"/>
    <p:sldId id="270" r:id="rId10"/>
    <p:sldId id="271" r:id="rId11"/>
    <p:sldId id="281" r:id="rId12"/>
    <p:sldId id="275" r:id="rId13"/>
    <p:sldId id="284" r:id="rId14"/>
    <p:sldId id="289" r:id="rId15"/>
    <p:sldId id="294" r:id="rId16"/>
    <p:sldId id="290" r:id="rId17"/>
    <p:sldId id="265" r:id="rId18"/>
    <p:sldId id="287" r:id="rId19"/>
    <p:sldId id="282" r:id="rId20"/>
    <p:sldId id="295" r:id="rId21"/>
    <p:sldId id="269" r:id="rId22"/>
    <p:sldId id="292" r:id="rId2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ADFE1DC-AF61-2B47-A20A-7CD11F6633D7}">
          <p14:sldIdLst>
            <p14:sldId id="262"/>
            <p14:sldId id="267"/>
            <p14:sldId id="283"/>
            <p14:sldId id="277"/>
            <p14:sldId id="296"/>
            <p14:sldId id="268"/>
            <p14:sldId id="273"/>
            <p14:sldId id="280"/>
            <p14:sldId id="270"/>
            <p14:sldId id="271"/>
            <p14:sldId id="281"/>
            <p14:sldId id="275"/>
            <p14:sldId id="284"/>
            <p14:sldId id="289"/>
            <p14:sldId id="294"/>
            <p14:sldId id="290"/>
            <p14:sldId id="265"/>
            <p14:sldId id="287"/>
            <p14:sldId id="282"/>
            <p14:sldId id="295"/>
            <p14:sldId id="269"/>
            <p14:sldId id="292"/>
          </p14:sldIdLst>
        </p14:section>
        <p14:section name="Untitled Section" id="{19E53D66-9E59-BE44-B01F-47EF02EF038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327D71-3BF0-4B39-9FD0-ECEBF385050D}" v="2" dt="2023-06-01T14:02:58.011"/>
  </p1510:revLst>
</p1510:revInfo>
</file>

<file path=ppt/tableStyles.xml><?xml version="1.0" encoding="utf-8"?>
<a:tblStyleLst xmlns:a="http://schemas.openxmlformats.org/drawingml/2006/main" def="{66616011-9738-0579-ADF7-3CEE4CE8EEA3}">
  <a:tblStyle styleId="{66616011-9738-0579-ADF7-3CEE4CE8EEA3}" styleName="Medium Style 2 - Accent 1">
    <a:wholeTbl>
      <a:tcTxStyle>
        <a:fontRef idx="minor"/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/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/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33"/>
    <p:restoredTop sz="86374"/>
  </p:normalViewPr>
  <p:slideViewPr>
    <p:cSldViewPr>
      <p:cViewPr varScale="1">
        <p:scale>
          <a:sx n="136" d="100"/>
          <a:sy n="136" d="100"/>
        </p:scale>
        <p:origin x="92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4872" y="2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n Dutheil" clId="Web-{37327D71-3BF0-4B39-9FD0-ECEBF385050D}"/>
    <pc:docChg chg="modSld">
      <pc:chgData name="Yann Dutheil" userId="" providerId="" clId="Web-{37327D71-3BF0-4B39-9FD0-ECEBF385050D}" dt="2023-06-01T14:02:58.011" v="1" actId="14100"/>
      <pc:docMkLst>
        <pc:docMk/>
      </pc:docMkLst>
      <pc:sldChg chg="modSp">
        <pc:chgData name="Yann Dutheil" userId="" providerId="" clId="Web-{37327D71-3BF0-4B39-9FD0-ECEBF385050D}" dt="2023-06-01T14:02:58.011" v="1" actId="14100"/>
        <pc:sldMkLst>
          <pc:docMk/>
          <pc:sldMk cId="2594419398" sldId="261"/>
        </pc:sldMkLst>
        <pc:spChg chg="mod">
          <ac:chgData name="Yann Dutheil" userId="" providerId="" clId="Web-{37327D71-3BF0-4B39-9FD0-ECEBF385050D}" dt="2023-06-01T14:02:58.011" v="1" actId="14100"/>
          <ac:spMkLst>
            <pc:docMk/>
            <pc:sldMk cId="2594419398" sldId="261"/>
            <ac:spMk id="94644289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414" y="0"/>
            <a:ext cx="2971800" cy="61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269CE-61F0-4F4B-9670-2DE87E3C89E8}" type="datetimeFigureOut">
              <a:rPr lang="en-FR" smtClean="0"/>
              <a:t>07/12/2023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2"/>
            <a:ext cx="5486400" cy="48005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79580"/>
            <a:ext cx="2971800" cy="6124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414" y="11579580"/>
            <a:ext cx="2971800" cy="6124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956B4-8530-0D4E-A9B2-93360EB046AB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35132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125828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41843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40701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800929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54126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20561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630214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080683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83159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21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28557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38617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53976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81289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46039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25514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72653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63241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8956B4-8530-0D4E-A9B2-93360EB046AB}" type="slidenum">
              <a:rPr lang="en-FR" smtClean="0"/>
              <a:t>11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37518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C69AC1C6-AA32-3204-C296-69B47CBF89C5}" type="datetime2">
              <a:rPr lang="en-GB"/>
              <a:t>Thursday, 7 December 2023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733273C7-1CFC-EB07-A7E0-881A3661F4F1}" type="datetime2">
              <a:rPr lang="en-GB"/>
              <a:t>Thursday, 7 December 2023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93CB79D-6DFE-1231-4617-1E6E262C6759}" type="datetime2">
              <a:rPr lang="en-GB"/>
              <a:t>Thursday, 7 December 2023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61F39E7E-EC18-D0E5-D4D6-AE79EEE8E336}" type="datetime2">
              <a:rPr lang="en-GB"/>
              <a:t>Thursday, 7 December 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98EAB7E-0549-F647-6F75-FF0B1DE8867C}" type="datetime2">
              <a:rPr lang="en-GB"/>
              <a:t>Thursday, 7 December 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66CAA3B-95CC-96BB-8A49-5A38BB34751A}" type="datetime2">
              <a:rPr lang="en-GB"/>
              <a:t>Thursday, 7 December 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15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7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8759617-48D6-3E56-D072-A37C7A2194A1}" type="datetime2">
              <a:rPr lang="en-GB"/>
              <a:t>Thursday, 7 December 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8FB34D92-1362-5037-83B3-3E87B1152ECD}" type="datetime2">
              <a:rPr lang="en-GB"/>
              <a:t>Thursday, 7 December 2023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2EE870D-3367-C6D2-11FB-3D73921CB948}" type="datetime2">
              <a:rPr lang="en-GB"/>
              <a:t>Thursday, 7 December 2023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2E11637-9896-0925-C5D8-95BC06460504}" type="datetime2">
              <a:rPr lang="en-GB"/>
              <a:t>Thursday, 7 December 2023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R. Ramjiawan</a:t>
            </a:r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E6EB6E4-105A-1D8D-1E57-B20D796F466E}" type="datetime2">
              <a:rPr lang="en-GB"/>
              <a:t>Thursday, 7 December 2023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S. Yue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1A11260-2925-AAA9-A480-DAC76A323C4C}" type="datetime2">
              <a:rPr lang="en-GB"/>
              <a:t>Thursday, 7 December 2023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r>
              <a:rPr lang="en-US" altLang="zh-CN" dirty="0"/>
              <a:t> </a:t>
            </a:r>
            <a:r>
              <a:rPr lang="en-US" dirty="0" err="1"/>
              <a:t>F</a:t>
            </a:r>
            <a:r>
              <a:rPr lang="en-US" altLang="zh-CN" dirty="0" err="1"/>
              <a:t>CCee</a:t>
            </a:r>
            <a:r>
              <a:rPr lang="en-US" altLang="zh-CN" dirty="0"/>
              <a:t> ABT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4DE8217-A306-51DA-AD9F-6C0839D6B7C7}" type="datetime2">
              <a:rPr lang="en-GB"/>
              <a:t>Thursday, 7 December 2023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S. Yue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CBF4D5-68FF-78DD-0A19-E4438BA74BC4}" type="datetime2">
              <a:rPr lang="en-GB"/>
              <a:t>Thursday, 7 December 2023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S. Yue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FB5E4EC-1B6C-3A73-7318-F99323FD79A7}" type="datetime2">
              <a:rPr lang="en-GB"/>
              <a:t>Thursday, 7 December 2023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CFDB0E-CC66-D3BA-4B45-3265C1E88342}" type="datetime2">
              <a:rPr lang="en-GB"/>
              <a:t>Thursday, 7 December 2023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C0C8156-90D0-76DB-7EDA-952B2450F0FF}" type="datetime2">
              <a:rPr lang="en-GB"/>
              <a:t>Thursday, 7 December 2023</a:t>
            </a:fld>
            <a:endParaRPr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24E3017-3131-729D-4055-B7C1BFBE1F21}" type="datetime2">
              <a:rPr lang="en-GB"/>
              <a:t>Thursday, 7 December 2023</a:t>
            </a:fld>
            <a:endParaRPr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altLang="zh-CN" dirty="0" err="1"/>
              <a:t>S.Yue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2963044" y="6356350"/>
            <a:ext cx="19808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9A8CD83-9D01-CDEA-CC6C-6864898B8CE0}" type="datetime2">
              <a:rPr lang="en-GB"/>
              <a:t>Thursday, 7 December 2023</a:t>
            </a:fld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5466C4-E5CD-4E84-8892-8426DCDF1367}" type="slidenum">
              <a:rPr lang="en-GB"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943872" y="6356350"/>
            <a:ext cx="58876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dirty="0"/>
              <a:t>S. Yue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lab.cern.ch/acc-models/fcc/fcc-ee-lattice/-/merge_requests/59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ds.cern.ch/record/2812521/files/s40485-022-00078-x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odimd.web.cern.ch/2-9MI8sPTcunm3Ffb-1mAQ?view#The-Synchrotron-Radiation-analysis-in-SPS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odimd.web.cern.ch/2-9MI8sPTcunm3Ffb-1mAQ?view#The-Synchrotron-Radiation-analysis-in-SPS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link.springer.com/article/10.1140/epjst/e2019-900045-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hyperlink" Target="https://indico.cern.ch/event/1339280/contributions/5674357/attachments/2756258/4799300/Presentation%2011212023.pdf" TargetMode="Externa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0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11" Type="http://schemas.openxmlformats.org/officeDocument/2006/relationships/hyperlink" Target="https://indico.cern.ch/event/1202105/contributions/5390891/attachments/2660178/4608105/Abramov_FCCee_Collimation_FCCweek23.pdf" TargetMode="External"/><Relationship Id="rId5" Type="http://schemas.openxmlformats.org/officeDocument/2006/relationships/image" Target="../media/image39.png"/><Relationship Id="rId10" Type="http://schemas.openxmlformats.org/officeDocument/2006/relationships/hyperlink" Target="https://indico.cern.ch/event/1326738/contributions/5650246/attachments/2751416/4789819/2023_11_14_full_energy_booster.pdf" TargetMode="External"/><Relationship Id="rId4" Type="http://schemas.openxmlformats.org/officeDocument/2006/relationships/image" Target="../media/image38.png"/><Relationship Id="rId9" Type="http://schemas.openxmlformats.org/officeDocument/2006/relationships/hyperlink" Target="https://gitlab.cern.ch/acc-models/fcc/fcc-ee-lattice/-/blob/V23/reference_parameters.json?ref_type=heads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0.png"/><Relationship Id="rId5" Type="http://schemas.openxmlformats.org/officeDocument/2006/relationships/image" Target="../media/image380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cc-models/fcc/fcc-ee-lattice/-/merge_requests/59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80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1.png"/><Relationship Id="rId10" Type="http://schemas.openxmlformats.org/officeDocument/2006/relationships/image" Target="../media/image151.png"/><Relationship Id="rId4" Type="http://schemas.openxmlformats.org/officeDocument/2006/relationships/image" Target="../media/image121.png"/><Relationship Id="rId9" Type="http://schemas.openxmlformats.org/officeDocument/2006/relationships/image" Target="../media/image1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202105/contributions/5383638/attachments/2659520/4609063/2023_06_FCCweek_topup_injection_scheme.pdf" TargetMode="External"/><Relationship Id="rId5" Type="http://schemas.openxmlformats.org/officeDocument/2006/relationships/hyperlink" Target="https://indico.cern.ch/event/1202105/contributions/5423512/attachments/2659506/4610093/230604%20FCC%20Week.pdf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202105/contributions/5395363/attachments/2660449/4609809/FCCWeek23%20-%20SR%20background%20studies.pdf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indico.cern.ch/event/1202105/contributions/5390891/attachments/2660178/4608105/Abramov_FCCee_Collimation_FCCweek23.pdf" TargetMode="External"/><Relationship Id="rId9" Type="http://schemas.openxmlformats.org/officeDocument/2006/relationships/hyperlink" Target="https://cds.cern.ch/record/2812521/files/s40485-022-00078-x.pdf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hyperlink" Target="https://gitlab.cern.ch/acc-models/fcc/fcc-ee-lattice/-/blob/V23/reference_parameters.json?ref_type=head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ernbox.cern.ch/external/eos/project/f/fcc-abt/2023%20mid-term/kicker%20and%20septum.xlsx?app=MS%20365%20on%20Cloud&amp;fileId=newproject-f%2137421812&amp;contextRouteName=files-spaces-generic&amp;contextRouteParams.driveAliasAndItem=eos/project/f/fcc-abt/2023%20mid-term" TargetMode="External"/><Relationship Id="rId5" Type="http://schemas.openxmlformats.org/officeDocument/2006/relationships/hyperlink" Target="https://indico.cern.ch/event/1306350/contributions/5505116/attachments/2687459/4662898/Optics_Oide_230720.pdf" TargetMode="External"/><Relationship Id="rId10" Type="http://schemas.openxmlformats.org/officeDocument/2006/relationships/hyperlink" Target="https://www.sciencedirect.com/science/article/pii/S0168900217311646?via%3Dihub" TargetMode="External"/><Relationship Id="rId4" Type="http://schemas.openxmlformats.org/officeDocument/2006/relationships/image" Target="../media/image11.png"/><Relationship Id="rId9" Type="http://schemas.openxmlformats.org/officeDocument/2006/relationships/hyperlink" Target="https://indico.cern.ch/event/1202105/contributions/5408586/attachments/2659062/4610153/2023_06_07_full_energy_booster.pdf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5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32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220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A384DDD-4CD3-07EC-C9F3-11A19E66D3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296" y="1530537"/>
            <a:ext cx="5872790" cy="341462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1F24557-C188-29EC-A938-0652D45C5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envelope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472159-2984-6452-B2DA-164330391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71D1D-6FBE-0FB8-0A55-6470D2280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 Yue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F9786-A24F-5A45-EF6B-F28FF39AB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DFECED-5FA8-3BA2-ABBA-E0441A68F703}"/>
                  </a:ext>
                </a:extLst>
              </p:cNvPr>
              <p:cNvSpPr txBox="1"/>
              <p:nvPr/>
            </p:nvSpPr>
            <p:spPr bwMode="auto">
              <a:xfrm>
                <a:off x="8069972" y="854531"/>
                <a:ext cx="2790461" cy="395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tx2"/>
                    </a:solidFill>
                  </a:rPr>
                  <a:t>Bump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height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:</a:t>
                </a:r>
                <a:r>
                  <a:rPr lang="en-US" sz="18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sSub>
                      <m:sSubPr>
                        <m:ctrlPr>
                          <a:rPr lang="en-US" sz="1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𝒊𝒏𝒋</m:t>
                        </m:r>
                      </m:sub>
                    </m:sSub>
                  </m:oMath>
                </a14:m>
                <a:endParaRPr lang="en-FR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DFECED-5FA8-3BA2-ABBA-E0441A68F7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69972" y="854531"/>
                <a:ext cx="2790461" cy="395621"/>
              </a:xfrm>
              <a:prstGeom prst="rect">
                <a:avLst/>
              </a:prstGeom>
              <a:blipFill>
                <a:blip r:embed="rId4"/>
                <a:stretch>
                  <a:fillRect l="-1810" t="-9375" b="-15625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4F3C203A-F918-F816-4762-D790EB7A0C0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3914" y="986516"/>
                <a:ext cx="6470116" cy="4036646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Inserted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elements: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1</a:t>
                </a:r>
                <a:r>
                  <a:rPr lang="zh-CN" altLang="en-US" dirty="0"/>
                  <a:t>*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electrostatic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septa</a:t>
                </a:r>
                <a:r>
                  <a:rPr lang="en-US" altLang="zh-CN" dirty="0"/>
                  <a:t>,10</a:t>
                </a:r>
                <a:r>
                  <a:rPr lang="zh-CN" altLang="en-US" dirty="0"/>
                  <a:t>*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magnetic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septa</a:t>
                </a:r>
                <a:r>
                  <a:rPr lang="en-US" altLang="zh-CN" dirty="0"/>
                  <a:t>,</a:t>
                </a:r>
                <a:r>
                  <a:rPr lang="zh-CN" altLang="en-US" dirty="0"/>
                  <a:t> </a:t>
                </a:r>
                <a:r>
                  <a:rPr lang="en-US" altLang="zh-CN" sz="1800" b="0" dirty="0"/>
                  <a:t>2</a:t>
                </a:r>
                <a:r>
                  <a:rPr lang="zh-CN" altLang="en-US" sz="1800" b="0" dirty="0"/>
                  <a:t>* </a:t>
                </a:r>
                <a:r>
                  <a:rPr lang="en-US" altLang="zh-CN" sz="1800" b="0" dirty="0">
                    <a:solidFill>
                      <a:schemeClr val="accent1"/>
                    </a:solidFill>
                  </a:rPr>
                  <a:t>bump</a:t>
                </a:r>
                <a:r>
                  <a:rPr lang="zh-CN" altLang="en-US" sz="1800" b="0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1800" b="0" dirty="0">
                    <a:solidFill>
                      <a:schemeClr val="accent1"/>
                    </a:solidFill>
                  </a:rPr>
                  <a:t>kicker</a:t>
                </a:r>
                <a:r>
                  <a:rPr lang="zh-CN" altLang="en-US" sz="1800" b="0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1800" b="0" dirty="0">
                    <a:solidFill>
                      <a:schemeClr val="accent1"/>
                    </a:solidFill>
                  </a:rPr>
                  <a:t>magnets</a:t>
                </a:r>
              </a:p>
              <a:p>
                <a:pPr marL="609750" lvl="1" indent="-285750"/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Kicker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:r>
                  <a:rPr lang="en-US" altLang="zh-CN" dirty="0">
                    <a:solidFill>
                      <a:srgbClr val="3F4350"/>
                    </a:solidFill>
                    <a:latin typeface="+mn-ea"/>
                  </a:rPr>
                  <a:t>r</a:t>
                </a:r>
                <a:r>
                  <a:rPr lang="en-GB" b="0" i="0" dirty="0" err="1">
                    <a:solidFill>
                      <a:srgbClr val="3F4350"/>
                    </a:solidFill>
                    <a:effectLst/>
                    <a:latin typeface="+mn-ea"/>
                  </a:rPr>
                  <a:t>ise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&amp;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fall</a:t>
                </a:r>
                <a:r>
                  <a:rPr lang="en-GB" b="0" i="0" dirty="0">
                    <a:solidFill>
                      <a:srgbClr val="3F4350"/>
                    </a:solidFill>
                    <a:effectLst/>
                    <a:latin typeface="+mn-ea"/>
                  </a:rPr>
                  <a:t> time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: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1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3F4350"/>
                        </a:solidFill>
                        <a:effectLst/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s</a:t>
                </a:r>
                <a:r>
                  <a:rPr lang="en-US" altLang="zh-CN" dirty="0">
                    <a:solidFill>
                      <a:srgbClr val="3F4350"/>
                    </a:solidFill>
                    <a:latin typeface="+mn-ea"/>
                  </a:rPr>
                  <a:t>,</a:t>
                </a:r>
                <a:r>
                  <a:rPr lang="zh-CN" altLang="en-US" dirty="0">
                    <a:solidFill>
                      <a:srgbClr val="3F4350"/>
                    </a:solidFill>
                    <a:latin typeface="+mn-ea"/>
                  </a:rPr>
                  <a:t> </a:t>
                </a:r>
                <a:r>
                  <a:rPr lang="en-GB" b="0" i="0" dirty="0">
                    <a:solidFill>
                      <a:srgbClr val="3F4350"/>
                    </a:solidFill>
                    <a:effectLst/>
                    <a:latin typeface="+mn-ea"/>
                  </a:rPr>
                  <a:t>flat-top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time: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304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3F435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>
                    <a:solidFill>
                      <a:srgbClr val="3F4350"/>
                    </a:solidFill>
                    <a:latin typeface="+mn-ea"/>
                  </a:rPr>
                  <a:t>s</a:t>
                </a:r>
                <a:endParaRPr lang="en-US" altLang="zh-CN" dirty="0">
                  <a:latin typeface="+mn-ea"/>
                </a:endParaRPr>
              </a:p>
              <a:p>
                <a:pPr lvl="1" indent="0">
                  <a:buNone/>
                </a:pPr>
                <a:endParaRPr lang="en-US" altLang="zh-CN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US" sz="1800" b="1" dirty="0"/>
              </a:p>
              <a:p>
                <a:endParaRPr lang="en-US" altLang="zh-CN" dirty="0"/>
              </a:p>
              <a:p>
                <a:endParaRPr lang="en-FR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4F3C203A-F918-F816-4762-D790EB7A0C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3914" y="986516"/>
                <a:ext cx="6470116" cy="4036646"/>
              </a:xfrm>
              <a:blipFill>
                <a:blip r:embed="rId5"/>
                <a:stretch>
                  <a:fillRect l="-2353" t="-2508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1A030A9-2577-F330-7A03-623FE061ADBC}"/>
              </a:ext>
            </a:extLst>
          </p:cNvPr>
          <p:cNvSpPr txBox="1"/>
          <p:nvPr/>
        </p:nvSpPr>
        <p:spPr bwMode="auto">
          <a:xfrm>
            <a:off x="407988" y="4199653"/>
            <a:ext cx="5961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Merged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a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request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hlinkClick r:id="rId6"/>
              </a:rPr>
              <a:t>Gitlab</a:t>
            </a:r>
            <a:r>
              <a:rPr lang="zh-CN" altLang="en-US" dirty="0">
                <a:solidFill>
                  <a:schemeClr val="tx2"/>
                </a:solidFill>
              </a:rPr>
              <a:t>，</a:t>
            </a:r>
            <a:r>
              <a:rPr lang="en-US" altLang="zh-CN" dirty="0">
                <a:solidFill>
                  <a:schemeClr val="tx2"/>
                </a:solidFill>
              </a:rPr>
              <a:t>and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it’s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influence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on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beam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dynamics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is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under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studied.</a:t>
            </a:r>
            <a:endParaRPr lang="en-FR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CEEE6D0-F7A7-36FF-0629-019452F16BF5}"/>
                  </a:ext>
                </a:extLst>
              </p:cNvPr>
              <p:cNvSpPr txBox="1"/>
              <p:nvPr/>
            </p:nvSpPr>
            <p:spPr bwMode="auto">
              <a:xfrm>
                <a:off x="99777" y="2581624"/>
                <a:ext cx="6033686" cy="14996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b="1" dirty="0">
                    <a:solidFill>
                      <a:schemeClr val="tx2"/>
                    </a:solidFill>
                  </a:rPr>
                  <a:t>Energy</a:t>
                </a:r>
                <a:r>
                  <a:rPr lang="zh-CN" alt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1" dirty="0">
                    <a:solidFill>
                      <a:schemeClr val="tx2"/>
                    </a:solidFill>
                  </a:rPr>
                  <a:t>offset</a:t>
                </a:r>
                <a:r>
                  <a:rPr lang="zh-CN" alt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1" dirty="0">
                    <a:solidFill>
                      <a:schemeClr val="tx2"/>
                    </a:solidFill>
                  </a:rPr>
                  <a:t>is</a:t>
                </a:r>
                <a:r>
                  <a:rPr lang="zh-CN" alt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1" dirty="0">
                    <a:solidFill>
                      <a:schemeClr val="tx2"/>
                    </a:solidFill>
                  </a:rPr>
                  <a:t>optimized</a:t>
                </a:r>
                <a:r>
                  <a:rPr lang="zh-CN" alt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1" dirty="0">
                    <a:solidFill>
                      <a:schemeClr val="tx2"/>
                    </a:solidFill>
                  </a:rPr>
                  <a:t>to</a:t>
                </a:r>
                <a:r>
                  <a:rPr lang="zh-CN" alt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1" dirty="0">
                    <a:solidFill>
                      <a:schemeClr val="tx2"/>
                    </a:solidFill>
                  </a:rPr>
                  <a:t>1.15</a:t>
                </a:r>
                <a:r>
                  <a:rPr lang="zh-CN" alt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1" dirty="0">
                    <a:solidFill>
                      <a:schemeClr val="tx2"/>
                    </a:solidFill>
                  </a:rPr>
                  <a:t>%</a:t>
                </a:r>
                <a:r>
                  <a:rPr lang="zh-CN" alt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1" dirty="0">
                    <a:solidFill>
                      <a:schemeClr val="tx2"/>
                    </a:solidFill>
                  </a:rPr>
                  <a:t>from</a:t>
                </a:r>
                <a:r>
                  <a:rPr lang="zh-CN" alt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1" dirty="0">
                    <a:solidFill>
                      <a:schemeClr val="tx2"/>
                    </a:solidFill>
                  </a:rPr>
                  <a:t>initial</a:t>
                </a:r>
                <a:r>
                  <a:rPr lang="zh-CN" alt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1" dirty="0">
                    <a:solidFill>
                      <a:schemeClr val="tx2"/>
                    </a:solidFill>
                  </a:rPr>
                  <a:t>concept</a:t>
                </a:r>
                <a:r>
                  <a:rPr lang="zh-CN" altLang="en-US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1" dirty="0">
                    <a:solidFill>
                      <a:schemeClr val="tx2"/>
                    </a:solidFill>
                  </a:rPr>
                  <a:t>2%</a:t>
                </a:r>
                <a:r>
                  <a:rPr lang="zh-CN" altLang="en-US" b="1" dirty="0">
                    <a:solidFill>
                      <a:schemeClr val="tx2"/>
                    </a:solidFill>
                  </a:rPr>
                  <a:t> </a:t>
                </a:r>
                <a:endParaRPr lang="en-US" altLang="zh-CN" b="1" dirty="0">
                  <a:solidFill>
                    <a:schemeClr val="tx2"/>
                  </a:solidFill>
                </a:endParaRPr>
              </a:p>
              <a:p>
                <a:endParaRPr lang="en-US" altLang="zh-CN" b="1" dirty="0">
                  <a:solidFill>
                    <a:schemeClr val="tx2"/>
                  </a:solidFill>
                </a:endParaRPr>
              </a:p>
              <a:p>
                <a:r>
                  <a:rPr lang="zh-CN" altLang="en-US" b="1" dirty="0">
                    <a:solidFill>
                      <a:schemeClr val="tx2"/>
                    </a:solidFill>
                  </a:rPr>
                  <a:t>        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1.15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%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&gt;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1%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,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corresponding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DA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~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3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</m:oMath>
                </a14:m>
                <a:endParaRPr lang="en-US" sz="1800" dirty="0">
                  <a:solidFill>
                    <a:schemeClr val="tx2"/>
                  </a:solidFill>
                </a:endParaRPr>
              </a:p>
              <a:p>
                <a:endParaRPr lang="en-FR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CEEE6D0-F7A7-36FF-0629-019452F16B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777" y="2581624"/>
                <a:ext cx="6033686" cy="1499641"/>
              </a:xfrm>
              <a:prstGeom prst="rect">
                <a:avLst/>
              </a:prstGeom>
              <a:blipFill>
                <a:blip r:embed="rId7"/>
                <a:stretch>
                  <a:fillRect l="-630" t="-1681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>
            <a:extLst>
              <a:ext uri="{FF2B5EF4-FFF2-40B4-BE49-F238E27FC236}">
                <a16:creationId xmlns:a16="http://schemas.microsoft.com/office/drawing/2014/main" id="{724250F1-04D3-4A2A-5BF5-D67AD8FA297F}"/>
              </a:ext>
            </a:extLst>
          </p:cNvPr>
          <p:cNvSpPr/>
          <p:nvPr/>
        </p:nvSpPr>
        <p:spPr>
          <a:xfrm>
            <a:off x="8112224" y="4043123"/>
            <a:ext cx="288032" cy="31306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49F7DC6-F509-34D7-4080-7DF7D57D4777}"/>
              </a:ext>
            </a:extLst>
          </p:cNvPr>
          <p:cNvSpPr/>
          <p:nvPr/>
        </p:nvSpPr>
        <p:spPr>
          <a:xfrm>
            <a:off x="9853322" y="4065351"/>
            <a:ext cx="288032" cy="31306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6E23920-AB7A-7AF8-EB39-171FDFA5D770}"/>
              </a:ext>
            </a:extLst>
          </p:cNvPr>
          <p:cNvSpPr/>
          <p:nvPr/>
        </p:nvSpPr>
        <p:spPr>
          <a:xfrm>
            <a:off x="8904312" y="4065351"/>
            <a:ext cx="360040" cy="72346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A5E572D-B4F3-37C0-EC70-172720A68D48}"/>
              </a:ext>
            </a:extLst>
          </p:cNvPr>
          <p:cNvCxnSpPr>
            <a:cxnSpLocks/>
            <a:stCxn id="37" idx="0"/>
          </p:cNvCxnSpPr>
          <p:nvPr/>
        </p:nvCxnSpPr>
        <p:spPr>
          <a:xfrm flipH="1" flipV="1">
            <a:off x="9256138" y="4693579"/>
            <a:ext cx="804281" cy="93759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296869-612D-1CF4-4EA6-A434C6146619}"/>
              </a:ext>
            </a:extLst>
          </p:cNvPr>
          <p:cNvCxnSpPr>
            <a:cxnSpLocks/>
          </p:cNvCxnSpPr>
          <p:nvPr/>
        </p:nvCxnSpPr>
        <p:spPr>
          <a:xfrm flipH="1" flipV="1">
            <a:off x="8256240" y="4378411"/>
            <a:ext cx="648072" cy="124275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2651C1C-66FE-FBC8-5CE0-43AE712DE5B7}"/>
              </a:ext>
            </a:extLst>
          </p:cNvPr>
          <p:cNvCxnSpPr>
            <a:cxnSpLocks/>
          </p:cNvCxnSpPr>
          <p:nvPr/>
        </p:nvCxnSpPr>
        <p:spPr>
          <a:xfrm flipV="1">
            <a:off x="9200728" y="4378411"/>
            <a:ext cx="783704" cy="124275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6A6CB9A-D6F9-788C-8B49-746710A78442}"/>
              </a:ext>
            </a:extLst>
          </p:cNvPr>
          <p:cNvSpPr txBox="1"/>
          <p:nvPr/>
        </p:nvSpPr>
        <p:spPr bwMode="auto">
          <a:xfrm>
            <a:off x="8671398" y="564922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Kicker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90FC644-FD03-FFF9-2E60-A41516461D1F}"/>
              </a:ext>
            </a:extLst>
          </p:cNvPr>
          <p:cNvSpPr txBox="1"/>
          <p:nvPr/>
        </p:nvSpPr>
        <p:spPr bwMode="auto">
          <a:xfrm>
            <a:off x="9666722" y="5631175"/>
            <a:ext cx="992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FF0000"/>
                </a:solidFill>
              </a:rPr>
              <a:t>Septa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2B15DB2-F927-4973-C953-97EBCCBEB835}"/>
              </a:ext>
            </a:extLst>
          </p:cNvPr>
          <p:cNvSpPr/>
          <p:nvPr/>
        </p:nvSpPr>
        <p:spPr>
          <a:xfrm>
            <a:off x="8677809" y="5631175"/>
            <a:ext cx="787394" cy="37951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62C855AE-7CD4-448D-A98F-737C9344559F}"/>
              </a:ext>
            </a:extLst>
          </p:cNvPr>
          <p:cNvSpPr/>
          <p:nvPr/>
        </p:nvSpPr>
        <p:spPr>
          <a:xfrm>
            <a:off x="9666722" y="5631175"/>
            <a:ext cx="787394" cy="37951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C6EB1F0-ADB1-E7D0-A020-2CE31FE94D25}"/>
              </a:ext>
            </a:extLst>
          </p:cNvPr>
          <p:cNvSpPr/>
          <p:nvPr/>
        </p:nvSpPr>
        <p:spPr>
          <a:xfrm>
            <a:off x="8069972" y="808929"/>
            <a:ext cx="2761511" cy="486823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90877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1513057-B6E3-A33E-A476-42DC44F5E2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746" y="1193200"/>
            <a:ext cx="4784195" cy="286260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AF57E1-E046-8F62-22AC-B86DC3E45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55" y="1356040"/>
            <a:ext cx="8688766" cy="30624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stored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energy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20</a:t>
            </a:r>
            <a:r>
              <a:rPr lang="zh-CN" altLang="en-US" dirty="0"/>
              <a:t> </a:t>
            </a:r>
            <a:r>
              <a:rPr lang="en-US" altLang="zh-CN" dirty="0"/>
              <a:t>MJ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Z</a:t>
            </a:r>
            <a:r>
              <a:rPr lang="zh-CN" altLang="en-US" dirty="0"/>
              <a:t> </a:t>
            </a:r>
            <a:r>
              <a:rPr lang="en-US" altLang="zh-CN" dirty="0"/>
              <a:t>mode</a:t>
            </a:r>
            <a:r>
              <a:rPr lang="en-US" altLang="zh-CN" baseline="30000" dirty="0"/>
              <a:t>[1]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which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100</a:t>
            </a:r>
            <a:r>
              <a:rPr lang="zh-CN" altLang="en-US" dirty="0"/>
              <a:t> </a:t>
            </a:r>
            <a:r>
              <a:rPr lang="en-US" altLang="zh-CN" dirty="0"/>
              <a:t>times</a:t>
            </a:r>
            <a:r>
              <a:rPr lang="zh-CN" altLang="en-US" dirty="0"/>
              <a:t> </a:t>
            </a:r>
            <a:r>
              <a:rPr lang="en-US" altLang="zh-CN" dirty="0"/>
              <a:t>larger</a:t>
            </a:r>
            <a:r>
              <a:rPr lang="zh-CN" altLang="en-US" dirty="0"/>
              <a:t> </a:t>
            </a:r>
            <a:r>
              <a:rPr lang="en-US" altLang="zh-CN" dirty="0"/>
              <a:t>than</a:t>
            </a:r>
            <a:r>
              <a:rPr lang="zh-CN" altLang="en-US" dirty="0"/>
              <a:t> </a:t>
            </a:r>
            <a:r>
              <a:rPr lang="en-US" altLang="zh-CN" dirty="0"/>
              <a:t>other</a:t>
            </a:r>
            <a:r>
              <a:rPr lang="zh-CN" altLang="en-US" dirty="0"/>
              <a:t> </a:t>
            </a:r>
            <a:r>
              <a:rPr lang="en-US" altLang="zh-CN" dirty="0"/>
              <a:t>lepton</a:t>
            </a:r>
            <a:r>
              <a:rPr lang="zh-CN" altLang="en-US" dirty="0"/>
              <a:t> </a:t>
            </a:r>
            <a:r>
              <a:rPr lang="en-US" altLang="zh-CN" dirty="0"/>
              <a:t>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new</a:t>
            </a:r>
            <a:r>
              <a:rPr lang="zh-CN" altLang="en-US" dirty="0"/>
              <a:t> </a:t>
            </a:r>
            <a:r>
              <a:rPr lang="en-US" altLang="zh-CN" dirty="0"/>
              <a:t>design:</a:t>
            </a:r>
            <a:r>
              <a:rPr lang="zh-CN" altLang="en-US" dirty="0"/>
              <a:t> </a:t>
            </a:r>
            <a:r>
              <a:rPr lang="en-US" altLang="zh-CN" dirty="0"/>
              <a:t>semi-passive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dumping</a:t>
            </a:r>
            <a:r>
              <a:rPr lang="zh-CN" altLang="en-US" dirty="0"/>
              <a:t> </a:t>
            </a:r>
            <a:r>
              <a:rPr lang="en-US" altLang="zh-CN" dirty="0"/>
              <a:t>system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adopted</a:t>
            </a:r>
            <a:r>
              <a:rPr lang="en-US" altLang="zh-CN" baseline="30000" dirty="0"/>
              <a:t>[1]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sz="1700" dirty="0"/>
              <a:t>S</a:t>
            </a:r>
            <a:r>
              <a:rPr lang="en-US" altLang="zh-CN" sz="1700" b="0" dirty="0"/>
              <a:t>tudied</a:t>
            </a:r>
            <a:r>
              <a:rPr lang="zh-CN" altLang="en-US" sz="1700" b="0" dirty="0"/>
              <a:t> </a:t>
            </a:r>
            <a:r>
              <a:rPr lang="en-US" altLang="zh-CN" sz="1700" b="0" dirty="0"/>
              <a:t>in</a:t>
            </a:r>
            <a:r>
              <a:rPr lang="zh-CN" altLang="en-US" sz="1700" b="0" dirty="0"/>
              <a:t> </a:t>
            </a:r>
            <a:r>
              <a:rPr lang="en-US" altLang="zh-CN" sz="1700" b="0" dirty="0"/>
              <a:t>2022</a:t>
            </a:r>
            <a:r>
              <a:rPr lang="zh-CN" altLang="en-US" sz="1700" b="0" dirty="0"/>
              <a:t> </a:t>
            </a:r>
            <a:r>
              <a:rPr lang="en-US" altLang="zh-CN" sz="1700" b="0" dirty="0"/>
              <a:t>by</a:t>
            </a:r>
            <a:r>
              <a:rPr lang="zh-CN" altLang="en-US" sz="1700" b="0" dirty="0"/>
              <a:t> </a:t>
            </a:r>
            <a:r>
              <a:rPr lang="en-US" altLang="zh-CN" sz="1700" b="0" dirty="0"/>
              <a:t>ABT</a:t>
            </a:r>
            <a:r>
              <a:rPr lang="zh-CN" altLang="en-US" sz="1700" b="0" dirty="0"/>
              <a:t> </a:t>
            </a:r>
            <a:r>
              <a:rPr lang="en-US" altLang="zh-CN" sz="1700" b="0" dirty="0"/>
              <a:t>&amp;</a:t>
            </a:r>
            <a:r>
              <a:rPr lang="zh-CN" altLang="en-US" sz="1700" b="0" dirty="0"/>
              <a:t> </a:t>
            </a:r>
            <a:r>
              <a:rPr lang="en-US" altLang="zh-CN" sz="1700" b="0" dirty="0"/>
              <a:t>STI</a:t>
            </a:r>
            <a:endParaRPr lang="en-US" sz="1700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sz="1700" b="0" dirty="0"/>
              <a:t>Using</a:t>
            </a:r>
            <a:r>
              <a:rPr lang="zh-CN" altLang="en-US" sz="1700" b="0" dirty="0"/>
              <a:t> </a:t>
            </a:r>
            <a:r>
              <a:rPr lang="en-US" altLang="zh-CN" sz="1700" b="0" dirty="0"/>
              <a:t>a</a:t>
            </a:r>
            <a:r>
              <a:rPr lang="zh-CN" altLang="en-US" sz="1700" b="0" dirty="0"/>
              <a:t> </a:t>
            </a:r>
            <a:r>
              <a:rPr lang="en-US" altLang="zh-CN" sz="1700" b="0" dirty="0">
                <a:solidFill>
                  <a:srgbClr val="FF0000"/>
                </a:solidFill>
              </a:rPr>
              <a:t>defocusing</a:t>
            </a:r>
            <a:r>
              <a:rPr lang="zh-CN" altLang="en-US" sz="1700" b="0" dirty="0">
                <a:solidFill>
                  <a:srgbClr val="FF0000"/>
                </a:solidFill>
              </a:rPr>
              <a:t> </a:t>
            </a:r>
            <a:r>
              <a:rPr lang="en-US" altLang="zh-CN" sz="1700" b="0" dirty="0">
                <a:solidFill>
                  <a:srgbClr val="FF0000"/>
                </a:solidFill>
              </a:rPr>
              <a:t>triplet</a:t>
            </a:r>
            <a:r>
              <a:rPr lang="zh-CN" altLang="en-US" sz="1700" b="0" dirty="0">
                <a:solidFill>
                  <a:srgbClr val="FF0000"/>
                </a:solidFill>
              </a:rPr>
              <a:t> </a:t>
            </a:r>
            <a:r>
              <a:rPr lang="en-US" altLang="zh-CN" sz="1700" b="0" dirty="0">
                <a:solidFill>
                  <a:srgbClr val="FF0000"/>
                </a:solidFill>
              </a:rPr>
              <a:t>and</a:t>
            </a:r>
            <a:r>
              <a:rPr lang="zh-CN" altLang="en-US" sz="1700" b="0" dirty="0">
                <a:solidFill>
                  <a:srgbClr val="FF0000"/>
                </a:solidFill>
              </a:rPr>
              <a:t> </a:t>
            </a:r>
            <a:r>
              <a:rPr lang="en-US" altLang="zh-CN" sz="1700" b="0" dirty="0">
                <a:solidFill>
                  <a:srgbClr val="FF0000"/>
                </a:solidFill>
              </a:rPr>
              <a:t>spoilers</a:t>
            </a:r>
            <a:r>
              <a:rPr lang="zh-CN" altLang="en-US" sz="1700" b="0" dirty="0">
                <a:solidFill>
                  <a:srgbClr val="FF0000"/>
                </a:solidFill>
              </a:rPr>
              <a:t> </a:t>
            </a:r>
            <a:r>
              <a:rPr lang="en-US" altLang="zh-CN" sz="1700" b="0" dirty="0"/>
              <a:t>for</a:t>
            </a:r>
            <a:r>
              <a:rPr lang="zh-CN" altLang="en-US" sz="1700" b="0" dirty="0"/>
              <a:t> </a:t>
            </a:r>
            <a:r>
              <a:rPr lang="en-US" altLang="zh-CN" sz="1700" b="0" dirty="0"/>
              <a:t>beam</a:t>
            </a:r>
            <a:r>
              <a:rPr lang="zh-CN" altLang="en-US" sz="1700" b="0" dirty="0"/>
              <a:t> </a:t>
            </a:r>
            <a:r>
              <a:rPr lang="en-US" altLang="zh-CN" sz="1700" b="0" dirty="0"/>
              <a:t>dilution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96727D-4581-82A5-B88F-1FE0BA58A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Extraction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F6064-134E-E9C6-0707-423BEA119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D2FDC-F21D-6833-81B3-826C6403B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 Yue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0F58C-8C7D-261E-7D86-832DBE07B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11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453964-1908-5389-2A43-30C10960327B}"/>
              </a:ext>
            </a:extLst>
          </p:cNvPr>
          <p:cNvSpPr txBox="1"/>
          <p:nvPr/>
        </p:nvSpPr>
        <p:spPr bwMode="auto">
          <a:xfrm>
            <a:off x="287555" y="4488824"/>
            <a:ext cx="10543928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solidFill>
                  <a:schemeClr val="tx2"/>
                </a:solidFill>
              </a:rPr>
              <a:t>My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study: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rgbClr val="00B050"/>
                </a:solidFill>
              </a:rPr>
              <a:t>review</a:t>
            </a:r>
            <a:r>
              <a:rPr lang="zh-CN" altLang="en-US" sz="2100" b="1" dirty="0">
                <a:solidFill>
                  <a:srgbClr val="00B050"/>
                </a:solidFill>
              </a:rPr>
              <a:t> </a:t>
            </a:r>
            <a:r>
              <a:rPr lang="en-US" altLang="zh-CN" sz="2100" b="1" dirty="0">
                <a:solidFill>
                  <a:srgbClr val="00B050"/>
                </a:solidFill>
              </a:rPr>
              <a:t>extraction</a:t>
            </a:r>
            <a:r>
              <a:rPr lang="zh-CN" altLang="en-US" sz="2100" b="1" dirty="0">
                <a:solidFill>
                  <a:srgbClr val="00B050"/>
                </a:solidFill>
              </a:rPr>
              <a:t> </a:t>
            </a:r>
            <a:r>
              <a:rPr lang="en-US" altLang="zh-CN" sz="2100" b="1" dirty="0">
                <a:solidFill>
                  <a:srgbClr val="00B050"/>
                </a:solidFill>
              </a:rPr>
              <a:t>design</a:t>
            </a:r>
            <a:r>
              <a:rPr lang="zh-CN" altLang="en-US" sz="2100" b="1" dirty="0">
                <a:solidFill>
                  <a:srgbClr val="00B050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with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the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new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lattice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and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combined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injection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and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extraction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in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single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straight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section</a:t>
            </a:r>
            <a:endParaRPr lang="en-FR" sz="2100" b="1" dirty="0">
              <a:solidFill>
                <a:schemeClr val="tx2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1FC36E7-1EE3-84FD-5476-C07F421C7B56}"/>
              </a:ext>
            </a:extLst>
          </p:cNvPr>
          <p:cNvSpPr/>
          <p:nvPr/>
        </p:nvSpPr>
        <p:spPr>
          <a:xfrm>
            <a:off x="9027787" y="1948684"/>
            <a:ext cx="1008112" cy="798887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8BC5C79-9C87-27FC-03EC-6E6F254A072F}"/>
              </a:ext>
            </a:extLst>
          </p:cNvPr>
          <p:cNvSpPr/>
          <p:nvPr/>
        </p:nvSpPr>
        <p:spPr>
          <a:xfrm rot="19373333">
            <a:off x="9882433" y="2393124"/>
            <a:ext cx="907090" cy="146660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C31527-AF03-88A6-B8A7-0E87FD776CFA}"/>
              </a:ext>
            </a:extLst>
          </p:cNvPr>
          <p:cNvSpPr txBox="1"/>
          <p:nvPr/>
        </p:nvSpPr>
        <p:spPr bwMode="auto">
          <a:xfrm>
            <a:off x="10624535" y="1360025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600" dirty="0">
                <a:solidFill>
                  <a:schemeClr val="tx2"/>
                </a:solidFill>
              </a:rPr>
              <a:t>[1]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90D158-57F0-0E18-433D-CA74272BCD39}"/>
              </a:ext>
            </a:extLst>
          </p:cNvPr>
          <p:cNvSpPr txBox="1"/>
          <p:nvPr/>
        </p:nvSpPr>
        <p:spPr bwMode="auto">
          <a:xfrm>
            <a:off x="799612" y="6613753"/>
            <a:ext cx="7056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</a:rPr>
              <a:t>[1] A. </a:t>
            </a:r>
            <a:r>
              <a:rPr lang="en-US" sz="800" dirty="0" err="1">
                <a:solidFill>
                  <a:schemeClr val="tx2"/>
                </a:solidFill>
              </a:rPr>
              <a:t>Krainer</a:t>
            </a:r>
            <a:r>
              <a:rPr lang="en-US" sz="800" dirty="0">
                <a:solidFill>
                  <a:schemeClr val="tx2"/>
                </a:solidFill>
              </a:rPr>
              <a:t>, </a:t>
            </a:r>
            <a:r>
              <a:rPr lang="en-GB" sz="800" dirty="0">
                <a:solidFill>
                  <a:schemeClr val="tx2"/>
                </a:solidFill>
              </a:rPr>
              <a:t>A semi-passive beam dilution system for the FCC-</a:t>
            </a:r>
            <a:r>
              <a:rPr lang="en-GB" sz="800" dirty="0" err="1">
                <a:solidFill>
                  <a:schemeClr val="tx2"/>
                </a:solidFill>
              </a:rPr>
              <a:t>ee</a:t>
            </a:r>
            <a:r>
              <a:rPr lang="en-GB" sz="800" dirty="0">
                <a:solidFill>
                  <a:schemeClr val="tx2"/>
                </a:solidFill>
              </a:rPr>
              <a:t> collider, </a:t>
            </a:r>
            <a:r>
              <a:rPr lang="en-GB" sz="8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EPJ TI </a:t>
            </a:r>
            <a:endParaRPr lang="en-FR" sz="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072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305059-0649-06E3-91D1-98AD5D4727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717" y="932465"/>
            <a:ext cx="6137854" cy="40625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E4E39F-8D13-2F33-9315-829792EFA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81649"/>
            <a:ext cx="11376025" cy="751151"/>
          </a:xfrm>
        </p:spPr>
        <p:txBody>
          <a:bodyPr/>
          <a:lstStyle/>
          <a:p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Extraction</a:t>
            </a:r>
            <a:r>
              <a:rPr lang="zh-CN" altLang="en-US" dirty="0"/>
              <a:t> </a:t>
            </a:r>
            <a:r>
              <a:rPr lang="en-US" altLang="zh-CN" dirty="0"/>
              <a:t>review</a:t>
            </a:r>
            <a:r>
              <a:rPr lang="zh-CN" altLang="en-US" dirty="0"/>
              <a:t> </a:t>
            </a:r>
            <a:r>
              <a:rPr lang="en-US" altLang="zh-CN" dirty="0"/>
              <a:t>status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D5D8D-A72C-6E12-132F-638710760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BC171-4163-7297-63FB-B15001169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 Yue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D81B-1726-D275-3B6E-8DC952B9A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F1FD6C-0BCA-9310-A06A-95463636CC25}"/>
                  </a:ext>
                </a:extLst>
              </p:cNvPr>
              <p:cNvSpPr txBox="1"/>
              <p:nvPr/>
            </p:nvSpPr>
            <p:spPr bwMode="auto">
              <a:xfrm>
                <a:off x="229610" y="1064350"/>
                <a:ext cx="5866390" cy="152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100" b="1" dirty="0">
                    <a:solidFill>
                      <a:schemeClr val="tx2"/>
                    </a:solidFill>
                  </a:rPr>
                  <a:t>Inserted</a:t>
                </a:r>
                <a:r>
                  <a:rPr lang="zh-CN" altLang="en-US" sz="21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100" b="1" dirty="0">
                    <a:solidFill>
                      <a:schemeClr val="tx2"/>
                    </a:solidFill>
                  </a:rPr>
                  <a:t>elements: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2"/>
                    </a:solidFill>
                  </a:rPr>
                  <a:t>Ferrite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Kicker: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0.3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 err="1">
                    <a:solidFill>
                      <a:schemeClr val="tx2"/>
                    </a:solidFill>
                  </a:rPr>
                  <a:t>mrad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,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3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*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1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m,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rgbClr val="3F4350"/>
                    </a:solidFill>
                    <a:latin typeface="+mn-ea"/>
                  </a:rPr>
                  <a:t>r</a:t>
                </a:r>
                <a:r>
                  <a:rPr lang="en-GB" b="0" i="0" dirty="0" err="1">
                    <a:solidFill>
                      <a:srgbClr val="3F4350"/>
                    </a:solidFill>
                    <a:effectLst/>
                    <a:latin typeface="+mn-ea"/>
                  </a:rPr>
                  <a:t>ise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&amp;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fall</a:t>
                </a:r>
                <a:r>
                  <a:rPr lang="en-GB" b="0" i="0" dirty="0">
                    <a:solidFill>
                      <a:srgbClr val="3F4350"/>
                    </a:solidFill>
                    <a:effectLst/>
                    <a:latin typeface="+mn-ea"/>
                  </a:rPr>
                  <a:t> time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: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&lt;1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3F4350"/>
                        </a:solidFill>
                        <a:effectLst/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s</a:t>
                </a:r>
                <a:r>
                  <a:rPr lang="en-US" altLang="zh-CN" dirty="0">
                    <a:solidFill>
                      <a:srgbClr val="3F4350"/>
                    </a:solidFill>
                    <a:latin typeface="+mn-ea"/>
                  </a:rPr>
                  <a:t>,</a:t>
                </a:r>
                <a:r>
                  <a:rPr lang="zh-CN" altLang="en-US" dirty="0">
                    <a:solidFill>
                      <a:srgbClr val="3F4350"/>
                    </a:solidFill>
                    <a:latin typeface="+mn-ea"/>
                  </a:rPr>
                  <a:t> </a:t>
                </a:r>
                <a:r>
                  <a:rPr lang="en-GB" b="0" i="0" dirty="0">
                    <a:solidFill>
                      <a:srgbClr val="3F4350"/>
                    </a:solidFill>
                    <a:effectLst/>
                    <a:latin typeface="+mn-ea"/>
                  </a:rPr>
                  <a:t>flat-top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time: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:r>
                  <a:rPr lang="en-US" altLang="zh-CN" b="0" i="0" dirty="0">
                    <a:solidFill>
                      <a:srgbClr val="3F4350"/>
                    </a:solidFill>
                    <a:effectLst/>
                    <a:latin typeface="+mn-ea"/>
                  </a:rPr>
                  <a:t>304</a:t>
                </a:r>
                <a:r>
                  <a:rPr lang="zh-CN" altLang="en-US" b="0" i="0" dirty="0">
                    <a:solidFill>
                      <a:srgbClr val="3F4350"/>
                    </a:solidFill>
                    <a:effectLst/>
                    <a:latin typeface="+mn-ea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3F435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altLang="zh-CN" dirty="0">
                    <a:solidFill>
                      <a:srgbClr val="3F4350"/>
                    </a:solidFill>
                    <a:latin typeface="+mn-ea"/>
                  </a:rPr>
                  <a:t>s</a:t>
                </a:r>
                <a:endParaRPr lang="en-US" altLang="zh-CN" dirty="0">
                  <a:latin typeface="+mn-ea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2"/>
                    </a:solidFill>
                  </a:rPr>
                  <a:t>DC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Septa: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10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 err="1">
                    <a:solidFill>
                      <a:schemeClr val="tx2"/>
                    </a:solidFill>
                  </a:rPr>
                  <a:t>mrad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,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8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*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1.25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m,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thickness:</a:t>
                </a:r>
                <a:r>
                  <a:rPr lang="en-US" altLang="zh-CN" b="1" dirty="0">
                    <a:solidFill>
                      <a:schemeClr val="tx2"/>
                    </a:solidFill>
                  </a:rPr>
                  <a:t>14mm</a:t>
                </a:r>
                <a:endParaRPr lang="en-FR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F1FD6C-0BCA-9310-A06A-95463636CC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9610" y="1064350"/>
                <a:ext cx="5866390" cy="1523494"/>
              </a:xfrm>
              <a:prstGeom prst="rect">
                <a:avLst/>
              </a:prstGeom>
              <a:blipFill>
                <a:blip r:embed="rId4"/>
                <a:stretch>
                  <a:fillRect l="-1296" t="-2479" r="-1944" b="-4959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33A49C4-F5BC-D788-A0B2-5F436EF9AE11}"/>
              </a:ext>
            </a:extLst>
          </p:cNvPr>
          <p:cNvSpPr txBox="1"/>
          <p:nvPr/>
        </p:nvSpPr>
        <p:spPr bwMode="auto">
          <a:xfrm>
            <a:off x="126225" y="4737556"/>
            <a:ext cx="65722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dirty="0">
                <a:solidFill>
                  <a:schemeClr val="tx2"/>
                </a:solidFill>
              </a:rPr>
              <a:t>Placing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kicker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and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septa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magnets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at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both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side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of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defocusing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quadrupole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(</a:t>
            </a:r>
            <a:r>
              <a:rPr lang="en-US" altLang="zh-CN" sz="2100" b="1" dirty="0">
                <a:solidFill>
                  <a:schemeClr val="tx2"/>
                </a:solidFill>
              </a:rPr>
              <a:t>without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changing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the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lattice)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4CACCBA-6201-55EB-505D-A1D3A78CCD21}"/>
                  </a:ext>
                </a:extLst>
              </p:cNvPr>
              <p:cNvSpPr txBox="1"/>
              <p:nvPr/>
            </p:nvSpPr>
            <p:spPr bwMode="auto">
              <a:xfrm>
                <a:off x="263352" y="2963726"/>
                <a:ext cx="4971280" cy="1397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100" b="1" dirty="0">
                    <a:solidFill>
                      <a:schemeClr val="tx2"/>
                    </a:solidFill>
                  </a:rPr>
                  <a:t>Bump</a:t>
                </a:r>
                <a:r>
                  <a:rPr lang="zh-CN" altLang="en-US" sz="21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100" b="1" dirty="0">
                    <a:solidFill>
                      <a:schemeClr val="tx2"/>
                    </a:solidFill>
                  </a:rPr>
                  <a:t>height:</a:t>
                </a:r>
                <a:r>
                  <a:rPr lang="zh-CN" altLang="en-US" sz="21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100" b="1" dirty="0">
                    <a:solidFill>
                      <a:schemeClr val="tx2"/>
                    </a:solidFill>
                  </a:rPr>
                  <a:t>K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1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21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1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𝜷</m:t>
                            </m:r>
                          </m:e>
                          <m:sub>
                            <m:r>
                              <a:rPr lang="en-US" altLang="zh-CN" sz="21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1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1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𝜷</m:t>
                            </m:r>
                          </m:e>
                          <m:sub>
                            <m:r>
                              <a:rPr lang="en-US" altLang="zh-CN" sz="21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e>
                    </m:rad>
                    <m:r>
                      <a:rPr lang="zh-CN" altLang="en-US" sz="21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1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𝐬𝐢𝐧</m:t>
                    </m:r>
                    <m:r>
                      <a:rPr lang="en-US" altLang="zh-CN" sz="21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altLang="zh-CN" sz="21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𝝓</m:t>
                    </m:r>
                    <m:r>
                      <a:rPr lang="en-US" altLang="zh-CN" sz="21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2100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2"/>
                    </a:solidFill>
                  </a:rPr>
                  <a:t>Increasing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K,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and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FR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chemeClr val="tx2"/>
                    </a:solidFill>
                  </a:rPr>
                  <a:t>The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phasing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advance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between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kicker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and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septa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should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close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to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FR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4CACCBA-6201-55EB-505D-A1D3A78CCD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352" y="2963726"/>
                <a:ext cx="4971280" cy="1397947"/>
              </a:xfrm>
              <a:prstGeom prst="rect">
                <a:avLst/>
              </a:prstGeom>
              <a:blipFill>
                <a:blip r:embed="rId5"/>
                <a:stretch>
                  <a:fillRect l="-1272" b="-1802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2039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63B6DE0-09CA-B50A-02B3-9229FD113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993" y="3509793"/>
            <a:ext cx="5431304" cy="27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The envelope of injected beam!">
            <a:extLst>
              <a:ext uri="{FF2B5EF4-FFF2-40B4-BE49-F238E27FC236}">
                <a16:creationId xmlns:a16="http://schemas.microsoft.com/office/drawing/2014/main" id="{E4CC8008-6179-BF4F-8518-BC860D9B4A5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097" y="0"/>
            <a:ext cx="4865701" cy="31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105D2F0-BEEF-527B-2ECC-3BBF9B56E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3600" dirty="0"/>
              <a:t>R&amp;D: SR on electrostatic septa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75423-F53F-A5E6-6687-B8248F51E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C21F4-4661-B077-544A-92DB376B0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Yue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BF8DC-9795-077A-4561-59CE99806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13</a:t>
            </a:fld>
            <a:endParaRPr lang="en-GB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02BBE252-7138-3A26-17A1-02481396CA0D}"/>
              </a:ext>
            </a:extLst>
          </p:cNvPr>
          <p:cNvSpPr/>
          <p:nvPr/>
        </p:nvSpPr>
        <p:spPr>
          <a:xfrm rot="5400000">
            <a:off x="3547409" y="4092084"/>
            <a:ext cx="409009" cy="1702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16E570-9B52-78E9-3FBC-446E105B8CC8}"/>
                  </a:ext>
                </a:extLst>
              </p:cNvPr>
              <p:cNvSpPr txBox="1"/>
              <p:nvPr/>
            </p:nvSpPr>
            <p:spPr bwMode="auto">
              <a:xfrm>
                <a:off x="160853" y="1296931"/>
                <a:ext cx="7182123" cy="1631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b="0" i="0" dirty="0">
                    <a:solidFill>
                      <a:srgbClr val="3F4350"/>
                    </a:solidFill>
                    <a:effectLst/>
                    <a:latin typeface="+mn-ea"/>
                  </a:rPr>
                  <a:t>SPS electrostatic septa were known to breakdown in the presence of SR during the LEP era.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FR" sz="2000" dirty="0">
                  <a:solidFill>
                    <a:schemeClr val="tx2"/>
                  </a:solidFill>
                  <a:latin typeface="+mn-ea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FR" sz="2000" dirty="0">
                    <a:solidFill>
                      <a:schemeClr val="tx2"/>
                    </a:solidFill>
                    <a:latin typeface="+mn-ea"/>
                  </a:rPr>
                  <a:t>In the injection design of FCC-ee, the distance between circulation beam orbit and septa is 5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2"/>
                        </a:solidFill>
                        <a:latin typeface="+mn-ea"/>
                      </a:rPr>
                      <m:t>𝜎</m:t>
                    </m:r>
                  </m:oMath>
                </a14:m>
                <a:endParaRPr lang="en-FR" sz="2000" dirty="0">
                  <a:solidFill>
                    <a:schemeClr val="tx2"/>
                  </a:solidFill>
                  <a:latin typeface="+mn-ea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16E570-9B52-78E9-3FBC-446E105B8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0853" y="1296931"/>
                <a:ext cx="7182123" cy="1631216"/>
              </a:xfrm>
              <a:prstGeom prst="rect">
                <a:avLst/>
              </a:prstGeom>
              <a:blipFill>
                <a:blip r:embed="rId5"/>
                <a:stretch>
                  <a:fillRect l="-705" t="-2326" b="-6202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>
            <a:extLst>
              <a:ext uri="{FF2B5EF4-FFF2-40B4-BE49-F238E27FC236}">
                <a16:creationId xmlns:a16="http://schemas.microsoft.com/office/drawing/2014/main" id="{D0BFAC5A-357F-92A3-2D54-747E80C398C9}"/>
              </a:ext>
            </a:extLst>
          </p:cNvPr>
          <p:cNvSpPr/>
          <p:nvPr/>
        </p:nvSpPr>
        <p:spPr>
          <a:xfrm>
            <a:off x="10848528" y="1812927"/>
            <a:ext cx="504056" cy="100749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74A8347-1C04-B709-AF88-CE1E160E80BA}"/>
              </a:ext>
            </a:extLst>
          </p:cNvPr>
          <p:cNvCxnSpPr>
            <a:cxnSpLocks/>
          </p:cNvCxnSpPr>
          <p:nvPr/>
        </p:nvCxnSpPr>
        <p:spPr>
          <a:xfrm flipV="1">
            <a:off x="8976320" y="2492896"/>
            <a:ext cx="1872208" cy="1929661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DAF1493-DF6B-781C-5A6D-8EA688E6597B}"/>
              </a:ext>
            </a:extLst>
          </p:cNvPr>
          <p:cNvSpPr txBox="1"/>
          <p:nvPr/>
        </p:nvSpPr>
        <p:spPr bwMode="auto">
          <a:xfrm>
            <a:off x="649547" y="3359471"/>
            <a:ext cx="60344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sz="2000" dirty="0">
                <a:solidFill>
                  <a:schemeClr val="tx2"/>
                </a:solidFill>
              </a:rPr>
              <a:t>The SR from kicker and three quadrupole mangnets may hit the septa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7DFDC4-04E1-8C38-11BC-B2A80FB18B57}"/>
              </a:ext>
            </a:extLst>
          </p:cNvPr>
          <p:cNvSpPr txBox="1"/>
          <p:nvPr/>
        </p:nvSpPr>
        <p:spPr bwMode="auto">
          <a:xfrm>
            <a:off x="839416" y="6585212"/>
            <a:ext cx="54955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800" dirty="0">
                <a:solidFill>
                  <a:schemeClr val="tx2"/>
                </a:solidFill>
              </a:rPr>
              <a:t>[1] S. Yue, </a:t>
            </a:r>
            <a:r>
              <a:rPr lang="en-GB" sz="800" i="0" dirty="0">
                <a:solidFill>
                  <a:schemeClr val="tx2"/>
                </a:solidFill>
                <a:effectLst/>
              </a:rPr>
              <a:t>Synchrotron Radiation from kicker &amp; quadrupole, </a:t>
            </a:r>
            <a:r>
              <a:rPr lang="en-GB" sz="8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CodiMD</a:t>
            </a:r>
            <a:endParaRPr lang="en-GB" sz="800" i="0" dirty="0">
              <a:solidFill>
                <a:schemeClr val="tx2"/>
              </a:solidFill>
              <a:effectLst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6540D3-DC25-49E4-2F92-97E2597BA434}"/>
              </a:ext>
            </a:extLst>
          </p:cNvPr>
          <p:cNvSpPr txBox="1"/>
          <p:nvPr/>
        </p:nvSpPr>
        <p:spPr bwMode="auto">
          <a:xfrm>
            <a:off x="592345" y="4680586"/>
            <a:ext cx="64893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3F4350"/>
                </a:solidFill>
                <a:latin typeface="+mn-ea"/>
              </a:rPr>
              <a:t>N</a:t>
            </a:r>
            <a:r>
              <a:rPr lang="en-GB" sz="2000" b="0" i="0" dirty="0">
                <a:solidFill>
                  <a:srgbClr val="3F4350"/>
                </a:solidFill>
                <a:effectLst/>
                <a:latin typeface="+mn-ea"/>
              </a:rPr>
              <a:t>eed to investigate the breakdown probability in the presence of SR</a:t>
            </a:r>
            <a:endParaRPr lang="en-FR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26804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>
            <a:extLst>
              <a:ext uri="{FF2B5EF4-FFF2-40B4-BE49-F238E27FC236}">
                <a16:creationId xmlns:a16="http://schemas.microsoft.com/office/drawing/2014/main" id="{B28E2D90-8AF9-4585-C4CE-9B18566825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4"/>
          <a:stretch/>
        </p:blipFill>
        <p:spPr bwMode="auto">
          <a:xfrm>
            <a:off x="8107280" y="3125212"/>
            <a:ext cx="3963625" cy="314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1090B11-E210-7A93-063E-5F9475F80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FR" sz="3600" dirty="0"/>
              <a:t>R&amp;D: SR on electrostatic septa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F3E73-2E4C-AAAB-DD6D-F7B61FCCC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3217C-FA78-7A62-BABE-293E68279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Yue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B9C29-DF61-1E83-9188-5FE233631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14</a:t>
            </a:fld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088DC0-44E5-17B9-E3C1-21FBDB49E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458" y="1138506"/>
            <a:ext cx="7056163" cy="33829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</a:rPr>
              <a:t>SR power is mainly from the kicker and quad3 magnet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90DEB43-4BD5-97E2-01FA-3F8A3DDF9D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11" b="686"/>
          <a:stretch/>
        </p:blipFill>
        <p:spPr bwMode="auto">
          <a:xfrm>
            <a:off x="7956372" y="0"/>
            <a:ext cx="4101017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D8F9F213-DFEA-C1F2-C076-20FFE705F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2" y="4698316"/>
            <a:ext cx="3444388" cy="120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777ABA-546D-09E6-CB22-7302C205E11F}"/>
              </a:ext>
            </a:extLst>
          </p:cNvPr>
          <p:cNvSpPr txBox="1"/>
          <p:nvPr/>
        </p:nvSpPr>
        <p:spPr bwMode="auto">
          <a:xfrm>
            <a:off x="389639" y="3660689"/>
            <a:ext cx="7284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000" dirty="0">
                <a:solidFill>
                  <a:schemeClr val="tx2"/>
                </a:solidFill>
              </a:rPr>
              <a:t>SY-ABT- </a:t>
            </a:r>
            <a:r>
              <a:rPr lang="en-GB" sz="2000" b="0" i="0" dirty="0">
                <a:solidFill>
                  <a:srgbClr val="3F4350"/>
                </a:solidFill>
                <a:effectLst/>
                <a:latin typeface="+mn-ea"/>
              </a:rPr>
              <a:t>SE section is preparing a test-stand with an Xray source to probe the breakdown limit.</a:t>
            </a:r>
            <a:endParaRPr lang="en-FR" sz="20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7C3A94-9E04-3F44-85B6-DBB7193BDF93}"/>
              </a:ext>
            </a:extLst>
          </p:cNvPr>
          <p:cNvSpPr txBox="1"/>
          <p:nvPr/>
        </p:nvSpPr>
        <p:spPr bwMode="auto">
          <a:xfrm>
            <a:off x="3504560" y="4550453"/>
            <a:ext cx="44518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I</a:t>
            </a:r>
            <a:r>
              <a:rPr lang="en-FR" dirty="0">
                <a:solidFill>
                  <a:schemeClr val="tx2"/>
                </a:solidFill>
              </a:rPr>
              <a:t>ts photon peak energy is close to the SR critical energy in SPS (24 KeV)</a:t>
            </a:r>
          </a:p>
          <a:p>
            <a:endParaRPr lang="en-FR" dirty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B</a:t>
            </a:r>
            <a:r>
              <a:rPr lang="en-FR" dirty="0">
                <a:solidFill>
                  <a:schemeClr val="tx2"/>
                </a:solidFill>
              </a:rPr>
              <a:t>ut it photon number is much smaller than that of SR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65CBAA-E21F-40D4-448F-9990CDFA17C2}"/>
              </a:ext>
            </a:extLst>
          </p:cNvPr>
          <p:cNvSpPr txBox="1"/>
          <p:nvPr/>
        </p:nvSpPr>
        <p:spPr bwMode="auto">
          <a:xfrm>
            <a:off x="2721204" y="1440194"/>
            <a:ext cx="4921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333333"/>
                </a:solidFill>
              </a:rPr>
              <a:t>(</a:t>
            </a:r>
            <a:r>
              <a:rPr lang="en-GB" sz="1800" b="0" dirty="0">
                <a:solidFill>
                  <a:srgbClr val="333333"/>
                </a:solidFill>
              </a:rPr>
              <a:t>assuming the quadrupole as dipole magnet)</a:t>
            </a:r>
            <a:endParaRPr lang="en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7E9439-7CD8-D82F-BAF1-D2422F7C24A9}"/>
              </a:ext>
            </a:extLst>
          </p:cNvPr>
          <p:cNvSpPr txBox="1"/>
          <p:nvPr/>
        </p:nvSpPr>
        <p:spPr bwMode="auto">
          <a:xfrm>
            <a:off x="235043" y="1780757"/>
            <a:ext cx="72349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sz="2100" dirty="0">
                <a:solidFill>
                  <a:schemeClr val="tx2"/>
                </a:solidFill>
              </a:rPr>
              <a:t>I</a:t>
            </a:r>
            <a:r>
              <a:rPr lang="en-US" altLang="zh-CN" sz="2100" dirty="0">
                <a:solidFill>
                  <a:schemeClr val="tx2"/>
                </a:solidFill>
              </a:rPr>
              <a:t>t’s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hard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to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reproduce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the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spectrum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in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US" altLang="zh-CN" sz="2100" dirty="0">
                <a:solidFill>
                  <a:schemeClr val="tx2"/>
                </a:solidFill>
              </a:rPr>
              <a:t>workshop</a:t>
            </a:r>
            <a:r>
              <a:rPr lang="en-US" altLang="zh-CN" sz="2100" baseline="30000" dirty="0">
                <a:solidFill>
                  <a:schemeClr val="tx2"/>
                </a:solidFill>
              </a:rPr>
              <a:t>[1</a:t>
            </a:r>
            <a:r>
              <a:rPr lang="en-US" altLang="zh-CN" sz="2000" baseline="30000" dirty="0">
                <a:solidFill>
                  <a:schemeClr val="tx2"/>
                </a:solidFill>
              </a:rPr>
              <a:t>]</a:t>
            </a:r>
            <a:endParaRPr lang="en-FR" sz="2000" baseline="300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6E0E36-88B2-62B5-81BE-0F534BA4F667}"/>
              </a:ext>
            </a:extLst>
          </p:cNvPr>
          <p:cNvSpPr txBox="1"/>
          <p:nvPr/>
        </p:nvSpPr>
        <p:spPr bwMode="auto">
          <a:xfrm>
            <a:off x="839416" y="6611270"/>
            <a:ext cx="34443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800" dirty="0">
                <a:solidFill>
                  <a:schemeClr val="tx2"/>
                </a:solidFill>
              </a:rPr>
              <a:t>[1] S. Yue, </a:t>
            </a:r>
            <a:r>
              <a:rPr lang="en-GB" sz="800" i="0" dirty="0">
                <a:solidFill>
                  <a:schemeClr val="tx2"/>
                </a:solidFill>
                <a:effectLst/>
              </a:rPr>
              <a:t>Synchrotron Radiation from kicker &amp; quadrupole, </a:t>
            </a:r>
            <a:r>
              <a:rPr lang="en-GB" sz="8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CodiMD</a:t>
            </a:r>
            <a:endParaRPr lang="en-GB" sz="800" i="0" dirty="0">
              <a:solidFill>
                <a:schemeClr val="tx2"/>
              </a:solidFill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0B1CC5-96B7-2C7C-4139-61B2C07C50B1}"/>
              </a:ext>
            </a:extLst>
          </p:cNvPr>
          <p:cNvSpPr txBox="1"/>
          <p:nvPr/>
        </p:nvSpPr>
        <p:spPr bwMode="auto">
          <a:xfrm>
            <a:off x="230814" y="2431622"/>
            <a:ext cx="77078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i="0" dirty="0">
                <a:solidFill>
                  <a:schemeClr val="tx2"/>
                </a:solidFill>
                <a:effectLst/>
                <a:latin typeface="+mn-ea"/>
              </a:rPr>
              <a:t>Concerned by machine protection, it’s</a:t>
            </a:r>
            <a:r>
              <a:rPr lang="zh-CN" altLang="en-US" sz="2000" b="0" i="0" dirty="0">
                <a:solidFill>
                  <a:schemeClr val="tx2"/>
                </a:solidFill>
                <a:effectLst/>
                <a:latin typeface="+mn-ea"/>
              </a:rPr>
              <a:t> </a:t>
            </a:r>
            <a:r>
              <a:rPr lang="en-US" altLang="zh-CN" sz="2000" b="0" i="0" dirty="0">
                <a:solidFill>
                  <a:schemeClr val="tx2"/>
                </a:solidFill>
                <a:effectLst/>
                <a:latin typeface="+mn-ea"/>
              </a:rPr>
              <a:t>necessary</a:t>
            </a:r>
            <a:r>
              <a:rPr lang="en-GB" sz="2000" b="0" i="0" dirty="0">
                <a:solidFill>
                  <a:schemeClr val="tx2"/>
                </a:solidFill>
                <a:effectLst/>
                <a:latin typeface="+mn-ea"/>
              </a:rPr>
              <a:t> to include those consideration</a:t>
            </a:r>
            <a:r>
              <a:rPr lang="en-US" altLang="zh-CN" sz="2000" b="0" i="0" dirty="0">
                <a:solidFill>
                  <a:schemeClr val="tx2"/>
                </a:solidFill>
                <a:effectLst/>
                <a:latin typeface="+mn-ea"/>
              </a:rPr>
              <a:t>s</a:t>
            </a:r>
            <a:r>
              <a:rPr lang="en-GB" sz="2000" b="0" i="0" dirty="0">
                <a:solidFill>
                  <a:schemeClr val="tx2"/>
                </a:solidFill>
                <a:effectLst/>
                <a:latin typeface="+mn-ea"/>
              </a:rPr>
              <a:t> in the design, due to the high energy density of the beam</a:t>
            </a:r>
            <a:endParaRPr lang="en-FR" sz="2000" dirty="0">
              <a:solidFill>
                <a:schemeClr val="tx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21076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360225B-293D-0449-784C-8B0C36B726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7448" y="1816631"/>
            <a:ext cx="3864552" cy="334683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2394B5-3CDB-4D62-72A5-6C903FCA19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909" y="1442358"/>
            <a:ext cx="8640960" cy="436290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To reduce the impact of an septa failure               split each injection into 10 chunks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2"/>
                </a:solidFill>
              </a:rPr>
              <a:t>Up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to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b="1" dirty="0">
                <a:solidFill>
                  <a:schemeClr val="tx2"/>
                </a:solidFill>
              </a:rPr>
              <a:t>1%</a:t>
            </a:r>
            <a:r>
              <a:rPr lang="zh-CN" altLang="en-US" b="1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of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collider </a:t>
            </a:r>
            <a:r>
              <a:rPr lang="en-US" altLang="zh-CN" dirty="0">
                <a:solidFill>
                  <a:schemeClr val="tx2"/>
                </a:solidFill>
              </a:rPr>
              <a:t>maximum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intensity </a:t>
            </a:r>
            <a:r>
              <a:rPr lang="en-US" altLang="zh-CN" dirty="0">
                <a:solidFill>
                  <a:schemeClr val="tx2"/>
                </a:solidFill>
              </a:rPr>
              <a:t>will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be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injected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each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time </a:t>
            </a:r>
            <a:r>
              <a:rPr lang="en-US" altLang="zh-CN" dirty="0"/>
              <a:t>(within ~1s)</a:t>
            </a:r>
            <a:endParaRPr lang="en-US" altLang="zh-CN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100" dirty="0">
                <a:solidFill>
                  <a:schemeClr val="tx2"/>
                </a:solidFill>
              </a:rPr>
              <a:t>Hardware:</a:t>
            </a:r>
            <a:r>
              <a:rPr lang="zh-CN" altLang="en-US" sz="2100" dirty="0">
                <a:solidFill>
                  <a:schemeClr val="tx2"/>
                </a:solidFill>
              </a:rPr>
              <a:t> </a:t>
            </a:r>
            <a:r>
              <a:rPr lang="en-GB" sz="2100" dirty="0">
                <a:solidFill>
                  <a:schemeClr val="tx2"/>
                </a:solidFill>
              </a:rPr>
              <a:t>It will not have a significant effect on the cost and power consumption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304us flat-top will be divided into 10 pieces + 10 pieces 1us abort gaps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chemeClr val="tx2"/>
                </a:solidFill>
              </a:rPr>
              <a:t>Due to the detector, the circumference of collider ring and booster ring is not same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There maybe a</a:t>
            </a:r>
            <a:r>
              <a:rPr lang="en-US" altLang="zh-CN" dirty="0">
                <a:solidFill>
                  <a:schemeClr val="tx2"/>
                </a:solidFill>
              </a:rPr>
              <a:t>n</a:t>
            </a:r>
            <a:r>
              <a:rPr lang="en-GB" dirty="0">
                <a:solidFill>
                  <a:schemeClr val="tx2"/>
                </a:solidFill>
              </a:rPr>
              <a:t> issue in b</a:t>
            </a:r>
            <a:r>
              <a:rPr lang="en-FR" dirty="0">
                <a:solidFill>
                  <a:schemeClr val="tx2"/>
                </a:solidFill>
              </a:rPr>
              <a:t>eam synchronization, under checked by A.L. </a:t>
            </a:r>
            <a:r>
              <a:rPr lang="en-FR" dirty="0"/>
              <a:t>Vanel (</a:t>
            </a:r>
            <a:r>
              <a:rPr lang="en-FR" dirty="0">
                <a:solidFill>
                  <a:schemeClr val="tx2"/>
                </a:solidFill>
              </a:rPr>
              <a:t>RF section)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FR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6030CC-B1AD-D8F2-41EC-AB8CBBCE0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GB" sz="3600" dirty="0"/>
              <a:t>M</a:t>
            </a:r>
            <a:r>
              <a:rPr lang="en-FR" sz="3600" dirty="0"/>
              <a:t>achine protection</a:t>
            </a:r>
            <a:br>
              <a:rPr lang="en-FR" sz="3600" dirty="0"/>
            </a:b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524C2-B8F6-1B7F-FBCD-EA0BF5A3E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094E8-5577-D119-22B2-16B5C2C54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Yue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8AB1D-ED0E-F41D-949C-AA08928E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15</a:t>
            </a:fld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03F48E-0918-DD3C-A570-B60F04373841}"/>
              </a:ext>
            </a:extLst>
          </p:cNvPr>
          <p:cNvSpPr/>
          <p:nvPr/>
        </p:nvSpPr>
        <p:spPr>
          <a:xfrm>
            <a:off x="9647656" y="4665799"/>
            <a:ext cx="1224136" cy="53101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4583BC-56D4-B3B6-C63F-BDD8DA1A076A}"/>
              </a:ext>
            </a:extLst>
          </p:cNvPr>
          <p:cNvSpPr txBox="1"/>
          <p:nvPr/>
        </p:nvSpPr>
        <p:spPr bwMode="auto">
          <a:xfrm>
            <a:off x="11227600" y="206095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chemeClr val="tx2"/>
                </a:solidFill>
              </a:rPr>
              <a:t>[1]</a:t>
            </a:r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2804049D-2B46-A12E-7BFB-CCB66BE8754F}"/>
              </a:ext>
            </a:extLst>
          </p:cNvPr>
          <p:cNvSpPr/>
          <p:nvPr/>
        </p:nvSpPr>
        <p:spPr>
          <a:xfrm>
            <a:off x="5828691" y="1442359"/>
            <a:ext cx="868396" cy="3015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F85B53-5A2B-4543-FB0B-ACEC02928C07}"/>
              </a:ext>
            </a:extLst>
          </p:cNvPr>
          <p:cNvSpPr txBox="1"/>
          <p:nvPr/>
        </p:nvSpPr>
        <p:spPr bwMode="auto">
          <a:xfrm>
            <a:off x="839416" y="6569977"/>
            <a:ext cx="657222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[1]FCC-ee: The Lepton Collider | The European Physical Journal Special Topics</a:t>
            </a:r>
            <a:endParaRPr lang="en-FR" sz="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588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098179-799E-D887-0610-2C4E61F37C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344" y="1720660"/>
            <a:ext cx="11376024" cy="3436532"/>
          </a:xfrm>
        </p:spPr>
        <p:txBody>
          <a:bodyPr/>
          <a:lstStyle/>
          <a:p>
            <a:r>
              <a:rPr lang="en-US" altLang="zh-CN" sz="2400" dirty="0"/>
              <a:t>Possible failure in injection</a:t>
            </a:r>
            <a:r>
              <a:rPr lang="en-FR" sz="2400" dirty="0"/>
              <a:t>: </a:t>
            </a:r>
          </a:p>
          <a:p>
            <a:r>
              <a:rPr lang="en-FR" sz="2400" dirty="0"/>
              <a:t>	</a:t>
            </a:r>
            <a:r>
              <a:rPr lang="en-FR" sz="1800" b="0" dirty="0"/>
              <a:t>1) RCPS/PFN v</a:t>
            </a:r>
            <a:r>
              <a:rPr lang="en-US" altLang="zh-CN" sz="1800" b="0" dirty="0"/>
              <a:t>o</a:t>
            </a:r>
            <a:r>
              <a:rPr lang="en-FR" sz="1800" b="0" dirty="0"/>
              <a:t>ltage drop</a:t>
            </a:r>
          </a:p>
          <a:p>
            <a:r>
              <a:rPr lang="en-FR" sz="1800" b="0" dirty="0"/>
              <a:t>	2) Self trigging</a:t>
            </a:r>
          </a:p>
          <a:p>
            <a:r>
              <a:rPr lang="en-FR" sz="1800" b="0" dirty="0"/>
              <a:t>	3) </a:t>
            </a:r>
            <a:r>
              <a:rPr lang="en-US" sz="1800" b="0" dirty="0" err="1"/>
              <a:t>S</a:t>
            </a:r>
            <a:r>
              <a:rPr lang="en-US" altLang="zh-CN" sz="1800" b="0" dirty="0" err="1"/>
              <a:t>tripline</a:t>
            </a:r>
            <a:r>
              <a:rPr lang="zh-CN" altLang="en-US" sz="1800" b="0" dirty="0"/>
              <a:t> </a:t>
            </a:r>
            <a:r>
              <a:rPr lang="en-US" altLang="zh-CN" sz="1800" b="0" dirty="0"/>
              <a:t>kicker &amp; electrostatic</a:t>
            </a:r>
            <a:r>
              <a:rPr lang="zh-CN" altLang="en-US" sz="1800" b="0" dirty="0"/>
              <a:t> </a:t>
            </a:r>
            <a:r>
              <a:rPr lang="en-US" altLang="zh-CN" sz="1800" b="0" dirty="0"/>
              <a:t>septa:</a:t>
            </a:r>
            <a:r>
              <a:rPr lang="zh-CN" altLang="en-US" sz="1800" b="0" dirty="0"/>
              <a:t> </a:t>
            </a:r>
            <a:r>
              <a:rPr lang="en-US" altLang="zh-CN" sz="1800" b="0" dirty="0"/>
              <a:t>spark</a:t>
            </a:r>
          </a:p>
          <a:p>
            <a:r>
              <a:rPr lang="en-FR" sz="2400" dirty="0"/>
              <a:t>Mitigation measures:</a:t>
            </a:r>
          </a:p>
          <a:p>
            <a:r>
              <a:rPr lang="en-FR" sz="2400" dirty="0"/>
              <a:t>	</a:t>
            </a:r>
            <a:r>
              <a:rPr lang="en-FR" sz="1800" b="0" dirty="0"/>
              <a:t>S</a:t>
            </a:r>
            <a:r>
              <a:rPr lang="en-US" altLang="zh-CN" sz="1800" b="0" dirty="0"/>
              <a:t>p</a:t>
            </a:r>
            <a:r>
              <a:rPr lang="en-FR" sz="1800" b="0" dirty="0"/>
              <a:t>lit</a:t>
            </a:r>
            <a:r>
              <a:rPr lang="en-US" altLang="zh-CN" sz="1800" b="0" dirty="0"/>
              <a:t>ting</a:t>
            </a:r>
            <a:r>
              <a:rPr lang="en-FR" sz="1800" b="0" dirty="0"/>
              <a:t> </a:t>
            </a:r>
            <a:r>
              <a:rPr lang="en-US" altLang="zh-CN" sz="1800" b="0" dirty="0"/>
              <a:t>each</a:t>
            </a:r>
            <a:r>
              <a:rPr lang="en-FR" sz="1800" b="0" dirty="0"/>
              <a:t> kicker into 2 pieces</a:t>
            </a:r>
          </a:p>
          <a:p>
            <a:r>
              <a:rPr lang="en-US" sz="1800" b="0" dirty="0"/>
              <a:t>		</a:t>
            </a:r>
            <a:endParaRPr lang="en-US" altLang="zh-CN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F04494-B731-026F-80A3-BFA467832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826" y="263763"/>
            <a:ext cx="11376025" cy="751151"/>
          </a:xfrm>
        </p:spPr>
        <p:txBody>
          <a:bodyPr/>
          <a:lstStyle/>
          <a:p>
            <a:r>
              <a:rPr lang="en-GB" sz="3600" dirty="0"/>
              <a:t>M</a:t>
            </a:r>
            <a:r>
              <a:rPr lang="en-FR" sz="3600" dirty="0"/>
              <a:t>achine protection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22B22-6E19-9C03-0FE1-F463C44906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865717" cy="365125"/>
          </a:xfrm>
        </p:spPr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04AD3-25CF-C284-B337-F0757DF1F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FR" altLang="zh-CN" dirty="0"/>
              <a:t>S. Yue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480FB2-32B2-FD3D-71E3-58CC05672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16</a:t>
            </a:fld>
            <a:endParaRPr lang="en-GB"/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97A20988-6670-44D6-E78C-D7B3C9D91A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6601" b="-962"/>
          <a:stretch/>
        </p:blipFill>
        <p:spPr bwMode="auto">
          <a:xfrm>
            <a:off x="6042334" y="2570748"/>
            <a:ext cx="5832648" cy="3352779"/>
          </a:xfrm>
          <a:prstGeom prst="rect">
            <a:avLst/>
          </a:prstGeom>
        </p:spPr>
      </p:pic>
      <p:pic>
        <p:nvPicPr>
          <p:cNvPr id="252" name="Picture 251">
            <a:extLst>
              <a:ext uri="{FF2B5EF4-FFF2-40B4-BE49-F238E27FC236}">
                <a16:creationId xmlns:a16="http://schemas.microsoft.com/office/drawing/2014/main" id="{66901718-EF4F-7944-818F-C5AF44CFA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9936" y="575520"/>
            <a:ext cx="6478488" cy="1885398"/>
          </a:xfrm>
          <a:prstGeom prst="rect">
            <a:avLst/>
          </a:prstGeom>
        </p:spPr>
      </p:pic>
      <p:sp>
        <p:nvSpPr>
          <p:cNvPr id="255" name="TextBox 254">
            <a:extLst>
              <a:ext uri="{FF2B5EF4-FFF2-40B4-BE49-F238E27FC236}">
                <a16:creationId xmlns:a16="http://schemas.microsoft.com/office/drawing/2014/main" id="{975E4156-C908-BD5E-F531-90593804900F}"/>
              </a:ext>
            </a:extLst>
          </p:cNvPr>
          <p:cNvSpPr txBox="1"/>
          <p:nvPr/>
        </p:nvSpPr>
        <p:spPr bwMode="auto">
          <a:xfrm>
            <a:off x="11280502" y="84109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dirty="0">
                <a:solidFill>
                  <a:schemeClr val="tx2"/>
                </a:solidFill>
              </a:rPr>
              <a:t>[1]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9CFB33-DB2B-5926-9201-600A7DDCCC11}"/>
              </a:ext>
            </a:extLst>
          </p:cNvPr>
          <p:cNvSpPr/>
          <p:nvPr/>
        </p:nvSpPr>
        <p:spPr>
          <a:xfrm>
            <a:off x="9480376" y="3341711"/>
            <a:ext cx="247972" cy="2513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241D679-D9A0-E8B9-11CB-9119EC612575}"/>
              </a:ext>
            </a:extLst>
          </p:cNvPr>
          <p:cNvSpPr/>
          <p:nvPr/>
        </p:nvSpPr>
        <p:spPr>
          <a:xfrm>
            <a:off x="10416480" y="3341711"/>
            <a:ext cx="247972" cy="2513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D3B86D-0668-8565-6D4C-546B32C36CD8}"/>
              </a:ext>
            </a:extLst>
          </p:cNvPr>
          <p:cNvSpPr txBox="1"/>
          <p:nvPr/>
        </p:nvSpPr>
        <p:spPr bwMode="auto">
          <a:xfrm>
            <a:off x="830583" y="6594237"/>
            <a:ext cx="53527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800" dirty="0">
                <a:solidFill>
                  <a:schemeClr val="tx2"/>
                </a:solidFill>
              </a:rPr>
              <a:t>[1] P. Martinek, </a:t>
            </a:r>
            <a:r>
              <a:rPr lang="en-GB" sz="800" dirty="0">
                <a:solidFill>
                  <a:schemeClr val="tx2"/>
                </a:solidFill>
              </a:rPr>
              <a:t>Summary of current kicker magnet developments for all systems in FCC-</a:t>
            </a:r>
            <a:r>
              <a:rPr lang="en-GB" sz="800" dirty="0" err="1">
                <a:solidFill>
                  <a:schemeClr val="tx2"/>
                </a:solidFill>
              </a:rPr>
              <a:t>ee</a:t>
            </a:r>
            <a:r>
              <a:rPr lang="en-GB" sz="800" dirty="0">
                <a:solidFill>
                  <a:schemeClr val="tx2"/>
                </a:solidFill>
              </a:rPr>
              <a:t>, </a:t>
            </a:r>
            <a:r>
              <a:rPr lang="en-GB" sz="8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ABT general, 19 Dec</a:t>
            </a:r>
            <a:endParaRPr lang="en-FR" sz="8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618F876-DDEA-A318-6F9D-401B2DD8421A}"/>
                  </a:ext>
                </a:extLst>
              </p:cNvPr>
              <p:cNvSpPr txBox="1"/>
              <p:nvPr/>
            </p:nvSpPr>
            <p:spPr bwMode="auto">
              <a:xfrm>
                <a:off x="819366" y="5164943"/>
                <a:ext cx="522296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altLang="zh-CN" sz="1800" b="0" dirty="0">
                  <a:solidFill>
                    <a:schemeClr val="tx2"/>
                  </a:solidFill>
                </a:endParaRPr>
              </a:p>
              <a:p>
                <a:r>
                  <a:rPr lang="en-US" altLang="zh-CN" sz="1800" b="0" dirty="0">
                    <a:solidFill>
                      <a:schemeClr val="tx2"/>
                    </a:solidFill>
                  </a:rPr>
                  <a:t>Can</a:t>
                </a:r>
                <a:r>
                  <a:rPr lang="zh-CN" altLang="en-U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b="0" dirty="0">
                    <a:solidFill>
                      <a:schemeClr val="tx2"/>
                    </a:solidFill>
                  </a:rPr>
                  <a:t>reduce</a:t>
                </a:r>
                <a:r>
                  <a:rPr lang="zh-CN" altLang="en-U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b="0" dirty="0">
                    <a:solidFill>
                      <a:schemeClr val="tx2"/>
                    </a:solidFill>
                  </a:rPr>
                  <a:t>the</a:t>
                </a:r>
                <a:r>
                  <a:rPr lang="zh-CN" altLang="en-U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b="0" dirty="0">
                    <a:solidFill>
                      <a:schemeClr val="tx2"/>
                    </a:solidFill>
                  </a:rPr>
                  <a:t>beam</a:t>
                </a:r>
                <a:r>
                  <a:rPr lang="zh-CN" altLang="en-U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b="0" dirty="0">
                    <a:solidFill>
                      <a:schemeClr val="tx2"/>
                    </a:solidFill>
                  </a:rPr>
                  <a:t>oscillation</a:t>
                </a:r>
                <a:r>
                  <a:rPr lang="zh-CN" altLang="en-U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b="0" dirty="0">
                    <a:solidFill>
                      <a:schemeClr val="tx2"/>
                    </a:solidFill>
                  </a:rPr>
                  <a:t>to</a:t>
                </a:r>
                <a:r>
                  <a:rPr lang="zh-CN" altLang="en-U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b="0" dirty="0">
                    <a:solidFill>
                      <a:schemeClr val="tx2"/>
                    </a:solidFill>
                  </a:rPr>
                  <a:t>5</a:t>
                </a:r>
                <a14:m>
                  <m:oMath xmlns:m="http://schemas.openxmlformats.org/officeDocument/2006/math">
                    <m:r>
                      <a:rPr lang="zh-CN" altLang="en-US" sz="18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zh-CN" altLang="en-U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b="0" dirty="0">
                    <a:solidFill>
                      <a:schemeClr val="tx2"/>
                    </a:solidFill>
                  </a:rPr>
                  <a:t>from</a:t>
                </a:r>
                <a:r>
                  <a:rPr lang="zh-CN" altLang="en-US" sz="18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800" b="0" dirty="0">
                    <a:solidFill>
                      <a:schemeClr val="tx2"/>
                    </a:solidFill>
                  </a:rPr>
                  <a:t>10</a:t>
                </a:r>
                <a:r>
                  <a:rPr lang="zh-CN" altLang="en-US" sz="1800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sz="18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FR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618F876-DDEA-A318-6F9D-401B2DD842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9366" y="5164943"/>
                <a:ext cx="5222968" cy="646331"/>
              </a:xfrm>
              <a:prstGeom prst="rect">
                <a:avLst/>
              </a:prstGeom>
              <a:blipFill>
                <a:blip r:embed="rId6"/>
                <a:stretch>
                  <a:fillRect l="-971" b="-13462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Arrow 11">
            <a:extLst>
              <a:ext uri="{FF2B5EF4-FFF2-40B4-BE49-F238E27FC236}">
                <a16:creationId xmlns:a16="http://schemas.microsoft.com/office/drawing/2014/main" id="{5CAF6942-C062-C8D2-B5F4-0FD3CE514511}"/>
              </a:ext>
            </a:extLst>
          </p:cNvPr>
          <p:cNvSpPr/>
          <p:nvPr/>
        </p:nvSpPr>
        <p:spPr>
          <a:xfrm rot="5400000">
            <a:off x="2592240" y="5137355"/>
            <a:ext cx="409009" cy="1702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24377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AC4EA2-40B8-AF05-B215-91A112884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3937"/>
          </a:xfrm>
        </p:spPr>
        <p:txBody>
          <a:bodyPr/>
          <a:lstStyle/>
          <a:p>
            <a:r>
              <a:rPr lang="en-FR" dirty="0"/>
              <a:t>Prospect</a:t>
            </a:r>
            <a:r>
              <a:rPr lang="zh-CN" altLang="en-US" dirty="0"/>
              <a:t> </a:t>
            </a:r>
            <a:r>
              <a:rPr lang="en-US" altLang="zh-CN" dirty="0"/>
              <a:t>-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rotation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119830-CA40-C83D-F855-E1E6367AA7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51584" y="6348846"/>
            <a:ext cx="2009733" cy="365125"/>
          </a:xfrm>
        </p:spPr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6BCE6-404E-BC39-FECC-9A90161BB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 Yue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AFB6B-635A-DEEB-835C-718036EB1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17</a:t>
            </a:fld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118F7C8-E521-572C-7523-73AE3093C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96753"/>
            <a:ext cx="11376024" cy="79208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Due to the limitation of damping time in booster, the actual horizontal emittance might be larger than the equilibrium value                   challenging to top-up injection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09852275-D943-43CE-C968-6771FB38A2CD}"/>
              </a:ext>
            </a:extLst>
          </p:cNvPr>
          <p:cNvSpPr/>
          <p:nvPr/>
        </p:nvSpPr>
        <p:spPr>
          <a:xfrm>
            <a:off x="5591944" y="1553509"/>
            <a:ext cx="781990" cy="21172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F070516-C672-F350-0A11-4F02353DDD1F}"/>
                  </a:ext>
                </a:extLst>
              </p:cNvPr>
              <p:cNvSpPr txBox="1"/>
              <p:nvPr/>
            </p:nvSpPr>
            <p:spPr>
              <a:xfrm>
                <a:off x="7988408" y="1811637"/>
                <a:ext cx="2462662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=5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𝑐𝑖𝑟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+5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F070516-C672-F350-0A11-4F02353DDD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8408" y="1811637"/>
                <a:ext cx="2462662" cy="299313"/>
              </a:xfrm>
              <a:prstGeom prst="rect">
                <a:avLst/>
              </a:prstGeom>
              <a:blipFill>
                <a:blip r:embed="rId3"/>
                <a:stretch>
                  <a:fillRect l="-1538" t="-4000" r="-1538" b="-24000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1B788A2-D1F4-F43F-9F1C-3CC4655C7D10}"/>
              </a:ext>
            </a:extLst>
          </p:cNvPr>
          <p:cNvSpPr/>
          <p:nvPr/>
        </p:nvSpPr>
        <p:spPr>
          <a:xfrm>
            <a:off x="7925077" y="1811637"/>
            <a:ext cx="2669553" cy="359224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68D529-9065-EFFD-CA7D-2AD095CF57F6}"/>
                  </a:ext>
                </a:extLst>
              </p:cNvPr>
              <p:cNvSpPr txBox="1"/>
              <p:nvPr/>
            </p:nvSpPr>
            <p:spPr>
              <a:xfrm>
                <a:off x="9146098" y="3033379"/>
                <a:ext cx="716093" cy="5287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68D529-9065-EFFD-CA7D-2AD095CF5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6098" y="3033379"/>
                <a:ext cx="716093" cy="528734"/>
              </a:xfrm>
              <a:prstGeom prst="rect">
                <a:avLst/>
              </a:prstGeom>
              <a:blipFill>
                <a:blip r:embed="rId4"/>
                <a:stretch>
                  <a:fillRect l="-3509" r="-7018" b="-4762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0AC2D65-BD2F-8D6B-CCC5-D9712AB4A6C3}"/>
              </a:ext>
            </a:extLst>
          </p:cNvPr>
          <p:cNvSpPr/>
          <p:nvPr/>
        </p:nvSpPr>
        <p:spPr>
          <a:xfrm>
            <a:off x="8904312" y="2992385"/>
            <a:ext cx="1051036" cy="64461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30EED01-6813-EE90-4FAE-7EB4A8FC3551}"/>
                  </a:ext>
                </a:extLst>
              </p:cNvPr>
              <p:cNvSpPr txBox="1"/>
              <p:nvPr/>
            </p:nvSpPr>
            <p:spPr>
              <a:xfrm>
                <a:off x="395966" y="3163901"/>
                <a:ext cx="3960440" cy="26028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dirty="0"/>
                  <a:t>Collider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equilibrium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emittance</a:t>
                </a:r>
                <a:r>
                  <a:rPr lang="en-US" altLang="zh-CN" sz="2000" baseline="30000" dirty="0"/>
                  <a:t>[1]</a:t>
                </a:r>
                <a:r>
                  <a:rPr lang="zh-CN" altLang="en-US" sz="2000" baseline="30000" dirty="0"/>
                  <a:t> </a:t>
                </a:r>
                <a:endParaRPr lang="en-US" altLang="zh-CN" sz="2000" baseline="30000" dirty="0"/>
              </a:p>
              <a:p>
                <a:r>
                  <a:rPr lang="en-US" altLang="zh-CN" sz="2000" dirty="0"/>
                  <a:t>(Z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mode)</a:t>
                </a:r>
              </a:p>
              <a:p>
                <a:r>
                  <a:rPr lang="en-US" altLang="zh-CN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2000" dirty="0"/>
                  <a:t>: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0.71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nm</a:t>
                </a:r>
              </a:p>
              <a:p>
                <a:r>
                  <a:rPr lang="zh-CN" altLang="en-US" sz="2000" dirty="0"/>
                  <a:t>    </a:t>
                </a:r>
                <a:r>
                  <a:rPr lang="en-US" altLang="zh-CN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altLang="zh-CN" sz="2000" dirty="0"/>
                  <a:t>: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1.9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pm</a:t>
                </a:r>
              </a:p>
              <a:p>
                <a:endParaRPr lang="en-US" altLang="zh-CN" sz="2000" dirty="0"/>
              </a:p>
              <a:p>
                <a:r>
                  <a:rPr lang="en-US" altLang="zh-CN" sz="2000" dirty="0"/>
                  <a:t>Booster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equilibrium emittance</a:t>
                </a:r>
                <a:r>
                  <a:rPr lang="zh-CN" altLang="en-US" sz="2000" dirty="0"/>
                  <a:t> </a:t>
                </a:r>
                <a:endParaRPr lang="en-US" altLang="zh-CN" sz="2000" b="0" i="1" dirty="0">
                  <a:latin typeface="Cambria Math" panose="02040503050406030204" pitchFamily="18" charset="0"/>
                </a:endParaRPr>
              </a:p>
              <a:p>
                <a:r>
                  <a:rPr lang="en-US" altLang="zh-CN" sz="2000" b="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𝑏𝑜𝑜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2000" dirty="0"/>
                  <a:t>: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0.26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nm</a:t>
                </a:r>
              </a:p>
              <a:p>
                <a:r>
                  <a:rPr lang="zh-CN" altLang="en-US" sz="2000" dirty="0"/>
                  <a:t>    </a:t>
                </a:r>
                <a:r>
                  <a:rPr lang="en-US" altLang="zh-CN" sz="20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𝑏𝑜𝑜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altLang="zh-CN" sz="2000" dirty="0"/>
                  <a:t>: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0.53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pm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30EED01-6813-EE90-4FAE-7EB4A8FC35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966" y="3163901"/>
                <a:ext cx="3960440" cy="2602892"/>
              </a:xfrm>
              <a:prstGeom prst="rect">
                <a:avLst/>
              </a:prstGeom>
              <a:blipFill>
                <a:blip r:embed="rId5"/>
                <a:stretch>
                  <a:fillRect l="-1917" t="-1456" b="-1942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908BEABE-4592-EBEB-C7E4-AE97B1F78C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5514" y="3707239"/>
            <a:ext cx="2531272" cy="14757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72E3A50-0C37-2B20-2CE5-F5F78D01395F}"/>
              </a:ext>
            </a:extLst>
          </p:cNvPr>
          <p:cNvSpPr txBox="1"/>
          <p:nvPr/>
        </p:nvSpPr>
        <p:spPr>
          <a:xfrm>
            <a:off x="4234283" y="3159644"/>
            <a:ext cx="3445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Collimator</a:t>
            </a:r>
            <a:r>
              <a:rPr lang="zh-CN" altLang="en-US" sz="2000" b="1" dirty="0"/>
              <a:t> </a:t>
            </a:r>
            <a:r>
              <a:rPr lang="en-US" altLang="zh-CN" sz="2000" b="1" dirty="0"/>
              <a:t>gap</a:t>
            </a:r>
            <a:r>
              <a:rPr lang="zh-CN" altLang="en-US" sz="2000" b="1" dirty="0"/>
              <a:t> </a:t>
            </a:r>
            <a:r>
              <a:rPr lang="en-US" altLang="zh-CN" sz="2000" b="1" dirty="0"/>
              <a:t>in</a:t>
            </a:r>
            <a:r>
              <a:rPr lang="zh-CN" altLang="en-US" sz="2000" b="1" dirty="0"/>
              <a:t> </a:t>
            </a:r>
            <a:r>
              <a:rPr lang="en-US" altLang="zh-CN" sz="2000" b="1" dirty="0"/>
              <a:t>collider</a:t>
            </a:r>
            <a:endParaRPr lang="en-FR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E24F261-9935-C6CA-D3E7-43FE3E32D953}"/>
                  </a:ext>
                </a:extLst>
              </p:cNvPr>
              <p:cNvSpPr txBox="1"/>
              <p:nvPr/>
            </p:nvSpPr>
            <p:spPr>
              <a:xfrm>
                <a:off x="7478966" y="3828337"/>
                <a:ext cx="3561774" cy="427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>
                    <a:solidFill>
                      <a:schemeClr val="tx2"/>
                    </a:solidFill>
                  </a:rPr>
                  <a:t>Limitation</a:t>
                </a:r>
                <a:r>
                  <a:rPr lang="en-US" altLang="zh-CN" b="0" dirty="0">
                    <a:solidFill>
                      <a:schemeClr val="tx2"/>
                    </a:solidFill>
                  </a:rPr>
                  <a:t>:</a:t>
                </a:r>
                <a:r>
                  <a:rPr lang="zh-CN" altLang="en-US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5</m:t>
                    </m:r>
                    <m:rad>
                      <m:radPr>
                        <m:degHide m:val="on"/>
                        <m:ctrlPr>
                          <a:rPr lang="en-US" altLang="zh-CN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𝑖𝑛𝑗</m:t>
                            </m:r>
                            <m:r>
                              <a:rPr lang="en-US" altLang="zh-CN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US" altLang="zh-CN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rad>
                    <m:r>
                      <a:rPr lang="en-US" altLang="zh-CN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&lt;70</m:t>
                    </m:r>
                    <m:rad>
                      <m:radPr>
                        <m:degHide m:val="on"/>
                        <m:ctrlPr>
                          <a:rPr lang="en-US" altLang="zh-CN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𝑐𝑖𝑟</m:t>
                            </m:r>
                            <m:r>
                              <a:rPr lang="en-US" altLang="zh-CN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US" altLang="zh-CN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rad>
                  </m:oMath>
                </a14:m>
                <a:endParaRPr lang="en-FR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E24F261-9935-C6CA-D3E7-43FE3E32D9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8966" y="3828337"/>
                <a:ext cx="3561774" cy="427938"/>
              </a:xfrm>
              <a:prstGeom prst="rect">
                <a:avLst/>
              </a:prstGeom>
              <a:blipFill>
                <a:blip r:embed="rId7"/>
                <a:stretch>
                  <a:fillRect l="-1418" t="-8571" b="-5714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BD406C-B5A9-B9AC-BB3C-96991EC4E399}"/>
                  </a:ext>
                </a:extLst>
              </p:cNvPr>
              <p:cNvSpPr txBox="1"/>
              <p:nvPr/>
            </p:nvSpPr>
            <p:spPr>
              <a:xfrm>
                <a:off x="7478966" y="4386897"/>
                <a:ext cx="3723433" cy="401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FR" b="1" dirty="0">
                    <a:solidFill>
                      <a:srgbClr val="FF0000"/>
                    </a:solidFill>
                  </a:rPr>
                  <a:t>Max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𝒊𝒏𝒋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altLang="zh-CN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𝑐𝑖𝑟</m:t>
                        </m:r>
                        <m:r>
                          <a:rPr lang="en-US" altLang="zh-CN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altLang="zh-CN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=0.37</m:t>
                    </m:r>
                  </m:oMath>
                </a14:m>
                <a:r>
                  <a:rPr lang="en-FR" dirty="0">
                    <a:solidFill>
                      <a:schemeClr val="tx2"/>
                    </a:solidFill>
                  </a:rPr>
                  <a:t> nm</a:t>
                </a:r>
                <a:endParaRPr lang="en-FR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8BD406C-B5A9-B9AC-BB3C-96991EC4E3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8966" y="4386897"/>
                <a:ext cx="3723433" cy="401135"/>
              </a:xfrm>
              <a:prstGeom prst="rect">
                <a:avLst/>
              </a:prstGeom>
              <a:blipFill>
                <a:blip r:embed="rId8"/>
                <a:stretch>
                  <a:fillRect l="-1356" t="-6250" b="-18750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>
            <a:extLst>
              <a:ext uri="{FF2B5EF4-FFF2-40B4-BE49-F238E27FC236}">
                <a16:creationId xmlns:a16="http://schemas.microsoft.com/office/drawing/2014/main" id="{12DEE08F-6704-0C96-91DD-E23B362EE182}"/>
              </a:ext>
            </a:extLst>
          </p:cNvPr>
          <p:cNvSpPr/>
          <p:nvPr/>
        </p:nvSpPr>
        <p:spPr>
          <a:xfrm>
            <a:off x="5941150" y="4478345"/>
            <a:ext cx="366769" cy="26046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60EEFC-723E-5FAC-1D7F-95F8CF0C3B95}"/>
              </a:ext>
            </a:extLst>
          </p:cNvPr>
          <p:cNvSpPr txBox="1"/>
          <p:nvPr/>
        </p:nvSpPr>
        <p:spPr>
          <a:xfrm>
            <a:off x="777170" y="6376685"/>
            <a:ext cx="17187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solidFill>
                  <a:schemeClr val="tx2"/>
                </a:solidFill>
              </a:rPr>
              <a:t>[1]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</a:t>
            </a:r>
            <a:r>
              <a:rPr lang="en-GB" sz="800" dirty="0">
                <a:solidFill>
                  <a:schemeClr val="tx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arameters</a:t>
            </a:r>
            <a:r>
              <a:rPr lang="zh-CN" altLang="en-US" sz="800" dirty="0">
                <a:solidFill>
                  <a:schemeClr val="tx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of</a:t>
            </a:r>
            <a:r>
              <a:rPr lang="en-GB" sz="800" dirty="0">
                <a:solidFill>
                  <a:schemeClr val="tx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FCC-ee collider</a:t>
            </a:r>
            <a:endParaRPr lang="en-FR" sz="8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BBCB2C-BF32-9AE6-D3FA-BA9518405A0F}"/>
              </a:ext>
            </a:extLst>
          </p:cNvPr>
          <p:cNvSpPr txBox="1"/>
          <p:nvPr/>
        </p:nvSpPr>
        <p:spPr bwMode="auto">
          <a:xfrm>
            <a:off x="777170" y="6592129"/>
            <a:ext cx="30155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800" dirty="0">
                <a:solidFill>
                  <a:schemeClr val="tx2"/>
                </a:solidFill>
              </a:rPr>
              <a:t>[2] A. Chance, BOOSTER OPTICS, </a:t>
            </a:r>
            <a:r>
              <a:rPr lang="en-GB" sz="800" dirty="0">
                <a:solidFill>
                  <a:schemeClr val="tx2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FCCIS WP2  workshop23</a:t>
            </a:r>
            <a:endParaRPr lang="en-FR" sz="8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3334B4-AE5F-7BF8-86D7-F6977F42CDE6}"/>
              </a:ext>
            </a:extLst>
          </p:cNvPr>
          <p:cNvSpPr txBox="1"/>
          <p:nvPr/>
        </p:nvSpPr>
        <p:spPr>
          <a:xfrm>
            <a:off x="3792739" y="6600139"/>
            <a:ext cx="413233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chemeClr val="tx2"/>
                </a:solidFill>
              </a:rPr>
              <a:t>[3]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A.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Abramov,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F</a:t>
            </a:r>
            <a:r>
              <a:rPr lang="en-GB" sz="800" dirty="0">
                <a:solidFill>
                  <a:schemeClr val="tx2"/>
                </a:solidFill>
              </a:rPr>
              <a:t>CC-</a:t>
            </a:r>
            <a:r>
              <a:rPr lang="en-GB" sz="800" dirty="0" err="1">
                <a:solidFill>
                  <a:schemeClr val="tx2"/>
                </a:solidFill>
              </a:rPr>
              <a:t>ee</a:t>
            </a:r>
            <a:r>
              <a:rPr lang="en-GB" sz="800" dirty="0">
                <a:solidFill>
                  <a:schemeClr val="tx2"/>
                </a:solidFill>
              </a:rPr>
              <a:t> collimation studies</a:t>
            </a:r>
            <a:r>
              <a:rPr lang="en-US" altLang="zh-CN" sz="800" dirty="0">
                <a:solidFill>
                  <a:schemeClr val="tx2"/>
                </a:solidFill>
              </a:rPr>
              <a:t>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GB" sz="800" dirty="0">
                <a:solidFill>
                  <a:schemeClr val="tx2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FCCweek23</a:t>
            </a:r>
            <a:endParaRPr lang="en-FR" sz="800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C78275-7673-93A2-FE1E-1291CC79DF24}"/>
              </a:ext>
            </a:extLst>
          </p:cNvPr>
          <p:cNvSpPr txBox="1"/>
          <p:nvPr/>
        </p:nvSpPr>
        <p:spPr bwMode="auto">
          <a:xfrm>
            <a:off x="4325138" y="3680680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600" dirty="0"/>
              <a:t>[3]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40F4263-AE1E-C32F-8AA6-AFDD90C4344F}"/>
              </a:ext>
            </a:extLst>
          </p:cNvPr>
          <p:cNvSpPr txBox="1"/>
          <p:nvPr/>
        </p:nvSpPr>
        <p:spPr bwMode="auto">
          <a:xfrm>
            <a:off x="6168008" y="5350287"/>
            <a:ext cx="5781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3F4350"/>
                </a:solidFill>
                <a:latin typeface="+mn-ea"/>
              </a:rPr>
              <a:t>T</a:t>
            </a:r>
            <a:r>
              <a:rPr lang="en-GB" b="0" i="0" dirty="0">
                <a:solidFill>
                  <a:srgbClr val="3F4350"/>
                </a:solidFill>
                <a:effectLst/>
                <a:latin typeface="+mn-ea"/>
              </a:rPr>
              <a:t>his</a:t>
            </a:r>
            <a:r>
              <a:rPr lang="zh-CN" altLang="en-US" b="0" i="0" dirty="0">
                <a:solidFill>
                  <a:srgbClr val="3F4350"/>
                </a:solidFill>
                <a:effectLst/>
                <a:latin typeface="+mn-ea"/>
              </a:rPr>
              <a:t> </a:t>
            </a:r>
            <a:r>
              <a:rPr lang="en-GB" b="0" i="0" dirty="0">
                <a:solidFill>
                  <a:srgbClr val="3F4350"/>
                </a:solidFill>
                <a:effectLst/>
                <a:latin typeface="+mn-ea"/>
              </a:rPr>
              <a:t>vertical emittance is being reviewed by Kevin to check the effect of the SR cone around the IP</a:t>
            </a:r>
            <a:endParaRPr lang="en-FR" dirty="0">
              <a:latin typeface="+mn-ea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AE7746-6B1A-81AA-EC51-908E905DB7B5}"/>
              </a:ext>
            </a:extLst>
          </p:cNvPr>
          <p:cNvSpPr txBox="1"/>
          <p:nvPr/>
        </p:nvSpPr>
        <p:spPr bwMode="auto">
          <a:xfrm>
            <a:off x="335360" y="2158032"/>
            <a:ext cx="104006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chemeClr val="tx2"/>
                </a:solidFill>
                <a:latin typeface="+mn-ea"/>
              </a:rPr>
              <a:t>Rotating the beam in X/Y plane to reduce the horizontal size of injected beam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chemeClr val="tx2"/>
                </a:solidFill>
                <a:latin typeface="+mn-ea"/>
              </a:rPr>
              <a:t>First consider rotating the beam in the transfer line</a:t>
            </a:r>
            <a:r>
              <a:rPr lang="zh-CN" altLang="en-US" sz="2100" b="1" dirty="0">
                <a:solidFill>
                  <a:schemeClr val="tx2"/>
                </a:solidFill>
                <a:latin typeface="+mn-ea"/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  <a:latin typeface="+mn-ea"/>
              </a:rPr>
              <a:t>of</a:t>
            </a:r>
            <a:r>
              <a:rPr lang="zh-CN" altLang="en-US" sz="2100" b="1" dirty="0">
                <a:solidFill>
                  <a:schemeClr val="tx2"/>
                </a:solidFill>
                <a:latin typeface="+mn-ea"/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  <a:latin typeface="+mn-ea"/>
              </a:rPr>
              <a:t>booster</a:t>
            </a:r>
            <a:r>
              <a:rPr lang="zh-CN" altLang="en-US" sz="2100" b="1" dirty="0">
                <a:solidFill>
                  <a:schemeClr val="tx2"/>
                </a:solidFill>
                <a:latin typeface="+mn-ea"/>
              </a:rPr>
              <a:t> </a:t>
            </a:r>
            <a:r>
              <a:rPr lang="en-GB" sz="2100" b="1" dirty="0">
                <a:solidFill>
                  <a:schemeClr val="tx2"/>
                </a:solidFill>
                <a:latin typeface="+mn-ea"/>
              </a:rPr>
              <a:t>extraction</a:t>
            </a:r>
          </a:p>
          <a:p>
            <a:endParaRPr lang="en-FR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59D88CB6-4894-18EC-5AEB-36D0F91E5672}"/>
              </a:ext>
            </a:extLst>
          </p:cNvPr>
          <p:cNvSpPr/>
          <p:nvPr/>
        </p:nvSpPr>
        <p:spPr>
          <a:xfrm>
            <a:off x="6155749" y="5374727"/>
            <a:ext cx="5781017" cy="64461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60349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2C1A3D9-AE50-FA8D-F012-457A10F36D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8" b="835"/>
          <a:stretch/>
        </p:blipFill>
        <p:spPr>
          <a:xfrm>
            <a:off x="7663549" y="2780928"/>
            <a:ext cx="4461287" cy="32886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61B6C8D-FBE1-8354-83CB-AB0C9D66DD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3" y="3002262"/>
            <a:ext cx="4134342" cy="318949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E5F3CF-A26C-36FB-DE94-9B074910E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392" y="1274043"/>
            <a:ext cx="11595216" cy="431138"/>
          </a:xfrm>
        </p:spPr>
        <p:txBody>
          <a:bodyPr/>
          <a:lstStyle/>
          <a:p>
            <a:r>
              <a:rPr lang="en-FR" dirty="0"/>
              <a:t>Due to the limited energy acceptance                      </a:t>
            </a:r>
            <a:r>
              <a:rPr lang="en-US" altLang="zh-CN" sz="2100" b="1" dirty="0">
                <a:solidFill>
                  <a:schemeClr val="tx2"/>
                </a:solidFill>
              </a:rPr>
              <a:t>Moving beam away from off energy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orbit </a:t>
            </a:r>
            <a:endParaRPr lang="en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549A19-55CD-4C74-31C3-07CAB3E19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2822"/>
          </a:xfrm>
        </p:spPr>
        <p:txBody>
          <a:bodyPr/>
          <a:lstStyle/>
          <a:p>
            <a:r>
              <a:rPr lang="en-FR" dirty="0"/>
              <a:t>Prospect</a:t>
            </a:r>
            <a:r>
              <a:rPr lang="zh-CN" altLang="en-US" dirty="0"/>
              <a:t> </a:t>
            </a:r>
            <a:r>
              <a:rPr lang="en-US" altLang="zh-CN" dirty="0"/>
              <a:t>-</a:t>
            </a:r>
            <a:r>
              <a:rPr lang="zh-CN" altLang="en-US" dirty="0"/>
              <a:t> </a:t>
            </a:r>
            <a:r>
              <a:rPr lang="en-US" altLang="zh-CN" dirty="0"/>
              <a:t>Hybrid</a:t>
            </a:r>
            <a:r>
              <a:rPr lang="zh-CN" altLang="en-US" dirty="0"/>
              <a:t> </a:t>
            </a:r>
            <a:r>
              <a:rPr lang="en-US" altLang="zh-CN" dirty="0"/>
              <a:t>on axis&amp; off axis injection</a:t>
            </a:r>
            <a:br>
              <a:rPr lang="en-FR" dirty="0"/>
            </a:b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488E2-D1AC-E6E3-7429-E01483C45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9DC66-2529-39AD-AE80-2A566E422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Yue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E31F7-FD5B-A802-E6F9-3497B4343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18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CEE07EA-4046-9ABD-6C9C-B56D009B0293}"/>
                  </a:ext>
                </a:extLst>
              </p:cNvPr>
              <p:cNvSpPr txBox="1"/>
              <p:nvPr/>
            </p:nvSpPr>
            <p:spPr>
              <a:xfrm>
                <a:off x="1939381" y="1729826"/>
                <a:ext cx="2473882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&lt;5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𝑐𝑖𝑟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+5</m:t>
                      </m:r>
                      <m:r>
                        <a:rPr lang="zh-CN" alt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CEE07EA-4046-9ABD-6C9C-B56D009B02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9381" y="1729826"/>
                <a:ext cx="2473882" cy="299313"/>
              </a:xfrm>
              <a:prstGeom prst="rect">
                <a:avLst/>
              </a:prstGeom>
              <a:blipFill>
                <a:blip r:embed="rId5"/>
                <a:stretch>
                  <a:fillRect l="-1531" t="-8333" r="-510" b="-29167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7027C3-96C7-A2FE-0EC7-856AEE112A6F}"/>
                  </a:ext>
                </a:extLst>
              </p:cNvPr>
              <p:cNvSpPr txBox="1"/>
              <p:nvPr/>
            </p:nvSpPr>
            <p:spPr bwMode="auto">
              <a:xfrm>
                <a:off x="6960096" y="1697410"/>
                <a:ext cx="3504934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O</a:t>
                </a:r>
                <a:r>
                  <a:rPr lang="en-FR" dirty="0"/>
                  <a:t>ffset =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en-FR" dirty="0"/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FR" dirty="0"/>
                  <a:t>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7027C3-96C7-A2FE-0EC7-856AEE112A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60096" y="1697410"/>
                <a:ext cx="3504934" cy="391646"/>
              </a:xfrm>
              <a:prstGeom prst="rect">
                <a:avLst/>
              </a:prstGeom>
              <a:blipFill>
                <a:blip r:embed="rId6"/>
                <a:stretch>
                  <a:fillRect l="-1805" t="-9375" b="-15625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251781C3-9380-5B88-4F7E-FCAF5EB7CC73}"/>
              </a:ext>
            </a:extLst>
          </p:cNvPr>
          <p:cNvSpPr txBox="1"/>
          <p:nvPr/>
        </p:nvSpPr>
        <p:spPr bwMode="auto">
          <a:xfrm>
            <a:off x="263352" y="2429249"/>
            <a:ext cx="69847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sz="2000" dirty="0">
                <a:solidFill>
                  <a:schemeClr val="tx2"/>
                </a:solidFill>
              </a:rPr>
              <a:t>Taking the orbit with an energy offset of </a:t>
            </a:r>
            <a:r>
              <a:rPr lang="en-FR" sz="2000" b="1" dirty="0">
                <a:solidFill>
                  <a:schemeClr val="tx2"/>
                </a:solidFill>
              </a:rPr>
              <a:t>1%</a:t>
            </a:r>
            <a:r>
              <a:rPr lang="en-FR" sz="2000" dirty="0">
                <a:solidFill>
                  <a:schemeClr val="tx2"/>
                </a:solidFill>
              </a:rPr>
              <a:t> as an example</a:t>
            </a: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53AABDE9-26C5-12EC-9F33-9937A65DBDE6}"/>
              </a:ext>
            </a:extLst>
          </p:cNvPr>
          <p:cNvSpPr/>
          <p:nvPr/>
        </p:nvSpPr>
        <p:spPr>
          <a:xfrm>
            <a:off x="5375920" y="1492487"/>
            <a:ext cx="936104" cy="44848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1EDBEF-1BA1-FA0D-0CB4-408AC98B7FA0}"/>
              </a:ext>
            </a:extLst>
          </p:cNvPr>
          <p:cNvSpPr txBox="1"/>
          <p:nvPr/>
        </p:nvSpPr>
        <p:spPr bwMode="auto">
          <a:xfrm>
            <a:off x="3791947" y="4830725"/>
            <a:ext cx="4248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In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current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design,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b="1" dirty="0">
                <a:solidFill>
                  <a:schemeClr val="tx2"/>
                </a:solidFill>
              </a:rPr>
              <a:t>a</a:t>
            </a:r>
            <a:r>
              <a:rPr lang="zh-CN" altLang="en-US" b="1" dirty="0">
                <a:solidFill>
                  <a:schemeClr val="tx2"/>
                </a:solidFill>
              </a:rPr>
              <a:t> </a:t>
            </a:r>
            <a:r>
              <a:rPr lang="en-US" altLang="zh-CN" b="1" dirty="0">
                <a:solidFill>
                  <a:schemeClr val="tx2"/>
                </a:solidFill>
              </a:rPr>
              <a:t>s</a:t>
            </a:r>
            <a:r>
              <a:rPr lang="en-GB" altLang="zh-CN" b="1" dirty="0">
                <a:solidFill>
                  <a:schemeClr val="tx2"/>
                </a:solidFill>
              </a:rPr>
              <a:t>mall beam </a:t>
            </a:r>
            <a:r>
              <a:rPr lang="en-US" altLang="zh-CN" b="1" dirty="0">
                <a:solidFill>
                  <a:schemeClr val="tx2"/>
                </a:solidFill>
              </a:rPr>
              <a:t>offset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GB" altLang="zh-CN" dirty="0">
                <a:solidFill>
                  <a:schemeClr val="tx2"/>
                </a:solidFill>
              </a:rPr>
              <a:t>can meet the </a:t>
            </a:r>
            <a:r>
              <a:rPr lang="en-US" altLang="zh-CN" dirty="0">
                <a:solidFill>
                  <a:schemeClr val="tx2"/>
                </a:solidFill>
              </a:rPr>
              <a:t>injection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GB" altLang="zh-CN" dirty="0">
                <a:solidFill>
                  <a:schemeClr val="tx2"/>
                </a:solidFill>
              </a:rPr>
              <a:t>requirements</a:t>
            </a:r>
            <a:endParaRPr lang="en-FR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55B1C1E-1A0A-8826-A6BF-5557D416743B}"/>
                  </a:ext>
                </a:extLst>
              </p:cNvPr>
              <p:cNvSpPr txBox="1"/>
              <p:nvPr/>
            </p:nvSpPr>
            <p:spPr bwMode="auto">
              <a:xfrm>
                <a:off x="3905778" y="3501913"/>
                <a:ext cx="387638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tx2"/>
                    </a:solidFill>
                  </a:rPr>
                  <a:t>Distance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between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injected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beam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and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off energy orbit:</a:t>
                </a:r>
              </a:p>
              <a:p>
                <a:r>
                  <a:rPr lang="en-US" dirty="0">
                    <a:solidFill>
                      <a:schemeClr val="tx2"/>
                    </a:solidFill>
                  </a:rPr>
                  <a:t>	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~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1.5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mm,</a:t>
                </a:r>
                <a:r>
                  <a:rPr lang="zh-CN" altLang="en-US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dirty="0">
                    <a:solidFill>
                      <a:schemeClr val="tx2"/>
                    </a:solidFill>
                  </a:rPr>
                  <a:t>~1</a:t>
                </a:r>
                <a:r>
                  <a:rPr lang="en-US" altLang="zh-CN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endParaRPr lang="en-FR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55B1C1E-1A0A-8826-A6BF-5557D41674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05778" y="3501913"/>
                <a:ext cx="3876387" cy="923330"/>
              </a:xfrm>
              <a:prstGeom prst="rect">
                <a:avLst/>
              </a:prstGeom>
              <a:blipFill>
                <a:blip r:embed="rId7"/>
                <a:stretch>
                  <a:fillRect l="-1307" t="-2703" b="-9459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5915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AE164E-4613-5AE6-F1EE-C374F0F5B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227138"/>
            <a:ext cx="11376024" cy="47941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Baseline</a:t>
            </a:r>
            <a:r>
              <a:rPr lang="zh-CN" altLang="en-US" dirty="0"/>
              <a:t> 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axis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extraction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extraction</a:t>
            </a:r>
            <a:r>
              <a:rPr lang="zh-CN" altLang="en-US" dirty="0"/>
              <a:t> </a:t>
            </a:r>
            <a:r>
              <a:rPr lang="en-US" altLang="zh-CN" dirty="0"/>
              <a:t>lattice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Z</a:t>
            </a:r>
            <a:r>
              <a:rPr lang="zh-CN" altLang="en-US" dirty="0"/>
              <a:t> </a:t>
            </a:r>
            <a:r>
              <a:rPr lang="en-US" altLang="zh-CN" dirty="0"/>
              <a:t>mode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GB" altLang="zh-CN" dirty="0"/>
              <a:t>completed</a:t>
            </a:r>
            <a:endParaRPr lang="en-US" altLang="zh-CN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optimized</a:t>
            </a:r>
            <a:r>
              <a:rPr lang="zh-CN" altLang="en-US" dirty="0"/>
              <a:t> </a:t>
            </a:r>
            <a:r>
              <a:rPr lang="en-US" altLang="zh-CN" dirty="0"/>
              <a:t>energy</a:t>
            </a:r>
            <a:r>
              <a:rPr lang="zh-CN" altLang="en-US" dirty="0"/>
              <a:t> </a:t>
            </a:r>
            <a:r>
              <a:rPr lang="en-US" altLang="zh-CN" dirty="0"/>
              <a:t>offset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1.1%,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made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merge</a:t>
            </a:r>
            <a:r>
              <a:rPr lang="zh-CN" altLang="en-US" dirty="0"/>
              <a:t> </a:t>
            </a:r>
            <a:r>
              <a:rPr lang="en-US" altLang="zh-CN" dirty="0"/>
              <a:t>request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>
                <a:hlinkClick r:id="rId3"/>
              </a:rPr>
              <a:t>Gitlab</a:t>
            </a:r>
            <a:endParaRPr lang="en-FR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sz="2400" dirty="0"/>
              <a:t>SR on electrostatic septa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SR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make</a:t>
            </a:r>
            <a:r>
              <a:rPr lang="zh-CN" altLang="en-US" dirty="0"/>
              <a:t> </a:t>
            </a:r>
            <a:r>
              <a:rPr lang="en-US" altLang="zh-CN" dirty="0"/>
              <a:t>septa</a:t>
            </a:r>
            <a:r>
              <a:rPr lang="zh-CN" altLang="en-US" dirty="0"/>
              <a:t> </a:t>
            </a:r>
            <a:r>
              <a:rPr lang="en-US" altLang="zh-CN" dirty="0"/>
              <a:t>breakdown,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it’s</a:t>
            </a:r>
            <a:r>
              <a:rPr lang="zh-CN" altLang="en-US" dirty="0"/>
              <a:t> </a:t>
            </a:r>
            <a:r>
              <a:rPr lang="en-US" altLang="zh-CN" dirty="0"/>
              <a:t>necessary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estimate</a:t>
            </a:r>
            <a:r>
              <a:rPr lang="zh-CN" altLang="en-US" dirty="0"/>
              <a:t> </a:t>
            </a:r>
            <a:r>
              <a:rPr lang="en-US" altLang="zh-CN" dirty="0"/>
              <a:t>its</a:t>
            </a:r>
            <a:r>
              <a:rPr lang="zh-CN" altLang="en-US" dirty="0"/>
              <a:t> </a:t>
            </a:r>
            <a:r>
              <a:rPr lang="en-US" altLang="zh-CN" dirty="0"/>
              <a:t>influence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Machine</a:t>
            </a:r>
            <a:r>
              <a:rPr lang="zh-CN" altLang="en-US" dirty="0"/>
              <a:t> </a:t>
            </a:r>
            <a:r>
              <a:rPr lang="en-US" altLang="zh-CN" dirty="0"/>
              <a:t>protection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Splitting</a:t>
            </a:r>
            <a:r>
              <a:rPr lang="zh-CN" altLang="en-US" dirty="0"/>
              <a:t> </a:t>
            </a:r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bump</a:t>
            </a:r>
            <a:r>
              <a:rPr lang="zh-CN" altLang="en-US" dirty="0"/>
              <a:t> </a:t>
            </a:r>
            <a:r>
              <a:rPr lang="en-US" altLang="zh-CN" dirty="0"/>
              <a:t>kicker</a:t>
            </a:r>
            <a:r>
              <a:rPr lang="zh-CN" altLang="en-US" dirty="0"/>
              <a:t> </a:t>
            </a:r>
            <a:r>
              <a:rPr lang="en-US" altLang="zh-CN" dirty="0"/>
              <a:t>into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Splitting</a:t>
            </a:r>
            <a:r>
              <a:rPr lang="zh-CN" altLang="en-US" dirty="0"/>
              <a:t> </a:t>
            </a:r>
            <a:r>
              <a:rPr lang="en-US" altLang="zh-CN" dirty="0"/>
              <a:t>injected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10</a:t>
            </a:r>
            <a:r>
              <a:rPr lang="zh-CN" altLang="en-US" dirty="0"/>
              <a:t> </a:t>
            </a:r>
            <a:r>
              <a:rPr lang="en-US" altLang="zh-CN" dirty="0"/>
              <a:t>chunks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Prospect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Consider</a:t>
            </a:r>
            <a:r>
              <a:rPr lang="zh-CN" altLang="en-US" dirty="0"/>
              <a:t> </a:t>
            </a:r>
            <a:r>
              <a:rPr lang="en-US" altLang="zh-CN" dirty="0"/>
              <a:t>rotating</a:t>
            </a:r>
            <a:r>
              <a:rPr lang="zh-CN" altLang="en-US" dirty="0"/>
              <a:t> </a:t>
            </a:r>
            <a:r>
              <a:rPr lang="en-US" altLang="zh-CN" dirty="0"/>
              <a:t>injected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reduce</a:t>
            </a:r>
            <a:r>
              <a:rPr lang="zh-CN" altLang="en-US" dirty="0"/>
              <a:t> </a:t>
            </a:r>
            <a:r>
              <a:rPr lang="en-US" altLang="zh-CN" dirty="0"/>
              <a:t>its</a:t>
            </a:r>
            <a:r>
              <a:rPr lang="zh-CN" altLang="en-US" dirty="0"/>
              <a:t> </a:t>
            </a:r>
            <a:r>
              <a:rPr lang="en-US" altLang="zh-CN" dirty="0"/>
              <a:t>horizontal</a:t>
            </a:r>
            <a:r>
              <a:rPr lang="zh-CN" altLang="en-US" dirty="0"/>
              <a:t> </a:t>
            </a:r>
            <a:r>
              <a:rPr lang="en-US" altLang="zh-CN" dirty="0"/>
              <a:t>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dirty="0"/>
              <a:t>Try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use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hybrid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axis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off</a:t>
            </a:r>
            <a:r>
              <a:rPr lang="zh-CN" altLang="en-US" dirty="0"/>
              <a:t> </a:t>
            </a:r>
            <a:r>
              <a:rPr lang="en-US" altLang="zh-CN" dirty="0"/>
              <a:t>axis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F1720B-966D-4469-B187-448C9C32B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9143"/>
          </a:xfrm>
        </p:spPr>
        <p:txBody>
          <a:bodyPr/>
          <a:lstStyle/>
          <a:p>
            <a:r>
              <a:rPr lang="en-US" altLang="zh-CN" dirty="0"/>
              <a:t>Conclusion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AB40C-623D-9EB3-DF11-16ECA2AD4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A1D9E-7687-2A2D-BF42-84F7CADF0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 Yue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1E9E1-232A-1E06-3B11-6ABFC7D57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246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5B55B-3E36-AEC9-1411-41469512B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1041400"/>
            <a:ext cx="11377264" cy="2387600"/>
          </a:xfrm>
        </p:spPr>
        <p:txBody>
          <a:bodyPr/>
          <a:lstStyle/>
          <a:p>
            <a:r>
              <a:rPr lang="en-US" altLang="zh-CN" dirty="0"/>
              <a:t>Injection optics for</a:t>
            </a:r>
            <a:r>
              <a:rPr lang="zh-CN" altLang="en-US" dirty="0"/>
              <a:t> </a:t>
            </a:r>
            <a:r>
              <a:rPr lang="en-US" altLang="zh-CN" dirty="0"/>
              <a:t>4IP lattice</a:t>
            </a:r>
            <a:endParaRPr lang="en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083F86-F50A-2A27-F35F-580A899EF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5024"/>
            <a:ext cx="9144000" cy="1655762"/>
          </a:xfrm>
        </p:spPr>
        <p:txBody>
          <a:bodyPr/>
          <a:lstStyle/>
          <a:p>
            <a:r>
              <a:rPr lang="en-US" altLang="zh-CN" dirty="0"/>
              <a:t>S.</a:t>
            </a:r>
            <a:r>
              <a:rPr lang="zh-CN" altLang="en-US" dirty="0"/>
              <a:t> </a:t>
            </a:r>
            <a:r>
              <a:rPr lang="en-US" altLang="zh-CN" dirty="0"/>
              <a:t>Yue, Y. </a:t>
            </a:r>
            <a:r>
              <a:rPr lang="en-US" altLang="zh-CN" dirty="0" err="1"/>
              <a:t>Dutheil</a:t>
            </a:r>
            <a:r>
              <a:rPr lang="en-US" altLang="zh-CN" dirty="0"/>
              <a:t>, P. </a:t>
            </a:r>
            <a:r>
              <a:rPr lang="en-US" altLang="zh-CN" dirty="0" err="1"/>
              <a:t>Martinek</a:t>
            </a:r>
            <a:r>
              <a:rPr lang="zh-CN" altLang="en-US" dirty="0"/>
              <a:t>  </a:t>
            </a:r>
            <a:endParaRPr lang="en-US" altLang="zh-CN" dirty="0"/>
          </a:p>
          <a:p>
            <a:r>
              <a:rPr lang="en-US" altLang="zh-CN" dirty="0"/>
              <a:t>SY-ABT</a:t>
            </a:r>
          </a:p>
          <a:p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28D3A2-2CC5-176F-3E8D-064174F9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6EB6E4-105A-1D8D-1E57-B20D796F466E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E5A38-DEAA-57FD-F362-34F2683BE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 Yue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E7594-D5FE-FAA7-CFBB-C74F90EB3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1388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495AD4-5772-2F96-8671-081E0FA13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C8A53-1BEC-1362-E2EC-759E3339F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Yue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2CDC9-4DEF-DA59-5A25-43AC1772C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20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104605-B61B-AE2A-3FB6-8CDEB335DAE4}"/>
              </a:ext>
            </a:extLst>
          </p:cNvPr>
          <p:cNvSpPr txBox="1"/>
          <p:nvPr/>
        </p:nvSpPr>
        <p:spPr bwMode="auto">
          <a:xfrm>
            <a:off x="2330385" y="2780928"/>
            <a:ext cx="75312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/>
              <a:t>Thank</a:t>
            </a:r>
            <a:r>
              <a:rPr lang="zh-CN" altLang="en-US" sz="4400" dirty="0"/>
              <a:t> </a:t>
            </a:r>
            <a:r>
              <a:rPr lang="en-US" altLang="zh-CN" sz="4400" dirty="0"/>
              <a:t>you</a:t>
            </a:r>
            <a:r>
              <a:rPr lang="zh-CN" altLang="en-US" sz="4400" dirty="0"/>
              <a:t> </a:t>
            </a:r>
            <a:r>
              <a:rPr lang="en-US" altLang="zh-CN" sz="4400" dirty="0"/>
              <a:t>for</a:t>
            </a:r>
            <a:r>
              <a:rPr lang="zh-CN" altLang="en-US" sz="4400" dirty="0"/>
              <a:t> </a:t>
            </a:r>
            <a:r>
              <a:rPr lang="en-US" altLang="zh-CN" sz="4400" dirty="0"/>
              <a:t>your</a:t>
            </a:r>
            <a:r>
              <a:rPr lang="zh-CN" altLang="en-US" sz="4400" dirty="0"/>
              <a:t> </a:t>
            </a:r>
            <a:r>
              <a:rPr lang="en-US" altLang="zh-CN" sz="4400" dirty="0"/>
              <a:t>attention.</a:t>
            </a:r>
            <a:endParaRPr lang="en-FR" sz="4400" dirty="0"/>
          </a:p>
        </p:txBody>
      </p:sp>
    </p:spTree>
    <p:extLst>
      <p:ext uri="{BB962C8B-B14F-4D97-AF65-F5344CB8AC3E}">
        <p14:creationId xmlns:p14="http://schemas.microsoft.com/office/powerpoint/2010/main" val="38829268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445A291-92C3-1646-486F-6C76A72C93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7860" y="1197200"/>
                <a:ext cx="11376024" cy="1805420"/>
              </a:xfrm>
            </p:spPr>
            <p:txBody>
              <a:bodyPr/>
              <a:lstStyle/>
              <a:p>
                <a:r>
                  <a:rPr lang="en-US" altLang="zh-CN" dirty="0"/>
                  <a:t>Assumption:</a:t>
                </a:r>
                <a:r>
                  <a:rPr lang="zh-CN" altLang="en-US" dirty="0"/>
                  <a:t> </a:t>
                </a:r>
                <a:endParaRPr lang="en-US" altLang="zh-CN" dirty="0"/>
              </a:p>
              <a:p>
                <a:r>
                  <a:rPr lang="en-US" altLang="zh-CN" dirty="0"/>
                  <a:t>	1)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influence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Dx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𝒄𝒊𝒓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can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ignored: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𝒄𝒊𝒓</m:t>
                        </m:r>
                      </m:sub>
                    </m:sSub>
                  </m:oMath>
                </a14:m>
                <a:r>
                  <a:rPr lang="en-US" altLang="zh-CN" dirty="0"/>
                  <a:t>=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constant</a:t>
                </a:r>
                <a:r>
                  <a:rPr lang="zh-CN" altLang="en-US" dirty="0"/>
                  <a:t> </a:t>
                </a:r>
                <a:endParaRPr lang="en-US" altLang="zh-CN" dirty="0"/>
              </a:p>
              <a:p>
                <a:r>
                  <a:rPr lang="en-US" altLang="zh-CN" dirty="0"/>
                  <a:t>	2)</a:t>
                </a:r>
                <a:r>
                  <a:rPr lang="zh-CN" altLang="en-US" dirty="0"/>
                  <a:t> </a:t>
                </a:r>
                <a:r>
                  <a:rPr lang="en-US" altLang="zh-CN" b="0" dirty="0"/>
                  <a:t>dispersive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contribution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to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injected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beam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size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is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around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20%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: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it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is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ignored</a:t>
                </a:r>
                <a:r>
                  <a:rPr lang="zh-CN" altLang="en-US" b="0" dirty="0"/>
                  <a:t> </a:t>
                </a:r>
                <a:endParaRPr lang="en-US" altLang="zh-CN" b="0" dirty="0"/>
              </a:p>
              <a:p>
                <a:endParaRPr lang="en-US" altLang="zh-CN" dirty="0"/>
              </a:p>
              <a:p>
                <a:br>
                  <a:rPr lang="en-US" altLang="zh-CN" dirty="0"/>
                </a:br>
                <a:endParaRPr lang="en-US" altLang="zh-CN" dirty="0"/>
              </a:p>
              <a:p>
                <a:endParaRPr lang="en-US" altLang="zh-CN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445A291-92C3-1646-486F-6C76A72C93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7860" y="1197200"/>
                <a:ext cx="11376024" cy="1805420"/>
              </a:xfrm>
              <a:blipFill>
                <a:blip r:embed="rId3"/>
                <a:stretch>
                  <a:fillRect l="-1449" t="-6294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14877C9-3EF3-8AFA-CD76-D3C072153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axis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analytical</a:t>
            </a:r>
            <a:r>
              <a:rPr lang="zh-CN" altLang="en-US" dirty="0"/>
              <a:t> </a:t>
            </a:r>
            <a:r>
              <a:rPr lang="en-US" altLang="zh-CN" dirty="0"/>
              <a:t>optimization</a:t>
            </a:r>
            <a:r>
              <a:rPr lang="zh-CN" altLang="en-US" dirty="0"/>
              <a:t> 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BA4AD-EA25-B365-8388-58FE07BD9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5D170-213F-4AB8-342C-7DB6D87AE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 Yue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80794-B610-D7E0-C4CD-AA9C03BD3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21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098990C-61F1-2DA4-2E0A-653C383CD224}"/>
                  </a:ext>
                </a:extLst>
              </p:cNvPr>
              <p:cNvSpPr txBox="1"/>
              <p:nvPr/>
            </p:nvSpPr>
            <p:spPr bwMode="auto">
              <a:xfrm>
                <a:off x="1631504" y="2979697"/>
                <a:ext cx="4104456" cy="4628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2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en-US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off</m:t>
                              </m:r>
                              <m:r>
                                <a:rPr lang="en-US" altLang="zh-CN" sz="22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𝑠𝑒𝑡</m:t>
                              </m:r>
                            </m:sub>
                          </m:sSub>
                        </m:e>
                      </m:d>
                      <m:r>
                        <a:rPr lang="en-US" altLang="zh-CN" sz="22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sSub>
                        <m:sSubPr>
                          <m:ctrlPr>
                            <a:rPr lang="en-US" sz="2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𝒄𝒊𝒓</m:t>
                          </m:r>
                        </m:sub>
                      </m:sSub>
                      <m:r>
                        <a:rPr lang="en-US" sz="22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𝑺</m:t>
                      </m:r>
                      <m:r>
                        <a:rPr lang="en-US" sz="22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sSub>
                        <m:sSubPr>
                          <m:ctrlPr>
                            <a:rPr lang="en-US" sz="2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2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𝒊𝒏𝒋</m:t>
                          </m:r>
                        </m:sub>
                      </m:sSub>
                    </m:oMath>
                  </m:oMathPara>
                </a14:m>
                <a:endParaRPr lang="en-FR" sz="22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098990C-61F1-2DA4-2E0A-653C383CD2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31504" y="2979697"/>
                <a:ext cx="4104456" cy="462884"/>
              </a:xfrm>
              <a:prstGeom prst="rect">
                <a:avLst/>
              </a:prstGeom>
              <a:blipFill>
                <a:blip r:embed="rId4"/>
                <a:stretch>
                  <a:fillRect b="-7895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9D0E326-EC9F-7CF3-605D-FB8946BF410B}"/>
                  </a:ext>
                </a:extLst>
              </p:cNvPr>
              <p:cNvSpPr txBox="1"/>
              <p:nvPr/>
            </p:nvSpPr>
            <p:spPr bwMode="auto">
              <a:xfrm>
                <a:off x="5397470" y="3069851"/>
                <a:ext cx="4874993" cy="4063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𝑐𝑖𝑟</m:t>
                                  </m:r>
                                </m:sub>
                                <m:sup>
                                  <m:r>
                                    <a:rPr lang="en-US" altLang="zh-CN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𝑐𝑖𝑟</m:t>
                              </m:r>
                            </m:sub>
                          </m:sSub>
                          <m: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+5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9D0E326-EC9F-7CF3-605D-FB8946BF4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7470" y="3069851"/>
                <a:ext cx="4874993" cy="406393"/>
              </a:xfrm>
              <a:prstGeom prst="rect">
                <a:avLst/>
              </a:prstGeom>
              <a:blipFill>
                <a:blip r:embed="rId5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5FEBAA0-2854-3D23-972C-F78B1FD88757}"/>
                  </a:ext>
                </a:extLst>
              </p:cNvPr>
              <p:cNvSpPr txBox="1"/>
              <p:nvPr/>
            </p:nvSpPr>
            <p:spPr bwMode="auto">
              <a:xfrm>
                <a:off x="755835" y="4136135"/>
                <a:ext cx="406142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off</m:t>
                                  </m:r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𝑠𝑒𝑡</m:t>
                                  </m:r>
                                </m:sub>
                              </m:sSub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</m:e>
                        <m:sup>
                          <m: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=25</m:t>
                      </m:r>
                      <m:d>
                        <m:dPr>
                          <m:ctrlP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𝑐𝑖𝑟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5FEBAA0-2854-3D23-972C-F78B1FD88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835" y="4136135"/>
                <a:ext cx="4061427" cy="369332"/>
              </a:xfrm>
              <a:prstGeom prst="rect">
                <a:avLst/>
              </a:prstGeom>
              <a:blipFill>
                <a:blip r:embed="rId7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E1BB465-D375-6837-891C-E505F47E0023}"/>
                  </a:ext>
                </a:extLst>
              </p:cNvPr>
              <p:cNvSpPr txBox="1"/>
              <p:nvPr/>
            </p:nvSpPr>
            <p:spPr bwMode="auto">
              <a:xfrm>
                <a:off x="5142851" y="4144231"/>
                <a:ext cx="5688632" cy="4199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𝑜𝑓𝑓𝑠𝑒𝑡</m:t>
                              </m:r>
                            </m:sub>
                            <m:sup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−25</m:t>
                          </m:r>
                          <m:sSubSup>
                            <m:sSubSupPr>
                              <m:ctrlP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𝑐𝑖𝑟</m:t>
                              </m:r>
                            </m:sub>
                            <m:sup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sSubSup>
                        <m:sSubSupPr>
                          <m:ctrlPr>
                            <a:rPr lang="en-US" altLang="zh-CN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altLang="zh-CN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  <m:sup>
                          <m:r>
                            <a:rPr lang="en-US" altLang="zh-CN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altLang="zh-CN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US" altLang="zh-CN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off</m:t>
                          </m:r>
                          <m: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𝑠𝑒𝑡</m:t>
                          </m:r>
                        </m:sub>
                      </m:sSub>
                      <m:sSub>
                        <m:sSubPr>
                          <m:ctrlP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−25</m:t>
                      </m:r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FR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E1BB465-D375-6837-891C-E505F47E0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2851" y="4144231"/>
                <a:ext cx="5688632" cy="419923"/>
              </a:xfrm>
              <a:prstGeom prst="rect">
                <a:avLst/>
              </a:prstGeom>
              <a:blipFill>
                <a:blip r:embed="rId8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9CCA2B-3E06-25EE-2454-56F2C8907FAB}"/>
                  </a:ext>
                </a:extLst>
              </p:cNvPr>
              <p:cNvSpPr txBox="1"/>
              <p:nvPr/>
            </p:nvSpPr>
            <p:spPr bwMode="auto">
              <a:xfrm>
                <a:off x="569918" y="5114310"/>
                <a:ext cx="11163966" cy="9789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7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7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7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sz="17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7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7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CN" sz="17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sSub>
                            <m:sSubPr>
                              <m:ctrlP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off</m:t>
                              </m:r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𝑠𝑒𝑡</m:t>
                              </m:r>
                            </m:sub>
                          </m:sSub>
                          <m:r>
                            <a:rPr lang="en-US" altLang="zh-CN" sz="17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altLang="zh-CN" sz="17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17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en-US" altLang="zh-CN" sz="17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7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altLang="zh-CN" sz="17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altLang="zh-CN" sz="17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off</m:t>
                                  </m:r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𝑠𝑒𝑡</m:t>
                                  </m:r>
                                </m:sub>
                                <m:sup>
                                  <m:r>
                                    <a:rPr lang="en-US" altLang="zh-CN" sz="17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  <m:r>
                                <a:rPr lang="en-US" altLang="zh-CN" sz="17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−4</m:t>
                              </m:r>
                              <m:d>
                                <m:dPr>
                                  <m:ctrlPr>
                                    <a:rPr lang="en-US" altLang="zh-CN" sz="17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sz="1700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off</m:t>
                                      </m:r>
                                      <m: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𝑠𝑒𝑡</m:t>
                                      </m:r>
                                    </m:sub>
                                    <m:sup>
                                      <m:r>
                                        <a:rPr lang="en-US" altLang="zh-CN" sz="1700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−25</m:t>
                                  </m:r>
                                  <m:sSubSup>
                                    <m:sSubSupPr>
                                      <m:ctrlP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𝑐𝑖𝑟</m:t>
                                      </m:r>
                                    </m:sub>
                                    <m:sup>
                                      <m: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  <m:r>
                                <a:rPr lang="en-US" altLang="zh-CN" sz="17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−25</m:t>
                              </m:r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altLang="zh-CN" sz="17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r>
                            <a:rPr lang="en-US" altLang="zh-CN" sz="17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7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altLang="zh-CN" sz="17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𝑜𝑓𝑓𝑠𝑒𝑡</m:t>
                                  </m:r>
                                </m:sub>
                                <m:sup>
                                  <m:r>
                                    <a:rPr lang="en-US" altLang="zh-CN" sz="17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−25</m:t>
                              </m:r>
                              <m:sSubSup>
                                <m:sSubSupPr>
                                  <m:ctrlP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𝑐𝑖𝑟</m:t>
                                  </m:r>
                                </m:sub>
                                <m:sup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  <m:r>
                        <a:rPr lang="en-US" altLang="zh-CN" sz="17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7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7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sSub>
                            <m:sSubPr>
                              <m:ctrlP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off</m:t>
                              </m:r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𝑠𝑒𝑡</m:t>
                              </m:r>
                            </m:sub>
                          </m:sSub>
                          <m:r>
                            <a:rPr lang="en-US" altLang="zh-CN" sz="17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altLang="zh-CN" sz="17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off</m:t>
                                  </m:r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𝑠𝑒𝑡</m:t>
                                  </m:r>
                                </m:sub>
                                <m:sup>
                                  <m:r>
                                    <a:rPr lang="en-US" altLang="zh-CN" sz="17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sz="1700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off</m:t>
                                      </m:r>
                                      <m: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𝑠𝑒𝑡</m:t>
                                      </m:r>
                                    </m:sub>
                                    <m:sup>
                                      <m:r>
                                        <a:rPr lang="en-US" altLang="zh-CN" sz="1700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−25</m:t>
                                  </m:r>
                                  <m:sSubSup>
                                    <m:sSubSupPr>
                                      <m:ctrlP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𝑐𝑖𝑟</m:t>
                                      </m:r>
                                    </m:sub>
                                    <m:sup>
                                      <m:r>
                                        <a:rPr lang="en-US" altLang="zh-CN" sz="17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−25</m:t>
                              </m:r>
                              <m:r>
                                <a:rPr lang="en-US" altLang="zh-CN" sz="17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d>
                            <m:dPr>
                              <m:ctrlP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sz="17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off</m:t>
                                  </m:r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𝑠𝑒𝑡</m:t>
                                  </m:r>
                                </m:sub>
                                <m:sup>
                                  <m:r>
                                    <a:rPr lang="en-US" altLang="zh-CN" sz="1700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  <m:r>
                                <a:rPr lang="en-US" altLang="zh-CN" sz="17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−25</m:t>
                              </m:r>
                              <m:sSubSup>
                                <m:sSubSupPr>
                                  <m:ctrlP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𝑐𝑖𝑟</m:t>
                                  </m:r>
                                </m:sub>
                                <m:sup>
                                  <m:r>
                                    <a:rPr lang="en-US" altLang="zh-CN" sz="17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</m:oMath>
                  </m:oMathPara>
                </a14:m>
                <a:endParaRPr lang="en-FR" sz="17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9CCA2B-3E06-25EE-2454-56F2C8907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9918" y="5114310"/>
                <a:ext cx="11163966" cy="978986"/>
              </a:xfrm>
              <a:prstGeom prst="rect">
                <a:avLst/>
              </a:prstGeom>
              <a:blipFill>
                <a:blip r:embed="rId9"/>
                <a:stretch>
                  <a:fillRect b="-1266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778AF1A1-4464-5C46-1C60-4DC259DE2C9A}"/>
              </a:ext>
            </a:extLst>
          </p:cNvPr>
          <p:cNvSpPr txBox="1"/>
          <p:nvPr/>
        </p:nvSpPr>
        <p:spPr bwMode="auto">
          <a:xfrm>
            <a:off x="111880" y="3559513"/>
            <a:ext cx="6151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b="1" dirty="0"/>
              <a:t>Quadratic equation</a:t>
            </a:r>
            <a:endParaRPr lang="en-US" altLang="zh-CN" b="1" i="1" dirty="0">
              <a:latin typeface="Cambria Math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562B8AD-68A5-B7B2-37D3-8A00853499E0}"/>
              </a:ext>
            </a:extLst>
          </p:cNvPr>
          <p:cNvSpPr txBox="1"/>
          <p:nvPr/>
        </p:nvSpPr>
        <p:spPr bwMode="auto">
          <a:xfrm>
            <a:off x="88588" y="4625594"/>
            <a:ext cx="6151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/>
              <a:t>Solution</a:t>
            </a:r>
            <a:endParaRPr lang="en-US" altLang="zh-CN" b="1" i="1" dirty="0">
              <a:latin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AD8C60C-3BF7-6918-1C9A-214E1589A358}"/>
                  </a:ext>
                </a:extLst>
              </p:cNvPr>
              <p:cNvSpPr txBox="1"/>
              <p:nvPr/>
            </p:nvSpPr>
            <p:spPr bwMode="auto">
              <a:xfrm>
                <a:off x="9959752" y="2167173"/>
                <a:ext cx="2232248" cy="6560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  <m:r>
                        <a:rPr lang="en-US" altLang="zh-CN" sz="18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sz="18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altLang="zh-CN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altLang="zh-CN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𝑖𝑛𝑗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AD8C60C-3BF7-6918-1C9A-214E1589A3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59752" y="2167173"/>
                <a:ext cx="2232248" cy="65601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9576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AC6BA0-741D-5B99-07EE-5C484A796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SR of quad3 in FCC-ee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3C0BD-476B-08BE-A958-8E4BE5225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D3FDAD-8DC9-1195-2195-3C3595421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Yue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DBF89-5869-4BC1-818A-6442ED1AC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22</a:t>
            </a:fld>
            <a:endParaRPr lang="en-GB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2B26571D-3ED9-DDE2-BA00-A5B0EE0CB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41" y="1102749"/>
            <a:ext cx="5151967" cy="386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2AE9F912-3EB2-825D-24F8-2FA765AA12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551" y="1102749"/>
            <a:ext cx="5036419" cy="377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672CD4-384B-A2FD-A05F-27AEC011D5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5137931"/>
            <a:ext cx="5544616" cy="5579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25C3A7B-D198-9AA9-0270-AC031D6DB8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5572" y="5146717"/>
            <a:ext cx="3384376" cy="54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8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AE389B-F954-4636-CE86-C0B3CD5D57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976" y="1268760"/>
            <a:ext cx="11376024" cy="446449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sz="2800" dirty="0"/>
              <a:t>Baseline: top-up injection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FR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sz="2800" dirty="0"/>
              <a:t>R&amp;D: SR on electrostatic septa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FR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M</a:t>
            </a:r>
            <a:r>
              <a:rPr lang="en-FR" sz="2800" dirty="0"/>
              <a:t>achine protection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FR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sz="2800" dirty="0"/>
              <a:t>Prospects</a:t>
            </a:r>
          </a:p>
          <a:p>
            <a:endParaRPr lang="en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B9EEF5-6561-806E-4310-10A7300A1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44DB6-77A4-72AE-1355-B60949BE6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F8305-F50B-B375-C85D-30DD552AD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Yue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97ECF-F69B-5A0D-3239-F76DC853E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203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B886CEA-745E-8A08-90AF-DF2B3FC2E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2" y="2998902"/>
            <a:ext cx="3351498" cy="2876885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0BC855C-F908-EDFC-91D9-ECE83136E4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r="34816"/>
          <a:stretch/>
        </p:blipFill>
        <p:spPr>
          <a:xfrm>
            <a:off x="8076266" y="558463"/>
            <a:ext cx="4096262" cy="319792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88372CC-0B46-268C-3331-BDEDD8B83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95167"/>
          </a:xfrm>
        </p:spPr>
        <p:txBody>
          <a:bodyPr/>
          <a:lstStyle/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injection/extraction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collider</a:t>
            </a:r>
            <a:r>
              <a:rPr lang="zh-CN" altLang="en-US" dirty="0"/>
              <a:t> </a:t>
            </a:r>
            <a:r>
              <a:rPr lang="en-US" altLang="zh-CN" dirty="0"/>
              <a:t>ring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4C27C-D8AA-2514-C7E2-CDD56B82D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58681-9711-0563-15B3-BFC651B10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 Yue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04BD9-3966-3F01-8057-EC48C6AF9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4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369289-9F45-0057-4A22-CE7B07EEB6C7}"/>
              </a:ext>
            </a:extLst>
          </p:cNvPr>
          <p:cNvSpPr txBox="1"/>
          <p:nvPr/>
        </p:nvSpPr>
        <p:spPr bwMode="auto">
          <a:xfrm>
            <a:off x="845066" y="6605533"/>
            <a:ext cx="3076776" cy="2204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chemeClr val="tx2"/>
                </a:solidFill>
              </a:rPr>
              <a:t>[2]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T.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 err="1">
                <a:solidFill>
                  <a:schemeClr val="tx2"/>
                </a:solidFill>
              </a:rPr>
              <a:t>Raubenheimer</a:t>
            </a:r>
            <a:r>
              <a:rPr lang="en-US" altLang="zh-CN" sz="800" dirty="0">
                <a:solidFill>
                  <a:schemeClr val="tx2"/>
                </a:solidFill>
              </a:rPr>
              <a:t>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GB" sz="800" dirty="0">
                <a:solidFill>
                  <a:schemeClr val="tx2"/>
                </a:solidFill>
              </a:rPr>
              <a:t>FCC Accelerator Overview</a:t>
            </a:r>
            <a:r>
              <a:rPr lang="en-US" altLang="zh-CN" sz="800" dirty="0">
                <a:solidFill>
                  <a:schemeClr val="tx2"/>
                </a:solidFill>
              </a:rPr>
              <a:t>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GB" sz="8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FCCWee</a:t>
            </a:r>
            <a:r>
              <a:rPr lang="en-US" altLang="zh-CN" sz="8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k23</a:t>
            </a:r>
            <a:endParaRPr lang="en-FR" sz="800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ED0D6C-026D-E548-5320-38D09789D3A9}"/>
              </a:ext>
            </a:extLst>
          </p:cNvPr>
          <p:cNvSpPr txBox="1"/>
          <p:nvPr/>
        </p:nvSpPr>
        <p:spPr bwMode="auto">
          <a:xfrm>
            <a:off x="239632" y="1146825"/>
            <a:ext cx="80535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00" b="1" dirty="0">
                <a:solidFill>
                  <a:schemeClr val="tx2"/>
                </a:solidFill>
              </a:rPr>
              <a:t>To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maximize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the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integrated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luminosity,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the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top-up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injection</a:t>
            </a:r>
            <a:r>
              <a:rPr lang="en-US" altLang="zh-CN" sz="2100" b="1" baseline="30000" dirty="0">
                <a:solidFill>
                  <a:schemeClr val="tx2"/>
                </a:solidFill>
              </a:rPr>
              <a:t>[1]</a:t>
            </a:r>
            <a:r>
              <a:rPr lang="zh-CN" altLang="en-US" sz="2100" b="1" baseline="30000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is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required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endParaRPr lang="en-FR" sz="2100" b="1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FB0ED3-BF1E-7966-479B-3B9B5DB446DB}"/>
              </a:ext>
            </a:extLst>
          </p:cNvPr>
          <p:cNvSpPr txBox="1"/>
          <p:nvPr/>
        </p:nvSpPr>
        <p:spPr bwMode="auto">
          <a:xfrm>
            <a:off x="611065" y="1942502"/>
            <a:ext cx="7682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2"/>
                </a:solidFill>
              </a:rPr>
              <a:t>Up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to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10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%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of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GB" sz="2000" dirty="0">
                <a:solidFill>
                  <a:schemeClr val="tx2"/>
                </a:solidFill>
              </a:rPr>
              <a:t>collider </a:t>
            </a:r>
            <a:r>
              <a:rPr lang="en-US" altLang="zh-CN" sz="2000" dirty="0">
                <a:solidFill>
                  <a:schemeClr val="tx2"/>
                </a:solidFill>
              </a:rPr>
              <a:t>maximum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GB" sz="2000" dirty="0">
                <a:solidFill>
                  <a:schemeClr val="tx2"/>
                </a:solidFill>
              </a:rPr>
              <a:t>intensity </a:t>
            </a:r>
            <a:r>
              <a:rPr lang="en-US" altLang="zh-CN" sz="2000" dirty="0">
                <a:solidFill>
                  <a:schemeClr val="tx2"/>
                </a:solidFill>
              </a:rPr>
              <a:t>will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be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injected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each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time</a:t>
            </a:r>
          </a:p>
          <a:p>
            <a:r>
              <a:rPr lang="zh-CN" altLang="en-US" sz="2000" dirty="0">
                <a:solidFill>
                  <a:schemeClr val="tx2"/>
                </a:solidFill>
              </a:rPr>
              <a:t> </a:t>
            </a:r>
            <a:endParaRPr lang="en-US" altLang="zh-CN" sz="2000" dirty="0">
              <a:solidFill>
                <a:schemeClr val="tx2"/>
              </a:solidFill>
            </a:endParaRPr>
          </a:p>
          <a:p>
            <a:r>
              <a:rPr lang="en-US" altLang="zh-CN" sz="2000" dirty="0">
                <a:solidFill>
                  <a:schemeClr val="tx2"/>
                </a:solidFill>
              </a:rPr>
              <a:t>Repetition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rate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of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Booster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extraction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is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~0.1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Hz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5AD6FD-1A5D-AE9D-9ADD-DFA53623D8E2}"/>
              </a:ext>
            </a:extLst>
          </p:cNvPr>
          <p:cNvSpPr txBox="1"/>
          <p:nvPr/>
        </p:nvSpPr>
        <p:spPr bwMode="auto">
          <a:xfrm>
            <a:off x="654685" y="32635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CB09FA-06C1-8CF9-AF1A-30EFFA8884C1}"/>
              </a:ext>
            </a:extLst>
          </p:cNvPr>
          <p:cNvSpPr txBox="1"/>
          <p:nvPr/>
        </p:nvSpPr>
        <p:spPr bwMode="auto">
          <a:xfrm>
            <a:off x="3496452" y="3989836"/>
            <a:ext cx="8101034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100" b="1" dirty="0">
                <a:solidFill>
                  <a:schemeClr val="tx2"/>
                </a:solidFill>
              </a:rPr>
              <a:t>Both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GB" sz="2100" b="1" dirty="0">
                <a:solidFill>
                  <a:schemeClr val="tx2"/>
                </a:solidFill>
              </a:rPr>
              <a:t>injection and extraction </a:t>
            </a:r>
            <a:r>
              <a:rPr lang="en-US" altLang="zh-CN" sz="2100" b="1" dirty="0">
                <a:solidFill>
                  <a:schemeClr val="tx2"/>
                </a:solidFill>
              </a:rPr>
              <a:t>are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located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at</a:t>
            </a:r>
            <a:r>
              <a:rPr lang="en-GB" sz="2100" b="1" dirty="0">
                <a:solidFill>
                  <a:schemeClr val="tx2"/>
                </a:solidFill>
              </a:rPr>
              <a:t> the straight section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chemeClr val="tx2"/>
                </a:solidFill>
              </a:rPr>
              <a:t>of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r>
              <a:rPr lang="en-US" altLang="zh-CN" sz="2100" b="1" dirty="0">
                <a:solidFill>
                  <a:srgbClr val="FF0000"/>
                </a:solidFill>
              </a:rPr>
              <a:t>PB</a:t>
            </a:r>
            <a:r>
              <a:rPr lang="zh-CN" altLang="en-US" sz="2100" b="1" dirty="0">
                <a:solidFill>
                  <a:schemeClr val="tx2"/>
                </a:solidFill>
              </a:rPr>
              <a:t> </a:t>
            </a:r>
            <a:endParaRPr lang="en-US" altLang="zh-CN" sz="2100" b="1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altLang="zh-CN" sz="2000" dirty="0">
                <a:solidFill>
                  <a:schemeClr val="tx2"/>
                </a:solidFill>
              </a:rPr>
              <a:t>	The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design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of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injection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and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extraction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are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independent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5109CB-DB7F-404B-BA89-8CDD46154076}"/>
              </a:ext>
            </a:extLst>
          </p:cNvPr>
          <p:cNvSpPr/>
          <p:nvPr/>
        </p:nvSpPr>
        <p:spPr>
          <a:xfrm>
            <a:off x="10688609" y="1132549"/>
            <a:ext cx="415004" cy="4540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267821-7A81-FD52-A802-0380EDDCA93D}"/>
              </a:ext>
            </a:extLst>
          </p:cNvPr>
          <p:cNvSpPr txBox="1"/>
          <p:nvPr/>
        </p:nvSpPr>
        <p:spPr bwMode="auto">
          <a:xfrm>
            <a:off x="861034" y="6301001"/>
            <a:ext cx="2667371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700" dirty="0">
                <a:solidFill>
                  <a:schemeClr val="tx2"/>
                </a:solidFill>
              </a:rPr>
              <a:t>[1]</a:t>
            </a:r>
            <a:r>
              <a:rPr lang="zh-CN" altLang="en-US" sz="700" dirty="0">
                <a:solidFill>
                  <a:schemeClr val="tx2"/>
                </a:solidFill>
              </a:rPr>
              <a:t> </a:t>
            </a:r>
            <a:r>
              <a:rPr lang="en-US" altLang="zh-CN" sz="700" dirty="0">
                <a:solidFill>
                  <a:schemeClr val="tx2"/>
                </a:solidFill>
              </a:rPr>
              <a:t>Y.</a:t>
            </a:r>
            <a:r>
              <a:rPr lang="zh-CN" altLang="en-US" sz="700" dirty="0">
                <a:solidFill>
                  <a:schemeClr val="tx2"/>
                </a:solidFill>
              </a:rPr>
              <a:t> </a:t>
            </a:r>
            <a:r>
              <a:rPr lang="en-US" altLang="zh-CN" sz="700" dirty="0" err="1">
                <a:solidFill>
                  <a:schemeClr val="tx2"/>
                </a:solidFill>
              </a:rPr>
              <a:t>Dutheil</a:t>
            </a:r>
            <a:r>
              <a:rPr lang="en-US" altLang="zh-CN" sz="700" dirty="0">
                <a:solidFill>
                  <a:schemeClr val="tx2"/>
                </a:solidFill>
              </a:rPr>
              <a:t>,</a:t>
            </a:r>
            <a:r>
              <a:rPr lang="zh-CN" altLang="en-US" sz="700" dirty="0">
                <a:solidFill>
                  <a:schemeClr val="tx2"/>
                </a:solidFill>
              </a:rPr>
              <a:t> </a:t>
            </a:r>
            <a:r>
              <a:rPr lang="en-GB" sz="700" dirty="0">
                <a:solidFill>
                  <a:schemeClr val="tx2"/>
                </a:solidFill>
              </a:rPr>
              <a:t>Top-up injection baseline scenario</a:t>
            </a:r>
            <a:r>
              <a:rPr lang="en-US" altLang="zh-CN" sz="700" dirty="0">
                <a:solidFill>
                  <a:schemeClr val="tx2"/>
                </a:solidFill>
              </a:rPr>
              <a:t>,</a:t>
            </a:r>
            <a:r>
              <a:rPr lang="zh-CN" altLang="en-US" sz="700" dirty="0">
                <a:solidFill>
                  <a:schemeClr val="tx2"/>
                </a:solidFill>
              </a:rPr>
              <a:t> </a:t>
            </a:r>
            <a:r>
              <a:rPr lang="en-US" altLang="zh-CN" sz="7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FCCweek23</a:t>
            </a:r>
            <a:endParaRPr lang="en-FR" sz="7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032B68-25AB-5DE3-FBC2-28A0E9C7DDEE}"/>
              </a:ext>
            </a:extLst>
          </p:cNvPr>
          <p:cNvSpPr txBox="1"/>
          <p:nvPr/>
        </p:nvSpPr>
        <p:spPr bwMode="auto">
          <a:xfrm>
            <a:off x="10688609" y="51672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[2]</a:t>
            </a:r>
            <a:endParaRPr lang="en-FR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5952C5-8898-942A-5664-CB44B91EB461}"/>
              </a:ext>
            </a:extLst>
          </p:cNvPr>
          <p:cNvSpPr txBox="1"/>
          <p:nvPr/>
        </p:nvSpPr>
        <p:spPr bwMode="auto">
          <a:xfrm>
            <a:off x="239632" y="3138372"/>
            <a:ext cx="441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[1]</a:t>
            </a:r>
            <a:endParaRPr lang="en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514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2126D36-1794-0584-292B-B5E58F0A26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86302" y="1064007"/>
                <a:ext cx="11376024" cy="1024939"/>
              </a:xfrm>
            </p:spPr>
            <p:txBody>
              <a:bodyPr/>
              <a:lstStyle/>
              <a:p>
                <a:r>
                  <a:rPr lang="en-US" altLang="zh-CN" dirty="0"/>
                  <a:t>Off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axis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injection: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has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transvers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offset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relative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to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its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orbit</a:t>
                </a:r>
              </a:p>
              <a:p>
                <a:r>
                  <a:rPr lang="en-US" altLang="zh-CN" b="0" dirty="0"/>
                  <a:t>	It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usually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doesn’t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have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energy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offset,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transverse</a:t>
                </a:r>
                <a:r>
                  <a:rPr lang="zh-CN" altLang="en-US" b="0" dirty="0"/>
                  <a:t> </a:t>
                </a:r>
                <a:r>
                  <a:rPr lang="en-US" altLang="zh-CN" b="0" dirty="0"/>
                  <a:t>offset</a:t>
                </a:r>
                <a:r>
                  <a:rPr lang="zh-CN" altLang="en-US" b="0" dirty="0"/>
                  <a:t> </a:t>
                </a:r>
                <a14:m>
                  <m:oMath xmlns:m="http://schemas.openxmlformats.org/officeDocument/2006/math">
                    <m:r>
                      <a:rPr lang="en-US" altLang="zh-CN" sz="21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1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US" sz="21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1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𝒄𝒊𝒓</m:t>
                        </m:r>
                      </m:sub>
                    </m:sSub>
                    <m:r>
                      <a:rPr lang="en-US" sz="21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1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sz="21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1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US" sz="21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1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1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𝒊𝒏𝒋</m:t>
                        </m:r>
                      </m:sub>
                    </m:sSub>
                  </m:oMath>
                </a14:m>
                <a:endParaRPr lang="en-US" altLang="zh-CN" b="0" dirty="0"/>
              </a:p>
              <a:p>
                <a:endParaRPr lang="en-FR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2126D36-1794-0584-292B-B5E58F0A26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6302" y="1064007"/>
                <a:ext cx="11376024" cy="1024939"/>
              </a:xfrm>
              <a:blipFill>
                <a:blip r:embed="rId3"/>
                <a:stretch>
                  <a:fillRect l="-1449" t="-11111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7FFDE4E-C628-7C64-E0CD-380CE69C8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S" altLang="zh-CN" dirty="0"/>
              <a:t>Off axis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ACEE4-B12B-13FB-2FB8-69E8BE4FB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7C59D-4A29-C4F0-A9D4-262345D41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 Yue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19FF01-F997-BFC1-93C2-9244416D8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5</a:t>
            </a:fld>
            <a:endParaRPr lang="en-GB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5046ECC2-1A5E-D434-9C77-518CEA4DEB0A}"/>
              </a:ext>
            </a:extLst>
          </p:cNvPr>
          <p:cNvSpPr/>
          <p:nvPr/>
        </p:nvSpPr>
        <p:spPr>
          <a:xfrm rot="5400000">
            <a:off x="7093568" y="2937358"/>
            <a:ext cx="543568" cy="36004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1784AE-869E-7182-A8D5-37B638A679B8}"/>
              </a:ext>
            </a:extLst>
          </p:cNvPr>
          <p:cNvSpPr txBox="1"/>
          <p:nvPr/>
        </p:nvSpPr>
        <p:spPr bwMode="auto">
          <a:xfrm>
            <a:off x="3877392" y="4480947"/>
            <a:ext cx="79758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tx2"/>
                </a:solidFill>
              </a:rPr>
              <a:t>On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axis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injection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and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extraction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design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</a:rPr>
              <a:t>for</a:t>
            </a:r>
            <a:r>
              <a:rPr lang="zh-CN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</a:rPr>
              <a:t>Z</a:t>
            </a:r>
            <a:r>
              <a:rPr lang="zh-CN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</a:rPr>
              <a:t>mode</a:t>
            </a:r>
            <a:r>
              <a:rPr lang="zh-CN" altLang="en-US" sz="2400" b="1" dirty="0">
                <a:solidFill>
                  <a:srgbClr val="FF0000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in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the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latest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lattice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version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will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be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r>
              <a:rPr lang="en-US" altLang="zh-CN" sz="2400" b="1" dirty="0">
                <a:solidFill>
                  <a:schemeClr val="tx2"/>
                </a:solidFill>
              </a:rPr>
              <a:t>presented!</a:t>
            </a:r>
            <a:r>
              <a:rPr lang="zh-CN" altLang="en-US" sz="2400" b="1" dirty="0">
                <a:solidFill>
                  <a:schemeClr val="tx2"/>
                </a:solidFill>
              </a:rPr>
              <a:t> </a:t>
            </a:r>
            <a:endParaRPr lang="en-US" altLang="zh-CN" sz="2400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136A4E-8110-4F5C-71D1-CFDD3FB0687B}"/>
              </a:ext>
            </a:extLst>
          </p:cNvPr>
          <p:cNvSpPr txBox="1"/>
          <p:nvPr/>
        </p:nvSpPr>
        <p:spPr>
          <a:xfrm>
            <a:off x="821541" y="6593452"/>
            <a:ext cx="413233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chemeClr val="tx2"/>
                </a:solidFill>
              </a:rPr>
              <a:t>[2]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A.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Abramov,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F</a:t>
            </a:r>
            <a:r>
              <a:rPr lang="en-GB" sz="800" dirty="0">
                <a:solidFill>
                  <a:schemeClr val="tx2"/>
                </a:solidFill>
              </a:rPr>
              <a:t>CC-</a:t>
            </a:r>
            <a:r>
              <a:rPr lang="en-GB" sz="800" dirty="0" err="1">
                <a:solidFill>
                  <a:schemeClr val="tx2"/>
                </a:solidFill>
              </a:rPr>
              <a:t>ee</a:t>
            </a:r>
            <a:r>
              <a:rPr lang="en-GB" sz="800" dirty="0">
                <a:solidFill>
                  <a:schemeClr val="tx2"/>
                </a:solidFill>
              </a:rPr>
              <a:t> collimation studies</a:t>
            </a:r>
            <a:r>
              <a:rPr lang="en-US" altLang="zh-CN" sz="800" dirty="0">
                <a:solidFill>
                  <a:schemeClr val="tx2"/>
                </a:solidFill>
              </a:rPr>
              <a:t>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GB" sz="8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FCCweek23</a:t>
            </a:r>
            <a:endParaRPr lang="en-FR" sz="800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04976D-1D16-1F37-940B-6799A6E183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582" y="2338601"/>
            <a:ext cx="3668054" cy="34071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916D401-39F9-F084-12DB-2E6568F66804}"/>
              </a:ext>
            </a:extLst>
          </p:cNvPr>
          <p:cNvSpPr txBox="1"/>
          <p:nvPr/>
        </p:nvSpPr>
        <p:spPr bwMode="auto">
          <a:xfrm>
            <a:off x="811533" y="6301077"/>
            <a:ext cx="413233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chemeClr val="tx2"/>
                </a:solidFill>
              </a:rPr>
              <a:t>[1]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K.D.J.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Andre,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GB" sz="800" dirty="0">
                <a:solidFill>
                  <a:schemeClr val="tx2"/>
                </a:solidFill>
              </a:rPr>
              <a:t>Synchrotron Radiation Background Studies @ FCC-</a:t>
            </a:r>
            <a:r>
              <a:rPr lang="en-GB" sz="800" dirty="0" err="1">
                <a:solidFill>
                  <a:schemeClr val="tx2"/>
                </a:solidFill>
              </a:rPr>
              <a:t>ee</a:t>
            </a:r>
            <a:r>
              <a:rPr lang="en-US" altLang="zh-CN" sz="800" dirty="0">
                <a:solidFill>
                  <a:schemeClr val="tx2"/>
                </a:solidFill>
              </a:rPr>
              <a:t>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FCCweek23</a:t>
            </a:r>
            <a:endParaRPr lang="en-FR" sz="8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F74E1E-FB61-55B4-6C29-3764E00C458A}"/>
              </a:ext>
            </a:extLst>
          </p:cNvPr>
          <p:cNvSpPr txBox="1"/>
          <p:nvPr/>
        </p:nvSpPr>
        <p:spPr bwMode="auto">
          <a:xfrm>
            <a:off x="3932510" y="2450522"/>
            <a:ext cx="75648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2"/>
                </a:solidFill>
              </a:rPr>
              <a:t>Off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axis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injection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will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increase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beam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horizontal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size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around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the</a:t>
            </a:r>
            <a:r>
              <a:rPr lang="zh-CN" altLang="en-US" sz="2000" dirty="0">
                <a:solidFill>
                  <a:schemeClr val="tx2"/>
                </a:solidFill>
              </a:rPr>
              <a:t> </a:t>
            </a:r>
            <a:r>
              <a:rPr lang="en-US" altLang="zh-CN" sz="2000" dirty="0">
                <a:solidFill>
                  <a:schemeClr val="tx2"/>
                </a:solidFill>
              </a:rPr>
              <a:t>IP</a:t>
            </a:r>
            <a:endParaRPr lang="en-FR" sz="20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171279-BDF8-33C0-4888-14C638686468}"/>
              </a:ext>
            </a:extLst>
          </p:cNvPr>
          <p:cNvSpPr txBox="1"/>
          <p:nvPr/>
        </p:nvSpPr>
        <p:spPr bwMode="auto">
          <a:xfrm>
            <a:off x="135084" y="2490033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600" dirty="0">
                <a:solidFill>
                  <a:schemeClr val="tx2"/>
                </a:solidFill>
              </a:rPr>
              <a:t>[1]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20F8A9-C349-B6F9-6D8B-0AADE31E34D1}"/>
                  </a:ext>
                </a:extLst>
              </p:cNvPr>
              <p:cNvSpPr txBox="1"/>
              <p:nvPr/>
            </p:nvSpPr>
            <p:spPr bwMode="auto">
              <a:xfrm>
                <a:off x="3930167" y="3385596"/>
                <a:ext cx="810142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2000" b="0" dirty="0">
                    <a:solidFill>
                      <a:schemeClr val="tx2"/>
                    </a:solidFill>
                  </a:rPr>
                  <a:t>The</a:t>
                </a:r>
                <a:r>
                  <a:rPr lang="zh-CN" altLang="en-US" sz="20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0" dirty="0">
                    <a:solidFill>
                      <a:schemeClr val="tx2"/>
                    </a:solidFill>
                  </a:rPr>
                  <a:t>horizontal</a:t>
                </a:r>
                <a:r>
                  <a:rPr lang="zh-CN" altLang="en-US" sz="20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0" dirty="0">
                    <a:solidFill>
                      <a:schemeClr val="tx2"/>
                    </a:solidFill>
                  </a:rPr>
                  <a:t>distance</a:t>
                </a:r>
                <a:r>
                  <a:rPr lang="zh-CN" altLang="en-US" sz="20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0" dirty="0">
                    <a:solidFill>
                      <a:schemeClr val="tx2"/>
                    </a:solidFill>
                  </a:rPr>
                  <a:t>between</a:t>
                </a:r>
                <a:r>
                  <a:rPr lang="zh-CN" altLang="en-US" sz="20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0" dirty="0">
                    <a:solidFill>
                      <a:schemeClr val="tx2"/>
                    </a:solidFill>
                  </a:rPr>
                  <a:t>collimator</a:t>
                </a:r>
                <a:r>
                  <a:rPr lang="zh-CN" altLang="en-US" sz="20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0" dirty="0">
                    <a:solidFill>
                      <a:schemeClr val="tx2"/>
                    </a:solidFill>
                  </a:rPr>
                  <a:t>and</a:t>
                </a:r>
                <a:r>
                  <a:rPr lang="zh-CN" altLang="en-US" sz="20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0" dirty="0">
                    <a:solidFill>
                      <a:schemeClr val="tx2"/>
                    </a:solidFill>
                  </a:rPr>
                  <a:t>beam</a:t>
                </a:r>
                <a:r>
                  <a:rPr lang="zh-CN" altLang="en-US" sz="20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0" dirty="0">
                    <a:solidFill>
                      <a:schemeClr val="tx2"/>
                    </a:solidFill>
                  </a:rPr>
                  <a:t>is</a:t>
                </a:r>
                <a:r>
                  <a:rPr lang="zh-CN" altLang="en-US" sz="20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0" dirty="0">
                    <a:solidFill>
                      <a:schemeClr val="tx2"/>
                    </a:solidFill>
                  </a:rPr>
                  <a:t>only</a:t>
                </a:r>
                <a:r>
                  <a:rPr lang="zh-CN" altLang="en-US" sz="2000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11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𝒄𝒊𝒓</m:t>
                        </m:r>
                      </m:sub>
                    </m:sSub>
                  </m:oMath>
                </a14:m>
                <a:r>
                  <a:rPr lang="zh-CN" altLang="en-US" b="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b="0" baseline="30000" dirty="0">
                    <a:solidFill>
                      <a:schemeClr val="tx2"/>
                    </a:solidFill>
                  </a:rPr>
                  <a:t>[2]</a:t>
                </a:r>
                <a:endParaRPr lang="en-US" altLang="zh-CN" b="0" baseline="30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20F8A9-C349-B6F9-6D8B-0AADE31E34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30167" y="3385596"/>
                <a:ext cx="8101425" cy="400110"/>
              </a:xfrm>
              <a:prstGeom prst="rect">
                <a:avLst/>
              </a:prstGeom>
              <a:blipFill>
                <a:blip r:embed="rId7"/>
                <a:stretch>
                  <a:fillRect l="-782" t="-6061" b="-24242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B1F6EF2-3309-71CD-4827-BEED9499B7C6}"/>
                  </a:ext>
                </a:extLst>
              </p:cNvPr>
              <p:cNvSpPr txBox="1"/>
              <p:nvPr/>
            </p:nvSpPr>
            <p:spPr bwMode="auto">
              <a:xfrm>
                <a:off x="4837245" y="3832322"/>
                <a:ext cx="57554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US" sz="1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𝒄𝒊𝒓</m:t>
                        </m:r>
                      </m:sub>
                    </m:sSub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sSub>
                      <m:sSubPr>
                        <m:ctrlPr>
                          <a:rPr lang="en-US" sz="1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𝒊𝒏𝒋</m:t>
                        </m:r>
                      </m:sub>
                    </m:sSub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8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𝟏𝟏</m:t>
                    </m:r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𝒄𝒊𝒓</m:t>
                        </m:r>
                      </m:sub>
                    </m:sSub>
                  </m:oMath>
                </a14:m>
                <a:r>
                  <a:rPr lang="en-FR" dirty="0"/>
                  <a:t> : </a:t>
                </a:r>
                <a:r>
                  <a:rPr lang="en-FR" sz="2000" dirty="0">
                    <a:solidFill>
                      <a:schemeClr val="tx2"/>
                    </a:solidFill>
                  </a:rPr>
                  <a:t>very challenging </a:t>
                </a:r>
                <a:endParaRPr lang="en-FR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B1F6EF2-3309-71CD-4827-BEED9499B7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37245" y="3832322"/>
                <a:ext cx="5755420" cy="400110"/>
              </a:xfrm>
              <a:prstGeom prst="rect">
                <a:avLst/>
              </a:prstGeom>
              <a:blipFill>
                <a:blip r:embed="rId8"/>
                <a:stretch>
                  <a:fillRect t="-9091" b="-21212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40741D2A-A8D3-11B0-48EB-33287D7C43F5}"/>
              </a:ext>
            </a:extLst>
          </p:cNvPr>
          <p:cNvSpPr txBox="1"/>
          <p:nvPr/>
        </p:nvSpPr>
        <p:spPr bwMode="auto">
          <a:xfrm>
            <a:off x="8981297" y="2032730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S: s</a:t>
            </a:r>
            <a:r>
              <a:rPr lang="en-FR" sz="1600" dirty="0"/>
              <a:t>epta thickness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899FA2-DF78-0083-D0BE-1A89558BAC37}"/>
              </a:ext>
            </a:extLst>
          </p:cNvPr>
          <p:cNvSpPr txBox="1"/>
          <p:nvPr/>
        </p:nvSpPr>
        <p:spPr bwMode="auto">
          <a:xfrm>
            <a:off x="5015880" y="5342614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chemeClr val="tx2"/>
                </a:solidFill>
              </a:rPr>
              <a:t>Z mode has the highest stored energy: 20 MJ</a:t>
            </a:r>
            <a:r>
              <a:rPr lang="en-FR" baseline="30000" dirty="0">
                <a:solidFill>
                  <a:schemeClr val="tx2"/>
                </a:solidFill>
              </a:rPr>
              <a:t>[3]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0E4F17-CC4B-68D8-FEF7-61446392E14C}"/>
              </a:ext>
            </a:extLst>
          </p:cNvPr>
          <p:cNvSpPr txBox="1"/>
          <p:nvPr/>
        </p:nvSpPr>
        <p:spPr bwMode="auto">
          <a:xfrm>
            <a:off x="3657250" y="6580124"/>
            <a:ext cx="7056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</a:rPr>
              <a:t>[3] A. </a:t>
            </a:r>
            <a:r>
              <a:rPr lang="en-US" sz="800" dirty="0" err="1">
                <a:solidFill>
                  <a:schemeClr val="tx2"/>
                </a:solidFill>
              </a:rPr>
              <a:t>Krainer</a:t>
            </a:r>
            <a:r>
              <a:rPr lang="en-US" sz="800" dirty="0">
                <a:solidFill>
                  <a:schemeClr val="tx2"/>
                </a:solidFill>
              </a:rPr>
              <a:t>, </a:t>
            </a:r>
            <a:r>
              <a:rPr lang="en-GB" sz="800" dirty="0">
                <a:solidFill>
                  <a:schemeClr val="tx2"/>
                </a:solidFill>
              </a:rPr>
              <a:t>A semi-passive beam dilution system for the FCC-</a:t>
            </a:r>
            <a:r>
              <a:rPr lang="en-GB" sz="800" dirty="0" err="1">
                <a:solidFill>
                  <a:schemeClr val="tx2"/>
                </a:solidFill>
              </a:rPr>
              <a:t>ee</a:t>
            </a:r>
            <a:r>
              <a:rPr lang="en-GB" sz="800" dirty="0">
                <a:solidFill>
                  <a:schemeClr val="tx2"/>
                </a:solidFill>
              </a:rPr>
              <a:t> collider, </a:t>
            </a:r>
            <a:r>
              <a:rPr lang="en-GB" sz="800" dirty="0">
                <a:solidFill>
                  <a:schemeClr val="tx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EPJ TI </a:t>
            </a:r>
            <a:endParaRPr lang="en-FR" sz="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019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9BDBE18E-AC60-F16F-D1F7-119B229A29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68" t="1936" r="3556"/>
          <a:stretch/>
        </p:blipFill>
        <p:spPr>
          <a:xfrm>
            <a:off x="7282252" y="2238592"/>
            <a:ext cx="4528365" cy="22629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445A291-92C3-1646-486F-6C76A72C93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0729" y="1211388"/>
                <a:ext cx="10695660" cy="437785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will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energy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orbit</a:t>
                </a:r>
              </a:p>
              <a:p>
                <a:r>
                  <a:rPr lang="en-US" altLang="zh-CN" sz="2000" b="0" dirty="0"/>
                  <a:t>	Requirements:</a:t>
                </a:r>
                <a:r>
                  <a:rPr lang="zh-CN" altLang="en-US" sz="2000" b="0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en-US" altLang="zh-CN" sz="2000" b="1" i="1" smtClean="0">
                                <a:latin typeface="Cambria Math" panose="02040503050406030204" pitchFamily="18" charset="0"/>
                              </a:rPr>
                              <m:t>𝒐𝒇𝒇𝒔𝒆𝒕</m:t>
                            </m:r>
                          </m:sub>
                        </m:sSub>
                      </m:e>
                    </m:d>
                    <m:r>
                      <a:rPr lang="en-US" altLang="zh-CN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𝒄𝒊𝒓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𝒊𝒏𝒋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axis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limitation:</a:t>
                </a:r>
                <a:r>
                  <a:rPr lang="zh-CN" altLang="en-US" dirty="0"/>
                  <a:t> </a:t>
                </a:r>
                <a:endParaRPr lang="en-US" altLang="zh-CN" dirty="0"/>
              </a:p>
              <a:p>
                <a:r>
                  <a:rPr lang="en-US" altLang="zh-CN" sz="2000" b="0" dirty="0"/>
                  <a:t>		Energy</a:t>
                </a:r>
                <a:r>
                  <a:rPr lang="zh-CN" altLang="en-US" sz="2000" b="0" dirty="0"/>
                  <a:t> </a:t>
                </a:r>
                <a:r>
                  <a:rPr lang="en-US" altLang="zh-CN" sz="2000" b="0" dirty="0"/>
                  <a:t>offset</a:t>
                </a:r>
                <a:r>
                  <a:rPr lang="zh-CN" altLang="en-US" sz="2000" b="0" dirty="0"/>
                  <a:t> </a:t>
                </a:r>
                <a:r>
                  <a:rPr lang="en-US" altLang="zh-CN" sz="2000" b="0" dirty="0"/>
                  <a:t>&lt;</a:t>
                </a:r>
                <a:r>
                  <a:rPr lang="zh-CN" altLang="en-US" sz="2000" b="0" dirty="0"/>
                  <a:t> </a:t>
                </a:r>
                <a:r>
                  <a:rPr lang="en-US" altLang="zh-CN" sz="2000" b="0" dirty="0"/>
                  <a:t>±1</a:t>
                </a:r>
                <a:r>
                  <a:rPr lang="zh-CN" altLang="en-US" sz="2000" b="0" dirty="0"/>
                  <a:t> </a:t>
                </a:r>
                <a:r>
                  <a:rPr lang="en-US" altLang="zh-CN" sz="2000" b="0" dirty="0"/>
                  <a:t>%</a:t>
                </a:r>
                <a:r>
                  <a:rPr lang="en-US" altLang="zh-CN" sz="2000" b="0" baseline="30000" dirty="0"/>
                  <a:t>[1]</a:t>
                </a:r>
                <a:endParaRPr lang="en-FR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Off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energy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orbit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will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merge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to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normal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orbit</a:t>
                </a:r>
              </a:p>
              <a:p>
                <a:r>
                  <a:rPr lang="en-US" altLang="zh-CN" sz="2000" b="0" dirty="0"/>
                  <a:t>		Longitudinal</a:t>
                </a:r>
                <a:r>
                  <a:rPr lang="zh-CN" altLang="en-US" sz="2000" b="0" dirty="0"/>
                  <a:t> </a:t>
                </a:r>
                <a:r>
                  <a:rPr lang="en-US" altLang="zh-CN" sz="2000" b="0" dirty="0"/>
                  <a:t>damping</a:t>
                </a:r>
                <a:r>
                  <a:rPr lang="zh-CN" altLang="en-US" sz="2000" b="0" dirty="0"/>
                  <a:t> </a:t>
                </a:r>
                <a:r>
                  <a:rPr lang="en-US" altLang="zh-CN" sz="2000" b="0" dirty="0"/>
                  <a:t>time:</a:t>
                </a:r>
                <a:r>
                  <a:rPr lang="zh-CN" altLang="en-US" sz="2000" b="0" dirty="0"/>
                  <a:t> </a:t>
                </a:r>
                <a:r>
                  <a:rPr lang="en-US" altLang="zh-CN" sz="2000" b="0" dirty="0"/>
                  <a:t>1168</a:t>
                </a:r>
                <a:r>
                  <a:rPr lang="zh-CN" altLang="en-US" sz="2000" b="0" dirty="0"/>
                  <a:t> </a:t>
                </a:r>
                <a:r>
                  <a:rPr lang="en-US" altLang="zh-CN" sz="2000" b="0" dirty="0"/>
                  <a:t>turns</a:t>
                </a:r>
                <a:r>
                  <a:rPr lang="en-US" altLang="zh-CN" sz="2000" b="0" baseline="30000" dirty="0"/>
                  <a:t>[3]</a:t>
                </a:r>
                <a:endParaRPr lang="en-FR" baseline="30000" dirty="0"/>
              </a:p>
              <a:p>
                <a:endParaRPr lang="en-FR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445A291-92C3-1646-486F-6C76A72C93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0729" y="1211388"/>
                <a:ext cx="10695660" cy="4377851"/>
              </a:xfrm>
              <a:blipFill>
                <a:blip r:embed="rId4"/>
                <a:stretch>
                  <a:fillRect l="-1303" t="-2601" b="-1156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14877C9-3EF3-8AFA-CD76-D3C072153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04148"/>
          </a:xfrm>
        </p:spPr>
        <p:txBody>
          <a:bodyPr/>
          <a:lstStyle/>
          <a:p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axis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concept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BA4AD-EA25-B365-8388-58FE07BD9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5D170-213F-4AB8-342C-7DB6D87AE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/>
              <a:t>S.Yue </a:t>
            </a:r>
            <a:r>
              <a:rPr lang="en-US"/>
              <a:t>F</a:t>
            </a:r>
            <a:r>
              <a:rPr lang="en-US" altLang="zh-CN"/>
              <a:t>CCee ABT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80794-B610-D7E0-C4CD-AA9C03BD3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6</a:t>
            </a:fld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801933-C404-563F-BE8A-33329BC0777D}"/>
              </a:ext>
            </a:extLst>
          </p:cNvPr>
          <p:cNvSpPr txBox="1"/>
          <p:nvPr/>
        </p:nvSpPr>
        <p:spPr bwMode="auto">
          <a:xfrm>
            <a:off x="838177" y="6269915"/>
            <a:ext cx="300092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chemeClr val="tx2"/>
                </a:solidFill>
              </a:rPr>
              <a:t>[1]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K.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 err="1">
                <a:solidFill>
                  <a:schemeClr val="tx2"/>
                </a:solidFill>
              </a:rPr>
              <a:t>Oide</a:t>
            </a:r>
            <a:r>
              <a:rPr lang="en-US" altLang="zh-CN" sz="800" dirty="0">
                <a:solidFill>
                  <a:schemeClr val="tx2"/>
                </a:solidFill>
              </a:rPr>
              <a:t>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GB" sz="800" dirty="0">
                <a:solidFill>
                  <a:schemeClr val="tx2"/>
                </a:solidFill>
              </a:rPr>
              <a:t>Small changes in the baseline optics</a:t>
            </a:r>
            <a:r>
              <a:rPr lang="en-US" altLang="zh-CN" sz="800" dirty="0">
                <a:solidFill>
                  <a:schemeClr val="tx2"/>
                </a:solidFill>
              </a:rPr>
              <a:t>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FCCIS</a:t>
            </a:r>
            <a:r>
              <a:rPr lang="zh-CN" altLang="en-US" sz="8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170</a:t>
            </a:r>
            <a:r>
              <a:rPr lang="en-US" altLang="zh-CN" sz="800" baseline="3000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</a:t>
            </a:r>
            <a:endParaRPr lang="en-FR" sz="8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61B02F-0706-8D3D-7B77-9B38BB6D1654}"/>
              </a:ext>
            </a:extLst>
          </p:cNvPr>
          <p:cNvSpPr txBox="1"/>
          <p:nvPr/>
        </p:nvSpPr>
        <p:spPr>
          <a:xfrm>
            <a:off x="838177" y="6468235"/>
            <a:ext cx="18421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solidFill>
                  <a:schemeClr val="tx2"/>
                </a:solidFill>
              </a:rPr>
              <a:t>[2]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Parameters</a:t>
            </a:r>
            <a:r>
              <a:rPr lang="zh-CN" altLang="en-US" sz="8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of</a:t>
            </a:r>
            <a:r>
              <a:rPr lang="zh-CN" altLang="en-US" sz="8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ki</a:t>
            </a:r>
            <a:r>
              <a:rPr lang="en-GB" sz="8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cker and septu</a:t>
            </a:r>
            <a:r>
              <a:rPr lang="en-US" altLang="zh-CN" sz="800" dirty="0">
                <a:solidFill>
                  <a:schemeClr val="tx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</a:t>
            </a:r>
            <a:endParaRPr lang="en-FR" sz="8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2AFB6A-4EBD-27CB-F372-D21DCA9BA88F}"/>
              </a:ext>
            </a:extLst>
          </p:cNvPr>
          <p:cNvSpPr txBox="1"/>
          <p:nvPr/>
        </p:nvSpPr>
        <p:spPr>
          <a:xfrm>
            <a:off x="838177" y="6657980"/>
            <a:ext cx="17187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solidFill>
                  <a:schemeClr val="tx2"/>
                </a:solidFill>
              </a:rPr>
              <a:t>[3]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</a:t>
            </a:r>
            <a:r>
              <a:rPr lang="en-GB" sz="800" dirty="0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arameters</a:t>
            </a:r>
            <a:r>
              <a:rPr lang="zh-CN" altLang="en-US" sz="800" dirty="0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of</a:t>
            </a:r>
            <a:r>
              <a:rPr lang="en-GB" sz="800" dirty="0">
                <a:solidFill>
                  <a:schemeClr val="tx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FCC-ee collider</a:t>
            </a:r>
            <a:endParaRPr lang="en-FR" sz="800" dirty="0">
              <a:solidFill>
                <a:schemeClr val="tx2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A9ADAF7-7926-8155-E39D-3EB3BE94545F}"/>
              </a:ext>
            </a:extLst>
          </p:cNvPr>
          <p:cNvSpPr txBox="1"/>
          <p:nvPr/>
        </p:nvSpPr>
        <p:spPr bwMode="auto">
          <a:xfrm>
            <a:off x="8594352" y="4687603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Bumped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orbit</a:t>
            </a:r>
            <a:endParaRPr lang="en-FR" dirty="0">
              <a:solidFill>
                <a:srgbClr val="FF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BC4D074-9731-0672-BFF8-CA8E63DCC07B}"/>
              </a:ext>
            </a:extLst>
          </p:cNvPr>
          <p:cNvSpPr txBox="1"/>
          <p:nvPr/>
        </p:nvSpPr>
        <p:spPr bwMode="auto">
          <a:xfrm>
            <a:off x="10035772" y="4687603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92D050"/>
                </a:solidFill>
              </a:rPr>
              <a:t>Off</a:t>
            </a:r>
            <a:r>
              <a:rPr lang="zh-CN" altLang="en-US" dirty="0">
                <a:solidFill>
                  <a:srgbClr val="92D050"/>
                </a:solidFill>
              </a:rPr>
              <a:t> </a:t>
            </a:r>
            <a:r>
              <a:rPr lang="en-US" altLang="zh-CN" dirty="0">
                <a:solidFill>
                  <a:srgbClr val="92D050"/>
                </a:solidFill>
              </a:rPr>
              <a:t>energy</a:t>
            </a:r>
            <a:r>
              <a:rPr lang="zh-CN" altLang="en-US" dirty="0">
                <a:solidFill>
                  <a:srgbClr val="92D050"/>
                </a:solidFill>
              </a:rPr>
              <a:t> </a:t>
            </a:r>
            <a:r>
              <a:rPr lang="en-US" dirty="0">
                <a:solidFill>
                  <a:srgbClr val="92D050"/>
                </a:solidFill>
              </a:rPr>
              <a:t>orbit</a:t>
            </a:r>
            <a:endParaRPr lang="en-FR" dirty="0">
              <a:solidFill>
                <a:srgbClr val="92D050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531C953-847E-1C8C-4F70-58A497A8D77A}"/>
              </a:ext>
            </a:extLst>
          </p:cNvPr>
          <p:cNvCxnSpPr>
            <a:cxnSpLocks/>
          </p:cNvCxnSpPr>
          <p:nvPr/>
        </p:nvCxnSpPr>
        <p:spPr>
          <a:xfrm>
            <a:off x="10666627" y="3265319"/>
            <a:ext cx="0" cy="1368152"/>
          </a:xfrm>
          <a:prstGeom prst="straightConnector1">
            <a:avLst/>
          </a:prstGeom>
          <a:ln w="38100">
            <a:solidFill>
              <a:srgbClr val="92D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3BD1308-AC4C-0478-417D-7FAC11141779}"/>
              </a:ext>
            </a:extLst>
          </p:cNvPr>
          <p:cNvCxnSpPr>
            <a:cxnSpLocks/>
          </p:cNvCxnSpPr>
          <p:nvPr/>
        </p:nvCxnSpPr>
        <p:spPr>
          <a:xfrm>
            <a:off x="9370483" y="3265319"/>
            <a:ext cx="0" cy="1368152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DA93C79-A601-373D-2EE1-7D2BD4B60834}"/>
              </a:ext>
            </a:extLst>
          </p:cNvPr>
          <p:cNvSpPr txBox="1"/>
          <p:nvPr/>
        </p:nvSpPr>
        <p:spPr bwMode="auto">
          <a:xfrm>
            <a:off x="11194264" y="2238592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tx2"/>
                </a:solidFill>
              </a:rPr>
              <a:t>[5]</a:t>
            </a:r>
            <a:endParaRPr lang="en-FR" sz="14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DF271B-7D4E-57FA-903A-A93596C260A2}"/>
                  </a:ext>
                </a:extLst>
              </p:cNvPr>
              <p:cNvSpPr txBox="1"/>
              <p:nvPr/>
            </p:nvSpPr>
            <p:spPr bwMode="auto">
              <a:xfrm>
                <a:off x="1935763" y="2074536"/>
                <a:ext cx="6505598" cy="13665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𝑐𝑖𝑟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𝑐𝑖𝑟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zh-CN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𝑐𝑖𝑟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𝑖𝑛𝑗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zh-CN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altLang="zh-CN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𝑖𝑛𝑗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FR" sz="2000" dirty="0"/>
              </a:p>
              <a:p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=0.3</m:t>
                    </m:r>
                    <m:r>
                      <a:rPr lang="en-US" altLang="zh-CN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altLang="zh-CN" sz="2000" baseline="30000" dirty="0">
                    <a:solidFill>
                      <a:schemeClr val="tx2"/>
                    </a:solidFill>
                  </a:rPr>
                  <a:t>[2]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𝑐𝑖𝑟</m:t>
                        </m:r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zh-CN" altLang="en-US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𝐵𝑆</m:t>
                        </m:r>
                      </m:sub>
                    </m:sSub>
                    <m:r>
                      <a:rPr lang="en-US" altLang="zh-CN" sz="20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=0.109</m:t>
                    </m:r>
                    <m:sSup>
                      <m:sSupPr>
                        <m:ctrlPr>
                          <a:rPr lang="en-US" altLang="zh-CN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%</m:t>
                        </m:r>
                      </m:e>
                      <m:sup>
                        <m:d>
                          <m:dPr>
                            <m:begChr m:val="["/>
                            <m:endChr m:val="]"/>
                            <m:ctrlPr>
                              <a:rPr lang="en-US" altLang="zh-CN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sup>
                    </m:sSup>
                    <m:r>
                      <a:rPr lang="zh-CN" alt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0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=0.71</m:t>
                    </m:r>
                    <m:r>
                      <a:rPr lang="en-US" altLang="zh-CN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sSup>
                      <m:sSupPr>
                        <m:ctrlPr>
                          <a:rPr lang="en-US" altLang="zh-CN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d>
                          <m:dPr>
                            <m:begChr m:val="["/>
                            <m:endChr m:val="]"/>
                            <m:ctrlPr>
                              <a:rPr lang="en-US" altLang="zh-CN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sup>
                    </m:sSup>
                  </m:oMath>
                </a14:m>
                <a:endParaRPr lang="en-US" altLang="zh-CN" sz="20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=0.04%</m:t>
                    </m:r>
                  </m:oMath>
                </a14:m>
                <a:r>
                  <a:rPr lang="en-US" altLang="zh-CN" sz="2000" baseline="30000" dirty="0">
                    <a:solidFill>
                      <a:schemeClr val="tx2"/>
                    </a:solidFill>
                  </a:rPr>
                  <a:t>[4]</a:t>
                </a:r>
                <a:r>
                  <a:rPr lang="zh-CN" altLang="en-US" sz="2000" baseline="300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sz="20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=0.</m:t>
                    </m:r>
                    <m:r>
                      <a:rPr lang="zh-CN" altLang="en-US" sz="20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0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26</m:t>
                    </m:r>
                    <m:r>
                      <a:rPr lang="zh-CN" altLang="en-US" sz="20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000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sSup>
                      <m:sSupPr>
                        <m:ctrlPr>
                          <a:rPr lang="en-US" altLang="zh-CN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d>
                          <m:dPr>
                            <m:begChr m:val="["/>
                            <m:endChr m:val="]"/>
                            <m:ctrlPr>
                              <a:rPr lang="en-US" altLang="zh-CN" sz="20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</m:sup>
                    </m:sSup>
                  </m:oMath>
                </a14:m>
                <a:endParaRPr lang="en-US" altLang="zh-CN" sz="2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DF271B-7D4E-57FA-903A-A93596C26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35763" y="2074536"/>
                <a:ext cx="6505598" cy="1366593"/>
              </a:xfrm>
              <a:prstGeom prst="rect">
                <a:avLst/>
              </a:prstGeom>
              <a:blipFill>
                <a:blip r:embed="rId8"/>
                <a:stretch>
                  <a:fillRect b="-4630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30AD086-B76C-0565-D1E1-7995E224CAA3}"/>
              </a:ext>
            </a:extLst>
          </p:cNvPr>
          <p:cNvSpPr txBox="1"/>
          <p:nvPr/>
        </p:nvSpPr>
        <p:spPr bwMode="auto">
          <a:xfrm>
            <a:off x="2583182" y="6657980"/>
            <a:ext cx="27446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solidFill>
                  <a:schemeClr val="tx2"/>
                </a:solidFill>
              </a:rPr>
              <a:t>[4]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A.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Chance,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GB" sz="800" dirty="0">
                <a:solidFill>
                  <a:schemeClr val="tx2"/>
                </a:solidFill>
              </a:rPr>
              <a:t>FULL-ENERGY BOOSTER</a:t>
            </a:r>
            <a:r>
              <a:rPr lang="en-US" altLang="zh-CN" sz="800" dirty="0">
                <a:solidFill>
                  <a:schemeClr val="tx2"/>
                </a:solidFill>
              </a:rPr>
              <a:t>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FCCweek</a:t>
            </a:r>
            <a:r>
              <a:rPr lang="en-GB" sz="800" dirty="0">
                <a:solidFill>
                  <a:schemeClr val="tx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</a:t>
            </a:r>
            <a:endParaRPr lang="en-FR" sz="8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45EB99-49D9-5E35-13CC-F0B773874ACF}"/>
              </a:ext>
            </a:extLst>
          </p:cNvPr>
          <p:cNvSpPr txBox="1"/>
          <p:nvPr/>
        </p:nvSpPr>
        <p:spPr bwMode="auto">
          <a:xfrm>
            <a:off x="5431645" y="6642556"/>
            <a:ext cx="37540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chemeClr val="tx2"/>
                </a:solidFill>
              </a:rPr>
              <a:t>[5]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>
                <a:solidFill>
                  <a:schemeClr val="tx2"/>
                </a:solidFill>
              </a:rPr>
              <a:t>M.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US" altLang="zh-CN" sz="800" dirty="0" err="1">
                <a:solidFill>
                  <a:schemeClr val="tx2"/>
                </a:solidFill>
              </a:rPr>
              <a:t>Aiba</a:t>
            </a:r>
            <a:r>
              <a:rPr lang="en-US" altLang="zh-CN" sz="800" dirty="0">
                <a:solidFill>
                  <a:schemeClr val="tx2"/>
                </a:solidFill>
              </a:rPr>
              <a:t>,</a:t>
            </a:r>
            <a:r>
              <a:rPr lang="zh-CN" altLang="en-US" sz="800" dirty="0">
                <a:solidFill>
                  <a:schemeClr val="tx2"/>
                </a:solidFill>
              </a:rPr>
              <a:t> </a:t>
            </a:r>
            <a:r>
              <a:rPr lang="en-GB" sz="800" b="0" i="0" dirty="0">
                <a:solidFill>
                  <a:schemeClr val="tx2"/>
                </a:solidFill>
                <a:effectLst/>
                <a:latin typeface="ElsevierGulliver"/>
              </a:rPr>
              <a:t>Top-up injection schemes for future circular lepton collider</a:t>
            </a:r>
            <a:r>
              <a:rPr lang="en-US" altLang="zh-CN" sz="800" b="0" i="0" dirty="0">
                <a:solidFill>
                  <a:schemeClr val="tx2"/>
                </a:solidFill>
                <a:effectLst/>
                <a:latin typeface="ElsevierGulliver"/>
              </a:rPr>
              <a:t>,</a:t>
            </a:r>
            <a:r>
              <a:rPr lang="zh-CN" altLang="en-US" sz="800" b="0" i="0" dirty="0">
                <a:solidFill>
                  <a:schemeClr val="tx2"/>
                </a:solidFill>
                <a:effectLst/>
                <a:latin typeface="ElsevierGulliver"/>
              </a:rPr>
              <a:t> </a:t>
            </a:r>
            <a:r>
              <a:rPr lang="en-US" altLang="zh-CN" sz="800" dirty="0">
                <a:solidFill>
                  <a:schemeClr val="tx2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NIMA</a:t>
            </a:r>
            <a:endParaRPr lang="en-GB" sz="800" b="0" i="0" dirty="0">
              <a:solidFill>
                <a:schemeClr val="tx2"/>
              </a:solidFill>
              <a:effectLst/>
              <a:latin typeface="ElsevierGulliver"/>
            </a:endParaRPr>
          </a:p>
        </p:txBody>
      </p:sp>
    </p:spTree>
    <p:extLst>
      <p:ext uri="{BB962C8B-B14F-4D97-AF65-F5344CB8AC3E}">
        <p14:creationId xmlns:p14="http://schemas.microsoft.com/office/powerpoint/2010/main" val="667300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CA684BD-CDCC-8C83-FF8B-2DA2199A07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430" y="3262605"/>
            <a:ext cx="4032000" cy="3024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27D74C5-9FB9-9FA3-8488-150E4B1BE0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05" y="3298558"/>
            <a:ext cx="4032000" cy="302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445A291-92C3-1646-486F-6C76A72C93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8632" y="1269669"/>
                <a:ext cx="7355628" cy="690484"/>
              </a:xfrm>
            </p:spPr>
            <p:txBody>
              <a:bodyPr/>
              <a:lstStyle/>
              <a:p>
                <a:r>
                  <a:rPr lang="en-US" altLang="zh-CN" dirty="0"/>
                  <a:t>Requirement:</a:t>
                </a:r>
                <a:r>
                  <a:rPr lang="zh-CN" altLang="en-US" dirty="0"/>
                  <a:t>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𝜹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𝒐𝒇𝒇𝒔𝒆𝒕</m:t>
                            </m:r>
                          </m:sub>
                        </m:sSub>
                      </m:e>
                    </m:d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𝒄𝒊𝒓</m:t>
                        </m:r>
                      </m:sub>
                    </m:sSub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𝑺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𝟓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𝒊𝒏𝒋</m:t>
                        </m:r>
                      </m:sub>
                    </m:sSub>
                  </m:oMath>
                </a14:m>
                <a:endParaRPr lang="en-FR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F445A291-92C3-1646-486F-6C76A72C93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8632" y="1269669"/>
                <a:ext cx="7355628" cy="690484"/>
              </a:xfrm>
              <a:blipFill>
                <a:blip r:embed="rId5"/>
                <a:stretch>
                  <a:fillRect l="-2241" t="-5357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14877C9-3EF3-8AFA-CD76-D3C072153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343" y="286154"/>
            <a:ext cx="11376025" cy="659552"/>
          </a:xfrm>
        </p:spPr>
        <p:txBody>
          <a:bodyPr/>
          <a:lstStyle/>
          <a:p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axis</a:t>
            </a:r>
            <a:r>
              <a:rPr lang="zh-CN" altLang="en-US" dirty="0"/>
              <a:t> </a:t>
            </a:r>
            <a:r>
              <a:rPr lang="en-US" altLang="zh-CN" dirty="0"/>
              <a:t>injection</a:t>
            </a:r>
            <a:r>
              <a:rPr lang="zh-CN" altLang="en-US" dirty="0"/>
              <a:t> </a:t>
            </a:r>
            <a:r>
              <a:rPr lang="en-US" altLang="zh-CN" dirty="0"/>
              <a:t>analytical</a:t>
            </a:r>
            <a:r>
              <a:rPr lang="zh-CN" altLang="en-US" dirty="0"/>
              <a:t> </a:t>
            </a:r>
            <a:r>
              <a:rPr lang="en-US" altLang="zh-CN" dirty="0"/>
              <a:t>optimization</a:t>
            </a:r>
            <a:r>
              <a:rPr lang="zh-CN" altLang="en-US" dirty="0"/>
              <a:t> 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BA4AD-EA25-B365-8388-58FE07BD9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5D170-213F-4AB8-342C-7DB6D87AE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</a:t>
            </a:r>
            <a:r>
              <a:rPr lang="zh-CN" altLang="en-US" dirty="0"/>
              <a:t> </a:t>
            </a:r>
            <a:r>
              <a:rPr lang="en-US" altLang="zh-CN" dirty="0"/>
              <a:t>Yue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80794-B610-D7E0-C4CD-AA9C03BD3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1FD9E9E-DF06-BAAE-FF00-8EDF632E652A}"/>
                  </a:ext>
                </a:extLst>
              </p:cNvPr>
              <p:cNvSpPr txBox="1"/>
              <p:nvPr/>
            </p:nvSpPr>
            <p:spPr bwMode="auto">
              <a:xfrm>
                <a:off x="787296" y="1973706"/>
                <a:ext cx="8237529" cy="10365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+5</m:t>
                          </m:r>
                          <m:rad>
                            <m:radPr>
                              <m:degHide m:val="on"/>
                              <m:ctrlP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𝑖𝑛𝑗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rad>
                          <m: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altLang="zh-CN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𝜹</m:t>
                              </m:r>
                            </m:e>
                            <m:sub>
                              <m:r>
                                <a:rPr lang="en-US" altLang="zh-CN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𝒐𝒇𝒇𝒔𝒆𝒕</m:t>
                              </m:r>
                            </m:sub>
                          </m:sSub>
                          <m:r>
                            <a:rPr lang="en-US" altLang="zh-CN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+5</m:t>
                          </m:r>
                          <m:rad>
                            <m:radPr>
                              <m:degHide m:val="on"/>
                              <m:ctrlP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altLang="zh-CN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𝒄𝒊𝒓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𝜹</m:t>
                                      </m:r>
                                    </m:e>
                                    <m:sub>
                                      <m:r>
                                        <a:rPr lang="en-US" altLang="zh-CN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𝒐𝒇𝒇𝒔𝒆𝒕</m:t>
                                      </m:r>
                                    </m:sub>
                                    <m:sup>
                                      <m:r>
                                        <a:rPr lang="en-US" altLang="zh-CN" b="1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bSup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−25</m:t>
                                  </m:r>
                                  <m:sSubSup>
                                    <m:sSubSupPr>
                                      <m:ctrlP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𝑐𝑖𝑟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+5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altLang="zh-CN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𝑖𝑛𝑗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altLang="zh-CN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altLang="zh-CN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</m:e>
                                  </m:rad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𝑐𝑖𝑟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num>
                        <m:den>
                          <m:d>
                            <m:dPr>
                              <m:ctrlP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𝜹</m:t>
                                  </m:r>
                                </m:e>
                                <m:sub>
                                  <m:r>
                                    <a:rPr lang="en-US" altLang="zh-CN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𝒐𝒇𝒇𝒔𝒕</m:t>
                                  </m:r>
                                </m:sub>
                                <m:sup>
                                  <m:r>
                                    <a:rPr lang="en-US" altLang="zh-CN" b="1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  <m:r>
                                <a:rPr lang="en-US" altLang="zh-CN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−25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𝑐𝑖𝑟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den>
                      </m:f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1FD9E9E-DF06-BAAE-FF00-8EDF632E65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7296" y="1973706"/>
                <a:ext cx="8237529" cy="1036566"/>
              </a:xfrm>
              <a:prstGeom prst="rect">
                <a:avLst/>
              </a:prstGeom>
              <a:blipFill>
                <a:blip r:embed="rId6"/>
                <a:stretch>
                  <a:fillRect b="-2410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FB9BDA-C93D-45A6-E404-930288F5EB5A}"/>
                  </a:ext>
                </a:extLst>
              </p:cNvPr>
              <p:cNvSpPr txBox="1"/>
              <p:nvPr/>
            </p:nvSpPr>
            <p:spPr>
              <a:xfrm>
                <a:off x="9193212" y="2985448"/>
                <a:ext cx="1897167" cy="465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zh-CN" altLang="en-US" sz="2000" b="1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altLang="zh-CN" sz="2000" b="1" i="1" smtClean="0">
                          <a:latin typeface="Cambria Math" panose="02040503050406030204" pitchFamily="18" charset="0"/>
                        </a:rPr>
                        <m:t>𝒍𝒊𝒏𝒌𝒆𝒅</m:t>
                      </m:r>
                      <m:r>
                        <a:rPr lang="zh-CN" altLang="en-US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altLang="zh-CN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FB9BDA-C93D-45A6-E404-930288F5EB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3212" y="2985448"/>
                <a:ext cx="1897167" cy="465064"/>
              </a:xfrm>
              <a:prstGeom prst="rect">
                <a:avLst/>
              </a:prstGeom>
              <a:blipFill>
                <a:blip r:embed="rId7"/>
                <a:stretch>
                  <a:fillRect b="-13514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35CCEFB-06BE-60AE-8385-8A52CABBBC39}"/>
                  </a:ext>
                </a:extLst>
              </p:cNvPr>
              <p:cNvSpPr txBox="1"/>
              <p:nvPr/>
            </p:nvSpPr>
            <p:spPr bwMode="auto">
              <a:xfrm>
                <a:off x="265335" y="3044064"/>
                <a:ext cx="7571877" cy="4414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FR" sz="2100" dirty="0"/>
                  <a:t>The</a:t>
                </a:r>
                <a:r>
                  <a:rPr lang="zh-CN" altLang="en-US" sz="2100" dirty="0"/>
                  <a:t> </a:t>
                </a:r>
                <a:r>
                  <a:rPr lang="en-US" altLang="zh-CN" sz="2100" dirty="0"/>
                  <a:t>relation</a:t>
                </a:r>
                <a:r>
                  <a:rPr lang="zh-CN" altLang="en-US" sz="2100" dirty="0"/>
                  <a:t> </a:t>
                </a:r>
                <a:r>
                  <a:rPr lang="en-US" altLang="zh-CN" sz="2100" dirty="0"/>
                  <a:t>between</a:t>
                </a:r>
                <a:r>
                  <a:rPr lang="zh-CN" altLang="en-US" sz="2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1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altLang="zh-CN" sz="21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zh-CN" altLang="en-US" sz="2100" dirty="0"/>
                  <a:t> </a:t>
                </a:r>
                <a:r>
                  <a:rPr lang="en-US" altLang="zh-CN" sz="2100" dirty="0"/>
                  <a:t>and</a:t>
                </a:r>
                <a:r>
                  <a:rPr lang="zh-CN" altLang="en-US" sz="2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1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sz="21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zh-CN" altLang="en-US" sz="2100" dirty="0"/>
                  <a:t> </a:t>
                </a:r>
                <a:r>
                  <a:rPr lang="en-US" altLang="zh-CN" sz="2100" dirty="0"/>
                  <a:t>for</a:t>
                </a:r>
                <a:r>
                  <a:rPr lang="zh-CN" altLang="en-US" sz="2100" dirty="0"/>
                  <a:t> </a:t>
                </a:r>
                <a:r>
                  <a:rPr lang="en-US" altLang="zh-CN" sz="2100" dirty="0"/>
                  <a:t>different</a:t>
                </a:r>
                <a:r>
                  <a:rPr lang="zh-CN" altLang="en-US" sz="2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1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sz="2100" i="1">
                            <a:latin typeface="Cambria Math" panose="02040503050406030204" pitchFamily="18" charset="0"/>
                          </a:rPr>
                          <m:t>𝑐𝑖𝑟</m:t>
                        </m:r>
                      </m:sub>
                    </m:sSub>
                  </m:oMath>
                </a14:m>
                <a:r>
                  <a:rPr lang="zh-CN" altLang="en-US" sz="2100" dirty="0"/>
                  <a:t> </a:t>
                </a:r>
                <a:r>
                  <a:rPr lang="en-US" altLang="zh-CN" sz="2100" dirty="0"/>
                  <a:t>and</a:t>
                </a:r>
                <a:r>
                  <a:rPr lang="zh-CN" altLang="en-US" sz="21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100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altLang="zh-CN" sz="2100" b="0" i="1" smtClean="0">
                            <a:latin typeface="Cambria Math" panose="02040503050406030204" pitchFamily="18" charset="0"/>
                          </a:rPr>
                          <m:t>𝑜𝑓𝑓𝑠𝑒𝑡</m:t>
                        </m:r>
                      </m:sub>
                    </m:sSub>
                  </m:oMath>
                </a14:m>
                <a:r>
                  <a:rPr lang="zh-CN" altLang="en-US" sz="2000" dirty="0"/>
                  <a:t> </a:t>
                </a:r>
                <a:endParaRPr lang="en-FR" sz="2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35CCEFB-06BE-60AE-8385-8A52CABBBC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5335" y="3044064"/>
                <a:ext cx="7571877" cy="441403"/>
              </a:xfrm>
              <a:prstGeom prst="rect">
                <a:avLst/>
              </a:prstGeom>
              <a:blipFill>
                <a:blip r:embed="rId8"/>
                <a:stretch>
                  <a:fillRect l="-1005" t="-8333" b="-16667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B90A21B-35FA-0E25-D7D5-D54E69136B87}"/>
              </a:ext>
            </a:extLst>
          </p:cNvPr>
          <p:cNvSpPr txBox="1"/>
          <p:nvPr/>
        </p:nvSpPr>
        <p:spPr bwMode="auto">
          <a:xfrm>
            <a:off x="8667961" y="4236633"/>
            <a:ext cx="3460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b="1" dirty="0"/>
              <a:t>energy</a:t>
            </a:r>
            <a:r>
              <a:rPr lang="zh-CN" altLang="en-US" b="1" dirty="0"/>
              <a:t> </a:t>
            </a:r>
            <a:r>
              <a:rPr lang="en-US" altLang="zh-CN" b="1" dirty="0"/>
              <a:t>offset</a:t>
            </a:r>
            <a:r>
              <a:rPr lang="zh-CN" altLang="en-US" b="1" dirty="0"/>
              <a:t> </a:t>
            </a:r>
            <a:r>
              <a:rPr lang="en-US" altLang="zh-CN" dirty="0"/>
              <a:t>has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larger</a:t>
            </a:r>
            <a:r>
              <a:rPr lang="zh-CN" altLang="en-US" dirty="0"/>
              <a:t> </a:t>
            </a:r>
            <a:r>
              <a:rPr lang="en-US" altLang="zh-CN" dirty="0"/>
              <a:t>influence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Dx</a:t>
            </a:r>
            <a:endParaRPr lang="en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87E820C-0116-5D70-5CF0-E39C1D41970D}"/>
                  </a:ext>
                </a:extLst>
              </p:cNvPr>
              <p:cNvSpPr txBox="1"/>
              <p:nvPr/>
            </p:nvSpPr>
            <p:spPr bwMode="auto">
              <a:xfrm>
                <a:off x="7640214" y="896397"/>
                <a:ext cx="4488615" cy="108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2"/>
                    </a:solidFill>
                  </a:rPr>
                  <a:t>Assumptions:</a:t>
                </a:r>
                <a:r>
                  <a:rPr lang="zh-CN" altLang="en-US" sz="1600" dirty="0">
                    <a:solidFill>
                      <a:schemeClr val="tx2"/>
                    </a:solidFill>
                  </a:rPr>
                  <a:t> </a:t>
                </a:r>
                <a:endParaRPr lang="en-US" altLang="zh-CN" sz="1600" dirty="0">
                  <a:solidFill>
                    <a:schemeClr val="tx2"/>
                  </a:solidFill>
                </a:endParaRPr>
              </a:p>
              <a:p>
                <a:r>
                  <a:rPr lang="en-US" altLang="zh-CN" sz="1600" dirty="0">
                    <a:solidFill>
                      <a:schemeClr val="tx2"/>
                    </a:solidFill>
                  </a:rPr>
                  <a:t>	1)</a:t>
                </a:r>
                <a:r>
                  <a:rPr lang="zh-CN" altLang="en-US" sz="16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600" dirty="0">
                    <a:solidFill>
                      <a:schemeClr val="tx2"/>
                    </a:solidFill>
                  </a:rPr>
                  <a:t>Ignoring the</a:t>
                </a:r>
                <a:r>
                  <a:rPr lang="zh-CN" altLang="en-US" sz="16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600" dirty="0">
                    <a:solidFill>
                      <a:schemeClr val="tx2"/>
                    </a:solidFill>
                  </a:rPr>
                  <a:t>influence</a:t>
                </a:r>
                <a:r>
                  <a:rPr lang="zh-CN" altLang="en-US" sz="16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600" dirty="0">
                    <a:solidFill>
                      <a:schemeClr val="tx2"/>
                    </a:solidFill>
                  </a:rPr>
                  <a:t>of</a:t>
                </a:r>
                <a:r>
                  <a:rPr lang="zh-CN" altLang="en-US" sz="16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600" dirty="0">
                    <a:solidFill>
                      <a:schemeClr val="tx2"/>
                    </a:solidFill>
                  </a:rPr>
                  <a:t>Dx</a:t>
                </a:r>
                <a:r>
                  <a:rPr lang="zh-CN" altLang="en-US" sz="16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1600" dirty="0">
                    <a:solidFill>
                      <a:schemeClr val="tx2"/>
                    </a:solidFill>
                  </a:rPr>
                  <a:t>on</a:t>
                </a:r>
                <a:r>
                  <a:rPr lang="zh-CN" altLang="en-US" sz="160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𝒄𝒊𝒓</m:t>
                        </m:r>
                      </m:sub>
                    </m:sSub>
                  </m:oMath>
                </a14:m>
                <a:endParaRPr lang="en-US" altLang="zh-CN" sz="1600" dirty="0">
                  <a:solidFill>
                    <a:schemeClr val="tx2"/>
                  </a:solidFill>
                </a:endParaRPr>
              </a:p>
              <a:p>
                <a:r>
                  <a:rPr lang="en-US" altLang="zh-CN" sz="1600" dirty="0">
                    <a:solidFill>
                      <a:schemeClr val="tx2"/>
                    </a:solidFill>
                  </a:rPr>
                  <a:t>	2)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altLang="zh-CN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𝑖𝑛𝑗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altLang="zh-CN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1600" i="1" strike="sngStrike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1600" i="1" strike="sngStrike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1600" i="1" strike="sngStrike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 i="1" strike="sngStrike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altLang="zh-CN" sz="1600" i="1" strike="sngStrike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altLang="zh-CN" sz="1600" i="1" strike="sngStrike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600" i="1" strike="sngStrike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altLang="zh-CN" sz="1600" b="0" i="1" strike="sngStrike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𝑖𝑛𝑗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1600" i="1" strike="sngStrike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altLang="zh-CN" b="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87E820C-0116-5D70-5CF0-E39C1D4197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40214" y="896397"/>
                <a:ext cx="4488615" cy="1085875"/>
              </a:xfrm>
              <a:prstGeom prst="rect">
                <a:avLst/>
              </a:prstGeom>
              <a:blipFill>
                <a:blip r:embed="rId9"/>
                <a:stretch>
                  <a:fillRect l="-563" t="-1163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EB8E5F8-3442-33E1-E58C-B1BD9E241C7C}"/>
              </a:ext>
            </a:extLst>
          </p:cNvPr>
          <p:cNvSpPr/>
          <p:nvPr/>
        </p:nvSpPr>
        <p:spPr>
          <a:xfrm>
            <a:off x="9109019" y="2883849"/>
            <a:ext cx="2065554" cy="757512"/>
          </a:xfrm>
          <a:prstGeom prst="roundRect">
            <a:avLst/>
          </a:prstGeom>
          <a:noFill/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897167"/>
                      <a:gd name="connsiteY0" fmla="*/ 103731 h 622374"/>
                      <a:gd name="connsiteX1" fmla="*/ 103731 w 1897167"/>
                      <a:gd name="connsiteY1" fmla="*/ 0 h 622374"/>
                      <a:gd name="connsiteX2" fmla="*/ 1793436 w 1897167"/>
                      <a:gd name="connsiteY2" fmla="*/ 0 h 622374"/>
                      <a:gd name="connsiteX3" fmla="*/ 1897167 w 1897167"/>
                      <a:gd name="connsiteY3" fmla="*/ 103731 h 622374"/>
                      <a:gd name="connsiteX4" fmla="*/ 1897167 w 1897167"/>
                      <a:gd name="connsiteY4" fmla="*/ 518643 h 622374"/>
                      <a:gd name="connsiteX5" fmla="*/ 1793436 w 1897167"/>
                      <a:gd name="connsiteY5" fmla="*/ 622374 h 622374"/>
                      <a:gd name="connsiteX6" fmla="*/ 103731 w 1897167"/>
                      <a:gd name="connsiteY6" fmla="*/ 622374 h 622374"/>
                      <a:gd name="connsiteX7" fmla="*/ 0 w 1897167"/>
                      <a:gd name="connsiteY7" fmla="*/ 518643 h 622374"/>
                      <a:gd name="connsiteX8" fmla="*/ 0 w 1897167"/>
                      <a:gd name="connsiteY8" fmla="*/ 103731 h 6223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97167" h="622374" extrusionOk="0">
                        <a:moveTo>
                          <a:pt x="0" y="103731"/>
                        </a:moveTo>
                        <a:cubicBezTo>
                          <a:pt x="-4530" y="43648"/>
                          <a:pt x="40316" y="2299"/>
                          <a:pt x="103731" y="0"/>
                        </a:cubicBezTo>
                        <a:cubicBezTo>
                          <a:pt x="787774" y="-96372"/>
                          <a:pt x="1506122" y="93493"/>
                          <a:pt x="1793436" y="0"/>
                        </a:cubicBezTo>
                        <a:cubicBezTo>
                          <a:pt x="1848515" y="2159"/>
                          <a:pt x="1895926" y="53303"/>
                          <a:pt x="1897167" y="103731"/>
                        </a:cubicBezTo>
                        <a:cubicBezTo>
                          <a:pt x="1924531" y="224053"/>
                          <a:pt x="1862877" y="323856"/>
                          <a:pt x="1897167" y="518643"/>
                        </a:cubicBezTo>
                        <a:cubicBezTo>
                          <a:pt x="1907924" y="577208"/>
                          <a:pt x="1855215" y="613134"/>
                          <a:pt x="1793436" y="622374"/>
                        </a:cubicBezTo>
                        <a:cubicBezTo>
                          <a:pt x="1505717" y="699639"/>
                          <a:pt x="303954" y="522314"/>
                          <a:pt x="103731" y="622374"/>
                        </a:cubicBezTo>
                        <a:cubicBezTo>
                          <a:pt x="46213" y="620186"/>
                          <a:pt x="-5690" y="583839"/>
                          <a:pt x="0" y="518643"/>
                        </a:cubicBezTo>
                        <a:cubicBezTo>
                          <a:pt x="-12259" y="349307"/>
                          <a:pt x="36612" y="224364"/>
                          <a:pt x="0" y="103731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04602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rapezium 12">
            <a:extLst>
              <a:ext uri="{FF2B5EF4-FFF2-40B4-BE49-F238E27FC236}">
                <a16:creationId xmlns:a16="http://schemas.microsoft.com/office/drawing/2014/main" id="{97F940CC-DB70-EF7C-3355-61E781DE455F}"/>
              </a:ext>
            </a:extLst>
          </p:cNvPr>
          <p:cNvSpPr/>
          <p:nvPr/>
        </p:nvSpPr>
        <p:spPr>
          <a:xfrm>
            <a:off x="9042279" y="1747913"/>
            <a:ext cx="1224136" cy="1116123"/>
          </a:xfrm>
          <a:prstGeom prst="trapezoid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41B5579-23B1-4390-622F-F95CF80284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7" y="1484784"/>
                <a:ext cx="7170164" cy="388843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Large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Dx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endParaRPr lang="en-FR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Reducing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requirement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energy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offset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matching error with nominal ring optics</a:t>
                </a:r>
                <a:endParaRPr lang="en-FR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Optics</a:t>
                </a:r>
                <a:r>
                  <a:rPr lang="zh-CN" altLang="en-US" sz="2100" b="1" dirty="0"/>
                  <a:t> </a:t>
                </a:r>
                <a:r>
                  <a:rPr lang="en-US" altLang="zh-CN" sz="2100" b="1" dirty="0"/>
                  <a:t>matching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optics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should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have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small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influence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optics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total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ring</a:t>
                </a:r>
                <a:endParaRPr lang="en-US" altLang="zh-CN" b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mode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bump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phase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advance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between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two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kicker</a:t>
                </a:r>
                <a:r>
                  <a:rPr lang="zh-CN" altLang="en-US" dirty="0"/>
                  <a:t>  </a:t>
                </a:r>
                <a:r>
                  <a:rPr lang="en-US" altLang="zh-CN" dirty="0"/>
                  <a:t>=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lit/>
                      </m:rPr>
                      <a:rPr lang="zh-CN" alt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altLang="zh-CN" b="0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The</a:t>
                </a:r>
                <a:r>
                  <a:rPr lang="zh-CN" altLang="en-US" dirty="0"/>
                  <a:t>  </a:t>
                </a:r>
                <a:r>
                  <a:rPr lang="en-US" altLang="zh-CN" dirty="0"/>
                  <a:t>phase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advance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between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kicker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septa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=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endParaRPr lang="en-FR" dirty="0"/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zh-CN" alt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of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two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kicker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should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equal</a:t>
                </a:r>
                <a:r>
                  <a:rPr lang="zh-CN" altLang="en-US" dirty="0"/>
                  <a:t> </a:t>
                </a:r>
                <a:endParaRPr lang="en-FR" dirty="0"/>
              </a:p>
              <a:p>
                <a:pPr marL="609750" lvl="1" indent="-285750"/>
                <a:endParaRPr lang="en-US" altLang="zh-CN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41B5579-23B1-4390-622F-F95CF80284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7" y="1484784"/>
                <a:ext cx="7170164" cy="3888432"/>
              </a:xfrm>
              <a:blipFill>
                <a:blip r:embed="rId2"/>
                <a:stretch>
                  <a:fillRect l="-2124" t="-2941" r="-354" b="-3268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8A7F07F-EE52-8C17-D6F0-FF62104A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r>
              <a:rPr lang="en-FR" dirty="0"/>
              <a:t>Optic</a:t>
            </a:r>
            <a:r>
              <a:rPr lang="en-US" altLang="zh-CN" dirty="0"/>
              <a:t>s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matching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367FB-100C-2136-0679-D8A8E7150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EB054-0AD4-7336-A2FB-5C28A12E6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</a:t>
            </a:r>
            <a:r>
              <a:rPr lang="zh-CN" altLang="en-US" dirty="0"/>
              <a:t> </a:t>
            </a:r>
            <a:r>
              <a:rPr lang="en-US" altLang="zh-CN" dirty="0"/>
              <a:t>Yue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ED2E6-F91E-42FF-F93A-BAAAC3CF8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8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669904-626C-B66A-CDD0-8FC7509950CB}"/>
              </a:ext>
            </a:extLst>
          </p:cNvPr>
          <p:cNvSpPr txBox="1"/>
          <p:nvPr/>
        </p:nvSpPr>
        <p:spPr bwMode="auto">
          <a:xfrm>
            <a:off x="7845371" y="3907958"/>
            <a:ext cx="42034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3F4350"/>
                </a:solidFill>
                <a:latin typeface="Open Sans" panose="020B0606030504020204" pitchFamily="34" charset="0"/>
              </a:rPr>
              <a:t>S</a:t>
            </a:r>
            <a:r>
              <a:rPr lang="en-GB" b="0" i="0" dirty="0">
                <a:solidFill>
                  <a:srgbClr val="3F4350"/>
                </a:solidFill>
                <a:effectLst/>
                <a:latin typeface="Open Sans" panose="020B0606030504020204" pitchFamily="34" charset="0"/>
              </a:rPr>
              <a:t>tarting from Rebecca's solution on an older lattice version</a:t>
            </a:r>
            <a:endParaRPr lang="en-FR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F61E8E4-17A5-1A06-D07D-DF00242ACEC9}"/>
              </a:ext>
            </a:extLst>
          </p:cNvPr>
          <p:cNvCxnSpPr>
            <a:cxnSpLocks/>
          </p:cNvCxnSpPr>
          <p:nvPr/>
        </p:nvCxnSpPr>
        <p:spPr>
          <a:xfrm>
            <a:off x="8006721" y="2864036"/>
            <a:ext cx="319193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FF69B89-5035-E0BD-6464-5D8DA0164358}"/>
              </a:ext>
            </a:extLst>
          </p:cNvPr>
          <p:cNvSpPr txBox="1"/>
          <p:nvPr/>
        </p:nvSpPr>
        <p:spPr bwMode="auto">
          <a:xfrm>
            <a:off x="8687053" y="3084123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kicker1</a:t>
            </a:r>
            <a:endParaRPr lang="en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C22E77-713F-E8C7-5578-AF79F3597494}"/>
              </a:ext>
            </a:extLst>
          </p:cNvPr>
          <p:cNvSpPr txBox="1"/>
          <p:nvPr/>
        </p:nvSpPr>
        <p:spPr bwMode="auto">
          <a:xfrm>
            <a:off x="9978383" y="3084123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kicker2</a:t>
            </a:r>
            <a:endParaRPr lang="en-FR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17D2C52-E683-CF5A-08E5-99F1B60AB0C7}"/>
              </a:ext>
            </a:extLst>
          </p:cNvPr>
          <p:cNvCxnSpPr/>
          <p:nvPr/>
        </p:nvCxnSpPr>
        <p:spPr>
          <a:xfrm>
            <a:off x="8688288" y="836712"/>
            <a:ext cx="914400" cy="91440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84E512E-0000-199F-30A6-882626E403DA}"/>
              </a:ext>
            </a:extLst>
          </p:cNvPr>
          <p:cNvCxnSpPr>
            <a:cxnSpLocks/>
          </p:cNvCxnSpPr>
          <p:nvPr/>
        </p:nvCxnSpPr>
        <p:spPr>
          <a:xfrm>
            <a:off x="10643679" y="2864036"/>
            <a:ext cx="627603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404FF3EB-5071-8B9E-85E9-5FF542DE237B}"/>
              </a:ext>
            </a:extLst>
          </p:cNvPr>
          <p:cNvSpPr/>
          <p:nvPr/>
        </p:nvSpPr>
        <p:spPr>
          <a:xfrm>
            <a:off x="8898263" y="2709866"/>
            <a:ext cx="288032" cy="32617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D861C9F-40B2-118F-D325-B2429BDBCE3B}"/>
              </a:ext>
            </a:extLst>
          </p:cNvPr>
          <p:cNvSpPr/>
          <p:nvPr/>
        </p:nvSpPr>
        <p:spPr>
          <a:xfrm>
            <a:off x="10073699" y="2734447"/>
            <a:ext cx="357201" cy="30158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A9AD0C-12D2-8C34-30B7-70D8F515A676}"/>
              </a:ext>
            </a:extLst>
          </p:cNvPr>
          <p:cNvSpPr txBox="1"/>
          <p:nvPr/>
        </p:nvSpPr>
        <p:spPr bwMode="auto">
          <a:xfrm>
            <a:off x="9788526" y="1289262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septa</a:t>
            </a:r>
            <a:endParaRPr lang="en-FR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6B0445F-6C60-BE59-2BA7-395ABEEE289A}"/>
              </a:ext>
            </a:extLst>
          </p:cNvPr>
          <p:cNvCxnSpPr>
            <a:cxnSpLocks/>
          </p:cNvCxnSpPr>
          <p:nvPr/>
        </p:nvCxnSpPr>
        <p:spPr>
          <a:xfrm>
            <a:off x="10580217" y="2864036"/>
            <a:ext cx="313801" cy="0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FD21190-DA0F-0D0B-7AB5-31613356C6F0}"/>
              </a:ext>
            </a:extLst>
          </p:cNvPr>
          <p:cNvCxnSpPr>
            <a:cxnSpLocks/>
          </p:cNvCxnSpPr>
          <p:nvPr/>
        </p:nvCxnSpPr>
        <p:spPr>
          <a:xfrm>
            <a:off x="9648705" y="1743960"/>
            <a:ext cx="298407" cy="0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B2CBFCB1-5A85-5BAE-0460-81EFF67B1B0A}"/>
              </a:ext>
            </a:extLst>
          </p:cNvPr>
          <p:cNvSpPr/>
          <p:nvPr/>
        </p:nvSpPr>
        <p:spPr>
          <a:xfrm>
            <a:off x="9386531" y="1559294"/>
            <a:ext cx="360173" cy="36933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7D3EFF1-3BDB-5EB8-52C7-7B32B0FB3DD2}"/>
              </a:ext>
            </a:extLst>
          </p:cNvPr>
          <p:cNvSpPr txBox="1"/>
          <p:nvPr/>
        </p:nvSpPr>
        <p:spPr bwMode="auto">
          <a:xfrm>
            <a:off x="10385163" y="219999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circular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beam</a:t>
            </a:r>
            <a:endParaRPr lang="en-FR" dirty="0">
              <a:solidFill>
                <a:srgbClr val="FF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878D4AC-25CE-CE99-0711-70C4A5A517FD}"/>
              </a:ext>
            </a:extLst>
          </p:cNvPr>
          <p:cNvSpPr txBox="1"/>
          <p:nvPr/>
        </p:nvSpPr>
        <p:spPr bwMode="auto">
          <a:xfrm>
            <a:off x="9082193" y="818246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92D050"/>
                </a:solidFill>
              </a:rPr>
              <a:t>injected</a:t>
            </a:r>
            <a:r>
              <a:rPr lang="zh-CN" altLang="en-US" dirty="0">
                <a:solidFill>
                  <a:srgbClr val="92D050"/>
                </a:solidFill>
              </a:rPr>
              <a:t> </a:t>
            </a:r>
            <a:r>
              <a:rPr lang="en-US" altLang="zh-CN" dirty="0">
                <a:solidFill>
                  <a:srgbClr val="92D050"/>
                </a:solidFill>
              </a:rPr>
              <a:t>beam</a:t>
            </a:r>
            <a:endParaRPr lang="en-FR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08FC31-3FE0-03CB-E09C-52051D849258}"/>
                  </a:ext>
                </a:extLst>
              </p:cNvPr>
              <p:cNvSpPr txBox="1"/>
              <p:nvPr/>
            </p:nvSpPr>
            <p:spPr bwMode="auto">
              <a:xfrm>
                <a:off x="4431567" y="1252042"/>
                <a:ext cx="3409004" cy="4113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𝑜𝑓𝑓𝑠𝑒𝑡</m:t>
                              </m:r>
                            </m:sub>
                          </m:sSub>
                        </m:e>
                      </m:d>
                      <m:r>
                        <a:rPr lang="en-US" altLang="zh-CN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𝑐𝑖𝑟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+5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𝑖𝑛𝑗</m:t>
                          </m:r>
                        </m:sub>
                      </m:sSub>
                    </m:oMath>
                  </m:oMathPara>
                </a14:m>
                <a:endParaRPr lang="en-FR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08FC31-3FE0-03CB-E09C-52051D8492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31567" y="1252042"/>
                <a:ext cx="3409004" cy="411395"/>
              </a:xfrm>
              <a:prstGeom prst="rect">
                <a:avLst/>
              </a:prstGeom>
              <a:blipFill>
                <a:blip r:embed="rId3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9325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D679FAF-A4CA-3D96-CE6B-530582EC33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" t="5638" r="-244" b="7885"/>
          <a:stretch/>
        </p:blipFill>
        <p:spPr>
          <a:xfrm>
            <a:off x="5079617" y="1358536"/>
            <a:ext cx="7025167" cy="487440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3D6B1F-C022-4A46-81BB-C2B0372027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139" y="1111514"/>
            <a:ext cx="5119152" cy="170138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dirty="0"/>
              <a:t>Lattice</a:t>
            </a:r>
            <a:r>
              <a:rPr lang="zh-CN" altLang="en-US" dirty="0"/>
              <a:t> </a:t>
            </a:r>
            <a:r>
              <a:rPr lang="en-US" altLang="zh-CN" dirty="0"/>
              <a:t>design: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sz="1800" b="0" dirty="0"/>
              <a:t>Inserted</a:t>
            </a:r>
            <a:r>
              <a:rPr lang="zh-CN" altLang="en-US" sz="1800" b="0" dirty="0"/>
              <a:t> </a:t>
            </a:r>
            <a:r>
              <a:rPr lang="en-US" altLang="zh-CN" b="1" dirty="0"/>
              <a:t>15</a:t>
            </a:r>
            <a:r>
              <a:rPr lang="zh-CN" altLang="en-US" sz="1800" b="1" dirty="0"/>
              <a:t>*</a:t>
            </a:r>
            <a:r>
              <a:rPr lang="en-US" altLang="zh-CN" sz="1800" b="1" dirty="0">
                <a:solidFill>
                  <a:srgbClr val="92D050"/>
                </a:solidFill>
              </a:rPr>
              <a:t>quadrupole</a:t>
            </a:r>
            <a:r>
              <a:rPr lang="zh-CN" altLang="en-US" sz="1800" b="1" dirty="0"/>
              <a:t> </a:t>
            </a:r>
            <a:r>
              <a:rPr lang="en-US" altLang="zh-CN" sz="1800" b="0" dirty="0"/>
              <a:t>magnets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Adjusted the</a:t>
            </a:r>
            <a:r>
              <a:rPr lang="zh-CN" altLang="en-US" dirty="0"/>
              <a:t> </a:t>
            </a:r>
            <a:r>
              <a:rPr lang="en-GB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strength of </a:t>
            </a:r>
            <a:r>
              <a:rPr lang="en-GB" b="1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original </a:t>
            </a:r>
            <a:r>
              <a:rPr lang="en-US" altLang="zh-CN" b="1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8</a:t>
            </a:r>
            <a:r>
              <a:rPr lang="zh-CN" altLang="en-US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*</a:t>
            </a:r>
            <a:r>
              <a:rPr lang="en-US" dirty="0">
                <a:solidFill>
                  <a:schemeClr val="accent1"/>
                </a:solidFill>
              </a:rPr>
              <a:t>quadrupole</a:t>
            </a:r>
            <a:r>
              <a:rPr lang="zh-CN" altLang="en-US" dirty="0"/>
              <a:t> </a:t>
            </a:r>
            <a:r>
              <a:rPr lang="en-US" altLang="zh-CN" dirty="0"/>
              <a:t>magnets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altLang="zh-CN" sz="1800" b="0" dirty="0"/>
              <a:t>Removed</a:t>
            </a:r>
            <a:r>
              <a:rPr lang="zh-CN" altLang="en-US" sz="1800" b="0" dirty="0"/>
              <a:t> </a:t>
            </a:r>
            <a:r>
              <a:rPr lang="en-US" altLang="zh-CN" sz="1800" b="0" dirty="0"/>
              <a:t>some</a:t>
            </a:r>
            <a:r>
              <a:rPr lang="zh-CN" altLang="en-US" sz="1800" b="0" dirty="0"/>
              <a:t> </a:t>
            </a:r>
            <a:r>
              <a:rPr lang="en-US" altLang="zh-CN" sz="1800" b="0" dirty="0">
                <a:solidFill>
                  <a:srgbClr val="92D050"/>
                </a:solidFill>
              </a:rPr>
              <a:t>quadrupole</a:t>
            </a:r>
            <a:endParaRPr lang="en-US" sz="1800" b="0" dirty="0">
              <a:solidFill>
                <a:srgbClr val="92D050"/>
              </a:solidFill>
            </a:endParaRPr>
          </a:p>
          <a:p>
            <a:endParaRPr lang="en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918622-5036-12AE-3CB3-6E0098DB6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Numerical</a:t>
            </a:r>
            <a:r>
              <a:rPr lang="zh-CN" altLang="en-US" dirty="0"/>
              <a:t> </a:t>
            </a:r>
            <a:r>
              <a:rPr lang="en-US" altLang="zh-CN" dirty="0"/>
              <a:t>Optimization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32FDA-FF69-B51F-3FB0-C198C04FA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DE8217-A306-51DA-AD9F-6C0839D6B7C7}" type="datetime2">
              <a:rPr lang="en-GB" smtClean="0"/>
              <a:t>Thursday, 7 December 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A24D9-B3A6-18EB-ABA3-D06C1FD23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S.</a:t>
            </a:r>
            <a:r>
              <a:rPr lang="zh-CN" altLang="en-US" dirty="0"/>
              <a:t> </a:t>
            </a:r>
            <a:r>
              <a:rPr lang="en-US" altLang="zh-CN" dirty="0"/>
              <a:t>Yue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83EA4-211B-80F3-AEC3-6CE52608B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5466C4-E5CD-4E84-8892-8426DCDF1367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2645B9D-C9C8-3B06-AF41-30B678FA2A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232593"/>
              </p:ext>
            </p:extLst>
          </p:nvPr>
        </p:nvGraphicFramePr>
        <p:xfrm>
          <a:off x="370335" y="3707808"/>
          <a:ext cx="4422000" cy="2530728"/>
        </p:xfrm>
        <a:graphic>
          <a:graphicData uri="http://schemas.openxmlformats.org/drawingml/2006/table">
            <a:tbl>
              <a:tblPr firstRow="1" bandRow="1">
                <a:tableStyleId>{66616011-9738-0579-ADF7-3CEE4CE8EEA3}</a:tableStyleId>
              </a:tblPr>
              <a:tblGrid>
                <a:gridCol w="1474000">
                  <a:extLst>
                    <a:ext uri="{9D8B030D-6E8A-4147-A177-3AD203B41FA5}">
                      <a16:colId xmlns:a16="http://schemas.microsoft.com/office/drawing/2014/main" val="2279422289"/>
                    </a:ext>
                  </a:extLst>
                </a:gridCol>
                <a:gridCol w="1474000">
                  <a:extLst>
                    <a:ext uri="{9D8B030D-6E8A-4147-A177-3AD203B41FA5}">
                      <a16:colId xmlns:a16="http://schemas.microsoft.com/office/drawing/2014/main" val="3590870302"/>
                    </a:ext>
                  </a:extLst>
                </a:gridCol>
                <a:gridCol w="1474000">
                  <a:extLst>
                    <a:ext uri="{9D8B030D-6E8A-4147-A177-3AD203B41FA5}">
                      <a16:colId xmlns:a16="http://schemas.microsoft.com/office/drawing/2014/main" val="3529871517"/>
                    </a:ext>
                  </a:extLst>
                </a:gridCol>
              </a:tblGrid>
              <a:tr h="421788">
                <a:tc>
                  <a:txBody>
                    <a:bodyPr/>
                    <a:lstStyle/>
                    <a:p>
                      <a:pPr algn="ctr"/>
                      <a:endParaRPr lang="en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x</a:t>
                      </a:r>
                      <a:endParaRPr lang="en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y</a:t>
                      </a:r>
                      <a:endParaRPr lang="en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919500"/>
                  </a:ext>
                </a:extLst>
              </a:tr>
              <a:tr h="42178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Mu</a:t>
                      </a:r>
                      <a:endParaRPr lang="en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1e-6</a:t>
                      </a:r>
                      <a:endParaRPr lang="en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4e-6</a:t>
                      </a:r>
                      <a:endParaRPr lang="en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492487"/>
                  </a:ext>
                </a:extLst>
              </a:tr>
              <a:tr h="42178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beta</a:t>
                      </a:r>
                      <a:endParaRPr lang="en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1.8e-8</a:t>
                      </a:r>
                      <a:endParaRPr lang="en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1e-10</a:t>
                      </a:r>
                      <a:endParaRPr lang="en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89906"/>
                  </a:ext>
                </a:extLst>
              </a:tr>
              <a:tr h="42178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Alfa</a:t>
                      </a:r>
                      <a:endParaRPr lang="en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1.3e-7</a:t>
                      </a:r>
                      <a:endParaRPr lang="en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3.5e-8</a:t>
                      </a:r>
                      <a:endParaRPr lang="en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617449"/>
                  </a:ext>
                </a:extLst>
              </a:tr>
              <a:tr h="42178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Dx</a:t>
                      </a:r>
                      <a:endParaRPr lang="en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5e-5</a:t>
                      </a:r>
                      <a:endParaRPr lang="en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0</a:t>
                      </a:r>
                      <a:endParaRPr lang="en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591393"/>
                  </a:ext>
                </a:extLst>
              </a:tr>
              <a:tr h="421788">
                <a:tc>
                  <a:txBody>
                    <a:bodyPr/>
                    <a:lstStyle/>
                    <a:p>
                      <a:pPr algn="ctr"/>
                      <a:r>
                        <a:rPr lang="en-FR" sz="1800" dirty="0"/>
                        <a:t>Dpx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2e-4</a:t>
                      </a:r>
                      <a:endParaRPr lang="en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/>
                        <a:t>0</a:t>
                      </a:r>
                      <a:endParaRPr lang="en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881690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27A33C0-29F4-7559-4C1D-AE0A945932C9}"/>
              </a:ext>
            </a:extLst>
          </p:cNvPr>
          <p:cNvSpPr txBox="1"/>
          <p:nvPr/>
        </p:nvSpPr>
        <p:spPr bwMode="auto">
          <a:xfrm>
            <a:off x="315475" y="2999771"/>
            <a:ext cx="4856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2"/>
                </a:solidFill>
              </a:rPr>
              <a:t>Twiss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parameters difference</a:t>
            </a:r>
            <a:r>
              <a:rPr lang="zh-CN" altLang="en-US" dirty="0">
                <a:solidFill>
                  <a:schemeClr val="tx2"/>
                </a:solidFill>
              </a:rPr>
              <a:t> </a:t>
            </a:r>
            <a:r>
              <a:rPr lang="en-US" altLang="zh-CN" dirty="0">
                <a:solidFill>
                  <a:schemeClr val="tx2"/>
                </a:solidFill>
              </a:rPr>
              <a:t>at the end point between injection and original optics</a:t>
            </a:r>
            <a:endParaRPr lang="en-FR" dirty="0">
              <a:solidFill>
                <a:schemeClr val="tx2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DDE634F-A071-07CB-3C98-9D19585CB379}"/>
              </a:ext>
            </a:extLst>
          </p:cNvPr>
          <p:cNvSpPr/>
          <p:nvPr/>
        </p:nvSpPr>
        <p:spPr>
          <a:xfrm>
            <a:off x="9334212" y="2120116"/>
            <a:ext cx="1497271" cy="43204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9C3922C-5863-F74E-9941-92199FEA6A99}"/>
              </a:ext>
            </a:extLst>
          </p:cNvPr>
          <p:cNvSpPr/>
          <p:nvPr/>
        </p:nvSpPr>
        <p:spPr>
          <a:xfrm>
            <a:off x="10920536" y="2120116"/>
            <a:ext cx="823272" cy="432048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C74D41E-23DC-58E6-D3C6-D4DFD03301EB}"/>
                  </a:ext>
                </a:extLst>
              </p:cNvPr>
              <p:cNvSpPr txBox="1"/>
              <p:nvPr/>
            </p:nvSpPr>
            <p:spPr bwMode="auto">
              <a:xfrm>
                <a:off x="6081039" y="786882"/>
                <a:ext cx="428617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tx2"/>
                    </a:solidFill>
                  </a:rPr>
                  <a:t>Max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altLang="zh-CN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=1650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m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Min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Dx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=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S" altLang="zh-CN" sz="2000" b="1" dirty="0">
                    <a:solidFill>
                      <a:schemeClr val="tx2"/>
                    </a:solidFill>
                  </a:rPr>
                  <a:t>-1.08m</a:t>
                </a:r>
                <a:r>
                  <a:rPr lang="zh-CN" altLang="en-US" sz="2000" b="1" dirty="0">
                    <a:solidFill>
                      <a:schemeClr val="tx2"/>
                    </a:solidFill>
                  </a:rPr>
                  <a:t> </a:t>
                </a:r>
                <a:endParaRPr lang="en-FR" sz="20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C74D41E-23DC-58E6-D3C6-D4DFD03301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81039" y="786882"/>
                <a:ext cx="4286173" cy="400110"/>
              </a:xfrm>
              <a:prstGeom prst="rect">
                <a:avLst/>
              </a:prstGeom>
              <a:blipFill>
                <a:blip r:embed="rId4"/>
                <a:stretch>
                  <a:fillRect l="-1775" t="-6061" b="-24242"/>
                </a:stretch>
              </a:blipFill>
            </p:spPr>
            <p:txBody>
              <a:bodyPr/>
              <a:lstStyle/>
              <a:p>
                <a:r>
                  <a:rPr lang="en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0901380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13831</TotalTime>
  <Words>1945</Words>
  <Application>Microsoft Macintosh PowerPoint</Application>
  <DocSecurity>0</DocSecurity>
  <PresentationFormat>Widescreen</PresentationFormat>
  <Paragraphs>314</Paragraphs>
  <Slides>22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ElsevierGulliver</vt:lpstr>
      <vt:lpstr>Arial</vt:lpstr>
      <vt:lpstr>Calibri</vt:lpstr>
      <vt:lpstr>Cambria Math</vt:lpstr>
      <vt:lpstr>Open Sans</vt:lpstr>
      <vt:lpstr>Roboto</vt:lpstr>
      <vt:lpstr>CERN</vt:lpstr>
      <vt:lpstr>PowerPoint Presentation</vt:lpstr>
      <vt:lpstr>Injection optics for 4IP lattice</vt:lpstr>
      <vt:lpstr>Outline</vt:lpstr>
      <vt:lpstr>The injection/extraction in collider ring</vt:lpstr>
      <vt:lpstr>Off axis injection</vt:lpstr>
      <vt:lpstr>On axis injection concept</vt:lpstr>
      <vt:lpstr>On axis injection analytical optimization </vt:lpstr>
      <vt:lpstr>Optics design and matching</vt:lpstr>
      <vt:lpstr>Numerical Optimization</vt:lpstr>
      <vt:lpstr>Beam envelope</vt:lpstr>
      <vt:lpstr>Beam Extraction</vt:lpstr>
      <vt:lpstr>Beam Extraction review status</vt:lpstr>
      <vt:lpstr>R&amp;D: SR on electrostatic septa</vt:lpstr>
      <vt:lpstr>R&amp;D: SR on electrostatic septa</vt:lpstr>
      <vt:lpstr>Machine protection </vt:lpstr>
      <vt:lpstr>Machine protection</vt:lpstr>
      <vt:lpstr>Prospect - Beam rotation</vt:lpstr>
      <vt:lpstr>Prospect - Hybrid on axis&amp; off axis injection </vt:lpstr>
      <vt:lpstr>Conclusion</vt:lpstr>
      <vt:lpstr>PowerPoint Presentation</vt:lpstr>
      <vt:lpstr>On axis injection analytical optimization </vt:lpstr>
      <vt:lpstr>SR of quad3 in FCC-ee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Rebecca Ramjiawan</dc:creator>
  <cp:keywords/>
  <dc:description/>
  <cp:lastModifiedBy>sen yue</cp:lastModifiedBy>
  <cp:revision>127</cp:revision>
  <dcterms:created xsi:type="dcterms:W3CDTF">2021-11-15T09:32:25Z</dcterms:created>
  <dcterms:modified xsi:type="dcterms:W3CDTF">2023-12-07T23:18:09Z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0x010100B63BB012C9D1B24489D49F4F0C2CE25A</vt:lpwstr>
  </property>
</Properties>
</file>