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1808" r:id="rId3"/>
    <p:sldId id="1807" r:id="rId4"/>
    <p:sldId id="656" r:id="rId5"/>
    <p:sldId id="1806" r:id="rId6"/>
    <p:sldId id="279" r:id="rId7"/>
    <p:sldId id="396" r:id="rId8"/>
    <p:sldId id="880" r:id="rId9"/>
    <p:sldId id="1811" r:id="rId10"/>
    <p:sldId id="1809" r:id="rId11"/>
    <p:sldId id="1810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omic Sans MS" panose="030F0902030302020204" pitchFamily="66" charset="0"/>
      <p:regular r:id="rId18"/>
    </p:embeddedFont>
    <p:embeddedFont>
      <p:font typeface="Roboto" panose="02000000000000000000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rin E Acosta" initials="DEA" lastIdx="1" clrIdx="0">
    <p:extLst>
      <p:ext uri="{19B8F6BF-5375-455C-9EA6-DF929625EA0E}">
        <p15:presenceInfo xmlns:p15="http://schemas.microsoft.com/office/powerpoint/2012/main" userId="S::dea6@rice.edu::9d72a190-31dc-483f-a3ae-7e1d2f546e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40F4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84"/>
    <p:restoredTop sz="96272"/>
  </p:normalViewPr>
  <p:slideViewPr>
    <p:cSldViewPr snapToGrid="0">
      <p:cViewPr varScale="1">
        <p:scale>
          <a:sx n="151" d="100"/>
          <a:sy n="151" d="100"/>
        </p:scale>
        <p:origin x="208" y="4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in Acosta" userId="9d72a190-31dc-483f-a3ae-7e1d2f546e31" providerId="ADAL" clId="{8C66F86F-D48F-5945-8912-5215C7FF14CD}"/>
    <pc:docChg chg="undo redo custSel delSld modSld">
      <pc:chgData name="Darin Acosta" userId="9d72a190-31dc-483f-a3ae-7e1d2f546e31" providerId="ADAL" clId="{8C66F86F-D48F-5945-8912-5215C7FF14CD}" dt="2023-12-05T20:01:52.343" v="1602" actId="20577"/>
      <pc:docMkLst>
        <pc:docMk/>
      </pc:docMkLst>
      <pc:sldChg chg="modSp mod">
        <pc:chgData name="Darin Acosta" userId="9d72a190-31dc-483f-a3ae-7e1d2f546e31" providerId="ADAL" clId="{8C66F86F-D48F-5945-8912-5215C7FF14CD}" dt="2023-12-04T09:19:56.262" v="420" actId="20577"/>
        <pc:sldMkLst>
          <pc:docMk/>
          <pc:sldMk cId="0" sldId="256"/>
        </pc:sldMkLst>
        <pc:spChg chg="mod">
          <ac:chgData name="Darin Acosta" userId="9d72a190-31dc-483f-a3ae-7e1d2f546e31" providerId="ADAL" clId="{8C66F86F-D48F-5945-8912-5215C7FF14CD}" dt="2023-12-04T09:19:56.262" v="420" actId="20577"/>
          <ac:spMkLst>
            <pc:docMk/>
            <pc:sldMk cId="0" sldId="256"/>
            <ac:spMk id="71" creationId="{00000000-0000-0000-0000-000000000000}"/>
          </ac:spMkLst>
        </pc:spChg>
      </pc:sldChg>
      <pc:sldChg chg="del">
        <pc:chgData name="Darin Acosta" userId="9d72a190-31dc-483f-a3ae-7e1d2f546e31" providerId="ADAL" clId="{8C66F86F-D48F-5945-8912-5215C7FF14CD}" dt="2023-12-04T09:16:32.548" v="184" actId="2696"/>
        <pc:sldMkLst>
          <pc:docMk/>
          <pc:sldMk cId="3292314704" sldId="642"/>
        </pc:sldMkLst>
      </pc:sldChg>
      <pc:sldChg chg="modSp mod">
        <pc:chgData name="Darin Acosta" userId="9d72a190-31dc-483f-a3ae-7e1d2f546e31" providerId="ADAL" clId="{8C66F86F-D48F-5945-8912-5215C7FF14CD}" dt="2023-12-05T20:00:45.055" v="1523" actId="20577"/>
        <pc:sldMkLst>
          <pc:docMk/>
          <pc:sldMk cId="2231636071" sldId="880"/>
        </pc:sldMkLst>
        <pc:spChg chg="mod">
          <ac:chgData name="Darin Acosta" userId="9d72a190-31dc-483f-a3ae-7e1d2f546e31" providerId="ADAL" clId="{8C66F86F-D48F-5945-8912-5215C7FF14CD}" dt="2023-12-05T20:00:45.055" v="1523" actId="20577"/>
          <ac:spMkLst>
            <pc:docMk/>
            <pc:sldMk cId="2231636071" sldId="880"/>
            <ac:spMk id="3" creationId="{929DC1CA-C172-A146-8B90-B27A24DEFC15}"/>
          </ac:spMkLst>
        </pc:spChg>
      </pc:sldChg>
      <pc:sldChg chg="modSp modAnim">
        <pc:chgData name="Darin Acosta" userId="9d72a190-31dc-483f-a3ae-7e1d2f546e31" providerId="ADAL" clId="{8C66F86F-D48F-5945-8912-5215C7FF14CD}" dt="2023-12-05T19:59:50.453" v="1482" actId="20577"/>
        <pc:sldMkLst>
          <pc:docMk/>
          <pc:sldMk cId="3340155599" sldId="1806"/>
        </pc:sldMkLst>
        <pc:spChg chg="mod">
          <ac:chgData name="Darin Acosta" userId="9d72a190-31dc-483f-a3ae-7e1d2f546e31" providerId="ADAL" clId="{8C66F86F-D48F-5945-8912-5215C7FF14CD}" dt="2023-12-05T19:59:50.453" v="1482" actId="20577"/>
          <ac:spMkLst>
            <pc:docMk/>
            <pc:sldMk cId="3340155599" sldId="1806"/>
            <ac:spMk id="3" creationId="{4FC7FF87-E4FA-CF48-A9BE-F03F1F0BF6BD}"/>
          </ac:spMkLst>
        </pc:spChg>
      </pc:sldChg>
      <pc:sldChg chg="delSp modSp mod delAnim">
        <pc:chgData name="Darin Acosta" userId="9d72a190-31dc-483f-a3ae-7e1d2f546e31" providerId="ADAL" clId="{8C66F86F-D48F-5945-8912-5215C7FF14CD}" dt="2023-12-05T19:59:17.721" v="1481" actId="20577"/>
        <pc:sldMkLst>
          <pc:docMk/>
          <pc:sldMk cId="2434083838" sldId="1807"/>
        </pc:sldMkLst>
        <pc:spChg chg="mod">
          <ac:chgData name="Darin Acosta" userId="9d72a190-31dc-483f-a3ae-7e1d2f546e31" providerId="ADAL" clId="{8C66F86F-D48F-5945-8912-5215C7FF14CD}" dt="2023-12-05T19:59:17.721" v="1481" actId="20577"/>
          <ac:spMkLst>
            <pc:docMk/>
            <pc:sldMk cId="2434083838" sldId="1807"/>
            <ac:spMk id="6" creationId="{5996E985-1977-C8C5-66D6-B45C755CB4B1}"/>
          </ac:spMkLst>
        </pc:spChg>
        <pc:spChg chg="del mod">
          <ac:chgData name="Darin Acosta" userId="9d72a190-31dc-483f-a3ae-7e1d2f546e31" providerId="ADAL" clId="{8C66F86F-D48F-5945-8912-5215C7FF14CD}" dt="2023-12-04T09:20:30.702" v="421" actId="478"/>
          <ac:spMkLst>
            <pc:docMk/>
            <pc:sldMk cId="2434083838" sldId="1807"/>
            <ac:spMk id="8" creationId="{48DDC7FC-7688-8B6E-DA9E-325D55B6F39C}"/>
          </ac:spMkLst>
        </pc:spChg>
      </pc:sldChg>
      <pc:sldChg chg="modSp mod">
        <pc:chgData name="Darin Acosta" userId="9d72a190-31dc-483f-a3ae-7e1d2f546e31" providerId="ADAL" clId="{8C66F86F-D48F-5945-8912-5215C7FF14CD}" dt="2023-12-04T09:42:31.314" v="1332" actId="20577"/>
        <pc:sldMkLst>
          <pc:docMk/>
          <pc:sldMk cId="1506796927" sldId="1808"/>
        </pc:sldMkLst>
        <pc:spChg chg="mod">
          <ac:chgData name="Darin Acosta" userId="9d72a190-31dc-483f-a3ae-7e1d2f546e31" providerId="ADAL" clId="{8C66F86F-D48F-5945-8912-5215C7FF14CD}" dt="2023-12-04T09:42:31.314" v="1332" actId="20577"/>
          <ac:spMkLst>
            <pc:docMk/>
            <pc:sldMk cId="1506796927" sldId="1808"/>
            <ac:spMk id="6" creationId="{690D831C-06A9-FAC7-4D3A-7FE2F4EE35BB}"/>
          </ac:spMkLst>
        </pc:spChg>
      </pc:sldChg>
      <pc:sldChg chg="modSp mod">
        <pc:chgData name="Darin Acosta" userId="9d72a190-31dc-483f-a3ae-7e1d2f546e31" providerId="ADAL" clId="{8C66F86F-D48F-5945-8912-5215C7FF14CD}" dt="2023-12-04T09:29:53.613" v="1002" actId="20577"/>
        <pc:sldMkLst>
          <pc:docMk/>
          <pc:sldMk cId="3571981964" sldId="1809"/>
        </pc:sldMkLst>
        <pc:spChg chg="mod">
          <ac:chgData name="Darin Acosta" userId="9d72a190-31dc-483f-a3ae-7e1d2f546e31" providerId="ADAL" clId="{8C66F86F-D48F-5945-8912-5215C7FF14CD}" dt="2023-12-04T09:29:53.613" v="1002" actId="20577"/>
          <ac:spMkLst>
            <pc:docMk/>
            <pc:sldMk cId="3571981964" sldId="1809"/>
            <ac:spMk id="5" creationId="{24619A23-2F07-D2FF-0AC7-82D942A3AD48}"/>
          </ac:spMkLst>
        </pc:spChg>
      </pc:sldChg>
      <pc:sldChg chg="addSp delSp modSp mod">
        <pc:chgData name="Darin Acosta" userId="9d72a190-31dc-483f-a3ae-7e1d2f546e31" providerId="ADAL" clId="{8C66F86F-D48F-5945-8912-5215C7FF14CD}" dt="2023-12-05T20:01:52.343" v="1602" actId="20577"/>
        <pc:sldMkLst>
          <pc:docMk/>
          <pc:sldMk cId="4037219399" sldId="1810"/>
        </pc:sldMkLst>
        <pc:spChg chg="add del">
          <ac:chgData name="Darin Acosta" userId="9d72a190-31dc-483f-a3ae-7e1d2f546e31" providerId="ADAL" clId="{8C66F86F-D48F-5945-8912-5215C7FF14CD}" dt="2023-12-04T09:38:24.133" v="1300"/>
          <ac:spMkLst>
            <pc:docMk/>
            <pc:sldMk cId="4037219399" sldId="1810"/>
            <ac:spMk id="3" creationId="{261CEC24-A74F-DE9B-ACB2-17100EC3477A}"/>
          </ac:spMkLst>
        </pc:spChg>
        <pc:spChg chg="add del">
          <ac:chgData name="Darin Acosta" userId="9d72a190-31dc-483f-a3ae-7e1d2f546e31" providerId="ADAL" clId="{8C66F86F-D48F-5945-8912-5215C7FF14CD}" dt="2023-12-04T09:38:27.334" v="1302"/>
          <ac:spMkLst>
            <pc:docMk/>
            <pc:sldMk cId="4037219399" sldId="1810"/>
            <ac:spMk id="4" creationId="{48F9F568-88C5-B99B-D58B-8B714EA6C65B}"/>
          </ac:spMkLst>
        </pc:spChg>
        <pc:spChg chg="mod">
          <ac:chgData name="Darin Acosta" userId="9d72a190-31dc-483f-a3ae-7e1d2f546e31" providerId="ADAL" clId="{8C66F86F-D48F-5945-8912-5215C7FF14CD}" dt="2023-12-05T20:01:52.343" v="1602" actId="20577"/>
          <ac:spMkLst>
            <pc:docMk/>
            <pc:sldMk cId="4037219399" sldId="1810"/>
            <ac:spMk id="6" creationId="{690D831C-06A9-FAC7-4D3A-7FE2F4EE35BB}"/>
          </ac:spMkLst>
        </pc:spChg>
        <pc:spChg chg="add del">
          <ac:chgData name="Darin Acosta" userId="9d72a190-31dc-483f-a3ae-7e1d2f546e31" providerId="ADAL" clId="{8C66F86F-D48F-5945-8912-5215C7FF14CD}" dt="2023-12-04T09:38:37.360" v="1304"/>
          <ac:spMkLst>
            <pc:docMk/>
            <pc:sldMk cId="4037219399" sldId="1810"/>
            <ac:spMk id="7" creationId="{0936BE9B-4F95-FB72-E923-D23E4A5163E6}"/>
          </ac:spMkLst>
        </pc:spChg>
        <pc:picChg chg="add del mod">
          <ac:chgData name="Darin Acosta" userId="9d72a190-31dc-483f-a3ae-7e1d2f546e31" providerId="ADAL" clId="{8C66F86F-D48F-5945-8912-5215C7FF14CD}" dt="2023-12-04T09:46:26.405" v="1362" actId="478"/>
          <ac:picMkLst>
            <pc:docMk/>
            <pc:sldMk cId="4037219399" sldId="1810"/>
            <ac:picMk id="9" creationId="{1CB2ED1D-8966-4C43-1FB2-4C7641637453}"/>
          </ac:picMkLst>
        </pc:picChg>
        <pc:picChg chg="add del mod">
          <ac:chgData name="Darin Acosta" userId="9d72a190-31dc-483f-a3ae-7e1d2f546e31" providerId="ADAL" clId="{8C66F86F-D48F-5945-8912-5215C7FF14CD}" dt="2023-12-04T09:46:25.853" v="1361"/>
          <ac:picMkLst>
            <pc:docMk/>
            <pc:sldMk cId="4037219399" sldId="1810"/>
            <ac:picMk id="1032" creationId="{08986A50-7B83-8CDA-0921-12D0724EFCCA}"/>
          </ac:picMkLst>
        </pc:picChg>
      </pc:sldChg>
      <pc:sldChg chg="modSp mod">
        <pc:chgData name="Darin Acosta" userId="9d72a190-31dc-483f-a3ae-7e1d2f546e31" providerId="ADAL" clId="{8C66F86F-D48F-5945-8912-5215C7FF14CD}" dt="2023-12-05T20:01:20.722" v="1576" actId="20577"/>
        <pc:sldMkLst>
          <pc:docMk/>
          <pc:sldMk cId="257452204" sldId="1811"/>
        </pc:sldMkLst>
        <pc:spChg chg="mod">
          <ac:chgData name="Darin Acosta" userId="9d72a190-31dc-483f-a3ae-7e1d2f546e31" providerId="ADAL" clId="{8C66F86F-D48F-5945-8912-5215C7FF14CD}" dt="2023-12-05T20:01:20.722" v="1576" actId="20577"/>
          <ac:spMkLst>
            <pc:docMk/>
            <pc:sldMk cId="257452204" sldId="1811"/>
            <ac:spMk id="7" creationId="{605D5DE2-C385-32C6-B77E-DF13EDA213C8}"/>
          </ac:spMkLst>
        </pc:spChg>
      </pc:sldChg>
    </pc:docChg>
  </pc:docChgLst>
  <pc:docChgLst>
    <pc:chgData name="Darin E Acosta" userId="9d72a190-31dc-483f-a3ae-7e1d2f546e31" providerId="ADAL" clId="{8C66F86F-D48F-5945-8912-5215C7FF14CD}"/>
    <pc:docChg chg="custSel modSld">
      <pc:chgData name="Darin E Acosta" userId="9d72a190-31dc-483f-a3ae-7e1d2f546e31" providerId="ADAL" clId="{8C66F86F-D48F-5945-8912-5215C7FF14CD}" dt="2023-12-04T09:49:54.825" v="61" actId="20577"/>
      <pc:docMkLst>
        <pc:docMk/>
      </pc:docMkLst>
      <pc:sldChg chg="modSp mod">
        <pc:chgData name="Darin E Acosta" userId="9d72a190-31dc-483f-a3ae-7e1d2f546e31" providerId="ADAL" clId="{8C66F86F-D48F-5945-8912-5215C7FF14CD}" dt="2023-12-04T09:49:54.825" v="61" actId="20577"/>
        <pc:sldMkLst>
          <pc:docMk/>
          <pc:sldMk cId="4037219399" sldId="1810"/>
        </pc:sldMkLst>
        <pc:spChg chg="mod">
          <ac:chgData name="Darin E Acosta" userId="9d72a190-31dc-483f-a3ae-7e1d2f546e31" providerId="ADAL" clId="{8C66F86F-D48F-5945-8912-5215C7FF14CD}" dt="2023-12-04T09:49:54.825" v="61" actId="20577"/>
          <ac:spMkLst>
            <pc:docMk/>
            <pc:sldMk cId="4037219399" sldId="1810"/>
            <ac:spMk id="6" creationId="{690D831C-06A9-FAC7-4D3A-7FE2F4EE35B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Zoom into one </a:t>
            </a:r>
            <a:r>
              <a:rPr lang="en-US" dirty="0" err="1"/>
              <a:t>endcap</a:t>
            </a:r>
            <a:r>
              <a:rPr lang="en-US" dirty="0"/>
              <a:t> for Scale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C584A-7501-2B4F-9C31-391EAEBBCAA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12/5/23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C9279D-0FB1-5C41-9B4D-4EDA82D559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313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Was a lot of data to think about 20 years ago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7DD58F-592A-7D4C-8FB5-A0775C68A3E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12/5/23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80AE51-32F4-6945-8704-36FC6FEB4A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435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76963" cy="34750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HLT rate is increase since Run 1, factor</a:t>
            </a:r>
            <a:r>
              <a:rPr lang="en-US" baseline="0" dirty="0"/>
              <a:t> 2 increase in </a:t>
            </a:r>
            <a:r>
              <a:rPr lang="en-US" baseline="0" dirty="0" err="1"/>
              <a:t>lumi</a:t>
            </a:r>
            <a:r>
              <a:rPr lang="en-US" baseline="0" dirty="0"/>
              <a:t>, and from </a:t>
            </a:r>
            <a:r>
              <a:rPr lang="en-US" baseline="0" dirty="0" err="1"/>
              <a:t>sqrt</a:t>
            </a:r>
            <a:r>
              <a:rPr lang="en-US" baseline="0" dirty="0"/>
              <a:t>(s)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E66ABC-56EF-8644-8B46-013590CC938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12/5/23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C9279D-0FB1-5C41-9B4D-4EDA82D559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380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A38DE5-7651-E046-91AE-C368C203B6C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12/5/23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C9279D-0FB1-5C41-9B4D-4EDA82D559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44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641400"/>
            <a:ext cx="9144000" cy="4502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6153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223600" y="0"/>
            <a:ext cx="8697300" cy="64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60950" y="723900"/>
            <a:ext cx="8370300" cy="42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Char char="●"/>
              <a:defRPr baseline="0">
                <a:solidFill>
                  <a:schemeClr val="bg2">
                    <a:lumMod val="50000"/>
                  </a:schemeClr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baseline="0">
                <a:solidFill>
                  <a:schemeClr val="tx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 lvl="0"/>
            <a:endParaRPr dirty="0"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818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pic>
        <p:nvPicPr>
          <p:cNvPr id="24" name="Google Shape;2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588083" y="0"/>
            <a:ext cx="548700" cy="61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/>
        </p:nvSpPr>
        <p:spPr>
          <a:xfrm>
            <a:off x="119525" y="4846444"/>
            <a:ext cx="3763046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Acosta – USCMS PURSUE</a:t>
            </a:r>
            <a:endParaRPr sz="10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96471-B980-DF4C-A8A0-08B77CC81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1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2349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 marL="1143000" indent="-228600">
              <a:buFont typeface="Wingdings" pitchFamily="2" charset="2"/>
              <a:buChar char="q"/>
              <a:defRPr>
                <a:latin typeface="+mj-lt"/>
              </a:defRPr>
            </a:lvl3pPr>
            <a:lvl4pPr marL="1600200" indent="-228600">
              <a:buFont typeface="Wingdings" pitchFamily="2" charset="2"/>
              <a:buChar char="§"/>
              <a:defRPr sz="1800">
                <a:latin typeface="+mj-lt"/>
              </a:defRPr>
            </a:lvl4pPr>
            <a:lvl5pPr marL="2114550" indent="-285750">
              <a:buFont typeface="Arial" panose="020B0604020202020204" pitchFamily="34" charset="0"/>
              <a:buChar char="•"/>
              <a:defRPr sz="1800">
                <a:solidFill>
                  <a:srgbClr val="FF6600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716C0-76B7-FE44-99BD-D4312132B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F750C6-4AC8-5741-99E7-46CFFB99E8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16800" y="4943475"/>
            <a:ext cx="9652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856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60" r:id="rId9"/>
    <p:sldLayoutId id="2147483661" r:id="rId10"/>
    <p:sldLayoutId id="2147483663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>
            <a:spLocks noGrp="1"/>
          </p:cNvSpPr>
          <p:nvPr>
            <p:ph type="ctrTitle"/>
          </p:nvPr>
        </p:nvSpPr>
        <p:spPr>
          <a:xfrm>
            <a:off x="390525" y="1443718"/>
            <a:ext cx="8590745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/>
              <a:t>Mentor Perspective</a:t>
            </a:r>
            <a:endParaRPr sz="4000" dirty="0"/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1"/>
          </p:nvPr>
        </p:nvSpPr>
        <p:spPr>
          <a:xfrm>
            <a:off x="390525" y="2712920"/>
            <a:ext cx="8222100" cy="8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USCMS PURSUE summer program (2023)</a:t>
            </a:r>
            <a:endParaRPr dirty="0"/>
          </a:p>
        </p:txBody>
      </p:sp>
      <p:sp>
        <p:nvSpPr>
          <p:cNvPr id="72" name="Google Shape;72;p13"/>
          <p:cNvSpPr txBox="1"/>
          <p:nvPr/>
        </p:nvSpPr>
        <p:spPr>
          <a:xfrm>
            <a:off x="210436" y="4235900"/>
            <a:ext cx="4895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latin typeface="Roboto"/>
                <a:ea typeface="Roboto"/>
                <a:cs typeface="Roboto"/>
                <a:sym typeface="Roboto"/>
              </a:rPr>
              <a:t>Darin Acosta (Rice University)</a:t>
            </a:r>
            <a:endParaRPr sz="1800" b="1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095979-6B44-6248-BD22-B58858BA7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36" y="191597"/>
            <a:ext cx="910102" cy="839101"/>
          </a:xfrm>
          <a:prstGeom prst="rect">
            <a:avLst/>
          </a:prstGeom>
        </p:spPr>
      </p:pic>
      <p:pic>
        <p:nvPicPr>
          <p:cNvPr id="11" name="Google Shape;24;p4">
            <a:extLst>
              <a:ext uri="{FF2B5EF4-FFF2-40B4-BE49-F238E27FC236}">
                <a16:creationId xmlns:a16="http://schemas.microsoft.com/office/drawing/2014/main" id="{E09AF9C9-DB22-AE46-9723-6E3C6EDBA13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79664" y="191597"/>
            <a:ext cx="753900" cy="8391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02A658-A3EB-D2DD-D043-3E3CE9D507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A1DB79-D64D-C3E0-5718-52DFA9B819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6008" y="3456011"/>
            <a:ext cx="1559777" cy="155977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4619A23-2F07-D2FF-0AC7-82D942A3A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Research Results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6542B4-DD3B-526C-92ED-535BA5FE00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0E7F86-13B4-A92F-800D-FAD9A5C10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66" y="794872"/>
            <a:ext cx="3997286" cy="40670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A3E3DC-6C99-7D34-6748-B253E4E31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626704"/>
            <a:ext cx="4259250" cy="43061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CAF159-6566-B758-40AE-FBB39E8F5B36}"/>
              </a:ext>
            </a:extLst>
          </p:cNvPr>
          <p:cNvSpPr txBox="1"/>
          <p:nvPr/>
        </p:nvSpPr>
        <p:spPr>
          <a:xfrm>
            <a:off x="851705" y="1840375"/>
            <a:ext cx="1921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Resolution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of P</a:t>
            </a:r>
            <a:r>
              <a:rPr lang="en-US" sz="1800" baseline="-25000" dirty="0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F37484-E525-8979-D41D-BAC988946E7B}"/>
              </a:ext>
            </a:extLst>
          </p:cNvPr>
          <p:cNvSpPr txBox="1"/>
          <p:nvPr/>
        </p:nvSpPr>
        <p:spPr>
          <a:xfrm>
            <a:off x="5740926" y="1840374"/>
            <a:ext cx="1921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Efficiency to select muons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2DC2800-209D-C342-F55C-434A5D0B8A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571981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7850A06-2C6E-792B-A7ED-1F2297EB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Overall Experience with Program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0D831C-06A9-FAC7-4D3A-7FE2F4EE35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0950" y="641400"/>
            <a:ext cx="8370300" cy="45021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USCMS workshops and tutorials held at Fermilab were very helpful for the student, </a:t>
            </a:r>
            <a:br>
              <a:rPr lang="en-US" dirty="0"/>
            </a:br>
            <a:r>
              <a:rPr lang="en-US" dirty="0"/>
              <a:t>so it was a smooth </a:t>
            </a:r>
            <a:r>
              <a:rPr lang="en-US"/>
              <a:t>process to </a:t>
            </a:r>
            <a:r>
              <a:rPr lang="en-US" dirty="0"/>
              <a:t>get started on the research project</a:t>
            </a:r>
          </a:p>
          <a:p>
            <a:endParaRPr lang="en-US" dirty="0"/>
          </a:p>
          <a:p>
            <a:r>
              <a:rPr lang="en-US" dirty="0"/>
              <a:t>After Fermilab, the student spent the remainder of the program at the Rice University campus in Houston </a:t>
            </a:r>
          </a:p>
          <a:p>
            <a:endParaRPr lang="en-US" dirty="0"/>
          </a:p>
          <a:p>
            <a:r>
              <a:rPr lang="en-US" dirty="0"/>
              <a:t>She worked with me, our graduate student, and a cohort of </a:t>
            </a:r>
            <a:br>
              <a:rPr lang="en-US" dirty="0"/>
            </a:br>
            <a:r>
              <a:rPr lang="en-US" dirty="0"/>
              <a:t>several other summer students from other ongoing programs</a:t>
            </a:r>
          </a:p>
          <a:p>
            <a:pPr lvl="1"/>
            <a:r>
              <a:rPr lang="en-US" sz="1800" dirty="0"/>
              <a:t>Group called themselves the </a:t>
            </a:r>
            <a:r>
              <a:rPr lang="en-US" sz="1800" dirty="0">
                <a:solidFill>
                  <a:schemeClr val="tx1"/>
                </a:solidFill>
              </a:rPr>
              <a:t>“Particle Owls”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 err="1"/>
              <a:t>Emanuela</a:t>
            </a:r>
            <a:r>
              <a:rPr lang="en-US" dirty="0"/>
              <a:t> learned a lot and found the project very interesting</a:t>
            </a:r>
          </a:p>
          <a:p>
            <a:endParaRPr lang="en-US" dirty="0"/>
          </a:p>
          <a:p>
            <a:r>
              <a:rPr lang="en-US" sz="1800" dirty="0"/>
              <a:t>Grad student mentor also found the experience very positive</a:t>
            </a:r>
          </a:p>
          <a:p>
            <a:endParaRPr lang="en-US" dirty="0"/>
          </a:p>
          <a:p>
            <a:r>
              <a:rPr lang="en-US" sz="1800" dirty="0"/>
              <a:t>I was quite pleased as well!</a:t>
            </a:r>
            <a:r>
              <a:rPr lang="en-US" sz="1800" dirty="0">
                <a:sym typeface="Wingdings" pitchFamily="2" charset="2"/>
              </a:rPr>
              <a:t> </a:t>
            </a:r>
            <a:r>
              <a:rPr lang="en-US" sz="1800" dirty="0"/>
              <a:t>  Useful tool for CMS developed and validated!</a:t>
            </a:r>
          </a:p>
          <a:p>
            <a:endParaRPr lang="en-US" sz="1800" dirty="0"/>
          </a:p>
          <a:p>
            <a:r>
              <a:rPr lang="en-US" sz="1800" dirty="0" err="1"/>
              <a:t>Emanuela</a:t>
            </a:r>
            <a:r>
              <a:rPr lang="en-US" sz="1800" dirty="0"/>
              <a:t> got a chance to present her work at the </a:t>
            </a:r>
            <a:r>
              <a:rPr lang="en-US" dirty="0">
                <a:solidFill>
                  <a:schemeClr val="tx1"/>
                </a:solidFill>
              </a:rPr>
              <a:t>Gulf Coast Research Symposium</a:t>
            </a:r>
            <a:endParaRPr lang="en-US" dirty="0"/>
          </a:p>
          <a:p>
            <a:endParaRPr lang="en-US" sz="1800" dirty="0"/>
          </a:p>
          <a:p>
            <a:r>
              <a:rPr lang="en-US" sz="1800" dirty="0"/>
              <a:t>She is now applying to graduate schools  (as well as the PURSUE student from year before) 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5BB23-0C85-0273-F3D2-536035BEE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B2ED1D-8966-4C43-1FB2-4C7641637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994" y="1845813"/>
            <a:ext cx="2572751" cy="176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19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7850A06-2C6E-792B-A7ED-1F2297EB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Mentee and Mentors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0D831C-06A9-FAC7-4D3A-7FE2F4EE35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Summer Student: </a:t>
            </a:r>
            <a:r>
              <a:rPr lang="en-US" dirty="0" err="1">
                <a:solidFill>
                  <a:schemeClr val="tx1"/>
                </a:solidFill>
              </a:rPr>
              <a:t>Emanuela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Riglioni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from Xavier University, Louisiana</a:t>
            </a:r>
          </a:p>
          <a:p>
            <a:endParaRPr lang="en-US" dirty="0"/>
          </a:p>
          <a:p>
            <a:r>
              <a:rPr lang="en-US" dirty="0"/>
              <a:t>Faculty mentor: </a:t>
            </a:r>
            <a:r>
              <a:rPr lang="en-US" dirty="0">
                <a:solidFill>
                  <a:schemeClr val="tx1"/>
                </a:solidFill>
              </a:rPr>
              <a:t>Darin Acosta</a:t>
            </a:r>
            <a:r>
              <a:rPr lang="en-US" dirty="0"/>
              <a:t>, Rice University Physics &amp; Astronomy Dept.</a:t>
            </a:r>
            <a:endParaRPr lang="en-US" sz="1800" dirty="0">
              <a:solidFill>
                <a:schemeClr val="bg2"/>
              </a:solidFill>
            </a:endParaRPr>
          </a:p>
          <a:p>
            <a:endParaRPr lang="en-US" dirty="0"/>
          </a:p>
          <a:p>
            <a:r>
              <a:rPr lang="en-US" dirty="0"/>
              <a:t>Graduate student technical mentor joining me: </a:t>
            </a:r>
            <a:r>
              <a:rPr lang="en-US" dirty="0">
                <a:solidFill>
                  <a:schemeClr val="tx1"/>
                </a:solidFill>
              </a:rPr>
              <a:t>John Rotter 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BDC332A-8684-D0B0-CF63-55928F2B12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506796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FFCCA4C-A697-34C4-BD66-2B029FE2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Mentee Research Project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996E985-1977-C8C5-66D6-B45C755CB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7591" y="641400"/>
            <a:ext cx="8370300" cy="4445000"/>
          </a:xfrm>
        </p:spPr>
        <p:txBody>
          <a:bodyPr>
            <a:normAutofit fontScale="85000" lnSpcReduction="20000"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Title: Training and Validation of Machine Learning Algorithms in the Endcap Muon Track-Finder </a:t>
            </a:r>
          </a:p>
          <a:p>
            <a:endParaRPr lang="en-US" dirty="0"/>
          </a:p>
          <a:p>
            <a:r>
              <a:rPr lang="en-US" dirty="0"/>
              <a:t>Become acquainted with a “</a:t>
            </a:r>
            <a:r>
              <a:rPr lang="en-US" dirty="0">
                <a:solidFill>
                  <a:srgbClr val="FF0000"/>
                </a:solidFill>
              </a:rPr>
              <a:t>trigger system</a:t>
            </a:r>
            <a:r>
              <a:rPr lang="en-US" dirty="0"/>
              <a:t>” at a particle collider experiment, </a:t>
            </a:r>
            <a:br>
              <a:rPr lang="en-US" dirty="0"/>
            </a:br>
            <a:r>
              <a:rPr lang="en-US" dirty="0"/>
              <a:t>and the muon trigger of the CMS experiment in particular </a:t>
            </a:r>
          </a:p>
          <a:p>
            <a:endParaRPr lang="en-US" dirty="0"/>
          </a:p>
          <a:p>
            <a:r>
              <a:rPr lang="en-US" dirty="0"/>
              <a:t>AI/Machine Learning component: </a:t>
            </a:r>
            <a:r>
              <a:rPr lang="en-US" dirty="0">
                <a:solidFill>
                  <a:srgbClr val="FF0000"/>
                </a:solidFill>
              </a:rPr>
              <a:t>Boosted Decision Tree</a:t>
            </a:r>
            <a:r>
              <a:rPr lang="en-US" dirty="0"/>
              <a:t>:</a:t>
            </a:r>
          </a:p>
          <a:p>
            <a:pPr lvl="1"/>
            <a:r>
              <a:rPr lang="en-US" sz="1800" dirty="0"/>
              <a:t>Used to assign the momentum of muons from detector measurements</a:t>
            </a:r>
          </a:p>
          <a:p>
            <a:pPr lvl="1"/>
            <a:r>
              <a:rPr lang="en-US" sz="1800" dirty="0"/>
              <a:t>Mentee needed to validate a new python-based software framework to train the algorithm </a:t>
            </a:r>
          </a:p>
          <a:p>
            <a:pPr lvl="1"/>
            <a:endParaRPr lang="en-US" sz="1800" dirty="0"/>
          </a:p>
          <a:p>
            <a:r>
              <a:rPr lang="en-US" dirty="0"/>
              <a:t>Assessment:</a:t>
            </a:r>
          </a:p>
          <a:p>
            <a:pPr lvl="1"/>
            <a:r>
              <a:rPr lang="en-US" sz="1800" dirty="0"/>
              <a:t>The result of these simulations and trainings is validated through plots of:</a:t>
            </a:r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Efficiency</a:t>
            </a:r>
            <a:r>
              <a:rPr lang="en-US" sz="1900" dirty="0"/>
              <a:t> - How well are you selecting what you want?</a:t>
            </a:r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Rate</a:t>
            </a:r>
            <a:r>
              <a:rPr lang="en-US" sz="1900" dirty="0"/>
              <a:t> - How much other data are you letting through?</a:t>
            </a:r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Resolution</a:t>
            </a:r>
            <a:r>
              <a:rPr lang="en-US" sz="1900" dirty="0"/>
              <a:t> - The quality of how well we measure things</a:t>
            </a:r>
          </a:p>
          <a:p>
            <a:pPr lvl="1"/>
            <a:endParaRPr lang="en-US" sz="1900" dirty="0"/>
          </a:p>
          <a:p>
            <a:r>
              <a:rPr lang="en-US" dirty="0"/>
              <a:t>This work actually extended the work of a PURSUE project from the previous summer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76E52-550D-8B68-E10D-9FDEBABAE9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434083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“Compact” Muon Solenoid (CMS)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F31F688-9BAC-5173-E2BF-3CBE9EA566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1" y="579360"/>
            <a:ext cx="6105525" cy="4314454"/>
          </a:xfrm>
          <a:prstGeom prst="rect">
            <a:avLst/>
          </a:prstGeom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753227" y="1248966"/>
            <a:ext cx="72032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378" fontAlgn="base">
              <a:spcBef>
                <a:spcPct val="50000"/>
              </a:spcBef>
              <a:spcAft>
                <a:spcPct val="0"/>
              </a:spcAft>
            </a:pPr>
            <a:r>
              <a:rPr lang="en-US" sz="1500" dirty="0">
                <a:solidFill>
                  <a:srgbClr val="008000"/>
                </a:solidFill>
              </a:rPr>
              <a:t>3.8T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627513F-AECA-7947-ABE0-81AA94D16E95}"/>
              </a:ext>
            </a:extLst>
          </p:cNvPr>
          <p:cNvCxnSpPr>
            <a:cxnSpLocks/>
          </p:cNvCxnSpPr>
          <p:nvPr/>
        </p:nvCxnSpPr>
        <p:spPr bwMode="auto">
          <a:xfrm>
            <a:off x="1738244" y="1410549"/>
            <a:ext cx="0" cy="21020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D2889F1-FC2C-7E4F-AAEF-DBDB6631BFD2}"/>
              </a:ext>
            </a:extLst>
          </p:cNvPr>
          <p:cNvSpPr txBox="1"/>
          <p:nvPr/>
        </p:nvSpPr>
        <p:spPr>
          <a:xfrm>
            <a:off x="809625" y="2336476"/>
            <a:ext cx="70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000" dirty="0">
                <a:ea typeface="ＭＳ Ｐゴシック" charset="0"/>
              </a:rPr>
              <a:t>15m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769D9A-3D2C-8947-882C-4BBB2C3F2045}"/>
              </a:ext>
            </a:extLst>
          </p:cNvPr>
          <p:cNvSpPr/>
          <p:nvPr/>
        </p:nvSpPr>
        <p:spPr bwMode="auto">
          <a:xfrm>
            <a:off x="5173149" y="1248967"/>
            <a:ext cx="2551628" cy="323165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2400" b="1">
              <a:latin typeface="Arial" charset="0"/>
              <a:ea typeface="ＭＳ Ｐゴシック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D8B9CD-4594-6A4C-A589-63FB7FC3C751}"/>
              </a:ext>
            </a:extLst>
          </p:cNvPr>
          <p:cNvGrpSpPr/>
          <p:nvPr/>
        </p:nvGrpSpPr>
        <p:grpSpPr>
          <a:xfrm>
            <a:off x="100717" y="877303"/>
            <a:ext cx="4085137" cy="2137345"/>
            <a:chOff x="100716" y="877302"/>
            <a:chExt cx="4085137" cy="213734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A5DF6E9-C778-EF41-81F3-87BE7354751F}"/>
                </a:ext>
              </a:extLst>
            </p:cNvPr>
            <p:cNvSpPr txBox="1"/>
            <p:nvPr/>
          </p:nvSpPr>
          <p:spPr>
            <a:xfrm>
              <a:off x="100716" y="877302"/>
              <a:ext cx="3760967" cy="707886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000" dirty="0">
                  <a:latin typeface="Comic Sans MS"/>
                  <a:ea typeface="ＭＳ Ｐゴシック" charset="0"/>
                </a:rPr>
                <a:t>Layers of instrumentation surrounding the collision point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D8F915C-5C27-6248-85E4-3002CBF444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01887" y="1572131"/>
              <a:ext cx="1283966" cy="1442516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E42C911-CF29-7147-ADBF-4683C54B1244}"/>
              </a:ext>
            </a:extLst>
          </p:cNvPr>
          <p:cNvSpPr txBox="1"/>
          <p:nvPr/>
        </p:nvSpPr>
        <p:spPr>
          <a:xfrm>
            <a:off x="837696" y="3001590"/>
            <a:ext cx="8083801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000" dirty="0">
                <a:latin typeface="Comic Sans MS"/>
                <a:ea typeface="ＭＳ Ｐゴシック" charset="0"/>
              </a:rPr>
              <a:t>A large general purpose experiment for a broad physics program</a:t>
            </a:r>
            <a:br>
              <a:rPr kumimoji="1" lang="en-US" sz="2000" dirty="0">
                <a:latin typeface="Comic Sans MS"/>
                <a:ea typeface="ＭＳ Ｐゴシック" charset="0"/>
              </a:rPr>
            </a:br>
            <a:r>
              <a:rPr kumimoji="1" lang="en-US" sz="2000" dirty="0">
                <a:latin typeface="Comic Sans MS"/>
                <a:ea typeface="ＭＳ Ｐゴシック" charset="0"/>
              </a:rPr>
              <a:t>(much like a telescope for the universe)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D0F790-C21A-8FDE-ECCF-374B2AB5F52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43914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A5DD6-8C35-1446-B4BD-278935CA2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Acquisition and Trigger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7FF87-E4FA-CF48-A9BE-F03F1F0BF6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 shown in the detector image are the electronics and computers to </a:t>
            </a:r>
            <a:r>
              <a:rPr lang="en-US" u="sng" dirty="0"/>
              <a:t>selectively</a:t>
            </a:r>
            <a:r>
              <a:rPr lang="en-US" dirty="0"/>
              <a:t> read out their data </a:t>
            </a:r>
          </a:p>
          <a:p>
            <a:r>
              <a:rPr lang="en-US" dirty="0"/>
              <a:t>Why is a real-time data selection system (“</a:t>
            </a:r>
            <a:r>
              <a:rPr lang="en-US" dirty="0">
                <a:solidFill>
                  <a:srgbClr val="CC00CC"/>
                </a:solidFill>
              </a:rPr>
              <a:t>trigger</a:t>
            </a:r>
            <a:r>
              <a:rPr lang="en-US" dirty="0"/>
              <a:t>”) needed?</a:t>
            </a:r>
          </a:p>
          <a:p>
            <a:pPr lvl="1"/>
            <a:r>
              <a:rPr lang="en-US" sz="1800" dirty="0"/>
              <a:t>Far too much data to continuously stream to disk for storage and/or computer processing reasons</a:t>
            </a:r>
          </a:p>
          <a:p>
            <a:pPr lvl="2"/>
            <a:r>
              <a:rPr lang="en-US" sz="1600" dirty="0"/>
              <a:t>The LHC collides proton bunches at 40 MHz</a:t>
            </a:r>
          </a:p>
          <a:p>
            <a:pPr lvl="2"/>
            <a:r>
              <a:rPr lang="en-US" sz="1600" dirty="0"/>
              <a:t>An LHC experiment could generate </a:t>
            </a:r>
            <a:r>
              <a:rPr lang="en-US" sz="1600" dirty="0">
                <a:solidFill>
                  <a:srgbClr val="FF0000"/>
                </a:solidFill>
              </a:rPr>
              <a:t>~100 terabytes per second! </a:t>
            </a:r>
          </a:p>
          <a:p>
            <a:r>
              <a:rPr lang="en-US" dirty="0"/>
              <a:t>It is really the </a:t>
            </a:r>
            <a:r>
              <a:rPr lang="en-US" i="1" dirty="0"/>
              <a:t>first step of a data analysis</a:t>
            </a:r>
          </a:p>
          <a:p>
            <a:pPr lvl="1"/>
            <a:r>
              <a:rPr lang="en-US" sz="1800" dirty="0"/>
              <a:t>An online data filtering system: </a:t>
            </a:r>
            <a:r>
              <a:rPr lang="en-US" sz="1800" dirty="0">
                <a:solidFill>
                  <a:srgbClr val="CC00CC"/>
                </a:solidFill>
              </a:rPr>
              <a:t>select the collisions you want most</a:t>
            </a:r>
          </a:p>
          <a:p>
            <a:pPr lvl="1"/>
            <a:r>
              <a:rPr lang="en-US" sz="1800" dirty="0"/>
              <a:t>But irreversible – you can’t go back to data you did not record</a:t>
            </a:r>
          </a:p>
          <a:p>
            <a:pPr lvl="2"/>
            <a:r>
              <a:rPr lang="en-US" sz="1600" dirty="0"/>
              <a:t>e.g. </a:t>
            </a:r>
            <a:r>
              <a:rPr lang="en-US" sz="1600" dirty="0">
                <a:solidFill>
                  <a:srgbClr val="FF0000"/>
                </a:solidFill>
              </a:rPr>
              <a:t>Throw away 99.998% </a:t>
            </a:r>
            <a:r>
              <a:rPr lang="en-US" sz="1600" dirty="0"/>
              <a:t>of all LHC crossings… </a:t>
            </a:r>
          </a:p>
          <a:p>
            <a:pPr lvl="2"/>
            <a:r>
              <a:rPr lang="en-US" sz="1600" dirty="0"/>
              <a:t>But, don’t throw out the baby (Higgs) with the bath water!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82716E-FA10-0F77-6768-516CB353F67D}"/>
              </a:ext>
            </a:extLst>
          </p:cNvPr>
          <p:cNvSpPr/>
          <p:nvPr/>
        </p:nvSpPr>
        <p:spPr bwMode="auto">
          <a:xfrm>
            <a:off x="7297807" y="4939904"/>
            <a:ext cx="1073426" cy="19888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kumimoji="1" lang="en-US" sz="1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11FDEB-9ED5-AA40-BB54-8401EA3B25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34015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CMS Trigger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133950" y="723900"/>
            <a:ext cx="8697300" cy="4209000"/>
          </a:xfrm>
        </p:spPr>
        <p:txBody>
          <a:bodyPr>
            <a:normAutofit/>
          </a:bodyPr>
          <a:lstStyle/>
          <a:p>
            <a:r>
              <a:rPr lang="en-US" dirty="0"/>
              <a:t>Two levels: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Level-1</a:t>
            </a:r>
            <a:r>
              <a:rPr lang="en-US" sz="1600" dirty="0"/>
              <a:t>: </a:t>
            </a:r>
            <a:r>
              <a:rPr lang="en-US" sz="1600" dirty="0">
                <a:solidFill>
                  <a:srgbClr val="CC00CC"/>
                </a:solidFill>
              </a:rPr>
              <a:t>custom electronics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/>
              <a:t>to reduce the data from </a:t>
            </a:r>
            <a:br>
              <a:rPr lang="en-US" sz="1600" dirty="0"/>
            </a:br>
            <a:r>
              <a:rPr lang="en-US" sz="1600" dirty="0"/>
              <a:t>a collision rate of </a:t>
            </a:r>
            <a:r>
              <a:rPr lang="en-US" sz="1600" dirty="0">
                <a:solidFill>
                  <a:srgbClr val="FF0000"/>
                </a:solidFill>
              </a:rPr>
              <a:t>40 MHz to no more than 100 kHz </a:t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/>
              <a:t>for the detector readout electronics, with only a </a:t>
            </a:r>
            <a:br>
              <a:rPr lang="en-US" sz="1600" dirty="0"/>
            </a:br>
            <a:r>
              <a:rPr lang="en-US" sz="1600" dirty="0"/>
              <a:t>4 </a:t>
            </a:r>
            <a:r>
              <a:rPr lang="en-US" sz="1600" dirty="0" err="1"/>
              <a:t>μs</a:t>
            </a:r>
            <a:r>
              <a:rPr lang="en-US" sz="1600" dirty="0"/>
              <a:t> latency (buffer depth)</a:t>
            </a:r>
            <a:br>
              <a:rPr lang="en-US" sz="1600" dirty="0"/>
            </a:br>
            <a:br>
              <a:rPr lang="en-US" dirty="0"/>
            </a:br>
            <a:endParaRPr lang="en-US" dirty="0"/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High Level Trigger (HLT)</a:t>
            </a:r>
            <a:r>
              <a:rPr lang="en-US" sz="1600" dirty="0"/>
              <a:t>: event filter farm comprised of </a:t>
            </a:r>
            <a:br>
              <a:rPr lang="en-US" sz="1600" dirty="0"/>
            </a:br>
            <a:r>
              <a:rPr lang="en-US" sz="1600" dirty="0">
                <a:solidFill>
                  <a:srgbClr val="CC00CC"/>
                </a:solidFill>
              </a:rPr>
              <a:t>commercial CPUs</a:t>
            </a:r>
            <a:r>
              <a:rPr lang="en-US" sz="1600" dirty="0"/>
              <a:t> (</a:t>
            </a:r>
            <a:r>
              <a:rPr lang="en-US" sz="1600" dirty="0">
                <a:solidFill>
                  <a:srgbClr val="CC00CC"/>
                </a:solidFill>
              </a:rPr>
              <a:t>and now GPUs also</a:t>
            </a:r>
            <a:r>
              <a:rPr lang="en-US" sz="1600" dirty="0"/>
              <a:t>) running </a:t>
            </a:r>
            <a:br>
              <a:rPr lang="en-US" sz="1600" dirty="0"/>
            </a:br>
            <a:r>
              <a:rPr lang="en-US" sz="1600" dirty="0"/>
              <a:t>software to further reduce event rate to storage to an </a:t>
            </a:r>
            <a:br>
              <a:rPr lang="en-US" sz="1600" dirty="0"/>
            </a:br>
            <a:r>
              <a:rPr lang="en-US" sz="1600" dirty="0"/>
              <a:t>average of </a:t>
            </a:r>
            <a:r>
              <a:rPr lang="en-US" sz="1600" dirty="0">
                <a:solidFill>
                  <a:srgbClr val="FF0000"/>
                </a:solidFill>
              </a:rPr>
              <a:t>~1 kHz </a:t>
            </a:r>
            <a:r>
              <a:rPr lang="en-US" sz="1600" dirty="0"/>
              <a:t>(for LHC Run 2)</a:t>
            </a:r>
          </a:p>
          <a:p>
            <a:pPr lvl="2"/>
            <a:r>
              <a:rPr lang="en-US" sz="1600" dirty="0"/>
              <a:t>Order of 26k CPU cores</a:t>
            </a:r>
          </a:p>
          <a:p>
            <a:pPr lvl="1"/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332" y="904875"/>
            <a:ext cx="2345379" cy="3333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56391" y="3923897"/>
            <a:ext cx="69946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1200" b="1" dirty="0">
                <a:solidFill>
                  <a:srgbClr val="0033CC"/>
                </a:solidFill>
                <a:ea typeface="ＭＳ Ｐゴシック" charset="0"/>
              </a:rPr>
              <a:t>1 kHz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84341" y="1075922"/>
            <a:ext cx="77152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378"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1200" b="1" dirty="0">
                <a:solidFill>
                  <a:srgbClr val="0033CC"/>
                </a:solidFill>
                <a:ea typeface="ＭＳ Ｐゴシック" charset="0"/>
              </a:rPr>
              <a:t>40 MHz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4D20D7-271B-5804-1A23-5A6DD3A823AA}"/>
              </a:ext>
            </a:extLst>
          </p:cNvPr>
          <p:cNvSpPr/>
          <p:nvPr/>
        </p:nvSpPr>
        <p:spPr bwMode="auto">
          <a:xfrm>
            <a:off x="7297807" y="4939904"/>
            <a:ext cx="1073426" cy="19888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kumimoji="1" lang="en-US" sz="1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6C01F-96CD-B294-3B40-85C3660B7D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DAD5F4-ACEC-5217-282A-6F3C35FB4717}"/>
              </a:ext>
            </a:extLst>
          </p:cNvPr>
          <p:cNvSpPr/>
          <p:nvPr/>
        </p:nvSpPr>
        <p:spPr>
          <a:xfrm>
            <a:off x="6179140" y="1456687"/>
            <a:ext cx="855451" cy="5901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19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63" y="914400"/>
            <a:ext cx="2932159" cy="392570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AF53618-BA36-2940-A2C4-C5B6C1C79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Endcap Muon Electronic Trigger System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520DF6-3687-CEFB-5CD9-D3719BAD41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927AC3-3FE8-7346-8F08-427EDE2252DF}"/>
              </a:ext>
            </a:extLst>
          </p:cNvPr>
          <p:cNvSpPr txBox="1"/>
          <p:nvPr/>
        </p:nvSpPr>
        <p:spPr>
          <a:xfrm>
            <a:off x="3383281" y="3214218"/>
            <a:ext cx="56388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en-US" sz="1800" dirty="0">
                <a:solidFill>
                  <a:srgbClr val="292934"/>
                </a:solidFill>
              </a:rPr>
              <a:t>We designed the muon trigger for the CMS endcaps. </a:t>
            </a:r>
            <a:br>
              <a:rPr lang="en-US" sz="1800" dirty="0">
                <a:solidFill>
                  <a:srgbClr val="292934"/>
                </a:solidFill>
              </a:rPr>
            </a:br>
            <a:r>
              <a:rPr lang="en-US" sz="1800" dirty="0">
                <a:solidFill>
                  <a:srgbClr val="292934"/>
                </a:solidFill>
              </a:rPr>
              <a:t>Includes </a:t>
            </a:r>
            <a:r>
              <a:rPr lang="en-US" sz="1800" dirty="0">
                <a:solidFill>
                  <a:srgbClr val="FF0000"/>
                </a:solidFill>
              </a:rPr>
              <a:t>AI/ML algorithms </a:t>
            </a:r>
            <a:r>
              <a:rPr lang="en-US" sz="1800" dirty="0">
                <a:solidFill>
                  <a:srgbClr val="292934"/>
                </a:solidFill>
              </a:rPr>
              <a:t>to measure muon momenta. </a:t>
            </a:r>
            <a:br>
              <a:rPr lang="en-US" sz="1800" dirty="0">
                <a:solidFill>
                  <a:srgbClr val="292934"/>
                </a:solidFill>
              </a:rPr>
            </a:br>
            <a:r>
              <a:rPr lang="en-US" sz="1800" dirty="0">
                <a:solidFill>
                  <a:srgbClr val="292934"/>
                </a:solidFill>
              </a:rPr>
              <a:t>Working on next-gen algorithms and electronics.</a:t>
            </a:r>
          </a:p>
        </p:txBody>
      </p:sp>
      <p:pic>
        <p:nvPicPr>
          <p:cNvPr id="8" name="Picture 7" descr="IMG_0221-MTF7-LUT.jpg">
            <a:extLst>
              <a:ext uri="{FF2B5EF4-FFF2-40B4-BE49-F238E27FC236}">
                <a16:creationId xmlns:a16="http://schemas.microsoft.com/office/drawing/2014/main" id="{18AE9F57-03D2-9D45-B6F8-98FA56984C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9488" y="998641"/>
            <a:ext cx="3320358" cy="188362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6A0CE93-3A69-7B54-525C-35F87F6C207B}"/>
              </a:ext>
            </a:extLst>
          </p:cNvPr>
          <p:cNvSpPr/>
          <p:nvPr/>
        </p:nvSpPr>
        <p:spPr>
          <a:xfrm>
            <a:off x="5949387" y="914400"/>
            <a:ext cx="532436" cy="11111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9B0B6BE-E971-01CB-2F51-4CB785562F2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84141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F23EB-9642-F34D-B2D6-ED9B9F30A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DC1CA-C172-A146-8B90-B27A24DEFC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Boosted Decision Trees are a form of machine learning, </a:t>
            </a:r>
            <a:br>
              <a:rPr lang="en-US" dirty="0"/>
            </a:br>
            <a:r>
              <a:rPr lang="en-US" dirty="0"/>
              <a:t>like artificial neural networks</a:t>
            </a:r>
          </a:p>
          <a:p>
            <a:pPr lvl="1"/>
            <a:r>
              <a:rPr lang="en-US" sz="1800" dirty="0"/>
              <a:t>A decision tree repeatedly splits a dataset into smaller subregions based on features in that dataset</a:t>
            </a:r>
          </a:p>
          <a:p>
            <a:r>
              <a:rPr lang="en-US" dirty="0"/>
              <a:t>The algorithm must be </a:t>
            </a:r>
            <a:r>
              <a:rPr lang="en-US" dirty="0">
                <a:solidFill>
                  <a:srgbClr val="FF0000"/>
                </a:solidFill>
              </a:rPr>
              <a:t>trained</a:t>
            </a:r>
            <a:r>
              <a:rPr lang="en-US" dirty="0"/>
              <a:t> with a large sample of examples of desired classification</a:t>
            </a:r>
          </a:p>
          <a:p>
            <a:pPr lvl="1"/>
            <a:r>
              <a:rPr lang="en-US" sz="1800" dirty="0"/>
              <a:t>Categorization: Cat vs. not a cat;  Higgs boson vs. not a Higgs boson </a:t>
            </a:r>
          </a:p>
          <a:p>
            <a:pPr lvl="1"/>
            <a:r>
              <a:rPr lang="en-US" sz="1800" dirty="0"/>
              <a:t>Regression: momentum =10 vs. momentum =100</a:t>
            </a:r>
          </a:p>
          <a:p>
            <a:pPr lvl="1"/>
            <a:r>
              <a:rPr lang="en-US" sz="1800" dirty="0"/>
              <a:t>Weights are determined from </a:t>
            </a:r>
            <a:r>
              <a:rPr lang="en-US" sz="1800" dirty="0">
                <a:solidFill>
                  <a:srgbClr val="FF0000"/>
                </a:solidFill>
              </a:rPr>
              <a:t>back propagation </a:t>
            </a:r>
            <a:r>
              <a:rPr lang="en-US" sz="1800" dirty="0"/>
              <a:t>and using a specific </a:t>
            </a:r>
            <a:r>
              <a:rPr lang="en-US" sz="1800" dirty="0">
                <a:solidFill>
                  <a:srgbClr val="FF0000"/>
                </a:solidFill>
              </a:rPr>
              <a:t>loss function</a:t>
            </a:r>
            <a:r>
              <a:rPr lang="en-US" sz="1800" dirty="0"/>
              <a:t> (penalty)</a:t>
            </a:r>
          </a:p>
          <a:p>
            <a:r>
              <a:rPr lang="en-US" dirty="0"/>
              <a:t>The application of trained network is known as </a:t>
            </a:r>
            <a:r>
              <a:rPr lang="en-US" dirty="0">
                <a:solidFill>
                  <a:srgbClr val="FF0000"/>
                </a:solidFill>
              </a:rPr>
              <a:t>inference</a:t>
            </a:r>
          </a:p>
          <a:p>
            <a:pPr lvl="1"/>
            <a:r>
              <a:rPr lang="en-US" sz="1800" dirty="0"/>
              <a:t>This is what is stored in the memory chips of our electronics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5BAFE-056B-AC48-813B-725E4A0C69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636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A5AA0C2-37CB-7CB3-CE3E-B834D2785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Tools used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5D5DE2-C385-32C6-B77E-DF13EDA213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Machine learning training used the </a:t>
            </a:r>
            <a:r>
              <a:rPr lang="en-US" dirty="0" err="1"/>
              <a:t>XGBoost</a:t>
            </a:r>
            <a:r>
              <a:rPr lang="en-US" dirty="0"/>
              <a:t> python package</a:t>
            </a:r>
            <a:br>
              <a:rPr lang="en-US" dirty="0"/>
            </a:br>
            <a:endParaRPr lang="en-US" dirty="0"/>
          </a:p>
          <a:p>
            <a:r>
              <a:rPr lang="en-US" dirty="0"/>
              <a:t>CERN ‘Root’ package also used  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Emanuela</a:t>
            </a:r>
            <a:r>
              <a:rPr lang="en-US" dirty="0"/>
              <a:t>  validated the new python code to do all this against an earlier bloated software package, and made graphs of the performance results</a:t>
            </a:r>
          </a:p>
          <a:p>
            <a:endParaRPr lang="en-US" dirty="0"/>
          </a:p>
          <a:p>
            <a:r>
              <a:rPr lang="en-US" dirty="0"/>
              <a:t>We made use of the computing resources offered by the LPC cluster at Fermilab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9D7D7-94C9-833D-683E-51A48AE979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7452204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11602</TotalTime>
  <Words>878</Words>
  <Application>Microsoft Macintosh PowerPoint</Application>
  <PresentationFormat>On-screen Show (16:9)</PresentationFormat>
  <Paragraphs>110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Wingdings</vt:lpstr>
      <vt:lpstr>Arial</vt:lpstr>
      <vt:lpstr>Comic Sans MS</vt:lpstr>
      <vt:lpstr>Roboto</vt:lpstr>
      <vt:lpstr>Times New Roman</vt:lpstr>
      <vt:lpstr>Material</vt:lpstr>
      <vt:lpstr>Mentor Perspective</vt:lpstr>
      <vt:lpstr>Mentee and Mentors</vt:lpstr>
      <vt:lpstr>Mentee Research Project</vt:lpstr>
      <vt:lpstr>The “Compact” Muon Solenoid (CMS)</vt:lpstr>
      <vt:lpstr>Data Acquisition and Trigger System</vt:lpstr>
      <vt:lpstr>CMS Trigger Architecture</vt:lpstr>
      <vt:lpstr>The Endcap Muon Electronic Trigger System</vt:lpstr>
      <vt:lpstr>Machine Learning</vt:lpstr>
      <vt:lpstr>Tools used</vt:lpstr>
      <vt:lpstr>Examples of Research Results</vt:lpstr>
      <vt:lpstr>Overall Experience with Program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Muon-Ion Collider at BNL</dc:title>
  <cp:lastModifiedBy>Darin Acosta</cp:lastModifiedBy>
  <cp:revision>133</cp:revision>
  <cp:lastPrinted>2022-11-30T19:52:07Z</cp:lastPrinted>
  <dcterms:modified xsi:type="dcterms:W3CDTF">2023-12-05T20:02:23Z</dcterms:modified>
</cp:coreProperties>
</file>