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1005" r:id="rId2"/>
    <p:sldId id="298" r:id="rId3"/>
    <p:sldId id="265" r:id="rId4"/>
    <p:sldId id="1007" r:id="rId5"/>
    <p:sldId id="274" r:id="rId6"/>
    <p:sldId id="628" r:id="rId7"/>
    <p:sldId id="1003" r:id="rId8"/>
    <p:sldId id="259" r:id="rId9"/>
    <p:sldId id="261" r:id="rId10"/>
    <p:sldId id="262" r:id="rId11"/>
    <p:sldId id="534" r:id="rId12"/>
    <p:sldId id="264" r:id="rId13"/>
    <p:sldId id="1004" r:id="rId14"/>
    <p:sldId id="267" r:id="rId15"/>
    <p:sldId id="268" r:id="rId16"/>
    <p:sldId id="269" r:id="rId17"/>
    <p:sldId id="529" r:id="rId18"/>
    <p:sldId id="284" r:id="rId19"/>
    <p:sldId id="273" r:id="rId20"/>
    <p:sldId id="528" r:id="rId21"/>
    <p:sldId id="542" r:id="rId22"/>
    <p:sldId id="279" r:id="rId23"/>
    <p:sldId id="1008" r:id="rId24"/>
    <p:sldId id="809" r:id="rId25"/>
    <p:sldId id="811" r:id="rId26"/>
    <p:sldId id="281" r:id="rId27"/>
    <p:sldId id="280" r:id="rId28"/>
    <p:sldId id="289" r:id="rId29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509"/>
    <p:restoredTop sz="86420"/>
  </p:normalViewPr>
  <p:slideViewPr>
    <p:cSldViewPr snapToGrid="0">
      <p:cViewPr varScale="1">
        <p:scale>
          <a:sx n="96" d="100"/>
          <a:sy n="96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-128"/>
    </p:cViewPr>
  </p:outlineViewPr>
  <p:notesTextViewPr>
    <p:cViewPr>
      <p:scale>
        <a:sx n="95" d="100"/>
        <a:sy n="9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749C4-B685-F047-B649-9C1C9E9BEB19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91085-026E-3E4F-B3FC-CF55AE020D9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40369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o.wikipedia.org/wiki/Bj%C3%B8rn_Helland-Hansen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no.wikipedia.org/wiki/Bergen_Museum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no.wikipedia.org/wiki/Egypt" TargetMode="External"/><Relationship Id="rId3" Type="http://schemas.openxmlformats.org/officeDocument/2006/relationships/hyperlink" Target="https://no.wikipedia.org/wiki/22._februar" TargetMode="External"/><Relationship Id="rId7" Type="http://schemas.openxmlformats.org/officeDocument/2006/relationships/hyperlink" Target="https://no.wikipedia.org/wiki/2005" TargetMode="External"/><Relationship Id="rId12" Type="http://schemas.openxmlformats.org/officeDocument/2006/relationships/hyperlink" Target="https://no.wikipedia.org/wiki/Universitetet_i_Bergen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no.wikipedia.org/wiki/24._desember" TargetMode="External"/><Relationship Id="rId11" Type="http://schemas.openxmlformats.org/officeDocument/2006/relationships/hyperlink" Target="https://no.wikipedia.org/wiki/Retorikk" TargetMode="External"/><Relationship Id="rId5" Type="http://schemas.openxmlformats.org/officeDocument/2006/relationships/hyperlink" Target="https://no.wikipedia.org/wiki/Bergen" TargetMode="External"/><Relationship Id="rId10" Type="http://schemas.openxmlformats.org/officeDocument/2006/relationships/hyperlink" Target="https://no.wikipedia.org/wiki/Forfatter" TargetMode="External"/><Relationship Id="rId4" Type="http://schemas.openxmlformats.org/officeDocument/2006/relationships/hyperlink" Target="https://no.wikipedia.org/wiki/1931" TargetMode="External"/><Relationship Id="rId9" Type="http://schemas.openxmlformats.org/officeDocument/2006/relationships/hyperlink" Target="https://no.wikipedia.org/wiki/Norge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o.wikipedia.org/wiki/3._november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no.wikipedia.org/wiki/1898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9ADE7-5C9C-5A9B-842B-5CA889092E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1195889D-635E-8C77-F376-E5C7F6793B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7C78A3C6-7FD9-71DB-5901-17B4F5215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1337B3C5-5407-238B-EAF6-FF285ED8BC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7614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Even less celebrated </a:t>
            </a:r>
          </a:p>
          <a:p>
            <a:r>
              <a:rPr lang="en-US" dirty="0" err="1"/>
              <a:t>Slet</a:t>
            </a:r>
            <a:r>
              <a:rPr lang="en-US" dirty="0"/>
              <a:t> med </a:t>
            </a:r>
            <a:r>
              <a:rPr lang="en-US" dirty="0" err="1"/>
              <a:t>sjøsyke</a:t>
            </a:r>
            <a:r>
              <a:rPr lang="en-US" dirty="0"/>
              <a:t> </a:t>
            </a:r>
            <a:r>
              <a:rPr lang="en-US" dirty="0" err="1"/>
              <a:t>ble</a:t>
            </a:r>
            <a:r>
              <a:rPr lang="en-US" dirty="0"/>
              <a:t> </a:t>
            </a:r>
            <a:r>
              <a:rPr lang="en-US" dirty="0" err="1"/>
              <a:t>anbefalt</a:t>
            </a:r>
            <a:r>
              <a:rPr lang="en-US" dirty="0"/>
              <a:t> ananas.</a:t>
            </a:r>
          </a:p>
          <a:p>
            <a:endParaRPr lang="en-US" dirty="0"/>
          </a:p>
          <a:p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GFI ble opprettet i 1917 etter forslag fra professor </a:t>
            </a:r>
            <a:r>
              <a:rPr lang="nb-NO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Bjørn Helland-Hansen"/>
              </a:rPr>
              <a:t>Bjørn Helland-Hansen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og representerte en videreføring av forskningsaktiviteter ved </a:t>
            </a:r>
            <a:r>
              <a:rPr lang="nb-NO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4" tooltip="Bergen Museum"/>
              </a:rPr>
              <a:t>Bergen Museum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(opprettet i 1825) </a:t>
            </a:r>
          </a:p>
          <a:p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Odd Dahl mønstret på i Seattle i oktober 1921 som flyger, filmfotograf og altmuligmann, med månedlig hyre på 200 kr</a:t>
            </a:r>
            <a:r>
              <a:rPr lang="nb-NO" dirty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667DE-184B-1948-9923-91AC0DE9D889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951651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00688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/>
              <a:t>Monars</a:t>
            </a:r>
            <a:r>
              <a:rPr lang="nb-NO" dirty="0"/>
              <a:t>, </a:t>
            </a:r>
          </a:p>
          <a:p>
            <a:r>
              <a:rPr lang="nb-NO" dirty="0"/>
              <a:t>Har du spist dem lei av apekatter, papegøyer og johannesbrød, Og av og til ønsket De hadde en skrugard å sitte på?</a:t>
            </a:r>
          </a:p>
          <a:p>
            <a:r>
              <a:rPr lang="nb-NO" dirty="0"/>
              <a:t>8 juni 1925 3500 kilometer på elven.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667DE-184B-1948-9923-91AC0DE9D889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96667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på Carnegie instituttet beveget arbeidet seg over til eksperimentell kjernefysikk. (Breit ble erstattet av en ny norsk-amerikaner: Lawrence Hafstad?)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I kjernefysikken vil man gjerne bryte opp atomene og se på reaksjonselementene. Det kan være greit å ha en sterk strålingskilde for å bombardere de stoffer man vil studere.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2417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New York Times</a:t>
            </a:r>
          </a:p>
          <a:p>
            <a:r>
              <a:rPr lang="nb-NO" dirty="0"/>
              <a:t>Fleming var sjef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De fortsatte å jobbe med Tesla-transformatoren, og klarte etter hvert å lage “kunstig radiumstråling”. Dette fikk </a:t>
            </a:r>
            <a:r>
              <a:rPr lang="nb-NO" sz="1800" dirty="0" err="1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Tuve</a:t>
            </a: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, Dahl og Hafstad en pris for i 1931. Blant 2000 nominasjoner ble de tildelt prisen for «</a:t>
            </a:r>
            <a:r>
              <a:rPr lang="nb-NO" sz="1800" dirty="0" err="1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Outstanding</a:t>
            </a: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nb-NO" sz="1800" dirty="0" err="1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contributions</a:t>
            </a: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 to science»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667DE-184B-1948-9923-91AC0DE9D889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37511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Tesla-transformatoren var bra, men spenningen var ikke stabil, og det var nødvendig for gode forsøk med akselerasjon av partikler. Løsningen var en elektrostatisk generator, noe Robert Van de </a:t>
            </a:r>
            <a:r>
              <a:rPr lang="nb-NO" sz="1800" dirty="0" err="1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Graaff</a:t>
            </a: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 jobbet med ved </a:t>
            </a:r>
            <a:r>
              <a:rPr lang="nb-NO" sz="1800" dirty="0" err="1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MiT</a:t>
            </a: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. Dahl og teamet hans samarbeidet med Van de </a:t>
            </a:r>
            <a:r>
              <a:rPr lang="nb-NO" sz="1800" dirty="0" err="1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Graaff</a:t>
            </a: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, og Dahl bygget en Van de </a:t>
            </a:r>
            <a:r>
              <a:rPr lang="nb-NO" sz="1800" dirty="0" err="1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Graaff</a:t>
            </a: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-akselerator som fungerte utmerket. Løste vakuum problemet for Van de Graff.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667DE-184B-1948-9923-91AC0DE9D889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9320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Harald Sverdrup </a:t>
            </a:r>
            <a:r>
              <a:rPr lang="en-US" dirty="0" err="1"/>
              <a:t>til</a:t>
            </a:r>
            <a:r>
              <a:rPr lang="en-US" dirty="0"/>
              <a:t> </a:t>
            </a:r>
            <a:r>
              <a:rPr lang="en-US" dirty="0" err="1"/>
              <a:t>Geofysen</a:t>
            </a:r>
            <a:r>
              <a:rPr lang="en-US" dirty="0"/>
              <a:t> I 1926 </a:t>
            </a:r>
            <a:r>
              <a:rPr lang="en-US" dirty="0" err="1"/>
              <a:t>og</a:t>
            </a:r>
            <a:r>
              <a:rPr lang="en-US" dirty="0"/>
              <a:t> CMR 1931 </a:t>
            </a:r>
            <a:r>
              <a:rPr lang="en-US" dirty="0" err="1"/>
              <a:t>Helland</a:t>
            </a:r>
            <a:r>
              <a:rPr lang="en-US" dirty="0"/>
              <a:t> Hansen var </a:t>
            </a:r>
            <a:r>
              <a:rPr lang="en-US" dirty="0" err="1"/>
              <a:t>bltt</a:t>
            </a:r>
            <a:r>
              <a:rPr lang="en-US" baseline="0" dirty="0"/>
              <a:t> </a:t>
            </a:r>
            <a:r>
              <a:rPr lang="en-US" baseline="0" dirty="0" err="1"/>
              <a:t>ening</a:t>
            </a:r>
            <a:r>
              <a:rPr lang="en-US" baseline="0" dirty="0"/>
              <a:t> med Harald Sverdrup om </a:t>
            </a:r>
            <a:r>
              <a:rPr lang="en-US" baseline="0" dirty="0" err="1"/>
              <a:t>å</a:t>
            </a:r>
            <a:r>
              <a:rPr lang="en-US" baseline="0" dirty="0"/>
              <a:t> </a:t>
            </a:r>
            <a:r>
              <a:rPr lang="en-US" baseline="0" dirty="0" err="1"/>
              <a:t>tilby</a:t>
            </a:r>
            <a:r>
              <a:rPr lang="en-US" baseline="0" dirty="0"/>
              <a:t> Dahl stilling </a:t>
            </a:r>
            <a:r>
              <a:rPr lang="en-US" baseline="0" dirty="0" err="1"/>
              <a:t>som</a:t>
            </a:r>
            <a:r>
              <a:rPr lang="en-US" baseline="0" dirty="0"/>
              <a:t> </a:t>
            </a:r>
            <a:r>
              <a:rPr lang="en-US" baseline="0" dirty="0" err="1"/>
              <a:t>laboratorieingeniør</a:t>
            </a:r>
            <a:r>
              <a:rPr lang="en-US" baseline="0" dirty="0"/>
              <a:t> </a:t>
            </a:r>
            <a:r>
              <a:rPr lang="en-US" baseline="0" dirty="0" err="1"/>
              <a:t>ved</a:t>
            </a:r>
            <a:r>
              <a:rPr lang="en-US" baseline="0" dirty="0"/>
              <a:t> </a:t>
            </a:r>
            <a:r>
              <a:rPr lang="en-US" baseline="0" dirty="0" err="1"/>
              <a:t>Geofysisk</a:t>
            </a:r>
            <a:r>
              <a:rPr lang="en-US" baseline="0" dirty="0"/>
              <a:t> </a:t>
            </a:r>
            <a:r>
              <a:rPr lang="en-US" baseline="0" dirty="0" err="1"/>
              <a:t>institutt</a:t>
            </a:r>
            <a:r>
              <a:rPr lang="en-US" baseline="0" dirty="0"/>
              <a:t> </a:t>
            </a:r>
            <a:r>
              <a:rPr lang="en-US" baseline="0" dirty="0" err="1"/>
              <a:t>og</a:t>
            </a:r>
            <a:r>
              <a:rPr lang="en-US" baseline="0" dirty="0"/>
              <a:t> CMI.</a:t>
            </a:r>
          </a:p>
          <a:p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800" dirty="0">
                <a:solidFill>
                  <a:srgbClr val="353535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Dahl møtte Helland Hansen som var instituttleder ved geofysen og styreformann ved CMI. Helland Hansen dro til Carnegie og tilbød Dahl stilling i Bergen ved geofysisk institutt og CMI i 1936.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667DE-184B-1948-9923-91AC0DE9D889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526204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174D6-FE38-6686-D0E5-595302CE9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903422-74FE-F9BC-CFD3-ECA0E8BABF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503C7D-BA2D-E1A5-7AF9-F567502772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Samarbeidet med Professor Bjørn Trumpy startet med kosmisk stråling, men slo ut i full blomst da det i 1938 ble nedsatt en anti-kreft-komite av røde kors. En pengeinnsamling ble satt i stand for å kjøpe radium til strålebehandling på Haukeland. 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Et gram radium kostet en million kroner.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  <a:p>
            <a:r>
              <a:rPr lang="en-US" dirty="0"/>
              <a:t>Et gram radium </a:t>
            </a:r>
            <a:r>
              <a:rPr lang="en-US" dirty="0" err="1"/>
              <a:t>kostet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million kroner. Arrester to ganger.</a:t>
            </a:r>
            <a:r>
              <a:rPr lang="en-US" baseline="0" dirty="0"/>
              <a:t> </a:t>
            </a:r>
            <a:r>
              <a:rPr lang="en-US" baseline="0" dirty="0" err="1"/>
              <a:t>Bjørn</a:t>
            </a:r>
            <a:r>
              <a:rPr lang="en-US" baseline="0" dirty="0"/>
              <a:t> </a:t>
            </a:r>
            <a:r>
              <a:rPr lang="en-US" baseline="0" dirty="0" err="1"/>
              <a:t>Trumpy</a:t>
            </a:r>
            <a:r>
              <a:rPr lang="en-US" baseline="0" dirty="0"/>
              <a:t> </a:t>
            </a:r>
            <a:r>
              <a:rPr lang="en-US" baseline="0" dirty="0" err="1"/>
              <a:t>bløffet</a:t>
            </a:r>
            <a:r>
              <a:rPr lang="en-US" baseline="0" dirty="0"/>
              <a:t> </a:t>
            </a:r>
            <a:r>
              <a:rPr lang="en-US" baseline="0" dirty="0" err="1"/>
              <a:t>om</a:t>
            </a:r>
            <a:r>
              <a:rPr lang="en-US" baseline="0" dirty="0"/>
              <a:t> at van de </a:t>
            </a:r>
            <a:r>
              <a:rPr lang="en-US" baseline="0" dirty="0" err="1"/>
              <a:t>Graffen</a:t>
            </a:r>
            <a:r>
              <a:rPr lang="en-US" baseline="0" dirty="0"/>
              <a:t> </a:t>
            </a:r>
            <a:r>
              <a:rPr lang="en-US" baseline="0" dirty="0" err="1"/>
              <a:t>var</a:t>
            </a:r>
            <a:r>
              <a:rPr lang="en-US" baseline="0" dirty="0"/>
              <a:t> </a:t>
            </a:r>
            <a:r>
              <a:rPr lang="en-US" baseline="0" dirty="0" err="1"/>
              <a:t>ødelagt</a:t>
            </a:r>
            <a:r>
              <a:rPr lang="en-US" baseline="0" dirty="0"/>
              <a:t>.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disse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folkene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borte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Bergen at 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få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andre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klart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tonen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hovedstaden</a:t>
            </a:r>
            <a:r>
              <a:rPr lang="nb-NO" dirty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8C18E6-39A0-CEC4-A245-8B28719FA1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667DE-184B-1948-9923-91AC0DE9D889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83332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Tilbake fra </a:t>
            </a:r>
            <a:r>
              <a:rPr lang="nb-NO" dirty="0" err="1"/>
              <a:t>Carnegi</a:t>
            </a:r>
            <a:r>
              <a:rPr lang="nb-NO" dirty="0"/>
              <a:t> </a:t>
            </a:r>
            <a:r>
              <a:rPr lang="nb-NO" dirty="0" err="1"/>
              <a:t>iinstituttet</a:t>
            </a:r>
            <a:r>
              <a:rPr lang="nb-NO" dirty="0"/>
              <a:t> 1936</a:t>
            </a:r>
          </a:p>
          <a:p>
            <a:r>
              <a:rPr lang="nb-NO" dirty="0"/>
              <a:t>Kjernefysisk laboratorium ble tegnet i 1945. Sto ferdig i 1950. Første Van de </a:t>
            </a:r>
            <a:r>
              <a:rPr lang="nb-NO" dirty="0" err="1"/>
              <a:t>Graaff</a:t>
            </a:r>
            <a:r>
              <a:rPr lang="nb-NO" dirty="0"/>
              <a:t> laget på Haukeland i 1943(2). Begge av Odd Dahl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I krigens sluttfase i 1945 mottok Dahl en filmrull fra USA. Den var fra hans gamle venner </a:t>
            </a:r>
            <a:r>
              <a:rPr lang="nb-NO" sz="1800" dirty="0" err="1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Tuve</a:t>
            </a: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 og Hafstad og inneholdt tegninger og informasjon om en ny type elektronakselerator: Betatron, prinsipper tenkt ut av den norske fysikeren Rolf Widerøe allerede i 1928.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532239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Spesialartikkel Nuclear</a:t>
            </a:r>
            <a:r>
              <a:rPr lang="nb-NO" baseline="0" dirty="0"/>
              <a:t> </a:t>
            </a:r>
            <a:r>
              <a:rPr lang="nb-NO" baseline="0" dirty="0" err="1"/>
              <a:t>physics</a:t>
            </a:r>
            <a:r>
              <a:rPr lang="nb-NO" baseline="0" dirty="0"/>
              <a:t> in Norway 1952</a:t>
            </a:r>
          </a:p>
          <a:p>
            <a:r>
              <a:rPr lang="nb-NO" baseline="0" dirty="0"/>
              <a:t>Bjørn </a:t>
            </a:r>
            <a:r>
              <a:rPr lang="nb-NO" baseline="0" dirty="0" err="1"/>
              <a:t>Trumphy</a:t>
            </a:r>
            <a:r>
              <a:rPr lang="nb-NO" baseline="0" dirty="0"/>
              <a:t> under brannen i 1956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aseline="0" dirty="0"/>
              <a:t>Hadde jobbet ved </a:t>
            </a: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Carnegie-instituttet en gruppe som forsøkte å forstå magnetismens innerste vesen.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Så eksperimentell kjernefysikk</a:t>
            </a:r>
            <a:r>
              <a:rPr lang="nb-NO" sz="2800" dirty="0">
                <a:effectLst/>
              </a:rPr>
              <a:t> </a:t>
            </a:r>
            <a:endParaRPr lang="nb-NO" sz="1800" dirty="0">
              <a:solidFill>
                <a:srgbClr val="000000"/>
              </a:solidFill>
              <a:effectLst/>
              <a:latin typeface="Times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1800" dirty="0">
              <a:solidFill>
                <a:srgbClr val="000000"/>
              </a:solidFill>
              <a:effectLst/>
              <a:latin typeface="Times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Startet i 1938 Ferdig 41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nb-NO" baseline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667DE-184B-1948-9923-91AC0DE9D889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44385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867690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sz="1800" dirty="0">
                <a:solidFill>
                  <a:srgbClr val="353535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Professor Odd Hassel som senere fikk Nobelpris i kjemi var innbitt motstander, og (tror jeg) var den som ba Gerhardssen gripe inn før de folka fra Bergen lagte Skandinavias største eksplosjon.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nb-NO" sz="1800" dirty="0">
                <a:solidFill>
                  <a:srgbClr val="353535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Forsvarsminister Hauge la 5 </a:t>
            </a:r>
            <a:r>
              <a:rPr lang="nb-NO" sz="1800" dirty="0" err="1">
                <a:solidFill>
                  <a:srgbClr val="353535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mill</a:t>
            </a:r>
            <a:r>
              <a:rPr lang="nb-NO" sz="1800" dirty="0">
                <a:solidFill>
                  <a:srgbClr val="353535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 på bordet.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nb-NO" sz="1800" dirty="0">
                <a:solidFill>
                  <a:srgbClr val="353535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 Skipsreder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Både Randers og Dahl hadde store nettverk i USA, så sommeren 1946 dro de over dammen for å se hva de kunne “fritte ut” av fysikerkollegene der borte. Et lite spiontokt!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Kjeller reaktoren ble åpnet av Kong Haakon i november 1951 med ordene “Måtte atomalderen bli fredens tidsalder”. </a:t>
            </a:r>
          </a:p>
          <a:p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9 år etter den første reaktoren i Chicago 6 nasjon.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964790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/>
              <a:t>I 1952 ble det bestemt at CERN (Conseil </a:t>
            </a:r>
            <a:r>
              <a:rPr lang="nb-NO" dirty="0" err="1"/>
              <a:t>Européen</a:t>
            </a:r>
            <a:r>
              <a:rPr lang="nb-NO" dirty="0"/>
              <a:t> </a:t>
            </a:r>
            <a:r>
              <a:rPr lang="nb-NO" dirty="0" err="1"/>
              <a:t>pour</a:t>
            </a:r>
            <a:r>
              <a:rPr lang="nb-NO" dirty="0"/>
              <a:t> la </a:t>
            </a:r>
            <a:r>
              <a:rPr lang="nb-NO" dirty="0" err="1"/>
              <a:t>Recherche</a:t>
            </a:r>
            <a:r>
              <a:rPr lang="nb-NO" dirty="0"/>
              <a:t> </a:t>
            </a:r>
            <a:r>
              <a:rPr lang="nb-NO" dirty="0" err="1"/>
              <a:t>Nucléaire</a:t>
            </a:r>
            <a:r>
              <a:rPr lang="nb-NO" dirty="0"/>
              <a:t>) skulle holde hus i Genève. Formelt stiftet i 1954. Norge en av 12 deltagere.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580721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Oppfant betatron, </a:t>
            </a:r>
            <a:r>
              <a:rPr lang="nb-NO" dirty="0" err="1"/>
              <a:t>linærakselarator</a:t>
            </a:r>
            <a:r>
              <a:rPr lang="nb-NO" dirty="0"/>
              <a:t> og </a:t>
            </a:r>
            <a:r>
              <a:rPr lang="nb-NO" dirty="0" err="1"/>
              <a:t>kollidernde</a:t>
            </a:r>
            <a:r>
              <a:rPr lang="nb-NO" dirty="0"/>
              <a:t> stråle.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23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283941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Fikk</a:t>
            </a:r>
            <a:r>
              <a:rPr lang="en-US" dirty="0"/>
              <a:t> </a:t>
            </a:r>
            <a:r>
              <a:rPr lang="en-US" dirty="0" err="1"/>
              <a:t>Aandreraa</a:t>
            </a:r>
            <a:r>
              <a:rPr lang="en-US" dirty="0"/>
              <a:t> </a:t>
            </a:r>
            <a:r>
              <a:rPr lang="en-US" dirty="0" err="1"/>
              <a:t>som</a:t>
            </a:r>
            <a:r>
              <a:rPr lang="en-US" dirty="0"/>
              <a:t> </a:t>
            </a:r>
            <a:r>
              <a:rPr lang="en-US" dirty="0" err="1"/>
              <a:t>assistent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667DE-184B-1948-9923-91AC0DE9D889}" type="slidenum">
              <a:rPr lang="nb-NO" smtClean="0"/>
              <a:t>26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88986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800" dirty="0">
                <a:solidFill>
                  <a:srgbClr val="000000"/>
                </a:solidFill>
                <a:effectLst/>
                <a:latin typeface="Times"/>
                <a:ea typeface="MS Mincho" panose="02020609040205080304" pitchFamily="49" charset="-128"/>
                <a:cs typeface="Arial" panose="020B0604020202020204" pitchFamily="34" charset="0"/>
              </a:rPr>
              <a:t>Første oppskytning var 18. August 1962. Til sammenligning ble Sputnik sendt opp i 1957, og var et kjempesjokk på resten av verden. Norge var langt framme!</a:t>
            </a:r>
            <a:endParaRPr lang="nb-NO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27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762218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to sum up Why not Bergen</a:t>
            </a:r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28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05715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Olav got the name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Kyrre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since he was so peaceful. After Bergen was founded as the kings seat more than 20 years went by without any warfare.</a:t>
            </a:r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Bergen soon becomes Scandinavia's biggest city.</a:t>
            </a:r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meeting point on the coast of Norway and as seen from the prospectus from 1581 the port is active with ships coming and going</a:t>
            </a:r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b-NO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</a:t>
            </a:r>
            <a:r>
              <a:rPr lang="nb-NO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famous</a:t>
            </a:r>
            <a:r>
              <a:rPr lang="nb-NO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b-NO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prospectus</a:t>
            </a:r>
            <a:r>
              <a:rPr lang="nb-NO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nb-NO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b-NO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first </a:t>
            </a:r>
            <a:r>
              <a:rPr lang="nb-NO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known</a:t>
            </a:r>
            <a:r>
              <a:rPr lang="nb-NO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b-NO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drawing</a:t>
            </a:r>
            <a:r>
              <a:rPr lang="nb-NO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b-NO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nb-NO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Norwegian city.</a:t>
            </a:r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299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Georg Johannesen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(født </a:t>
            </a:r>
            <a:r>
              <a:rPr lang="nb-NO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3" tooltip="22. februar"/>
              </a:rPr>
              <a:t>22. februar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nb-NO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4" tooltip="1931"/>
              </a:rPr>
              <a:t>1931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 </a:t>
            </a:r>
            <a:r>
              <a:rPr lang="nb-NO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5" tooltip="Bergen"/>
              </a:rPr>
              <a:t>Bergen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død </a:t>
            </a:r>
            <a:r>
              <a:rPr lang="nb-NO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6" tooltip="24. desember"/>
              </a:rPr>
              <a:t>24. desember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nb-NO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7" tooltip="2005"/>
              </a:rPr>
              <a:t>2005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 </a:t>
            </a:r>
            <a:r>
              <a:rPr lang="nb-NO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8" tooltip="Egypt"/>
              </a:rPr>
              <a:t>Egypt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 var en </a:t>
            </a:r>
            <a:r>
              <a:rPr lang="nb-NO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9" tooltip="Norge"/>
              </a:rPr>
              <a:t>norsk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nb-NO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10" tooltip="Forfatter"/>
              </a:rPr>
              <a:t>forfatter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oversetter og professor i </a:t>
            </a:r>
            <a:r>
              <a:rPr lang="nb-NO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11" tooltip="Retorikk"/>
              </a:rPr>
              <a:t>retorikk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ved </a:t>
            </a:r>
            <a:r>
              <a:rPr lang="nb-NO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12" tooltip="Universitetet i Bergen"/>
              </a:rPr>
              <a:t>Universitetet i Bergen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75157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Celebration of the laying of the foundation stone for the university of Bergen. </a:t>
            </a:r>
          </a:p>
          <a:p>
            <a:r>
              <a:rPr lang="en-GB" sz="1200" b="0" i="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1946. </a:t>
            </a:r>
          </a:p>
          <a:p>
            <a:r>
              <a:rPr lang="en-GB" sz="1200" b="1" i="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Bergens Museum, was established in 1825</a:t>
            </a:r>
            <a:r>
              <a:rPr lang="en-GB" sz="1200" b="0" i="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GB" sz="1200" b="0" i="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0" i="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noProof="0" dirty="0"/>
              <a:t>Already before the parliament decided to found the University of Bergen some clever physicists had laid out some plans which were going to put Bergen on the nuclear physics map.</a:t>
            </a:r>
          </a:p>
          <a:p>
            <a:endParaRPr lang="en-GB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41122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From </a:t>
            </a:r>
            <a:r>
              <a:rPr lang="nb-NO" dirty="0" err="1"/>
              <a:t>north</a:t>
            </a:r>
            <a:r>
              <a:rPr lang="nb-NO" dirty="0"/>
              <a:t> </a:t>
            </a:r>
            <a:r>
              <a:rPr lang="nb-NO" dirty="0" err="1"/>
              <a:t>ocean</a:t>
            </a:r>
            <a:r>
              <a:rPr lang="nb-NO" dirty="0"/>
              <a:t> to </a:t>
            </a:r>
            <a:r>
              <a:rPr lang="nb-NO" dirty="0" err="1"/>
              <a:t>the</a:t>
            </a:r>
            <a:r>
              <a:rPr lang="nb-NO" dirty="0"/>
              <a:t> Norwegian </a:t>
            </a:r>
            <a:r>
              <a:rPr lang="nb-NO" dirty="0" err="1"/>
              <a:t>sea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71976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Fram 2.juli 1893</a:t>
            </a:r>
          </a:p>
          <a:p>
            <a:r>
              <a:rPr lang="nb-NO" b="0" i="0" dirty="0">
                <a:solidFill>
                  <a:srgbClr val="333333"/>
                </a:solidFill>
                <a:effectLst/>
                <a:latin typeface="Inter"/>
              </a:rPr>
              <a:t>Selve ankomstdagen, 2. september 1896, ble omtalt som «</a:t>
            </a:r>
            <a:r>
              <a:rPr lang="nb-NO" b="0" i="0" dirty="0" err="1">
                <a:solidFill>
                  <a:srgbClr val="333333"/>
                </a:solidFill>
                <a:effectLst/>
                <a:latin typeface="Inter"/>
              </a:rPr>
              <a:t>Framdagen</a:t>
            </a:r>
            <a:r>
              <a:rPr lang="nb-NO" b="0" i="0" dirty="0">
                <a:solidFill>
                  <a:srgbClr val="333333"/>
                </a:solidFill>
                <a:effectLst/>
                <a:latin typeface="Inter"/>
              </a:rPr>
              <a:t>». Og dagen ble en folkefest uten like. Rundt 40.000 møtte frem for å hilse på </a:t>
            </a:r>
            <a:r>
              <a:rPr lang="nb-NO" b="0" i="0" dirty="0" err="1">
                <a:solidFill>
                  <a:srgbClr val="333333"/>
                </a:solidFill>
                <a:effectLst/>
                <a:latin typeface="Inter"/>
              </a:rPr>
              <a:t>polheltene</a:t>
            </a:r>
            <a:endParaRPr lang="nb-NO" b="0" i="0" dirty="0">
              <a:solidFill>
                <a:srgbClr val="333333"/>
              </a:solidFill>
              <a:effectLst/>
              <a:latin typeface="Inter"/>
            </a:endParaRPr>
          </a:p>
          <a:p>
            <a:endParaRPr lang="nb-NO" b="0" i="0" dirty="0">
              <a:solidFill>
                <a:srgbClr val="333333"/>
              </a:solidFill>
              <a:effectLst/>
              <a:latin typeface="Inter"/>
            </a:endParaRPr>
          </a:p>
          <a:p>
            <a:r>
              <a:rPr lang="nb-NO" b="0" i="0" dirty="0">
                <a:solidFill>
                  <a:srgbClr val="666666"/>
                </a:solidFill>
                <a:effectLst/>
                <a:latin typeface="Inter"/>
              </a:rPr>
              <a:t>Alle byens tobakkshandlere hadde festprogrammet til den store folkefesten til salgs for 10 øre.</a:t>
            </a:r>
          </a:p>
          <a:p>
            <a:r>
              <a:rPr lang="nb-NO" b="0" i="0" dirty="0">
                <a:solidFill>
                  <a:srgbClr val="666666"/>
                </a:solidFill>
                <a:effectLst/>
                <a:latin typeface="Inter"/>
              </a:rPr>
              <a:t>Amundsen stakk  til Sydpolen 191</a:t>
            </a:r>
            <a:r>
              <a:rPr lang="nb-NO" b="1" i="0" dirty="0">
                <a:solidFill>
                  <a:srgbClr val="666666"/>
                </a:solidFill>
                <a:effectLst/>
                <a:latin typeface="Inter"/>
              </a:rPr>
              <a:t>1</a:t>
            </a:r>
            <a:r>
              <a:rPr lang="nb-NO" b="0" i="0" dirty="0">
                <a:solidFill>
                  <a:srgbClr val="666666"/>
                </a:solidFill>
                <a:effectLst/>
                <a:latin typeface="Inter"/>
              </a:rPr>
              <a:t>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91085-026E-3E4F-B3FC-CF55AE020D92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98410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Odd Dahl 11 </a:t>
            </a:r>
            <a:r>
              <a:rPr lang="en-US" dirty="0" err="1"/>
              <a:t>år</a:t>
            </a:r>
            <a:r>
              <a:rPr lang="en-US" dirty="0"/>
              <a:t> f. </a:t>
            </a:r>
            <a:r>
              <a:rPr lang="nb-NO" b="0" i="0" u="sng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3"/>
              </a:rPr>
              <a:t>3. november</a:t>
            </a:r>
            <a:r>
              <a:rPr lang="nb-NO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nb-NO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4" tooltip="1898"/>
              </a:rPr>
              <a:t>1898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667DE-184B-1948-9923-91AC0DE9D889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07903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</a:t>
            </a:r>
            <a:r>
              <a:rPr lang="en-US" dirty="0" err="1"/>
              <a:t>det</a:t>
            </a:r>
            <a:r>
              <a:rPr lang="en-US" dirty="0"/>
              <a:t> </a:t>
            </a:r>
            <a:r>
              <a:rPr lang="en-US" dirty="0" err="1"/>
              <a:t>militære</a:t>
            </a:r>
            <a:r>
              <a:rPr lang="en-US" dirty="0"/>
              <a:t> </a:t>
            </a:r>
            <a:r>
              <a:rPr lang="en-US" dirty="0" err="1"/>
              <a:t>sertifikate</a:t>
            </a:r>
            <a:r>
              <a:rPr lang="en-US" dirty="0"/>
              <a:t> </a:t>
            </a:r>
            <a:r>
              <a:rPr lang="en-US" dirty="0" err="1"/>
              <a:t>Kastorolje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</a:t>
            </a:r>
            <a:r>
              <a:rPr lang="en-US" dirty="0" err="1"/>
              <a:t>å</a:t>
            </a:r>
            <a:r>
              <a:rPr lang="en-US" dirty="0"/>
              <a:t> </a:t>
            </a:r>
            <a:r>
              <a:rPr lang="en-US" dirty="0" err="1"/>
              <a:t>smøre</a:t>
            </a:r>
            <a:r>
              <a:rPr lang="en-US" dirty="0"/>
              <a:t> </a:t>
            </a:r>
            <a:r>
              <a:rPr lang="en-US" dirty="0" err="1"/>
              <a:t>motoren</a:t>
            </a:r>
            <a:r>
              <a:rPr lang="en-US" dirty="0"/>
              <a:t>. </a:t>
            </a:r>
            <a:r>
              <a:rPr lang="en-US" dirty="0" err="1"/>
              <a:t>Ble</a:t>
            </a:r>
            <a:r>
              <a:rPr lang="en-US" dirty="0"/>
              <a:t> </a:t>
            </a:r>
            <a:r>
              <a:rPr lang="en-US" dirty="0" err="1"/>
              <a:t>også</a:t>
            </a:r>
            <a:r>
              <a:rPr lang="en-US" dirty="0"/>
              <a:t> </a:t>
            </a:r>
            <a:r>
              <a:rPr lang="en-US" dirty="0" err="1"/>
              <a:t>bruk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apoteket</a:t>
            </a:r>
            <a:r>
              <a:rPr lang="en-US" dirty="0"/>
              <a:t>.</a:t>
            </a:r>
          </a:p>
          <a:p>
            <a:r>
              <a:rPr lang="en-US" dirty="0" err="1"/>
              <a:t>Vinter</a:t>
            </a:r>
            <a:r>
              <a:rPr lang="en-US" dirty="0"/>
              <a:t> </a:t>
            </a:r>
            <a:r>
              <a:rPr lang="en-US" dirty="0" err="1"/>
              <a:t>øvelse</a:t>
            </a:r>
            <a:r>
              <a:rPr lang="en-US" dirty="0"/>
              <a:t> I</a:t>
            </a:r>
            <a:r>
              <a:rPr lang="en-US" baseline="0" dirty="0"/>
              <a:t> </a:t>
            </a:r>
            <a:r>
              <a:rPr lang="en-US" baseline="0" dirty="0" err="1"/>
              <a:t>Valdres</a:t>
            </a:r>
            <a:r>
              <a:rPr lang="en-US" baseline="0" dirty="0"/>
              <a:t>. 5 fly </a:t>
            </a:r>
            <a:r>
              <a:rPr lang="en-US" baseline="0" dirty="0" err="1"/>
              <a:t>dro</a:t>
            </a:r>
            <a:r>
              <a:rPr lang="en-US" baseline="0" dirty="0"/>
              <a:t> </a:t>
            </a:r>
            <a:r>
              <a:rPr lang="en-US" baseline="0" dirty="0" err="1"/>
              <a:t>fra</a:t>
            </a:r>
            <a:r>
              <a:rPr lang="en-US" baseline="0" dirty="0"/>
              <a:t> </a:t>
            </a:r>
            <a:r>
              <a:rPr lang="en-US" baseline="0" dirty="0" err="1"/>
              <a:t>Kjeller</a:t>
            </a:r>
            <a:r>
              <a:rPr lang="en-US" baseline="0" dirty="0"/>
              <a:t>. Et </a:t>
            </a:r>
            <a:r>
              <a:rPr lang="en-US" baseline="0" dirty="0" err="1"/>
              <a:t>av</a:t>
            </a:r>
            <a:r>
              <a:rPr lang="en-US" baseline="0" dirty="0"/>
              <a:t> </a:t>
            </a:r>
            <a:r>
              <a:rPr lang="en-US" baseline="0" dirty="0" err="1"/>
              <a:t>flyene</a:t>
            </a:r>
            <a:r>
              <a:rPr lang="en-US" baseline="0" dirty="0"/>
              <a:t> </a:t>
            </a:r>
            <a:r>
              <a:rPr lang="en-US" baseline="0" dirty="0" err="1"/>
              <a:t>ble</a:t>
            </a:r>
            <a:r>
              <a:rPr lang="en-US" baseline="0" dirty="0"/>
              <a:t> </a:t>
            </a:r>
            <a:r>
              <a:rPr lang="en-US" baseline="0" dirty="0" err="1"/>
              <a:t>skade</a:t>
            </a:r>
            <a:r>
              <a:rPr lang="en-US" baseline="0" dirty="0"/>
              <a:t> </a:t>
            </a:r>
            <a:r>
              <a:rPr lang="en-US" baseline="0" dirty="0" err="1"/>
              <a:t>ved</a:t>
            </a:r>
            <a:r>
              <a:rPr lang="en-US" baseline="0" dirty="0"/>
              <a:t> landing </a:t>
            </a:r>
            <a:r>
              <a:rPr lang="en-US" baseline="0" dirty="0" err="1"/>
              <a:t>på</a:t>
            </a:r>
            <a:r>
              <a:rPr lang="en-US" baseline="0" dirty="0"/>
              <a:t> </a:t>
            </a:r>
            <a:r>
              <a:rPr lang="en-US" baseline="0" dirty="0" err="1"/>
              <a:t>Fagernesvannet</a:t>
            </a:r>
            <a:r>
              <a:rPr lang="en-US" baseline="0" dirty="0"/>
              <a:t>, men Odd Dahl </a:t>
            </a:r>
            <a:r>
              <a:rPr lang="en-US" baseline="0" dirty="0" err="1"/>
              <a:t>reparerte</a:t>
            </a:r>
            <a:r>
              <a:rPr lang="en-US" baseline="0" dirty="0"/>
              <a:t> </a:t>
            </a:r>
            <a:r>
              <a:rPr lang="en-US" baseline="0" dirty="0" err="1"/>
              <a:t>det</a:t>
            </a:r>
            <a:r>
              <a:rPr lang="en-US" baseline="0" dirty="0"/>
              <a:t> med </a:t>
            </a:r>
            <a:r>
              <a:rPr lang="en-US" baseline="0" dirty="0" err="1"/>
              <a:t>støtte</a:t>
            </a:r>
            <a:r>
              <a:rPr lang="en-US" baseline="0" dirty="0"/>
              <a:t> </a:t>
            </a:r>
            <a:r>
              <a:rPr lang="en-US" baseline="0" dirty="0" err="1"/>
              <a:t>fra</a:t>
            </a:r>
            <a:r>
              <a:rPr lang="en-US" baseline="0" dirty="0"/>
              <a:t> </a:t>
            </a:r>
            <a:r>
              <a:rPr lang="en-US" baseline="0" dirty="0" err="1"/>
              <a:t>det</a:t>
            </a:r>
            <a:r>
              <a:rPr lang="en-US" baseline="0" dirty="0"/>
              <a:t> </a:t>
            </a:r>
            <a:r>
              <a:rPr lang="en-US" baseline="0" dirty="0" err="1"/>
              <a:t>lokale</a:t>
            </a:r>
            <a:r>
              <a:rPr lang="en-US" baseline="0" dirty="0"/>
              <a:t> </a:t>
            </a:r>
            <a:r>
              <a:rPr lang="en-US" baseline="0" dirty="0" err="1"/>
              <a:t>likkisteverkstedet</a:t>
            </a:r>
            <a:r>
              <a:rPr lang="en-US" baseline="0" dirty="0"/>
              <a:t>. </a:t>
            </a:r>
          </a:p>
          <a:p>
            <a:r>
              <a:rPr lang="en-US" baseline="0" dirty="0" err="1"/>
              <a:t>Skulle</a:t>
            </a:r>
            <a:r>
              <a:rPr lang="en-US" baseline="0" dirty="0"/>
              <a:t> </a:t>
            </a:r>
            <a:r>
              <a:rPr lang="en-US" baseline="0" dirty="0" err="1"/>
              <a:t>også</a:t>
            </a:r>
            <a:r>
              <a:rPr lang="en-US" baseline="0" dirty="0"/>
              <a:t> fly et </a:t>
            </a:r>
            <a:r>
              <a:rPr lang="en-US" baseline="0" dirty="0" err="1"/>
              <a:t>av</a:t>
            </a:r>
            <a:r>
              <a:rPr lang="en-US" baseline="0" dirty="0"/>
              <a:t> </a:t>
            </a:r>
            <a:r>
              <a:rPr lang="en-US" baseline="0" dirty="0" err="1"/>
              <a:t>flyene</a:t>
            </a:r>
            <a:r>
              <a:rPr lang="en-US" baseline="0" dirty="0"/>
              <a:t> </a:t>
            </a:r>
            <a:r>
              <a:rPr lang="en-US" baseline="0" dirty="0" err="1"/>
              <a:t>hjem</a:t>
            </a:r>
            <a:r>
              <a:rPr lang="en-US" baseline="0" dirty="0"/>
              <a:t> </a:t>
            </a:r>
            <a:r>
              <a:rPr lang="en-US" baseline="0" dirty="0" err="1"/>
              <a:t>til</a:t>
            </a:r>
            <a:r>
              <a:rPr lang="en-US" baseline="0" dirty="0"/>
              <a:t> </a:t>
            </a:r>
            <a:r>
              <a:rPr lang="en-US" baseline="0" dirty="0" err="1"/>
              <a:t>kjeller</a:t>
            </a:r>
            <a:r>
              <a:rPr lang="en-US" baseline="0" dirty="0"/>
              <a:t>. </a:t>
            </a:r>
            <a:r>
              <a:rPr lang="en-US" baseline="0" dirty="0" err="1"/>
              <a:t>Hadde</a:t>
            </a:r>
            <a:r>
              <a:rPr lang="en-US" baseline="0" dirty="0"/>
              <a:t> </a:t>
            </a:r>
            <a:r>
              <a:rPr lang="en-US" baseline="0" dirty="0" err="1"/>
              <a:t>ordre</a:t>
            </a:r>
            <a:r>
              <a:rPr lang="en-US" baseline="0" dirty="0"/>
              <a:t> </a:t>
            </a:r>
            <a:r>
              <a:rPr lang="en-US" baseline="0" dirty="0" err="1"/>
              <a:t>om</a:t>
            </a:r>
            <a:r>
              <a:rPr lang="en-US" baseline="0" dirty="0"/>
              <a:t> </a:t>
            </a:r>
            <a:r>
              <a:rPr lang="en-US" baseline="0" dirty="0" err="1"/>
              <a:t>å</a:t>
            </a:r>
            <a:r>
              <a:rPr lang="en-US" baseline="0" dirty="0"/>
              <a:t> </a:t>
            </a:r>
            <a:r>
              <a:rPr lang="en-US" baseline="0" dirty="0" err="1"/>
              <a:t>holde</a:t>
            </a:r>
            <a:r>
              <a:rPr lang="en-US" baseline="0" dirty="0"/>
              <a:t> </a:t>
            </a:r>
            <a:r>
              <a:rPr lang="en-US" baseline="0" dirty="0" err="1"/>
              <a:t>sammen</a:t>
            </a:r>
            <a:r>
              <a:rPr lang="en-US" baseline="0" dirty="0"/>
              <a:t> </a:t>
            </a:r>
            <a:r>
              <a:rPr lang="en-US" baseline="0" dirty="0" err="1"/>
              <a:t>og</a:t>
            </a:r>
            <a:r>
              <a:rPr lang="en-US" baseline="0" dirty="0"/>
              <a:t> </a:t>
            </a:r>
            <a:r>
              <a:rPr lang="en-US" baseline="0" dirty="0" err="1"/>
              <a:t>gå</a:t>
            </a:r>
            <a:r>
              <a:rPr lang="en-US" baseline="0" dirty="0"/>
              <a:t> </a:t>
            </a:r>
            <a:r>
              <a:rPr lang="en-US" baseline="0" dirty="0" err="1"/>
              <a:t>ned</a:t>
            </a:r>
            <a:r>
              <a:rPr lang="en-US" baseline="0" dirty="0"/>
              <a:t> med en gang </a:t>
            </a:r>
            <a:r>
              <a:rPr lang="en-US" baseline="0" dirty="0" err="1"/>
              <a:t>sikten</a:t>
            </a:r>
            <a:r>
              <a:rPr lang="en-US" baseline="0" dirty="0"/>
              <a:t> </a:t>
            </a:r>
            <a:r>
              <a:rPr lang="en-US" baseline="0" dirty="0" err="1"/>
              <a:t>begynte</a:t>
            </a:r>
            <a:r>
              <a:rPr lang="en-US" baseline="0" dirty="0"/>
              <a:t> </a:t>
            </a:r>
            <a:r>
              <a:rPr lang="en-US" baseline="0" dirty="0" err="1"/>
              <a:t>å</a:t>
            </a:r>
            <a:r>
              <a:rPr lang="en-US" baseline="0" dirty="0"/>
              <a:t> </a:t>
            </a:r>
            <a:r>
              <a:rPr lang="en-US" baseline="0" dirty="0" err="1"/>
              <a:t>bli</a:t>
            </a:r>
            <a:r>
              <a:rPr lang="en-US" baseline="0" dirty="0"/>
              <a:t> </a:t>
            </a:r>
            <a:r>
              <a:rPr lang="en-US" baseline="0" dirty="0" err="1"/>
              <a:t>ufprsvarlig</a:t>
            </a:r>
            <a:r>
              <a:rPr lang="en-US" baseline="0" dirty="0"/>
              <a:t>. </a:t>
            </a:r>
            <a:r>
              <a:rPr lang="en-US" baseline="0" dirty="0" err="1"/>
              <a:t>Mistet</a:t>
            </a:r>
            <a:r>
              <a:rPr lang="en-US" baseline="0" dirty="0"/>
              <a:t> </a:t>
            </a:r>
            <a:r>
              <a:rPr lang="en-US" baseline="0" dirty="0" err="1"/>
              <a:t>raskt</a:t>
            </a:r>
            <a:r>
              <a:rPr lang="en-US" baseline="0" dirty="0"/>
              <a:t> </a:t>
            </a:r>
            <a:r>
              <a:rPr lang="en-US" baseline="0" dirty="0" err="1"/>
              <a:t>kontakten</a:t>
            </a:r>
            <a:r>
              <a:rPr lang="en-US" baseline="0" dirty="0"/>
              <a:t> med de </a:t>
            </a:r>
            <a:r>
              <a:rPr lang="en-US" baseline="0" dirty="0" err="1"/>
              <a:t>andre</a:t>
            </a:r>
            <a:r>
              <a:rPr lang="en-US" baseline="0" dirty="0"/>
              <a:t>, </a:t>
            </a:r>
            <a:r>
              <a:rPr lang="en-US" baseline="0" dirty="0" err="1"/>
              <a:t>og</a:t>
            </a:r>
            <a:r>
              <a:rPr lang="en-US" baseline="0" dirty="0"/>
              <a:t> </a:t>
            </a:r>
            <a:r>
              <a:rPr lang="en-US" baseline="0" dirty="0" err="1"/>
              <a:t>ventet</a:t>
            </a:r>
            <a:r>
              <a:rPr lang="en-US" baseline="0" dirty="0"/>
              <a:t> for </a:t>
            </a:r>
            <a:r>
              <a:rPr lang="en-US" baseline="0" dirty="0" err="1"/>
              <a:t>lenge</a:t>
            </a:r>
            <a:r>
              <a:rPr lang="en-US" baseline="0" dirty="0"/>
              <a:t> med </a:t>
            </a:r>
            <a:r>
              <a:rPr lang="en-US" baseline="0" dirty="0" err="1"/>
              <a:t>å</a:t>
            </a:r>
            <a:r>
              <a:rPr lang="en-US" baseline="0" dirty="0"/>
              <a:t> </a:t>
            </a:r>
            <a:r>
              <a:rPr lang="en-US" baseline="0" dirty="0" err="1"/>
              <a:t>gå</a:t>
            </a:r>
            <a:r>
              <a:rPr lang="en-US" baseline="0" dirty="0"/>
              <a:t> </a:t>
            </a:r>
            <a:r>
              <a:rPr lang="en-US" baseline="0" dirty="0" err="1"/>
              <a:t>ned</a:t>
            </a:r>
            <a:r>
              <a:rPr lang="en-US" baseline="0" dirty="0"/>
              <a:t> under </a:t>
            </a:r>
            <a:r>
              <a:rPr lang="en-US" baseline="0" dirty="0" err="1"/>
              <a:t>brukbare</a:t>
            </a:r>
            <a:r>
              <a:rPr lang="en-US" baseline="0" dirty="0"/>
              <a:t> </a:t>
            </a:r>
            <a:r>
              <a:rPr lang="en-US" baseline="0" dirty="0" err="1"/>
              <a:t>siktforhols</a:t>
            </a:r>
            <a:r>
              <a:rPr lang="en-US" baseline="0" dirty="0"/>
              <a:t>. </a:t>
            </a:r>
            <a:r>
              <a:rPr lang="en-US" baseline="0" dirty="0" err="1"/>
              <a:t>Ble</a:t>
            </a:r>
            <a:r>
              <a:rPr lang="en-US" baseline="0" dirty="0"/>
              <a:t> </a:t>
            </a:r>
            <a:r>
              <a:rPr lang="en-US" baseline="0" dirty="0" err="1"/>
              <a:t>tvunget</a:t>
            </a:r>
            <a:r>
              <a:rPr lang="en-US" baseline="0" dirty="0"/>
              <a:t> </a:t>
            </a:r>
            <a:r>
              <a:rPr lang="en-US" baseline="0" dirty="0" err="1"/>
              <a:t>til</a:t>
            </a:r>
            <a:r>
              <a:rPr lang="en-US" baseline="0" dirty="0"/>
              <a:t> </a:t>
            </a:r>
            <a:r>
              <a:rPr lang="en-US" baseline="0" dirty="0" err="1"/>
              <a:t>å</a:t>
            </a:r>
            <a:r>
              <a:rPr lang="en-US" baseline="0" dirty="0"/>
              <a:t> </a:t>
            </a:r>
            <a:r>
              <a:rPr lang="en-US" baseline="0" dirty="0" err="1"/>
              <a:t>fortsette</a:t>
            </a:r>
            <a:r>
              <a:rPr lang="en-US" baseline="0" dirty="0"/>
              <a:t>, </a:t>
            </a:r>
            <a:r>
              <a:rPr lang="en-US" baseline="0" dirty="0" err="1"/>
              <a:t>og</a:t>
            </a:r>
            <a:r>
              <a:rPr lang="en-US" baseline="0" dirty="0"/>
              <a:t> </a:t>
            </a:r>
            <a:r>
              <a:rPr lang="en-US" baseline="0" dirty="0" err="1"/>
              <a:t>kjørte</a:t>
            </a:r>
            <a:r>
              <a:rPr lang="en-US" baseline="0" dirty="0"/>
              <a:t> med </a:t>
            </a:r>
            <a:r>
              <a:rPr lang="en-US" baseline="0" dirty="0" err="1"/>
              <a:t>kompass</a:t>
            </a:r>
            <a:r>
              <a:rPr lang="en-US" baseline="0" dirty="0"/>
              <a:t> mot </a:t>
            </a:r>
            <a:r>
              <a:rPr lang="en-US" baseline="0" dirty="0" err="1"/>
              <a:t>Kjeller</a:t>
            </a:r>
            <a:r>
              <a:rPr lang="en-US" baseline="0" dirty="0"/>
              <a:t>. Han </a:t>
            </a:r>
            <a:r>
              <a:rPr lang="en-US" baseline="0" dirty="0" err="1"/>
              <a:t>trodde</a:t>
            </a:r>
            <a:r>
              <a:rPr lang="en-US" baseline="0" dirty="0"/>
              <a:t> </a:t>
            </a:r>
            <a:r>
              <a:rPr lang="en-US" baseline="0" dirty="0" err="1"/>
              <a:t>han</a:t>
            </a:r>
            <a:r>
              <a:rPr lang="en-US" baseline="0" dirty="0"/>
              <a:t> </a:t>
            </a:r>
            <a:r>
              <a:rPr lang="en-US" baseline="0" dirty="0" err="1"/>
              <a:t>måtte</a:t>
            </a:r>
            <a:r>
              <a:rPr lang="en-US" baseline="0" dirty="0"/>
              <a:t> </a:t>
            </a:r>
            <a:r>
              <a:rPr lang="en-US" baseline="0" dirty="0" err="1"/>
              <a:t>være</a:t>
            </a:r>
            <a:r>
              <a:rPr lang="en-US" baseline="0" dirty="0"/>
              <a:t> I </a:t>
            </a:r>
            <a:r>
              <a:rPr lang="en-US" baseline="0" dirty="0" err="1"/>
              <a:t>nærheten</a:t>
            </a:r>
            <a:r>
              <a:rPr lang="en-US" baseline="0" dirty="0"/>
              <a:t>, </a:t>
            </a:r>
            <a:r>
              <a:rPr lang="en-US" baseline="0" dirty="0" err="1"/>
              <a:t>og</a:t>
            </a:r>
            <a:r>
              <a:rPr lang="en-US" baseline="0" dirty="0"/>
              <a:t> </a:t>
            </a:r>
            <a:r>
              <a:rPr lang="en-US" baseline="0" dirty="0" err="1"/>
              <a:t>var</a:t>
            </a:r>
            <a:r>
              <a:rPr lang="en-US" baseline="0" dirty="0"/>
              <a:t> </a:t>
            </a:r>
            <a:r>
              <a:rPr lang="en-US" baseline="0" dirty="0" err="1"/>
              <a:t>dessuten</a:t>
            </a:r>
            <a:r>
              <a:rPr lang="en-US" baseline="0" dirty="0"/>
              <a:t> I </a:t>
            </a:r>
            <a:r>
              <a:rPr lang="en-US" baseline="0" dirty="0" err="1"/>
              <a:t>ferd</a:t>
            </a:r>
            <a:r>
              <a:rPr lang="en-US" baseline="0" dirty="0"/>
              <a:t> med </a:t>
            </a:r>
            <a:r>
              <a:rPr lang="en-US" baseline="0" dirty="0" err="1"/>
              <a:t>å</a:t>
            </a:r>
            <a:r>
              <a:rPr lang="en-US" baseline="0" dirty="0"/>
              <a:t> </a:t>
            </a:r>
            <a:r>
              <a:rPr lang="en-US" baseline="0" dirty="0" err="1"/>
              <a:t>gå</a:t>
            </a:r>
            <a:r>
              <a:rPr lang="en-US" baseline="0" dirty="0"/>
              <a:t> </a:t>
            </a:r>
            <a:r>
              <a:rPr lang="en-US" baseline="0" dirty="0" err="1"/>
              <a:t>ttom</a:t>
            </a:r>
            <a:r>
              <a:rPr lang="en-US" baseline="0" dirty="0"/>
              <a:t> for </a:t>
            </a:r>
            <a:r>
              <a:rPr lang="en-US" baseline="0" dirty="0" err="1"/>
              <a:t>bensin</a:t>
            </a:r>
            <a:r>
              <a:rPr lang="en-US" baseline="0" dirty="0"/>
              <a:t>. </a:t>
            </a:r>
            <a:r>
              <a:rPr lang="en-US" baseline="0" dirty="0" err="1"/>
              <a:t>Satte</a:t>
            </a:r>
            <a:r>
              <a:rPr lang="en-US" baseline="0" dirty="0"/>
              <a:t> </a:t>
            </a:r>
            <a:r>
              <a:rPr lang="en-US" baseline="0" dirty="0" err="1"/>
              <a:t>derfor</a:t>
            </a:r>
            <a:r>
              <a:rPr lang="en-US" baseline="0" dirty="0"/>
              <a:t> </a:t>
            </a:r>
            <a:r>
              <a:rPr lang="en-US" baseline="0" dirty="0" err="1"/>
              <a:t>flyet</a:t>
            </a:r>
            <a:r>
              <a:rPr lang="en-US" baseline="0" dirty="0"/>
              <a:t> </a:t>
            </a:r>
            <a:r>
              <a:rPr lang="en-US" baseline="0" dirty="0" err="1"/>
              <a:t>ned</a:t>
            </a:r>
            <a:r>
              <a:rPr lang="en-US" baseline="0" dirty="0"/>
              <a:t> </a:t>
            </a:r>
            <a:r>
              <a:rPr lang="en-US" baseline="0" dirty="0" err="1"/>
              <a:t>når</a:t>
            </a:r>
            <a:r>
              <a:rPr lang="en-US" baseline="0" dirty="0"/>
              <a:t> </a:t>
            </a:r>
            <a:r>
              <a:rPr lang="en-US" baseline="0" dirty="0" err="1"/>
              <a:t>det</a:t>
            </a:r>
            <a:r>
              <a:rPr lang="en-US" baseline="0" dirty="0"/>
              <a:t> </a:t>
            </a:r>
            <a:r>
              <a:rPr lang="en-US" baseline="0" dirty="0" err="1"/>
              <a:t>ble</a:t>
            </a:r>
            <a:r>
              <a:rPr lang="en-US" baseline="0" dirty="0"/>
              <a:t> en </a:t>
            </a:r>
            <a:r>
              <a:rPr lang="en-US" baseline="0" dirty="0" err="1"/>
              <a:t>liten</a:t>
            </a:r>
            <a:r>
              <a:rPr lang="en-US" baseline="0" dirty="0"/>
              <a:t> </a:t>
            </a:r>
            <a:r>
              <a:rPr lang="en-US" baseline="0" dirty="0" err="1"/>
              <a:t>gløtt</a:t>
            </a:r>
            <a:r>
              <a:rPr lang="en-US" baseline="0" dirty="0"/>
              <a:t>. </a:t>
            </a:r>
            <a:r>
              <a:rPr lang="en-US" baseline="0" dirty="0" err="1"/>
              <a:t>Spurte</a:t>
            </a:r>
            <a:r>
              <a:rPr lang="en-US" baseline="0" dirty="0"/>
              <a:t> </a:t>
            </a:r>
            <a:r>
              <a:rPr lang="en-US" baseline="0" dirty="0" err="1"/>
              <a:t>noen</a:t>
            </a:r>
            <a:r>
              <a:rPr lang="en-US" baseline="0" dirty="0"/>
              <a:t> </a:t>
            </a:r>
            <a:r>
              <a:rPr lang="en-US" baseline="0" dirty="0" err="1"/>
              <a:t>skogvoktere</a:t>
            </a:r>
            <a:r>
              <a:rPr lang="en-US" baseline="0" dirty="0"/>
              <a:t> </a:t>
            </a:r>
            <a:r>
              <a:rPr lang="en-US" baseline="0" dirty="0" err="1"/>
              <a:t>hvor</a:t>
            </a:r>
            <a:r>
              <a:rPr lang="en-US" baseline="0" dirty="0"/>
              <a:t> </a:t>
            </a:r>
            <a:r>
              <a:rPr lang="en-US" baseline="0" dirty="0" err="1"/>
              <a:t>han</a:t>
            </a:r>
            <a:r>
              <a:rPr lang="en-US" baseline="0" dirty="0"/>
              <a:t> var. </a:t>
            </a:r>
            <a:r>
              <a:rPr lang="en-US" baseline="0" dirty="0" err="1"/>
              <a:t>Protokoll</a:t>
            </a:r>
            <a:r>
              <a:rPr lang="en-US" baseline="0" dirty="0"/>
              <a:t> </a:t>
            </a:r>
            <a:r>
              <a:rPr lang="en-US" baseline="0" dirty="0" err="1"/>
              <a:t>var</a:t>
            </a:r>
            <a:r>
              <a:rPr lang="en-US" baseline="0" dirty="0"/>
              <a:t> </a:t>
            </a:r>
            <a:r>
              <a:rPr lang="en-US" baseline="0" dirty="0" err="1"/>
              <a:t>å</a:t>
            </a:r>
            <a:r>
              <a:rPr lang="en-US" baseline="0" dirty="0"/>
              <a:t> </a:t>
            </a:r>
            <a:r>
              <a:rPr lang="en-US" baseline="0" dirty="0" err="1"/>
              <a:t>rapportere</a:t>
            </a:r>
            <a:r>
              <a:rPr lang="en-US" baseline="0" dirty="0"/>
              <a:t> </a:t>
            </a:r>
            <a:r>
              <a:rPr lang="en-US" baseline="0" dirty="0" err="1"/>
              <a:t>til</a:t>
            </a:r>
            <a:r>
              <a:rPr lang="en-US" baseline="0" dirty="0"/>
              <a:t> </a:t>
            </a:r>
            <a:r>
              <a:rPr lang="en-US" baseline="0" dirty="0" err="1"/>
              <a:t>Svenske</a:t>
            </a:r>
            <a:r>
              <a:rPr lang="en-US" baseline="0" dirty="0"/>
              <a:t> </a:t>
            </a:r>
            <a:r>
              <a:rPr lang="en-US" baseline="0" dirty="0" err="1"/>
              <a:t>myndigheter</a:t>
            </a:r>
            <a:r>
              <a:rPr lang="en-US" baseline="0" dirty="0"/>
              <a:t>, men </a:t>
            </a:r>
            <a:r>
              <a:rPr lang="en-US" baseline="0" dirty="0" err="1"/>
              <a:t>hadde</a:t>
            </a:r>
            <a:r>
              <a:rPr lang="en-US" baseline="0" dirty="0"/>
              <a:t> lite </a:t>
            </a:r>
            <a:r>
              <a:rPr lang="en-US" baseline="0" dirty="0" err="1"/>
              <a:t>lyst</a:t>
            </a:r>
            <a:r>
              <a:rPr lang="en-US" baseline="0" dirty="0"/>
              <a:t> </a:t>
            </a:r>
            <a:r>
              <a:rPr lang="en-US" baseline="0" dirty="0" err="1"/>
              <a:t>til</a:t>
            </a:r>
            <a:r>
              <a:rPr lang="en-US" baseline="0" dirty="0"/>
              <a:t> </a:t>
            </a:r>
            <a:r>
              <a:rPr lang="en-US" baseline="0" dirty="0" err="1"/>
              <a:t>dette</a:t>
            </a:r>
            <a:r>
              <a:rPr lang="en-US" baseline="0" dirty="0"/>
              <a:t> da </a:t>
            </a:r>
            <a:r>
              <a:rPr lang="en-US" baseline="0" dirty="0" err="1"/>
              <a:t>han</a:t>
            </a:r>
            <a:r>
              <a:rPr lang="en-US" baseline="0" dirty="0"/>
              <a:t> </a:t>
            </a:r>
            <a:r>
              <a:rPr lang="en-US" baseline="0" dirty="0" err="1"/>
              <a:t>regnet</a:t>
            </a:r>
            <a:r>
              <a:rPr lang="en-US" baseline="0" dirty="0"/>
              <a:t> med at de </a:t>
            </a:r>
            <a:r>
              <a:rPr lang="en-US" baseline="0" dirty="0" err="1"/>
              <a:t>andre</a:t>
            </a:r>
            <a:r>
              <a:rPr lang="en-US" baseline="0" dirty="0"/>
              <a:t> </a:t>
            </a:r>
            <a:r>
              <a:rPr lang="en-US" baseline="0" dirty="0" err="1"/>
              <a:t>nå</a:t>
            </a:r>
            <a:r>
              <a:rPr lang="en-US" baseline="0" dirty="0"/>
              <a:t> </a:t>
            </a:r>
            <a:r>
              <a:rPr lang="en-US" baseline="0" dirty="0" err="1"/>
              <a:t>var</a:t>
            </a:r>
            <a:r>
              <a:rPr lang="en-US" baseline="0" dirty="0"/>
              <a:t> </a:t>
            </a:r>
            <a:r>
              <a:rPr lang="en-US" baseline="0" dirty="0" err="1"/>
              <a:t>tilbake</a:t>
            </a:r>
            <a:r>
              <a:rPr lang="en-US" baseline="0" dirty="0"/>
              <a:t>. </a:t>
            </a:r>
          </a:p>
          <a:p>
            <a:r>
              <a:rPr lang="en-US" baseline="0" dirty="0" err="1"/>
              <a:t>Dro</a:t>
            </a:r>
            <a:r>
              <a:rPr lang="en-US" baseline="0" dirty="0"/>
              <a:t> </a:t>
            </a:r>
            <a:r>
              <a:rPr lang="en-US" baseline="0" dirty="0" err="1"/>
              <a:t>tilbake</a:t>
            </a:r>
            <a:r>
              <a:rPr lang="en-US" baseline="0" dirty="0"/>
              <a:t> over </a:t>
            </a:r>
            <a:r>
              <a:rPr lang="en-US" baseline="0" dirty="0" err="1"/>
              <a:t>grensen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667DE-184B-1948-9923-91AC0DE9D889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069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48CB7D8-AAEF-A741-DF7E-4B7E528B0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F396FEC-2A68-EE93-8448-23A22F42E5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3AF5BDC-A5B7-8B3A-03C7-A1D418D4F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29217D0-B621-3B91-4FAE-7EFACEA5A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7FEFC7A-C977-AEAE-3D34-6673665EC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3965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6A8A5D5-BBC2-BD5C-426F-54A0F7206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CBAAE518-A827-B59B-BD24-C88E4C01BA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D1C217E-23B7-C6AE-49C3-2F35FA373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0CA86AF-3534-1077-A179-5B470DB89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4082926-2245-90E7-D241-47389BDE4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967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59BB175D-DFC3-ABCF-2DCD-CA266479AF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21CB6329-02DD-50E2-05F4-69F5C845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7B136AB-A96B-385A-3DD2-08392BC7F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51CCC94-D2CA-D0EE-ADA7-AEFE067A1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6E54E77-02C6-9BC0-EBDE-74AAB4BB4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0241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205F99D-602F-7AC4-61BA-F1E0DBB46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A11720E-3A81-32DE-9970-20FF49817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A9B8E71-3D72-EA98-9A1C-2F439AE73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3C0EA65-67AE-F4B9-7635-CDFA10FA8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AD53F1-9854-3F3F-89BB-F74C45879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2436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4C31588-24E0-1188-A860-635F7AB39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EB1F4ACA-90D9-2749-1C8A-ABCE7A53C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FC07FA0-47BF-DA34-0896-3E3E87A93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D5D5BBE-F62F-BD39-6A77-E01B5E0BD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4995593-BB4A-7DE7-27EC-2487ADD5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2939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768230D-8141-23F6-B7CC-7D49CE87B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76FBD59-0C8F-37B1-FBD8-749BFD8CA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E1073BEA-1D5F-5AAA-C79B-8164C7EF9D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EBC49483-FE1B-7755-6832-1611967EF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ED49457B-5B5D-7918-F06B-CCA0188B8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9882B240-500D-8E5A-C2FB-A18EFE81F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4022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67FA119-0923-B7CC-C1E3-D9730257B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64A0382E-B6D4-4648-F0B4-62567E021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9957325B-48FA-4F36-70E6-EFFF4CB61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3CC4185A-4332-C7BC-1740-BD7168AEF6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D9342828-1296-3BC0-5800-DC2D86DD06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5E413A49-76A5-0633-0E16-28E57CF2F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862B5373-70DF-BF2B-8C0E-CF3050D17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7FA12AE2-5FF0-7935-C88D-86CA8A39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657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C63C81D-E975-053B-429D-CFEC2B0EB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626A24E3-1EDA-AE0E-1BED-D912EF9F0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0594834A-A459-9B1C-F0DF-2E22A0DD5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5127A525-1EC0-0C98-8CCC-5722DF692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9584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AD865594-6111-E785-D727-492A8F293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6297B8FE-0F19-7DCD-5865-652F59392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E0F8D64E-5927-FD18-0594-8B1197530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0296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EB358DD-2D76-BC68-9C93-5B2AF2E59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94FF1DA-B2C3-22BD-40D7-A254224E3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0A0DC0DC-918B-F9A7-6141-DFCBA647C5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93AC7FD7-2A6A-8FB6-F221-5B68A3914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8BC43096-9EB6-9068-EEBD-26542160C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16402DC6-031F-05D8-5787-332BC98DC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4188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1CADCBE-D631-ABEF-9C45-FC003AB6A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2F8060E2-044C-1EB9-18EB-6FF125879B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8A8A88F6-674D-8DAB-761B-B7B2583AC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B9345A16-2BDF-8B39-8674-F46144C74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B776D651-6941-64E1-8DF7-FF855C53B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23D57D32-FA94-2896-7057-3B51DC5B9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577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D6E53ACC-0721-BE0E-326C-AE196A47B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AFD7D4D9-8305-EC3E-6EE1-3DCBF694A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61DC1E9-F5AE-CFFE-6535-68A8ED69E8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AE4D7-60A4-0849-A20C-EBDB4A5853CB}" type="datetimeFigureOut">
              <a:rPr lang="nb-NO" smtClean="0"/>
              <a:t>04.02.2024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FF9C7D7-5954-BC11-4FB1-DC66F6C572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7CEEDD95-E8C8-ED5E-F861-E0C4B7235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B164D-5067-AA49-B13C-B98C3DC74CB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4431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igitaltmuseum.no/search/?aq=name%3A%22A4858125-887D-409D-A1F8-12D313A0B521%2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CC6D3-F0CD-E08A-C8E6-F0376CB94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>
            <a:extLst>
              <a:ext uri="{FF2B5EF4-FFF2-40B4-BE49-F238E27FC236}">
                <a16:creationId xmlns:a16="http://schemas.microsoft.com/office/drawing/2014/main" id="{FA9F42C2-ADC4-4CB9-7B9C-6ACDBB381A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tel 1">
            <a:extLst>
              <a:ext uri="{FF2B5EF4-FFF2-40B4-BE49-F238E27FC236}">
                <a16:creationId xmlns:a16="http://schemas.microsoft.com/office/drawing/2014/main" id="{522711A7-64F2-13C2-6A22-37AD3C0DE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849" y="1919266"/>
            <a:ext cx="5055079" cy="1325563"/>
          </a:xfrm>
        </p:spPr>
        <p:txBody>
          <a:bodyPr>
            <a:noAutofit/>
          </a:bodyPr>
          <a:lstStyle/>
          <a:p>
            <a:r>
              <a:rPr lang="nb-NO" sz="8800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</a:t>
            </a:r>
            <a:endParaRPr lang="nb-NO" sz="8800" b="1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Bilde 1" descr="Et bilde som inneholder tekst, skjermbilde, Font, sort&#10;&#10;Automatisk generert beskrivelse">
            <a:extLst>
              <a:ext uri="{FF2B5EF4-FFF2-40B4-BE49-F238E27FC236}">
                <a16:creationId xmlns:a16="http://schemas.microsoft.com/office/drawing/2014/main" id="{89FF0BA0-2F9A-D90E-6B2B-19AFAB65E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2953" y="4177553"/>
            <a:ext cx="13342597" cy="272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0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326" y="1150987"/>
            <a:ext cx="6026033" cy="4789656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2012" y="2293987"/>
            <a:ext cx="4318592" cy="4209030"/>
          </a:xfrm>
          <a:prstGeom prst="rect">
            <a:avLst/>
          </a:prstGeom>
        </p:spPr>
      </p:pic>
      <p:sp>
        <p:nvSpPr>
          <p:cNvPr id="6" name="Rektangel 5"/>
          <p:cNvSpPr/>
          <p:nvPr/>
        </p:nvSpPr>
        <p:spPr>
          <a:xfrm>
            <a:off x="6752012" y="2619199"/>
            <a:ext cx="2822184" cy="657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/>
              <a:t>Fra samling Geofysisk </a:t>
            </a:r>
            <a:r>
              <a:rPr lang="nb-NO" dirty="0" err="1"/>
              <a:t>Inst</a:t>
            </a:r>
            <a:r>
              <a:rPr lang="nb-NO" dirty="0"/>
              <a:t>. </a:t>
            </a:r>
          </a:p>
          <a:p>
            <a:r>
              <a:rPr lang="nb-NO" dirty="0"/>
              <a:t>Foto: Thor Kvinge</a:t>
            </a:r>
          </a:p>
        </p:txBody>
      </p:sp>
      <p:sp>
        <p:nvSpPr>
          <p:cNvPr id="7" name="Rektangel 6"/>
          <p:cNvSpPr/>
          <p:nvPr/>
        </p:nvSpPr>
        <p:spPr>
          <a:xfrm>
            <a:off x="1713994" y="1504586"/>
            <a:ext cx="2256058" cy="37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/>
              <a:t>Foto fra Frammuseet</a:t>
            </a:r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6E9CC1AC-4AB7-8F9C-E1C2-005A98EE6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055" y="127682"/>
            <a:ext cx="10373202" cy="1143000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rgbClr val="FFFFFF"/>
                </a:solidFill>
              </a:rPr>
              <a:t>Maudekspedisjonen</a:t>
            </a:r>
            <a:r>
              <a:rPr lang="en-US" sz="4000" dirty="0">
                <a:solidFill>
                  <a:srgbClr val="FFFFFF"/>
                </a:solidFill>
              </a:rPr>
              <a:t> 1918-1925</a:t>
            </a:r>
          </a:p>
        </p:txBody>
      </p:sp>
    </p:spTree>
    <p:extLst>
      <p:ext uri="{BB962C8B-B14F-4D97-AF65-F5344CB8AC3E}">
        <p14:creationId xmlns:p14="http://schemas.microsoft.com/office/powerpoint/2010/main" val="266188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ud.mov">
            <a:hlinkClick r:id="" action="ppaction://ole?verb=0"/>
            <a:hlinkHover r:id="" action="ppaction://ole?verb=0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692400" y="643218"/>
            <a:ext cx="6807200" cy="55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5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9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 descr="IMG_00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813" y="0"/>
            <a:ext cx="49951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1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796" y="-91720"/>
            <a:ext cx="9338394" cy="6865302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6452193" y="371609"/>
            <a:ext cx="3621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/>
              <a:t>Carnegie-instituttet i Washington DC</a:t>
            </a:r>
          </a:p>
        </p:txBody>
      </p:sp>
    </p:spTree>
    <p:extLst>
      <p:ext uri="{BB962C8B-B14F-4D97-AF65-F5344CB8AC3E}">
        <p14:creationId xmlns:p14="http://schemas.microsoft.com/office/powerpoint/2010/main" val="124156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087" y="0"/>
            <a:ext cx="5250656" cy="6858000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8425" y="1324228"/>
            <a:ext cx="3165241" cy="4303817"/>
          </a:xfrm>
          <a:prstGeom prst="rect">
            <a:avLst/>
          </a:prstGeom>
        </p:spPr>
      </p:pic>
      <p:sp>
        <p:nvSpPr>
          <p:cNvPr id="6" name="Rektangel 5"/>
          <p:cNvSpPr/>
          <p:nvPr/>
        </p:nvSpPr>
        <p:spPr>
          <a:xfrm>
            <a:off x="7399542" y="5777301"/>
            <a:ext cx="3034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>
                <a:solidFill>
                  <a:srgbClr val="FFFFFF"/>
                </a:solidFill>
              </a:rPr>
              <a:t>GIANT X-RAY TUBE WINS SCIENCE AWARD</a:t>
            </a:r>
          </a:p>
        </p:txBody>
      </p:sp>
      <p:sp>
        <p:nvSpPr>
          <p:cNvPr id="7" name="Rektangel 5"/>
          <p:cNvSpPr/>
          <p:nvPr/>
        </p:nvSpPr>
        <p:spPr>
          <a:xfrm>
            <a:off x="6961215" y="201504"/>
            <a:ext cx="34724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sz="2000" dirty="0">
                <a:solidFill>
                  <a:srgbClr val="FFFFFF"/>
                </a:solidFill>
              </a:rPr>
              <a:t>”De tre </a:t>
            </a:r>
            <a:r>
              <a:rPr lang="nb-NO" sz="2000" dirty="0" err="1">
                <a:solidFill>
                  <a:srgbClr val="FFFFFF"/>
                </a:solidFill>
              </a:rPr>
              <a:t>musketerer</a:t>
            </a:r>
            <a:r>
              <a:rPr lang="nb-NO" sz="2000" dirty="0">
                <a:solidFill>
                  <a:srgbClr val="FFFFFF"/>
                </a:solidFill>
              </a:rPr>
              <a:t>”: </a:t>
            </a:r>
          </a:p>
          <a:p>
            <a:pPr algn="ctr"/>
            <a:r>
              <a:rPr lang="nb-NO" sz="2000" dirty="0">
                <a:solidFill>
                  <a:srgbClr val="FFFFFF"/>
                </a:solidFill>
              </a:rPr>
              <a:t>Merle </a:t>
            </a:r>
            <a:r>
              <a:rPr lang="nb-NO" sz="2000" dirty="0" err="1">
                <a:solidFill>
                  <a:srgbClr val="FFFFFF"/>
                </a:solidFill>
              </a:rPr>
              <a:t>Tuve</a:t>
            </a:r>
            <a:r>
              <a:rPr lang="nb-NO" sz="2000" dirty="0">
                <a:solidFill>
                  <a:srgbClr val="FFFFFF"/>
                </a:solidFill>
              </a:rPr>
              <a:t>, Larry Hafstad og Odd Dahl i 1931.</a:t>
            </a:r>
          </a:p>
        </p:txBody>
      </p:sp>
    </p:spTree>
    <p:extLst>
      <p:ext uri="{BB962C8B-B14F-4D97-AF65-F5344CB8AC3E}">
        <p14:creationId xmlns:p14="http://schemas.microsoft.com/office/powerpoint/2010/main" val="305636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5834130" cy="6858000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1794" y="0"/>
            <a:ext cx="3906207" cy="6858000"/>
          </a:xfrm>
          <a:prstGeom prst="rect">
            <a:avLst/>
          </a:prstGeom>
        </p:spPr>
      </p:pic>
      <p:sp>
        <p:nvSpPr>
          <p:cNvPr id="6" name="Rektangel 5"/>
          <p:cNvSpPr/>
          <p:nvPr/>
        </p:nvSpPr>
        <p:spPr>
          <a:xfrm>
            <a:off x="1524001" y="6127139"/>
            <a:ext cx="2602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>
                <a:solidFill>
                  <a:srgbClr val="FFFFFF"/>
                </a:solidFill>
              </a:rPr>
              <a:t>Bilde fra Carnegie Archive</a:t>
            </a:r>
          </a:p>
        </p:txBody>
      </p:sp>
    </p:spTree>
    <p:extLst>
      <p:ext uri="{BB962C8B-B14F-4D97-AF65-F5344CB8AC3E}">
        <p14:creationId xmlns:p14="http://schemas.microsoft.com/office/powerpoint/2010/main" val="345734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400" y="0"/>
            <a:ext cx="9073662" cy="6858000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1693626" y="6137219"/>
            <a:ext cx="3185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2400" dirty="0">
                <a:solidFill>
                  <a:srgbClr val="FFFFFF"/>
                </a:solidFill>
              </a:rPr>
              <a:t>Bergen sommeren 1936</a:t>
            </a:r>
          </a:p>
        </p:txBody>
      </p:sp>
    </p:spTree>
    <p:extLst>
      <p:ext uri="{BB962C8B-B14F-4D97-AF65-F5344CB8AC3E}">
        <p14:creationId xmlns:p14="http://schemas.microsoft.com/office/powerpoint/2010/main" val="343996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E1C88-D981-3367-6197-BE7A03E287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13333EED-4A03-106D-6C0B-7A0215A7ECFE}"/>
              </a:ext>
            </a:extLst>
          </p:cNvPr>
          <p:cNvSpPr/>
          <p:nvPr/>
        </p:nvSpPr>
        <p:spPr>
          <a:xfrm>
            <a:off x="1007435" y="114082"/>
            <a:ext cx="68454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2400" dirty="0">
                <a:solidFill>
                  <a:srgbClr val="FFFFFF"/>
                </a:solidFill>
              </a:rPr>
              <a:t>Røde kors samlet inn 150 000 kroner til </a:t>
            </a:r>
            <a:r>
              <a:rPr lang="nb-NO" sz="2400" dirty="0" err="1">
                <a:solidFill>
                  <a:srgbClr val="FFFFFF"/>
                </a:solidFill>
              </a:rPr>
              <a:t>høyvoltsanlegg</a:t>
            </a:r>
            <a:r>
              <a:rPr lang="nb-NO" sz="2400" dirty="0">
                <a:solidFill>
                  <a:srgbClr val="FFFFFF"/>
                </a:solidFill>
              </a:rPr>
              <a:t> for kreftbehandling</a:t>
            </a: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B7A5F4C2-94C3-E686-8656-C08EA978D2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5209" y="1391003"/>
            <a:ext cx="3877065" cy="3349635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D01EFC03-7BBC-E275-D75A-6570A69BFB14}"/>
              </a:ext>
            </a:extLst>
          </p:cNvPr>
          <p:cNvSpPr/>
          <p:nvPr/>
        </p:nvSpPr>
        <p:spPr>
          <a:xfrm>
            <a:off x="1215412" y="5155784"/>
            <a:ext cx="2650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>
                <a:solidFill>
                  <a:srgbClr val="FFFFFF"/>
                </a:solidFill>
              </a:rPr>
              <a:t>Bjørn Trumpy (1900-1974)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815A561A-D6A4-EA8B-777D-B5DB475F08DD}"/>
              </a:ext>
            </a:extLst>
          </p:cNvPr>
          <p:cNvSpPr/>
          <p:nvPr/>
        </p:nvSpPr>
        <p:spPr>
          <a:xfrm>
            <a:off x="1199457" y="5872805"/>
            <a:ext cx="87403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2400" dirty="0">
                <a:solidFill>
                  <a:srgbClr val="FFFFFF"/>
                </a:solidFill>
              </a:rPr>
              <a:t>Van de </a:t>
            </a:r>
            <a:r>
              <a:rPr lang="nb-NO" sz="2400" dirty="0" err="1">
                <a:solidFill>
                  <a:srgbClr val="FFFFFF"/>
                </a:solidFill>
              </a:rPr>
              <a:t>Graaff</a:t>
            </a:r>
            <a:r>
              <a:rPr lang="nb-NO" sz="2400" dirty="0">
                <a:solidFill>
                  <a:srgbClr val="FFFFFF"/>
                </a:solidFill>
              </a:rPr>
              <a:t> akseleratoren på Haukeland stod klar i 1941</a:t>
            </a:r>
          </a:p>
          <a:p>
            <a:r>
              <a:rPr lang="nb-NO" sz="2400" dirty="0">
                <a:solidFill>
                  <a:srgbClr val="FFFFFF"/>
                </a:solidFill>
              </a:rPr>
              <a:t>Ble byttet med et koboltanlegg i 1970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A9E039C1-F4DD-0515-AA85-098623DDD1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7101" y="1397447"/>
            <a:ext cx="4787668" cy="334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0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Skjermbilde 2017-03-17 kl. 14.34.05.png">
            <a:extLst>
              <a:ext uri="{FF2B5EF4-FFF2-40B4-BE49-F238E27FC236}">
                <a16:creationId xmlns:a16="http://schemas.microsoft.com/office/drawing/2014/main" id="{4120D1C5-5F4C-B84E-BB88-B4B6E7EAB0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43" y="-15062"/>
            <a:ext cx="10620345" cy="6873062"/>
          </a:xfrm>
          <a:prstGeom prst="rect">
            <a:avLst/>
          </a:prstGeom>
        </p:spPr>
      </p:pic>
      <p:pic>
        <p:nvPicPr>
          <p:cNvPr id="2" name="Bilde 1">
            <a:extLst>
              <a:ext uri="{FF2B5EF4-FFF2-40B4-BE49-F238E27FC236}">
                <a16:creationId xmlns:a16="http://schemas.microsoft.com/office/drawing/2014/main" id="{4311AAFE-33E0-C724-587D-036DF6CD4F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21427"/>
            <a:ext cx="3855308" cy="198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66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1846523" y="394387"/>
            <a:ext cx="85569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2400" dirty="0">
                <a:solidFill>
                  <a:srgbClr val="FFFFFF"/>
                </a:solidFill>
              </a:rPr>
              <a:t>Kjernefysisk laboratorium: Van de </a:t>
            </a:r>
            <a:r>
              <a:rPr lang="nb-NO" sz="2400" dirty="0" err="1">
                <a:solidFill>
                  <a:srgbClr val="FFFFFF"/>
                </a:solidFill>
              </a:rPr>
              <a:t>Graaf</a:t>
            </a:r>
            <a:r>
              <a:rPr lang="nb-NO" sz="2400" dirty="0">
                <a:solidFill>
                  <a:srgbClr val="FFFFFF"/>
                </a:solidFill>
              </a:rPr>
              <a:t> ferdig 1950, betatron 1951</a:t>
            </a: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00" y="1034553"/>
            <a:ext cx="4341341" cy="574266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3061" y="1018832"/>
            <a:ext cx="3927811" cy="575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25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>
            <a:extLst>
              <a:ext uri="{FF2B5EF4-FFF2-40B4-BE49-F238E27FC236}">
                <a16:creationId xmlns:a16="http://schemas.microsoft.com/office/drawing/2014/main" id="{2EA2D8B0-7991-18BB-B42C-7B06D78D8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2" y="-1"/>
            <a:ext cx="12176148" cy="9144001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1B200799-F37C-2711-0650-83B83049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1936" y="5532437"/>
            <a:ext cx="12051328" cy="1325563"/>
          </a:xfrm>
        </p:spPr>
        <p:txBody>
          <a:bodyPr>
            <a:noAutofit/>
          </a:bodyPr>
          <a:lstStyle/>
          <a:p>
            <a:r>
              <a:rPr lang="nb-NO" sz="6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</a:rPr>
              <a:t>WHERE DO WE COME FROM?</a:t>
            </a:r>
          </a:p>
        </p:txBody>
      </p:sp>
      <p:pic>
        <p:nvPicPr>
          <p:cNvPr id="4" name="Bilde 3" descr="Et bilde som inneholder person, klær, Menneskeansikt, kuppel&#10;&#10;Automatisk generert beskrivelse">
            <a:extLst>
              <a:ext uri="{FF2B5EF4-FFF2-40B4-BE49-F238E27FC236}">
                <a16:creationId xmlns:a16="http://schemas.microsoft.com/office/drawing/2014/main" id="{A1AF9C7A-D311-00EE-8D6E-E9768EA2F3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7976" y="0"/>
            <a:ext cx="3408172" cy="255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08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/>
        </p:nvSpPr>
        <p:spPr>
          <a:xfrm>
            <a:off x="4835351" y="548473"/>
            <a:ext cx="24608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Reaktoren på </a:t>
            </a:r>
          </a:p>
          <a:p>
            <a:r>
              <a:rPr lang="nb-NO" sz="2400" dirty="0">
                <a:solidFill>
                  <a:schemeClr val="bg1"/>
                </a:solidFill>
              </a:rPr>
              <a:t>Kjeller åpnet 1951</a:t>
            </a: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90" y="293249"/>
            <a:ext cx="3311351" cy="2938823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8423" y="452670"/>
            <a:ext cx="4004655" cy="2929169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3045" y="2979145"/>
            <a:ext cx="6155577" cy="387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5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plattform, stasjon, transport, tog&#10;&#10;Automatisk generert beskrivelse">
            <a:extLst>
              <a:ext uri="{FF2B5EF4-FFF2-40B4-BE49-F238E27FC236}">
                <a16:creationId xmlns:a16="http://schemas.microsoft.com/office/drawing/2014/main" id="{6541343B-5493-2BFB-5DA5-76885E7BD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901" y="0"/>
            <a:ext cx="51501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7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377" y="-361483"/>
            <a:ext cx="10886980" cy="721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72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F7062AF-D8D4-A2C2-712E-DEFF75EC6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157" y="259493"/>
            <a:ext cx="2322950" cy="369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Bilde 4" descr="Et bilde som inneholder tekst, datamaskin, skjermbilde, Nettsted&#10;&#10;Automatisk generert beskrivelse">
            <a:extLst>
              <a:ext uri="{FF2B5EF4-FFF2-40B4-BE49-F238E27FC236}">
                <a16:creationId xmlns:a16="http://schemas.microsoft.com/office/drawing/2014/main" id="{261BBACC-C791-C0D8-A021-2801BBDA6F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167" y="1118828"/>
            <a:ext cx="3017017" cy="4268718"/>
          </a:xfrm>
          <a:prstGeom prst="rect">
            <a:avLst/>
          </a:prstGeom>
        </p:spPr>
      </p:pic>
      <p:sp>
        <p:nvSpPr>
          <p:cNvPr id="7" name="TekstSylinder 6">
            <a:extLst>
              <a:ext uri="{FF2B5EF4-FFF2-40B4-BE49-F238E27FC236}">
                <a16:creationId xmlns:a16="http://schemas.microsoft.com/office/drawing/2014/main" id="{01F2F734-684E-1D8F-ED1B-680E216E49A4}"/>
              </a:ext>
            </a:extLst>
          </p:cNvPr>
          <p:cNvSpPr txBox="1"/>
          <p:nvPr/>
        </p:nvSpPr>
        <p:spPr>
          <a:xfrm>
            <a:off x="247502" y="1166841"/>
            <a:ext cx="435508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Odd Dahl </a:t>
            </a:r>
            <a:r>
              <a:rPr lang="nb-NO" sz="2400" dirty="0" err="1">
                <a:solidFill>
                  <a:schemeClr val="bg1"/>
                </a:solidFill>
              </a:rPr>
              <a:t>presented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two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options</a:t>
            </a:r>
            <a:r>
              <a:rPr lang="nb-NO" sz="2400" dirty="0">
                <a:solidFill>
                  <a:schemeClr val="bg1"/>
                </a:solidFill>
              </a:rPr>
              <a:t> to </a:t>
            </a:r>
            <a:r>
              <a:rPr lang="nb-NO" sz="2400" dirty="0" err="1">
                <a:solidFill>
                  <a:schemeClr val="bg1"/>
                </a:solidFill>
              </a:rPr>
              <a:t>the</a:t>
            </a:r>
            <a:r>
              <a:rPr lang="nb-NO" sz="2400" dirty="0">
                <a:solidFill>
                  <a:schemeClr val="bg1"/>
                </a:solidFill>
              </a:rPr>
              <a:t> 3rd Council </a:t>
            </a:r>
            <a:r>
              <a:rPr lang="nb-NO" sz="2400" dirty="0" err="1">
                <a:solidFill>
                  <a:schemeClr val="bg1"/>
                </a:solidFill>
              </a:rPr>
              <a:t>meeting</a:t>
            </a:r>
            <a:r>
              <a:rPr lang="nb-NO" sz="2400" dirty="0">
                <a:solidFill>
                  <a:schemeClr val="bg1"/>
                </a:solidFill>
              </a:rPr>
              <a:t> in </a:t>
            </a:r>
            <a:r>
              <a:rPr lang="nb-NO" sz="2400" dirty="0" err="1">
                <a:solidFill>
                  <a:schemeClr val="bg1"/>
                </a:solidFill>
              </a:rPr>
              <a:t>October</a:t>
            </a:r>
            <a:r>
              <a:rPr lang="nb-NO" sz="2400" dirty="0">
                <a:solidFill>
                  <a:schemeClr val="bg1"/>
                </a:solidFill>
              </a:rPr>
              <a:t>: a 10 </a:t>
            </a:r>
            <a:r>
              <a:rPr lang="nb-NO" sz="2400" dirty="0" err="1">
                <a:solidFill>
                  <a:schemeClr val="bg1"/>
                </a:solidFill>
              </a:rPr>
              <a:t>GeV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weak-focusing</a:t>
            </a:r>
            <a:r>
              <a:rPr lang="nb-NO" sz="2400" dirty="0">
                <a:solidFill>
                  <a:schemeClr val="bg1"/>
                </a:solidFill>
              </a:rPr>
              <a:t> (</a:t>
            </a:r>
            <a:r>
              <a:rPr lang="nb-NO" sz="2400" dirty="0" err="1">
                <a:solidFill>
                  <a:schemeClr val="bg1"/>
                </a:solidFill>
              </a:rPr>
              <a:t>estimated</a:t>
            </a:r>
            <a:r>
              <a:rPr lang="nb-NO" sz="2400" dirty="0">
                <a:solidFill>
                  <a:schemeClr val="bg1"/>
                </a:solidFill>
              </a:rPr>
              <a:t> magnet </a:t>
            </a:r>
            <a:r>
              <a:rPr lang="nb-NO" sz="2400" dirty="0" err="1">
                <a:solidFill>
                  <a:schemeClr val="bg1"/>
                </a:solidFill>
              </a:rPr>
              <a:t>weight</a:t>
            </a:r>
            <a:r>
              <a:rPr lang="nb-NO" sz="2400" dirty="0">
                <a:solidFill>
                  <a:schemeClr val="bg1"/>
                </a:solidFill>
              </a:rPr>
              <a:t> 6000 t) and a 30 </a:t>
            </a:r>
            <a:r>
              <a:rPr lang="nb-NO" sz="2400" dirty="0" err="1">
                <a:solidFill>
                  <a:schemeClr val="bg1"/>
                </a:solidFill>
              </a:rPr>
              <a:t>GeV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strong-focusing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synchrotron</a:t>
            </a:r>
            <a:r>
              <a:rPr lang="nb-NO" sz="2400" dirty="0">
                <a:solidFill>
                  <a:schemeClr val="bg1"/>
                </a:solidFill>
              </a:rPr>
              <a:t> (700 t) </a:t>
            </a:r>
            <a:r>
              <a:rPr lang="nb-NO" sz="2400" dirty="0" err="1">
                <a:solidFill>
                  <a:schemeClr val="bg1"/>
                </a:solidFill>
              </a:rPr>
              <a:t>with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identical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cost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within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the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error</a:t>
            </a:r>
            <a:r>
              <a:rPr lang="nb-NO" sz="2400" dirty="0">
                <a:solidFill>
                  <a:schemeClr val="bg1"/>
                </a:solidFill>
              </a:rPr>
              <a:t> margins. </a:t>
            </a:r>
            <a:r>
              <a:rPr lang="nb-NO" sz="2400" b="1" dirty="0">
                <a:solidFill>
                  <a:schemeClr val="bg1"/>
                </a:solidFill>
              </a:rPr>
              <a:t>Council </a:t>
            </a:r>
            <a:r>
              <a:rPr lang="nb-NO" sz="2400" b="1" dirty="0" err="1">
                <a:solidFill>
                  <a:schemeClr val="bg1"/>
                </a:solidFill>
              </a:rPr>
              <a:t>boldly</a:t>
            </a:r>
            <a:r>
              <a:rPr lang="nb-NO" sz="2400" b="1" dirty="0">
                <a:solidFill>
                  <a:schemeClr val="bg1"/>
                </a:solidFill>
              </a:rPr>
              <a:t> </a:t>
            </a:r>
            <a:r>
              <a:rPr lang="nb-NO" sz="2400" b="1" dirty="0" err="1">
                <a:solidFill>
                  <a:schemeClr val="bg1"/>
                </a:solidFill>
              </a:rPr>
              <a:t>entrusted</a:t>
            </a:r>
            <a:r>
              <a:rPr lang="nb-NO" sz="2400" b="1" dirty="0">
                <a:solidFill>
                  <a:schemeClr val="bg1"/>
                </a:solidFill>
              </a:rPr>
              <a:t> </a:t>
            </a:r>
            <a:r>
              <a:rPr lang="nb-NO" sz="2400" b="1" dirty="0" err="1">
                <a:solidFill>
                  <a:schemeClr val="bg1"/>
                </a:solidFill>
              </a:rPr>
              <a:t>the</a:t>
            </a:r>
            <a:r>
              <a:rPr lang="nb-NO" sz="2400" b="1" dirty="0">
                <a:solidFill>
                  <a:schemeClr val="bg1"/>
                </a:solidFill>
              </a:rPr>
              <a:t> </a:t>
            </a:r>
            <a:r>
              <a:rPr lang="nb-NO" sz="2400" b="1" dirty="0" err="1">
                <a:solidFill>
                  <a:schemeClr val="bg1"/>
                </a:solidFill>
              </a:rPr>
              <a:t>group</a:t>
            </a:r>
            <a:r>
              <a:rPr lang="nb-NO" sz="2400" b="1" dirty="0">
                <a:solidFill>
                  <a:schemeClr val="bg1"/>
                </a:solidFill>
              </a:rPr>
              <a:t> </a:t>
            </a:r>
            <a:r>
              <a:rPr lang="nb-NO" sz="2400" b="1" dirty="0" err="1">
                <a:solidFill>
                  <a:schemeClr val="bg1"/>
                </a:solidFill>
              </a:rPr>
              <a:t>with</a:t>
            </a:r>
            <a:r>
              <a:rPr lang="nb-NO" sz="2400" b="1" dirty="0">
                <a:solidFill>
                  <a:schemeClr val="bg1"/>
                </a:solidFill>
              </a:rPr>
              <a:t> a </a:t>
            </a:r>
            <a:r>
              <a:rPr lang="nb-NO" sz="2400" b="1" dirty="0" err="1">
                <a:solidFill>
                  <a:schemeClr val="bg1"/>
                </a:solidFill>
              </a:rPr>
              <a:t>study</a:t>
            </a:r>
            <a:r>
              <a:rPr lang="nb-NO" sz="2400" b="1" dirty="0">
                <a:solidFill>
                  <a:schemeClr val="bg1"/>
                </a:solidFill>
              </a:rPr>
              <a:t> </a:t>
            </a:r>
            <a:r>
              <a:rPr lang="nb-NO" sz="2400" b="1" dirty="0" err="1">
                <a:solidFill>
                  <a:schemeClr val="bg1"/>
                </a:solidFill>
              </a:rPr>
              <a:t>of</a:t>
            </a:r>
            <a:r>
              <a:rPr lang="nb-NO" sz="2400" b="1" dirty="0">
                <a:solidFill>
                  <a:schemeClr val="bg1"/>
                </a:solidFill>
              </a:rPr>
              <a:t> </a:t>
            </a:r>
            <a:r>
              <a:rPr lang="nb-NO" sz="2400" b="1" dirty="0" err="1">
                <a:solidFill>
                  <a:schemeClr val="bg1"/>
                </a:solidFill>
              </a:rPr>
              <a:t>the</a:t>
            </a:r>
            <a:r>
              <a:rPr lang="nb-NO" sz="2400" b="1" dirty="0">
                <a:solidFill>
                  <a:schemeClr val="bg1"/>
                </a:solidFill>
              </a:rPr>
              <a:t> 2nd </a:t>
            </a:r>
            <a:r>
              <a:rPr lang="nb-NO" sz="2400" b="1" dirty="0" err="1">
                <a:solidFill>
                  <a:schemeClr val="bg1"/>
                </a:solidFill>
              </a:rPr>
              <a:t>option</a:t>
            </a:r>
            <a:r>
              <a:rPr lang="nb-NO" sz="2400" b="1" dirty="0">
                <a:solidFill>
                  <a:schemeClr val="bg1"/>
                </a:solidFill>
              </a:rPr>
              <a:t>, </a:t>
            </a:r>
            <a:r>
              <a:rPr lang="nb-NO" sz="2400" b="1" dirty="0" err="1">
                <a:solidFill>
                  <a:schemeClr val="bg1"/>
                </a:solidFill>
              </a:rPr>
              <a:t>strongly</a:t>
            </a:r>
            <a:r>
              <a:rPr lang="nb-NO" sz="2400" b="1" dirty="0">
                <a:solidFill>
                  <a:schemeClr val="bg1"/>
                </a:solidFill>
              </a:rPr>
              <a:t> </a:t>
            </a:r>
            <a:r>
              <a:rPr lang="nb-NO" sz="2400" b="1" dirty="0" err="1">
                <a:solidFill>
                  <a:schemeClr val="bg1"/>
                </a:solidFill>
              </a:rPr>
              <a:t>advocated</a:t>
            </a:r>
            <a:r>
              <a:rPr lang="nb-NO" sz="2400" b="1" dirty="0">
                <a:solidFill>
                  <a:schemeClr val="bg1"/>
                </a:solidFill>
              </a:rPr>
              <a:t> by O. Dahl, </a:t>
            </a:r>
            <a:r>
              <a:rPr lang="nb-NO" sz="2400" b="1" dirty="0" err="1">
                <a:solidFill>
                  <a:schemeClr val="bg1"/>
                </a:solidFill>
              </a:rPr>
              <a:t>though</a:t>
            </a:r>
            <a:r>
              <a:rPr lang="nb-NO" sz="2400" b="1" dirty="0">
                <a:solidFill>
                  <a:schemeClr val="bg1"/>
                </a:solidFill>
              </a:rPr>
              <a:t> in </a:t>
            </a:r>
            <a:r>
              <a:rPr lang="nb-NO" sz="2400" b="1" dirty="0" err="1">
                <a:solidFill>
                  <a:schemeClr val="bg1"/>
                </a:solidFill>
              </a:rPr>
              <a:t>untried</a:t>
            </a:r>
            <a:r>
              <a:rPr lang="nb-NO" sz="2400" b="1" dirty="0">
                <a:solidFill>
                  <a:schemeClr val="bg1"/>
                </a:solidFill>
              </a:rPr>
              <a:t> and </a:t>
            </a:r>
            <a:r>
              <a:rPr lang="nb-NO" sz="2400" b="1" dirty="0" err="1">
                <a:solidFill>
                  <a:schemeClr val="bg1"/>
                </a:solidFill>
              </a:rPr>
              <a:t>new</a:t>
            </a:r>
            <a:r>
              <a:rPr lang="nb-NO" sz="2400" b="1" dirty="0">
                <a:solidFill>
                  <a:schemeClr val="bg1"/>
                </a:solidFill>
              </a:rPr>
              <a:t>, </a:t>
            </a:r>
            <a:r>
              <a:rPr lang="nb-NO" sz="2400" b="1" dirty="0" err="1">
                <a:solidFill>
                  <a:schemeClr val="bg1"/>
                </a:solidFill>
              </a:rPr>
              <a:t>risky</a:t>
            </a:r>
            <a:r>
              <a:rPr lang="nb-NO" sz="2400" b="1" dirty="0">
                <a:solidFill>
                  <a:schemeClr val="bg1"/>
                </a:solidFill>
              </a:rPr>
              <a:t> </a:t>
            </a:r>
            <a:r>
              <a:rPr lang="nb-NO" sz="2400" b="1" dirty="0" err="1">
                <a:solidFill>
                  <a:schemeClr val="bg1"/>
                </a:solidFill>
              </a:rPr>
              <a:t>territory</a:t>
            </a:r>
            <a:r>
              <a:rPr lang="nb-NO" sz="2400" b="1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29D8D2CD-6DDA-4AF6-D861-5166F2305969}"/>
              </a:ext>
            </a:extLst>
          </p:cNvPr>
          <p:cNvSpPr txBox="1"/>
          <p:nvPr/>
        </p:nvSpPr>
        <p:spPr>
          <a:xfrm>
            <a:off x="8124875" y="4043049"/>
            <a:ext cx="381962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The </a:t>
            </a:r>
            <a:r>
              <a:rPr lang="nb-NO" sz="2400" dirty="0" err="1">
                <a:solidFill>
                  <a:schemeClr val="bg1"/>
                </a:solidFill>
              </a:rPr>
              <a:t>preliminary</a:t>
            </a:r>
            <a:r>
              <a:rPr lang="nb-NO" sz="2400" dirty="0">
                <a:solidFill>
                  <a:schemeClr val="bg1"/>
                </a:solidFill>
              </a:rPr>
              <a:t> design </a:t>
            </a:r>
            <a:r>
              <a:rPr lang="nb-NO" sz="2400" dirty="0" err="1">
                <a:solidFill>
                  <a:schemeClr val="bg1"/>
                </a:solidFill>
              </a:rPr>
              <a:t>of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the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main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components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had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started</a:t>
            </a:r>
            <a:r>
              <a:rPr lang="nb-NO" sz="2400" dirty="0">
                <a:solidFill>
                  <a:schemeClr val="bg1"/>
                </a:solidFill>
              </a:rPr>
              <a:t> in </a:t>
            </a:r>
            <a:r>
              <a:rPr lang="nb-NO" sz="2400" dirty="0" err="1">
                <a:solidFill>
                  <a:schemeClr val="bg1"/>
                </a:solidFill>
              </a:rPr>
              <a:t>institutes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spread</a:t>
            </a:r>
            <a:r>
              <a:rPr lang="nb-NO" sz="2400" dirty="0">
                <a:solidFill>
                  <a:schemeClr val="bg1"/>
                </a:solidFill>
              </a:rPr>
              <a:t> all over Europe, in </a:t>
            </a:r>
            <a:r>
              <a:rPr lang="nb-NO" sz="2400" b="1" dirty="0">
                <a:solidFill>
                  <a:schemeClr val="bg1"/>
                </a:solidFill>
              </a:rPr>
              <a:t>Bergen</a:t>
            </a:r>
            <a:r>
              <a:rPr lang="nb-NO" sz="2400" dirty="0">
                <a:solidFill>
                  <a:schemeClr val="bg1"/>
                </a:solidFill>
              </a:rPr>
              <a:t>, Paris, Heidelberg and </a:t>
            </a:r>
            <a:r>
              <a:rPr lang="nb-NO" sz="2400" dirty="0" err="1">
                <a:solidFill>
                  <a:schemeClr val="bg1"/>
                </a:solidFill>
              </a:rPr>
              <a:t>Harwell</a:t>
            </a:r>
            <a:r>
              <a:rPr lang="nb-NO" sz="24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238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C375F2-12EB-150C-2ADF-7D3D78572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47735096-25CE-A195-553A-190996D8A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83" y="0"/>
            <a:ext cx="11116234" cy="739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0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D953E-C9D4-2493-6E2D-861E4CE1D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>
            <a:extLst>
              <a:ext uri="{FF2B5EF4-FFF2-40B4-BE49-F238E27FC236}">
                <a16:creationId xmlns:a16="http://schemas.microsoft.com/office/drawing/2014/main" id="{62F72802-6334-6CB7-1C50-34AAD6C4E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11" y="0"/>
            <a:ext cx="11456377" cy="691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11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7383" y="3493143"/>
            <a:ext cx="5660681" cy="3090130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7383" y="123532"/>
            <a:ext cx="5660681" cy="308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56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612" y="2121730"/>
            <a:ext cx="3737425" cy="4487369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9398" y="-48135"/>
            <a:ext cx="5148602" cy="4055676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843" y="3961336"/>
            <a:ext cx="4978157" cy="2647763"/>
          </a:xfrm>
          <a:prstGeom prst="rect">
            <a:avLst/>
          </a:prstGeom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2209E680-A73D-3819-01E4-A9AE053F4393}"/>
              </a:ext>
            </a:extLst>
          </p:cNvPr>
          <p:cNvSpPr txBox="1"/>
          <p:nvPr/>
        </p:nvSpPr>
        <p:spPr>
          <a:xfrm>
            <a:off x="2992137" y="6529051"/>
            <a:ext cx="4641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Foto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/ill.:  Fra O. Dahl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Trollmann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og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rundbrenner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6F23C17D-1529-5A4A-D653-27A8CF0C379E}"/>
              </a:ext>
            </a:extLst>
          </p:cNvPr>
          <p:cNvSpPr txBox="1"/>
          <p:nvPr/>
        </p:nvSpPr>
        <p:spPr>
          <a:xfrm>
            <a:off x="1694447" y="1154023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b-NO" sz="28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Andøya Space</a:t>
            </a:r>
            <a:endParaRPr lang="nb-NO" sz="2800" b="0" i="0" dirty="0">
              <a:solidFill>
                <a:schemeClr val="bg1"/>
              </a:solidFill>
              <a:effectLst/>
              <a:latin typeface="Open Sans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69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>
            <a:extLst>
              <a:ext uri="{FF2B5EF4-FFF2-40B4-BE49-F238E27FC236}">
                <a16:creationId xmlns:a16="http://schemas.microsoft.com/office/drawing/2014/main" id="{71DEFEFA-E261-DA7E-44C9-9C8FE3C08A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tel 1">
            <a:extLst>
              <a:ext uri="{FF2B5EF4-FFF2-40B4-BE49-F238E27FC236}">
                <a16:creationId xmlns:a16="http://schemas.microsoft.com/office/drawing/2014/main" id="{BE8AF242-D53F-CA69-BEC7-4CCCC37C5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335" y="621806"/>
            <a:ext cx="5055079" cy="1325563"/>
          </a:xfrm>
        </p:spPr>
        <p:txBody>
          <a:bodyPr>
            <a:noAutofit/>
          </a:bodyPr>
          <a:lstStyle/>
          <a:p>
            <a:r>
              <a:rPr lang="nb-NO" sz="8800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Why</a:t>
            </a:r>
            <a:r>
              <a:rPr lang="nb-NO" sz="8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not</a:t>
            </a:r>
          </a:p>
        </p:txBody>
      </p:sp>
    </p:spTree>
    <p:extLst>
      <p:ext uri="{BB962C8B-B14F-4D97-AF65-F5344CB8AC3E}">
        <p14:creationId xmlns:p14="http://schemas.microsoft.com/office/powerpoint/2010/main" val="81408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6DDA724-317E-7C9B-1E1B-D0BA03110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75" y="0"/>
            <a:ext cx="89598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Sylinder 6">
            <a:extLst>
              <a:ext uri="{FF2B5EF4-FFF2-40B4-BE49-F238E27FC236}">
                <a16:creationId xmlns:a16="http://schemas.microsoft.com/office/drawing/2014/main" id="{D14BA141-5BB8-896D-C9AD-71A609FF34A3}"/>
              </a:ext>
            </a:extLst>
          </p:cNvPr>
          <p:cNvSpPr txBox="1"/>
          <p:nvPr/>
        </p:nvSpPr>
        <p:spPr>
          <a:xfrm>
            <a:off x="6327238" y="17901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nb-NO" b="1" i="0" dirty="0">
                <a:effectLst/>
                <a:latin typeface="Akkurat"/>
              </a:rPr>
              <a:t> </a:t>
            </a:r>
            <a:r>
              <a:rPr lang="nb-NO" b="1" i="0" u="none" strike="noStrike" dirty="0">
                <a:effectLst/>
                <a:latin typeface="Akku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Scholeus, Hieronymus</a:t>
            </a:r>
            <a:r>
              <a:rPr lang="nb-NO" b="1" i="0" u="none" strike="noStrike" dirty="0">
                <a:effectLst/>
                <a:latin typeface="Akkurat"/>
              </a:rPr>
              <a:t> (1581)</a:t>
            </a:r>
            <a:endParaRPr lang="nb-NO" b="1" i="0" dirty="0">
              <a:effectLst/>
              <a:latin typeface="Akkurat"/>
            </a:endParaRP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FC783F7F-ED6A-F345-F4B7-1C725FDE56B0}"/>
              </a:ext>
            </a:extLst>
          </p:cNvPr>
          <p:cNvSpPr txBox="1"/>
          <p:nvPr/>
        </p:nvSpPr>
        <p:spPr>
          <a:xfrm>
            <a:off x="1777341" y="6488668"/>
            <a:ext cx="618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Foto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/ill.: 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Spesialsamlingene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ved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Universitetsbiblioteket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Bergen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88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Sylinder 4">
            <a:extLst>
              <a:ext uri="{FF2B5EF4-FFF2-40B4-BE49-F238E27FC236}">
                <a16:creationId xmlns:a16="http://schemas.microsoft.com/office/drawing/2014/main" id="{BA2C5830-984B-AD93-2FC2-BA8921E15C07}"/>
              </a:ext>
            </a:extLst>
          </p:cNvPr>
          <p:cNvSpPr txBox="1"/>
          <p:nvPr/>
        </p:nvSpPr>
        <p:spPr>
          <a:xfrm>
            <a:off x="1351005" y="1783662"/>
            <a:ext cx="94899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3600" b="0" i="0" dirty="0">
                <a:solidFill>
                  <a:schemeClr val="bg1"/>
                </a:solidFill>
                <a:effectLst/>
                <a:latin typeface="PublicoText"/>
              </a:rPr>
              <a:t>«Bergens historie er en sammenhengende tilbakegang, bare avbrutt av enkelte katastrofer.»</a:t>
            </a:r>
            <a:endParaRPr lang="nb-NO" sz="3600" dirty="0">
              <a:solidFill>
                <a:schemeClr val="bg1"/>
              </a:solidFill>
            </a:endParaRP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21531959-F9C5-961D-0899-9E9E26A5C25F}"/>
              </a:ext>
            </a:extLst>
          </p:cNvPr>
          <p:cNvSpPr txBox="1"/>
          <p:nvPr/>
        </p:nvSpPr>
        <p:spPr>
          <a:xfrm>
            <a:off x="7237970" y="3167390"/>
            <a:ext cx="60980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2800" b="0" i="0" dirty="0">
                <a:solidFill>
                  <a:schemeClr val="bg1"/>
                </a:solidFill>
                <a:effectLst/>
                <a:latin typeface="PublicoText"/>
              </a:rPr>
              <a:t>Georg Johannesen</a:t>
            </a:r>
            <a:endParaRPr lang="nb-NO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05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eiring av grunnstensnedleggelse av Universitetet i Bergen, 1946">
            <a:extLst>
              <a:ext uri="{FF2B5EF4-FFF2-40B4-BE49-F238E27FC236}">
                <a16:creationId xmlns:a16="http://schemas.microsoft.com/office/drawing/2014/main" id="{00918C73-2F53-E0E7-AE4C-35DFE7835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7" y="0"/>
            <a:ext cx="102377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EA626A6A-A902-C3CE-34C0-15D63BCADA6A}"/>
              </a:ext>
            </a:extLst>
          </p:cNvPr>
          <p:cNvSpPr txBox="1"/>
          <p:nvPr/>
        </p:nvSpPr>
        <p:spPr>
          <a:xfrm>
            <a:off x="1113952" y="6488668"/>
            <a:ext cx="618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Foto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/ill.: 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Spesialsamlingene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ved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Universitetsbiblioteket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Bergen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Bilde 3" descr="Et bilde som inneholder klær, Menneskeansikt, person, maling&#10;&#10;Automatisk generert beskrivelse">
            <a:extLst>
              <a:ext uri="{FF2B5EF4-FFF2-40B4-BE49-F238E27FC236}">
                <a16:creationId xmlns:a16="http://schemas.microsoft.com/office/drawing/2014/main" id="{B1257852-693E-4C42-B53B-83F8E69483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6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>
            <a:extLst>
              <a:ext uri="{FF2B5EF4-FFF2-40B4-BE49-F238E27FC236}">
                <a16:creationId xmlns:a16="http://schemas.microsoft.com/office/drawing/2014/main" id="{90026766-BD2E-AB44-D3DA-D94FAA757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116" y="2991238"/>
            <a:ext cx="5933658" cy="3396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56055" y="127682"/>
            <a:ext cx="10373202" cy="11430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Den Norske </a:t>
            </a:r>
            <a:r>
              <a:rPr lang="en-US" sz="4000" dirty="0" err="1">
                <a:solidFill>
                  <a:srgbClr val="FFFFFF"/>
                </a:solidFill>
              </a:rPr>
              <a:t>Nordhavsekspedisjonen</a:t>
            </a:r>
            <a:r>
              <a:rPr lang="en-US" sz="4000" dirty="0">
                <a:solidFill>
                  <a:srgbClr val="FFFFFF"/>
                </a:solidFill>
              </a:rPr>
              <a:t> 1876-1878</a:t>
            </a: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102" y="1094998"/>
            <a:ext cx="4579258" cy="5434053"/>
          </a:xfrm>
          <a:prstGeom prst="rect">
            <a:avLst/>
          </a:prstGeom>
        </p:spPr>
      </p:pic>
      <p:sp>
        <p:nvSpPr>
          <p:cNvPr id="6" name="TekstSylinder 5"/>
          <p:cNvSpPr txBox="1"/>
          <p:nvPr/>
        </p:nvSpPr>
        <p:spPr>
          <a:xfrm>
            <a:off x="6279105" y="1205517"/>
            <a:ext cx="5107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Henrik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Mohn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(oceanography, meteorology)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Georg Ossian Sars (biology)</a:t>
            </a:r>
          </a:p>
        </p:txBody>
      </p:sp>
      <p:sp>
        <p:nvSpPr>
          <p:cNvPr id="7" name="Rektangel 6"/>
          <p:cNvSpPr/>
          <p:nvPr/>
        </p:nvSpPr>
        <p:spPr>
          <a:xfrm>
            <a:off x="6279105" y="2080036"/>
            <a:ext cx="54737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havet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”for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eftertiden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skal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bære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navnet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’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 Norske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’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923C4557-BDCC-C173-6884-E30DCE5B1BED}"/>
              </a:ext>
            </a:extLst>
          </p:cNvPr>
          <p:cNvSpPr txBox="1"/>
          <p:nvPr/>
        </p:nvSpPr>
        <p:spPr>
          <a:xfrm>
            <a:off x="2992137" y="6529051"/>
            <a:ext cx="2920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Foto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/ill.:  Fra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polarhistorie.no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A7210978-61BB-0470-9212-E294CED4FF84}"/>
              </a:ext>
            </a:extLst>
          </p:cNvPr>
          <p:cNvSpPr txBox="1"/>
          <p:nvPr/>
        </p:nvSpPr>
        <p:spPr>
          <a:xfrm>
            <a:off x="6041557" y="6387290"/>
            <a:ext cx="618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Foto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/ill.: 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Spesialsamlingene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ved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Universitetsbiblioteket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Bergen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6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tekst, båt, utendørs, himmel&#10;&#10;Automatisk generert beskrivelse">
            <a:extLst>
              <a:ext uri="{FF2B5EF4-FFF2-40B4-BE49-F238E27FC236}">
                <a16:creationId xmlns:a16="http://schemas.microsoft.com/office/drawing/2014/main" id="{F1984293-98E9-41A9-2776-72CB5E0C3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633637" cy="6858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42EA4F4-0341-7309-977B-4F3C36590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51" y="210065"/>
            <a:ext cx="4110681" cy="599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7CF99818-1D0B-67D0-1F2B-124AF66E16E9}"/>
              </a:ext>
            </a:extLst>
          </p:cNvPr>
          <p:cNvSpPr txBox="1"/>
          <p:nvPr/>
        </p:nvSpPr>
        <p:spPr>
          <a:xfrm>
            <a:off x="8633637" y="6094311"/>
            <a:ext cx="3565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Foto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/ill.: 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Spesialsamlingene</a:t>
            </a:r>
            <a:endParaRPr lang="en-GB" sz="1800" b="0" i="0" kern="1200" noProof="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ved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Universitetsbiblioteket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b="0" i="0" kern="1200" noProof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8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Bergen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8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620" y="-30219"/>
            <a:ext cx="9700381" cy="688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4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583" y="0"/>
            <a:ext cx="9579990" cy="6858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2665" y="3429000"/>
            <a:ext cx="2724848" cy="3435047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5590995" y="5348906"/>
            <a:ext cx="3429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>
                <a:solidFill>
                  <a:srgbClr val="FFFFFF"/>
                </a:solidFill>
              </a:rPr>
              <a:t>Hærens flygerskole på Kjeller 1921</a:t>
            </a:r>
          </a:p>
        </p:txBody>
      </p:sp>
    </p:spTree>
    <p:extLst>
      <p:ext uri="{BB962C8B-B14F-4D97-AF65-F5344CB8AC3E}">
        <p14:creationId xmlns:p14="http://schemas.microsoft.com/office/powerpoint/2010/main" val="162069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42730</TotalTime>
  <Words>1482</Words>
  <Application>Microsoft Macintosh PowerPoint</Application>
  <PresentationFormat>Widescreen</PresentationFormat>
  <Paragraphs>130</Paragraphs>
  <Slides>28</Slides>
  <Notes>25</Notes>
  <HiddenSlides>0</HiddenSlides>
  <MMClips>1</MMClips>
  <ScaleCrop>false</ScaleCrop>
  <HeadingPairs>
    <vt:vector size="6" baseType="variant">
      <vt:variant>
        <vt:lpstr>Brukte skrifter</vt:lpstr>
      </vt:variant>
      <vt:variant>
        <vt:i4>9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28</vt:i4>
      </vt:variant>
    </vt:vector>
  </HeadingPairs>
  <TitlesOfParts>
    <vt:vector size="38" baseType="lpstr">
      <vt:lpstr>Akkurat</vt:lpstr>
      <vt:lpstr>Arial</vt:lpstr>
      <vt:lpstr>Calibri</vt:lpstr>
      <vt:lpstr>Calibri Light</vt:lpstr>
      <vt:lpstr>Cambria</vt:lpstr>
      <vt:lpstr>Inter</vt:lpstr>
      <vt:lpstr>Open Sans</vt:lpstr>
      <vt:lpstr>PublicoText</vt:lpstr>
      <vt:lpstr>Times</vt:lpstr>
      <vt:lpstr>Office-tema</vt:lpstr>
      <vt:lpstr>Why</vt:lpstr>
      <vt:lpstr>WHERE DO WE COME FROM?</vt:lpstr>
      <vt:lpstr>PowerPoint-presentasjon</vt:lpstr>
      <vt:lpstr>PowerPoint-presentasjon</vt:lpstr>
      <vt:lpstr>PowerPoint-presentasjon</vt:lpstr>
      <vt:lpstr>Den Norske Nordhavsekspedisjonen 1876-1878</vt:lpstr>
      <vt:lpstr>PowerPoint-presentasjon</vt:lpstr>
      <vt:lpstr>PowerPoint-presentasjon</vt:lpstr>
      <vt:lpstr>PowerPoint-presentasjon</vt:lpstr>
      <vt:lpstr>Maudekspedisjonen 1918-1925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Why not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Øyvind Frette</dc:creator>
  <cp:lastModifiedBy>Øyvind Frette</cp:lastModifiedBy>
  <cp:revision>109</cp:revision>
  <dcterms:created xsi:type="dcterms:W3CDTF">2022-08-31T08:55:48Z</dcterms:created>
  <dcterms:modified xsi:type="dcterms:W3CDTF">2024-02-04T19:02:52Z</dcterms:modified>
</cp:coreProperties>
</file>