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22"/>
  </p:notesMasterIdLst>
  <p:sldIdLst>
    <p:sldId id="367" r:id="rId7"/>
    <p:sldId id="257" r:id="rId8"/>
    <p:sldId id="368" r:id="rId9"/>
    <p:sldId id="369" r:id="rId10"/>
    <p:sldId id="267" r:id="rId11"/>
    <p:sldId id="437" r:id="rId12"/>
    <p:sldId id="392" r:id="rId13"/>
    <p:sldId id="258" r:id="rId14"/>
    <p:sldId id="358" r:id="rId15"/>
    <p:sldId id="366" r:id="rId16"/>
    <p:sldId id="359" r:id="rId17"/>
    <p:sldId id="261" r:id="rId18"/>
    <p:sldId id="365" r:id="rId19"/>
    <p:sldId id="360" r:id="rId20"/>
    <p:sldId id="361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FFF"/>
    <a:srgbClr val="A8CEE3"/>
    <a:srgbClr val="0033A0"/>
    <a:srgbClr val="668BCC"/>
    <a:srgbClr val="2F2F2F"/>
    <a:srgbClr val="BFBFCB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79186"/>
  </p:normalViewPr>
  <p:slideViewPr>
    <p:cSldViewPr snapToGrid="0" snapToObjects="1">
      <p:cViewPr varScale="1">
        <p:scale>
          <a:sx n="81" d="100"/>
          <a:sy n="81" d="100"/>
        </p:scale>
        <p:origin x="552" y="192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05/02/2024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322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8FEC318E-50AF-D463-4CB6-D276370FE8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BB5D256-D86B-2B4D-82F3-1BD6695B8EFA}" type="slidenum">
              <a:rPr lang="en-US" altLang="en-CH" sz="1200"/>
              <a:pPr/>
              <a:t>6</a:t>
            </a:fld>
            <a:endParaRPr lang="en-US" altLang="en-CH" sz="1200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D2813780-F39D-79F1-2007-CD8F7FBE9E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96C084F3-8804-9787-587E-EE63FA9DA4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CH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381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980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024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37CB5-ABA7-0940-970E-C8828791BCB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5521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D19BA-F688-7ACC-5423-CBBE3E742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20F436-9AF1-DB91-0682-6726E0D1FA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4239C9-B146-28FC-1BBC-7BC01D3C52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5506B-7969-4DC3-D487-AA03418BF5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37CB5-ABA7-0940-970E-C8828791BCB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05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940B8-F9D8-5A17-E5B5-3052E21F5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D9EA76-0503-9849-9D59-C3696F89DC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272CC9-3E40-C9FA-D43C-BAB7E6F24E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840BC-B993-68FA-C3AA-B21CBDBC46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37CB5-ABA7-0940-970E-C8828791BCB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69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3D136-9C5A-EAB7-A57C-29BEB7D0F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E68EEE-EAD6-727D-835D-14A9AFB0EC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AAAE13-1790-7AD6-FD28-CAA1A962A9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F2BCF-0D7B-42F5-0F78-CAE56B5795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237CB5-ABA7-0940-970E-C8828791BCB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502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C14038-3A8A-637C-3DE2-1DD85229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72BA48-C610-B83D-C039-682ABCA0B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F80C8C-1BAF-874A-A25F-9F4388E1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617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FC871C3-2AA2-E9D7-D6E8-6D4B7C0745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9A930B-8F9B-75F1-0E87-5A9CB3EBF7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C928D8-708C-DAE8-9FB5-CF622EBBA4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9BED9-551B-F04E-B1FE-B7D8F966FC97}" type="slidenum">
              <a:rPr lang="en-US" altLang="en-CH"/>
              <a:pPr/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4269063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NorCC@CERN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6. februar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798" r:id="rId15"/>
    <p:sldLayoutId id="2147483799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6. februar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6. februar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ansavisen.no/nyheter/naeringsliv/2017/12/nav-anslag-trygdesvindel-for-8-milliarder-kroner-aarli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png"/><Relationship Id="rId5" Type="http://schemas.openxmlformats.org/officeDocument/2006/relationships/hyperlink" Target="https://e24.no/boers-og-finans/i/z7qoe5/rekordresultat-for-tesla-norway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9EE36B61-0D60-8F92-5760-7CBDE4FDCF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62"/>
          <a:stretch/>
        </p:blipFill>
        <p:spPr bwMode="auto">
          <a:xfrm>
            <a:off x="1" y="182462"/>
            <a:ext cx="12192000" cy="6749700"/>
          </a:xfrm>
          <a:prstGeom prst="rect">
            <a:avLst/>
          </a:prstGeom>
          <a:noFill/>
          <a:effectLst>
            <a:reflection stA="39004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EE9F95-F285-A3E0-2F54-72183497CCF4}"/>
              </a:ext>
            </a:extLst>
          </p:cNvPr>
          <p:cNvSpPr txBox="1"/>
          <p:nvPr/>
        </p:nvSpPr>
        <p:spPr>
          <a:xfrm>
            <a:off x="2234206" y="188458"/>
            <a:ext cx="7723588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3200" dirty="0">
                <a:solidFill>
                  <a:schemeClr val="bg1"/>
                </a:solidFill>
              </a:rPr>
              <a:t>Velkommen til CERN</a:t>
            </a:r>
          </a:p>
          <a:p>
            <a:pPr algn="ctr"/>
            <a:r>
              <a:rPr lang="nb-NO" sz="3200" dirty="0">
                <a:solidFill>
                  <a:schemeClr val="bg1"/>
                </a:solidFill>
              </a:rPr>
              <a:t>og CERN-forskning med norsk perspektiv</a:t>
            </a:r>
          </a:p>
          <a:p>
            <a:pPr algn="ctr"/>
            <a:endParaRPr lang="nb-NO" sz="2800" dirty="0">
              <a:solidFill>
                <a:schemeClr val="bg1"/>
              </a:solidFill>
            </a:endParaRPr>
          </a:p>
          <a:p>
            <a:pPr algn="ctr"/>
            <a:r>
              <a:rPr lang="nb-NO" sz="2800" dirty="0">
                <a:solidFill>
                  <a:schemeClr val="bg1"/>
                </a:solidFill>
              </a:rPr>
              <a:t>Genève, 6. Februar 2024</a:t>
            </a:r>
          </a:p>
          <a:p>
            <a:pPr algn="ctr"/>
            <a:endParaRPr lang="nb-NO" sz="3200" dirty="0">
              <a:solidFill>
                <a:schemeClr val="bg1"/>
              </a:solidFill>
            </a:endParaRPr>
          </a:p>
          <a:p>
            <a:pPr algn="ctr"/>
            <a:r>
              <a:rPr lang="nb-NO" sz="3200" dirty="0">
                <a:solidFill>
                  <a:schemeClr val="bg1"/>
                </a:solidFill>
              </a:rPr>
              <a:t>Steinar Stapnes</a:t>
            </a:r>
          </a:p>
          <a:p>
            <a:pPr algn="ctr"/>
            <a:r>
              <a:rPr lang="nb-NO" sz="3200" dirty="0">
                <a:solidFill>
                  <a:schemeClr val="bg1"/>
                </a:solidFill>
              </a:rPr>
              <a:t>Jens Vigen</a:t>
            </a:r>
          </a:p>
          <a:p>
            <a:pPr algn="ctr"/>
            <a:endParaRPr lang="nb-NO" sz="3200" dirty="0"/>
          </a:p>
        </p:txBody>
      </p:sp>
    </p:spTree>
    <p:extLst>
      <p:ext uri="{BB962C8B-B14F-4D97-AF65-F5344CB8AC3E}">
        <p14:creationId xmlns:p14="http://schemas.microsoft.com/office/powerpoint/2010/main" val="3304461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F0CC060-C7EF-BABC-E543-B34FBF5B7F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32" y="457294"/>
            <a:ext cx="11307846" cy="594341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A6CE0C-02C7-A6E2-AFF3-1C90AFF0F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94EB96-014B-4961-C144-194FABAB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07133-6A25-CF04-CB25-CF6D31F89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296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BADA341-9224-5BBF-9DAE-968167FD5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002" y="280308"/>
            <a:ext cx="8154444" cy="648514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1A102B-37B1-5C61-DE80-0C74615CC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61D75-48E1-3DE6-36BE-7F6F787B0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180D8-7E0A-25F1-692B-9A455C496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5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>
            <a:extLst>
              <a:ext uri="{FF2B5EF4-FFF2-40B4-BE49-F238E27FC236}">
                <a16:creationId xmlns:a16="http://schemas.microsoft.com/office/drawing/2014/main" id="{5FD1E7D6-AE4A-6D25-1E11-F3C8C5A25484}"/>
              </a:ext>
            </a:extLst>
          </p:cNvPr>
          <p:cNvGrpSpPr>
            <a:grpSpLocks/>
          </p:cNvGrpSpPr>
          <p:nvPr/>
        </p:nvGrpSpPr>
        <p:grpSpPr bwMode="auto">
          <a:xfrm>
            <a:off x="2095109" y="886716"/>
            <a:ext cx="8037513" cy="4543077"/>
            <a:chOff x="342" y="995"/>
            <a:chExt cx="5063" cy="2983"/>
          </a:xfrm>
        </p:grpSpPr>
        <p:pic>
          <p:nvPicPr>
            <p:cNvPr id="3" name="Picture 6">
              <a:extLst>
                <a:ext uri="{FF2B5EF4-FFF2-40B4-BE49-F238E27FC236}">
                  <a16:creationId xmlns:a16="http://schemas.microsoft.com/office/drawing/2014/main" id="{96C2BE85-EFF7-BF5C-176A-05BCF3C08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" y="1030"/>
              <a:ext cx="2136" cy="2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7">
              <a:extLst>
                <a:ext uri="{FF2B5EF4-FFF2-40B4-BE49-F238E27FC236}">
                  <a16:creationId xmlns:a16="http://schemas.microsoft.com/office/drawing/2014/main" id="{DF9BC3CF-D431-C8AD-F247-5C54C645A3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9" y="995"/>
              <a:ext cx="2816" cy="2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E54FF-6C4F-0AC6-467B-2E198AA9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8F357-E398-5EFB-7662-44D6E54AD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33F5C6-13F7-98AE-ED62-2DE3DB406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36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24A00-3D36-8EB3-2ACB-69B7513F6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04F16D7-CC59-AB20-0BEB-59D2CCB1FE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14" y="537004"/>
            <a:ext cx="5479509" cy="43577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DFB6D8-C082-DAD7-B2D8-02F2A69D4971}"/>
              </a:ext>
            </a:extLst>
          </p:cNvPr>
          <p:cNvSpPr txBox="1"/>
          <p:nvPr/>
        </p:nvSpPr>
        <p:spPr>
          <a:xfrm>
            <a:off x="7565262" y="398563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 1955 to ~1970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8F4A07-E4D3-48C6-0502-C59969453D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3900" y="818858"/>
            <a:ext cx="1962150" cy="1930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8F44A7-99E0-ACD5-7496-3A0CB50B43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7721" y="2208843"/>
            <a:ext cx="3028077" cy="27158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8B29C5-B877-9A74-8E8A-DF131EF7E6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0300" y="1353931"/>
            <a:ext cx="4711700" cy="698500"/>
          </a:xfrm>
          <a:prstGeom prst="rect">
            <a:avLst/>
          </a:prstGeom>
        </p:spPr>
      </p:pic>
      <p:pic>
        <p:nvPicPr>
          <p:cNvPr id="2050" name="Picture 2" descr="Visit of the Norwegian Ambassador Sommerfeldt">
            <a:extLst>
              <a:ext uri="{FF2B5EF4-FFF2-40B4-BE49-F238E27FC236}">
                <a16:creationId xmlns:a16="http://schemas.microsoft.com/office/drawing/2014/main" id="{BF051AE9-5447-B7FD-BDBD-732D5BB32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5054" y="3327478"/>
            <a:ext cx="2261475" cy="2296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08B8C1-5969-A366-CE0A-6DDD989C9A1B}"/>
              </a:ext>
            </a:extLst>
          </p:cNvPr>
          <p:cNvSpPr txBox="1"/>
          <p:nvPr/>
        </p:nvSpPr>
        <p:spPr>
          <a:xfrm>
            <a:off x="1872891" y="5854248"/>
            <a:ext cx="10165802" cy="369332"/>
          </a:xfrm>
          <a:prstGeom prst="rect">
            <a:avLst/>
          </a:prstGeom>
          <a:solidFill>
            <a:srgbClr val="B9CFFF"/>
          </a:solidFill>
        </p:spPr>
        <p:txBody>
          <a:bodyPr wrap="square" rtlCol="0">
            <a:spAutoFit/>
          </a:bodyPr>
          <a:lstStyle/>
          <a:p>
            <a:r>
              <a:rPr lang="en-GB" sz="1800" dirty="0"/>
              <a:t>🇳🇴 </a:t>
            </a:r>
            <a:r>
              <a:rPr lang="en-GB" dirty="0"/>
              <a:t>Bobble chamber experiments, ISOLDE (then using the SC), theory, users from </a:t>
            </a:r>
            <a:r>
              <a:rPr lang="en-GB" dirty="0" err="1"/>
              <a:t>UiO</a:t>
            </a:r>
            <a:r>
              <a:rPr lang="en-GB" dirty="0"/>
              <a:t> and </a:t>
            </a:r>
            <a:r>
              <a:rPr lang="en-GB" dirty="0" err="1"/>
              <a:t>UiB</a:t>
            </a:r>
            <a:r>
              <a:rPr lang="en-GB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2E6C6-5EE1-1C6C-5C71-79F7F67B4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8B796EE-D262-C9D0-07DD-C5FEFDB84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DA7F33C-B8BE-5CF3-147D-BD234C0C3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786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113A3-CE04-7151-03AE-D79C343E42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8D0BE11-1C3E-AEB7-ACD2-B36174D29B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39" y="312962"/>
            <a:ext cx="4688576" cy="37287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F9D4CE1-5ACD-ED84-481C-7DF50A7083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8120" y="2546790"/>
            <a:ext cx="3026056" cy="29672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05BD433-0609-5685-5C78-AC665E0C469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089" y="5638136"/>
            <a:ext cx="3294589" cy="5350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EB1DE8-C9C6-E229-02D5-7BA4F2B8B45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208" y="4986782"/>
            <a:ext cx="2632953" cy="1871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D4211C-525C-9E3C-F780-E223BF7D12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84295" y="2422742"/>
            <a:ext cx="2613129" cy="2307337"/>
          </a:xfrm>
          <a:prstGeom prst="rect">
            <a:avLst/>
          </a:prstGeom>
        </p:spPr>
      </p:pic>
      <p:pic>
        <p:nvPicPr>
          <p:cNvPr id="1026" name="Picture 2" descr="Intersecting Storage Rings - Wikipedia">
            <a:extLst>
              <a:ext uri="{FF2B5EF4-FFF2-40B4-BE49-F238E27FC236}">
                <a16:creationId xmlns:a16="http://schemas.microsoft.com/office/drawing/2014/main" id="{5A2B862B-E2AB-0192-2865-8ADD80FDE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671" y="737282"/>
            <a:ext cx="2682240" cy="163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2B98A29-91E1-6CCA-5798-0F9457037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48" y="4195698"/>
            <a:ext cx="2286484" cy="228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A94920-840C-A23B-4521-25412FAD8B1E}"/>
              </a:ext>
            </a:extLst>
          </p:cNvPr>
          <p:cNvSpPr txBox="1"/>
          <p:nvPr/>
        </p:nvSpPr>
        <p:spPr>
          <a:xfrm>
            <a:off x="2632135" y="4195698"/>
            <a:ext cx="2832251" cy="2308324"/>
          </a:xfrm>
          <a:prstGeom prst="rect">
            <a:avLst/>
          </a:prstGeom>
          <a:solidFill>
            <a:srgbClr val="B9CFFF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Electronic readout, much larger detectors,  importance of larger user collaborations </a:t>
            </a:r>
          </a:p>
          <a:p>
            <a:endParaRPr lang="en-GB" sz="1600" dirty="0"/>
          </a:p>
          <a:p>
            <a:r>
              <a:rPr lang="en-GB" sz="1600" dirty="0"/>
              <a:t>🇳🇴</a:t>
            </a:r>
          </a:p>
          <a:p>
            <a:r>
              <a:rPr lang="en-GB" sz="1600" dirty="0"/>
              <a:t>Fixed target experiments (SPS, PS, ISR), ISOLDE, theory, heavy ions at the SPS from 1986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C1DDF8-437D-BFD8-312F-3881029A402E}"/>
              </a:ext>
            </a:extLst>
          </p:cNvPr>
          <p:cNvSpPr txBox="1"/>
          <p:nvPr/>
        </p:nvSpPr>
        <p:spPr>
          <a:xfrm>
            <a:off x="6308184" y="240267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 ~1970 to ~1985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60D72C-2284-6860-94A7-824451A4DB9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4295" y="10071"/>
            <a:ext cx="2607705" cy="2301417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302CB73-E7A0-AEA6-8EAC-517B6BD14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30949EC-0F80-B4C4-1423-63BC77107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275B588-62E0-D4B0-EBA7-DA9B7101A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62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D52D4-87DB-8BD7-5374-D024ADD17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CA1EDDB-4FE9-42ED-4170-FBA7E302DA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686" y="609600"/>
            <a:ext cx="3545123" cy="2819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4D710C-EFF7-4E79-44B4-EBF2669B93BB}"/>
              </a:ext>
            </a:extLst>
          </p:cNvPr>
          <p:cNvSpPr txBox="1"/>
          <p:nvPr/>
        </p:nvSpPr>
        <p:spPr>
          <a:xfrm>
            <a:off x="7549569" y="264652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 ~1985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B120BB-1FBC-D787-3F52-874048F244B5}"/>
              </a:ext>
            </a:extLst>
          </p:cNvPr>
          <p:cNvSpPr txBox="1"/>
          <p:nvPr/>
        </p:nvSpPr>
        <p:spPr>
          <a:xfrm>
            <a:off x="4124528" y="633984"/>
            <a:ext cx="8067472" cy="3266022"/>
          </a:xfrm>
          <a:prstGeom prst="rect">
            <a:avLst/>
          </a:prstGeom>
          <a:solidFill>
            <a:srgbClr val="B9CFFF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🇳🇴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LEP DELPHI, LHC ATLAS and ALICE, fixed targets exp., AEGIS/AD, CLIC, AWAKE, CLEAR, ISOLDE, theory …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Larger collaborations, silicon sensors, calorimeters, electronics, readout systems and more ..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Computing became a major challenge/activity 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Technical student programme (master the last 20 years and recently </a:t>
            </a:r>
            <a:r>
              <a:rPr lang="en-GB" sz="1600" dirty="0" err="1"/>
              <a:t>Phd</a:t>
            </a:r>
            <a:r>
              <a:rPr lang="en-GB" sz="1600" dirty="0"/>
              <a:t>) co-supported from Norway – NTNU and other universities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ILO and TTO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Accelerator physics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Many more universities, much larger community, much more technology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C6D0EC-88E5-68A6-B917-80BFA3FED3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71" y="3472266"/>
            <a:ext cx="3173130" cy="33857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8E400E-CFFE-29BB-AC82-E1574B0E840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435" y="4259103"/>
            <a:ext cx="3173130" cy="25988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757BAE-4F28-886E-FF35-D1AE064D205D}"/>
              </a:ext>
            </a:extLst>
          </p:cNvPr>
          <p:cNvSpPr txBox="1"/>
          <p:nvPr/>
        </p:nvSpPr>
        <p:spPr>
          <a:xfrm>
            <a:off x="8566824" y="4635221"/>
            <a:ext cx="3140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 High </a:t>
            </a:r>
            <a:r>
              <a:rPr lang="en-GB" dirty="0" err="1"/>
              <a:t>Lumi</a:t>
            </a:r>
            <a:r>
              <a:rPr lang="en-GB" dirty="0"/>
              <a:t> including major experimental upgrades </a:t>
            </a:r>
          </a:p>
          <a:p>
            <a:endParaRPr lang="en-GB" dirty="0"/>
          </a:p>
          <a:p>
            <a:r>
              <a:rPr lang="en-GB" dirty="0"/>
              <a:t>+ studies of future collider options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9EA6E2-5288-2840-7CB0-F7F126DDC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F0D0BC-3292-5273-EB17-AE098C266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AA8621-3CCD-2E27-A575-7D6DAA0C9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810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ERN1.jpg">
            <a:extLst>
              <a:ext uri="{FF2B5EF4-FFF2-40B4-BE49-F238E27FC236}">
                <a16:creationId xmlns:a16="http://schemas.microsoft.com/office/drawing/2014/main" id="{E2534BE2-1CE4-A9F5-FF94-D17EB64A8D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0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877480-35BC-F8DB-0073-C3DA6FDFA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F27C03-5CD4-7B31-F8F9-0161B57C8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7D297-5C7A-E26F-A764-863AB6E36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82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49C76-71ED-CE22-86CF-377720082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Norske forskere var “på ballen” fra første stund</a:t>
            </a:r>
          </a:p>
        </p:txBody>
      </p:sp>
      <p:pic>
        <p:nvPicPr>
          <p:cNvPr id="8" name="Content Placeholder 7" descr="A close up of a document&#10;&#10;Description automatically generated">
            <a:extLst>
              <a:ext uri="{FF2B5EF4-FFF2-40B4-BE49-F238E27FC236}">
                <a16:creationId xmlns:a16="http://schemas.microsoft.com/office/drawing/2014/main" id="{37CCC686-4235-9B6A-E5BB-6F22D9C51B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7957" y="1166648"/>
            <a:ext cx="8096087" cy="527509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7B724-C996-1A53-10DE-AA8F24198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AF067-C18B-401D-E7B6-694297D45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6A7BF-115B-7806-ADE7-070CA9B6E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47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itle 1">
            <a:extLst>
              <a:ext uri="{FF2B5EF4-FFF2-40B4-BE49-F238E27FC236}">
                <a16:creationId xmlns:a16="http://schemas.microsoft.com/office/drawing/2014/main" id="{F481E4A6-8262-FAC8-7C9E-820F5E427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 anchor="t">
            <a:normAutofit/>
          </a:bodyPr>
          <a:lstStyle/>
          <a:p>
            <a:r>
              <a:rPr lang="nb-NO" sz="3900" dirty="0"/>
              <a:t>Styringssystemet til SPS ble et norsk industrieventyr</a:t>
            </a:r>
          </a:p>
        </p:txBody>
      </p:sp>
      <p:pic>
        <p:nvPicPr>
          <p:cNvPr id="2052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8A14CA2-25DC-455C-641F-F6D8213757A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000" y="2830059"/>
            <a:ext cx="5323800" cy="234247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o caption">
            <a:extLst>
              <a:ext uri="{FF2B5EF4-FFF2-40B4-BE49-F238E27FC236}">
                <a16:creationId xmlns:a16="http://schemas.microsoft.com/office/drawing/2014/main" id="{34EAB23D-DE12-2A44-07D7-7E5A97822FD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1976" y="1825625"/>
            <a:ext cx="3644245" cy="4351338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F4EDC-43E8-B07F-9BA4-884BA594F9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000" y="6441742"/>
            <a:ext cx="1517702" cy="239688"/>
          </a:xfrm>
        </p:spPr>
        <p:txBody>
          <a:bodyPr wrap="none" anchor="b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6. februar 2024</a:t>
            </a:r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68069-AC2F-E103-C439-FF220C2A8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1360" y="6441742"/>
            <a:ext cx="4117760" cy="239688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NorCC@CERN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F1AF4-A946-612C-A1FD-6B6055CCE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5067" y="6441742"/>
            <a:ext cx="200932" cy="23968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</a:pPr>
            <a:fld id="{490AA3F6-1618-3548-975A-DD1A2939A246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285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4A97E-0EE1-6FFD-3FA6-BAF83CB6B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nb-NO" sz="4800" kern="1200" dirty="0">
                <a:latin typeface="+mj-lt"/>
                <a:ea typeface="+mj-ea"/>
                <a:cs typeface="+mj-cs"/>
              </a:rPr>
              <a:t>Tim B-L skulle bare lage et verktøy for fysikerne </a:t>
            </a:r>
            <a:r>
              <a:rPr lang="nb-NO" sz="4800" dirty="0"/>
              <a:t>...</a:t>
            </a:r>
            <a:endParaRPr lang="nb-NO" sz="4800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Diagram&#10;&#10;Description automatically generated">
            <a:extLst>
              <a:ext uri="{FF2B5EF4-FFF2-40B4-BE49-F238E27FC236}">
                <a16:creationId xmlns:a16="http://schemas.microsoft.com/office/drawing/2014/main" id="{06DB067A-8163-F0FA-F47D-F7316252FC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7" b="-2"/>
          <a:stretch/>
        </p:blipFill>
        <p:spPr bwMode="auto">
          <a:xfrm>
            <a:off x="317635" y="321733"/>
            <a:ext cx="4160452" cy="621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 descr="A person smiling in front of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092BCA1B-E0AB-64CA-EECD-882EA8433A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" b="14937"/>
          <a:stretch/>
        </p:blipFill>
        <p:spPr>
          <a:xfrm>
            <a:off x="4654296" y="299363"/>
            <a:ext cx="7217085" cy="300818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F77324E-13CF-23C3-7B57-3C22EE12D3B0}"/>
              </a:ext>
            </a:extLst>
          </p:cNvPr>
          <p:cNvSpPr/>
          <p:nvPr/>
        </p:nvSpPr>
        <p:spPr>
          <a:xfrm>
            <a:off x="2264227" y="270335"/>
            <a:ext cx="1770743" cy="4118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A2EE6E-FA5E-93A5-25F9-E9DC0CC8163C}"/>
              </a:ext>
            </a:extLst>
          </p:cNvPr>
          <p:cNvSpPr txBox="1"/>
          <p:nvPr/>
        </p:nvSpPr>
        <p:spPr>
          <a:xfrm>
            <a:off x="6463859" y="5502162"/>
            <a:ext cx="4134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dirty="0"/>
              <a:t>ENQUIRE—en forløper til WWW—ble </a:t>
            </a:r>
          </a:p>
          <a:p>
            <a:pPr algn="ctr"/>
            <a:r>
              <a:rPr lang="nb-NO" dirty="0"/>
              <a:t>implementert på en NORD-10 maskin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4F8E8-353D-89BE-DE77-C8A852EE6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CBCC24-96C8-7770-9711-03980C8D5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821CA2-550A-BA98-4F87-B5C17CE7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664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>
            <a:extLst>
              <a:ext uri="{FF2B5EF4-FFF2-40B4-BE49-F238E27FC236}">
                <a16:creationId xmlns:a16="http://schemas.microsoft.com/office/drawing/2014/main" id="{B0A8E0D1-E32B-D31E-8DB1-605B3BA06E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9800" y="428753"/>
            <a:ext cx="7772400" cy="1143000"/>
          </a:xfrm>
        </p:spPr>
        <p:txBody>
          <a:bodyPr/>
          <a:lstStyle/>
          <a:p>
            <a:pPr eaLnBrk="1" hangingPunct="1"/>
            <a:r>
              <a:rPr lang="nb-NO" altLang="en-CH" dirty="0">
                <a:latin typeface="Helvetica" pitchFamily="2" charset="0"/>
              </a:rPr>
              <a:t>Norge og CERN medlemskapet</a:t>
            </a:r>
          </a:p>
        </p:txBody>
      </p:sp>
      <p:sp>
        <p:nvSpPr>
          <p:cNvPr id="40962" name="Rectangle 3">
            <a:extLst>
              <a:ext uri="{FF2B5EF4-FFF2-40B4-BE49-F238E27FC236}">
                <a16:creationId xmlns:a16="http://schemas.microsoft.com/office/drawing/2014/main" id="{8462007F-CDED-DCD1-0B79-7E58FBCFCEF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9206" y="1752600"/>
            <a:ext cx="5164138" cy="41148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Medlem siden starten i 1954</a:t>
            </a:r>
          </a:p>
          <a:p>
            <a:pPr eaLnBrk="1" hangingPunct="1">
              <a:lnSpc>
                <a:spcPct val="90000"/>
              </a:lnSpc>
              <a:defRPr/>
            </a:pPr>
            <a:endParaRPr lang="nb-NO" sz="2800" dirty="0">
              <a:latin typeface="Helvetica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Bidrag 2024</a:t>
            </a:r>
          </a:p>
          <a:p>
            <a:pPr marL="1143000" lvl="1">
              <a:buFont typeface="Arial" panose="020B0604020202020204" pitchFamily="34" charset="0"/>
              <a:buChar char="•"/>
              <a:defRPr/>
            </a:pPr>
            <a:r>
              <a:rPr lang="nb-NO" dirty="0">
                <a:latin typeface="Helvetica" charset="0"/>
                <a:ea typeface="MS PGothic" charset="0"/>
              </a:rPr>
              <a:t>Norge: 2,19 %</a:t>
            </a:r>
          </a:p>
          <a:p>
            <a:pPr>
              <a:defRPr/>
            </a:pPr>
            <a:endParaRPr lang="nb-NO" sz="2800" dirty="0">
              <a:latin typeface="Helvetica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CERNs totale budsjett: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nb-NO" sz="2800" dirty="0">
                <a:latin typeface="Helvetica" charset="0"/>
                <a:ea typeface="MS PGothic" charset="0"/>
              </a:rPr>
              <a:t>	</a:t>
            </a:r>
            <a:r>
              <a:rPr lang="nb-NO" sz="2800" dirty="0">
                <a:latin typeface="Helvetica" charset="0"/>
                <a:ea typeface="MS PGothic" charset="0"/>
                <a:cs typeface="Times New Roman" charset="0"/>
              </a:rPr>
              <a:t>1,37 milliarder CHF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b-NO" sz="2800" dirty="0">
              <a:latin typeface="Helvetica" charset="0"/>
              <a:ea typeface="MS PGothic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nb-NO" sz="2800" dirty="0">
                <a:latin typeface="Helvetica" charset="0"/>
                <a:ea typeface="MS PGothic" charset="0"/>
                <a:cs typeface="Times New Roman" charset="0"/>
              </a:rPr>
              <a:t>Viktig å involvere en stor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nb-NO" sz="2800" dirty="0">
                <a:latin typeface="Helvetica" charset="0"/>
                <a:ea typeface="MS PGothic" charset="0"/>
                <a:cs typeface="Times New Roman" charset="0"/>
              </a:rPr>
              <a:t>gruppe unge mennesker</a:t>
            </a:r>
          </a:p>
          <a:p>
            <a:pPr marL="1257300" lvl="1" indent="-457200">
              <a:buFont typeface="Arial" panose="020B0604020202020204" pitchFamily="34" charset="0"/>
              <a:buChar char="•"/>
              <a:defRPr/>
            </a:pPr>
            <a:r>
              <a:rPr lang="nb-NO" sz="2500" dirty="0">
                <a:latin typeface="Helvetica" charset="0"/>
                <a:ea typeface="MS PGothic" charset="0"/>
                <a:cs typeface="Times New Roman" charset="0"/>
              </a:rPr>
              <a:t>Ikke bare fysikere,</a:t>
            </a:r>
          </a:p>
          <a:p>
            <a:pPr marL="1257300" lvl="1" indent="-457200">
              <a:buFont typeface="Arial" panose="020B0604020202020204" pitchFamily="34" charset="0"/>
              <a:buChar char="•"/>
              <a:defRPr/>
            </a:pPr>
            <a:r>
              <a:rPr lang="nb-NO" sz="2500" dirty="0">
                <a:latin typeface="Helvetica" charset="0"/>
                <a:ea typeface="MS PGothic" charset="0"/>
                <a:cs typeface="Times New Roman" charset="0"/>
              </a:rPr>
              <a:t>også ingeniører, administratorer osv.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nb-NO" sz="2800" dirty="0">
              <a:latin typeface="Helvetica" charset="0"/>
              <a:ea typeface="MS PGothic" charset="0"/>
            </a:endParaRPr>
          </a:p>
        </p:txBody>
      </p:sp>
      <p:sp>
        <p:nvSpPr>
          <p:cNvPr id="41987" name="Text Box 7">
            <a:extLst>
              <a:ext uri="{FF2B5EF4-FFF2-40B4-BE49-F238E27FC236}">
                <a16:creationId xmlns:a16="http://schemas.microsoft.com/office/drawing/2014/main" id="{E43C4C87-99B8-F7EB-EB09-861EFDCA5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2838" y="5102668"/>
            <a:ext cx="5160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nb-NO" altLang="en-CH" sz="1800" dirty="0">
                <a:latin typeface="Helvetica" pitchFamily="2" charset="0"/>
              </a:rPr>
              <a:t>Norske studenter på tacotirsdag i Sjømannskirka</a:t>
            </a:r>
            <a:endParaRPr lang="nb-NO" altLang="en-CH" sz="1800" b="1" dirty="0">
              <a:latin typeface="Helvetica" pitchFamily="2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0E0633-A984-7E3B-EE91-2D8170415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DD9B71-D662-CCF6-E675-F55F2D40B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44889-F3C4-05AE-A378-F526F3C12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BED9-551B-F04E-B1FE-B7D8F966FC97}" type="slidenum">
              <a:rPr lang="en-US" altLang="en-CH" smtClean="0"/>
              <a:pPr/>
              <a:t>6</a:t>
            </a:fld>
            <a:endParaRPr lang="en-US" altLang="en-CH"/>
          </a:p>
        </p:txBody>
      </p:sp>
      <p:pic>
        <p:nvPicPr>
          <p:cNvPr id="8" name="Picture 7" descr="A group of people sitting around a table with food on it&#10;&#10;Description automatically generated">
            <a:extLst>
              <a:ext uri="{FF2B5EF4-FFF2-40B4-BE49-F238E27FC236}">
                <a16:creationId xmlns:a16="http://schemas.microsoft.com/office/drawing/2014/main" id="{CAC10A39-B55E-E04F-019D-8CCBA5BCA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293" y="1752601"/>
            <a:ext cx="6035688" cy="332400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4" descr="Screen Shot 2018-01-29 at 08.32.13.png">
            <a:hlinkClick r:id="rId3"/>
            <a:extLst>
              <a:ext uri="{FF2B5EF4-FFF2-40B4-BE49-F238E27FC236}">
                <a16:creationId xmlns:a16="http://schemas.microsoft.com/office/drawing/2014/main" id="{5201A212-744F-08CA-E3D7-856E88267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4401">
            <a:off x="6818906" y="1760563"/>
            <a:ext cx="4972050" cy="57531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silver car parked in front of a house&#10;&#10;Description automatically generated with medium confidence">
            <a:hlinkClick r:id="rId5"/>
            <a:extLst>
              <a:ext uri="{FF2B5EF4-FFF2-40B4-BE49-F238E27FC236}">
                <a16:creationId xmlns:a16="http://schemas.microsoft.com/office/drawing/2014/main" id="{C11BA658-C858-AA12-B0D2-4D05E93B4E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136" y="1246546"/>
            <a:ext cx="5519390" cy="5218722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44034" name="Title 1">
            <a:extLst>
              <a:ext uri="{FF2B5EF4-FFF2-40B4-BE49-F238E27FC236}">
                <a16:creationId xmlns:a16="http://schemas.microsoft.com/office/drawing/2014/main" id="{9C43F647-127D-854A-DDAA-41A42C69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671" y="392732"/>
            <a:ext cx="9484659" cy="1143001"/>
          </a:xfrm>
        </p:spPr>
        <p:txBody>
          <a:bodyPr>
            <a:normAutofit/>
          </a:bodyPr>
          <a:lstStyle/>
          <a:p>
            <a:r>
              <a:rPr lang="nb-NO" altLang="en-CH" dirty="0"/>
              <a:t>Hvor mye er </a:t>
            </a:r>
            <a:r>
              <a:rPr lang="nb-NO" sz="4400" dirty="0">
                <a:latin typeface="Helvetica" charset="0"/>
                <a:ea typeface="MS PGothic" charset="0"/>
                <a:cs typeface="Times New Roman" charset="0"/>
              </a:rPr>
              <a:t>1,37 milliarder CHF</a:t>
            </a:r>
            <a:r>
              <a:rPr lang="nb-NO" altLang="en-CH" dirty="0"/>
              <a:t>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E19222C-57CD-31C1-C3E2-11DC9082553B}"/>
              </a:ext>
            </a:extLst>
          </p:cNvPr>
          <p:cNvSpPr/>
          <p:nvPr/>
        </p:nvSpPr>
        <p:spPr>
          <a:xfrm>
            <a:off x="2388473" y="6048411"/>
            <a:ext cx="1592317" cy="3927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EA1C361-3EC8-5C61-3E27-F6EC083AC7A8}"/>
              </a:ext>
            </a:extLst>
          </p:cNvPr>
          <p:cNvSpPr/>
          <p:nvPr/>
        </p:nvSpPr>
        <p:spPr>
          <a:xfrm flipV="1">
            <a:off x="4047883" y="1770672"/>
            <a:ext cx="1592317" cy="5960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25C53E-4038-E2E2-B639-ED14A0006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6. februar 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1B922-6A18-4C61-0921-A9462D7B7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NorCC@CERN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FDAA33-7C16-1853-4E2B-BDE1FE519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9BED9-551B-F04E-B1FE-B7D8F966FC97}" type="slidenum">
              <a:rPr lang="en-US" altLang="en-CH" smtClean="0"/>
              <a:pPr/>
              <a:t>7</a:t>
            </a:fld>
            <a:endParaRPr lang="en-US" altLang="en-CH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71D7B67-DC7A-4073-08CF-28091AE484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0" t="20500" r="11592" b="23250"/>
          <a:stretch/>
        </p:blipFill>
        <p:spPr bwMode="auto">
          <a:xfrm>
            <a:off x="-21361" y="3429000"/>
            <a:ext cx="3730947" cy="300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iggs1954_0">
            <a:extLst>
              <a:ext uri="{FF2B5EF4-FFF2-40B4-BE49-F238E27FC236}">
                <a16:creationId xmlns:a16="http://schemas.microsoft.com/office/drawing/2014/main" id="{7CE09A6B-D589-80AA-573F-272072794C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4" t="28668" r="14573" b="27877"/>
          <a:stretch/>
        </p:blipFill>
        <p:spPr bwMode="auto">
          <a:xfrm>
            <a:off x="-15773" y="235737"/>
            <a:ext cx="3725359" cy="295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Screen Shot 2013-11-03 at 8.52.00 AM.png">
            <a:extLst>
              <a:ext uri="{FF2B5EF4-FFF2-40B4-BE49-F238E27FC236}">
                <a16:creationId xmlns:a16="http://schemas.microsoft.com/office/drawing/2014/main" id="{5C4C8298-8D7C-C8AA-A743-4779389C9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" r="11676"/>
          <a:stretch/>
        </p:blipFill>
        <p:spPr bwMode="auto">
          <a:xfrm>
            <a:off x="3881711" y="3436996"/>
            <a:ext cx="832605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hart, line chart, histogram&#10;&#10;Description automatically generated">
            <a:extLst>
              <a:ext uri="{FF2B5EF4-FFF2-40B4-BE49-F238E27FC236}">
                <a16:creationId xmlns:a16="http://schemas.microsoft.com/office/drawing/2014/main" id="{2B8CCF44-65A5-DD17-3E52-0BCC32D673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334" b="93"/>
          <a:stretch/>
        </p:blipFill>
        <p:spPr>
          <a:xfrm>
            <a:off x="7992836" y="220717"/>
            <a:ext cx="4191865" cy="327934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569CA8-7D4F-0279-A5D6-8FCA9CBE7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ECC21-0D25-F0E0-FFA7-8160A2F77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NorCC@CERN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CCCB18-9761-E882-E3B0-29215176C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722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3981"/>
            <a:ext cx="12192000" cy="6650037"/>
          </a:xfr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BB998A-5E4D-9D71-2517-5FDEAFD98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6. februar 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9E7839-2E8D-79C6-18B6-A999BA207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NorCC@CERN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3A072-015F-1B5B-5203-2E403268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C24E9-D077-164C-BD93-1680330BA18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7552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21472</TotalTime>
  <Words>399</Words>
  <Application>Microsoft Macintosh PowerPoint</Application>
  <PresentationFormat>Widescreen</PresentationFormat>
  <Paragraphs>97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Helvetica</vt:lpstr>
      <vt:lpstr>Times New Roman</vt:lpstr>
      <vt:lpstr>CERN_Corporate</vt:lpstr>
      <vt:lpstr>1_Research</vt:lpstr>
      <vt:lpstr>2_Collaboration</vt:lpstr>
      <vt:lpstr>3_Innovation</vt:lpstr>
      <vt:lpstr>4_Education and Training</vt:lpstr>
      <vt:lpstr>Country</vt:lpstr>
      <vt:lpstr>PowerPoint Presentation</vt:lpstr>
      <vt:lpstr>PowerPoint Presentation</vt:lpstr>
      <vt:lpstr>Norske forskere var “på ballen” fra første stund</vt:lpstr>
      <vt:lpstr>Styringssystemet til SPS ble et norsk industrieventyr</vt:lpstr>
      <vt:lpstr>Tim B-L skulle bare lage et verktøy for fysikerne ...</vt:lpstr>
      <vt:lpstr>Norge og CERN medlemskapet</vt:lpstr>
      <vt:lpstr>Hvor mye er 1,37 milliarder CHF?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Jens Vigen</cp:lastModifiedBy>
  <cp:revision>1033</cp:revision>
  <cp:lastPrinted>2021-04-15T12:33:04Z</cp:lastPrinted>
  <dcterms:created xsi:type="dcterms:W3CDTF">2017-12-12T17:17:03Z</dcterms:created>
  <dcterms:modified xsi:type="dcterms:W3CDTF">2024-02-05T21:36:36Z</dcterms:modified>
</cp:coreProperties>
</file>