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5" r:id="rId3"/>
    <p:sldId id="276" r:id="rId4"/>
    <p:sldId id="277" r:id="rId5"/>
    <p:sldId id="27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16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88" y="6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Administrator\Documents\finanses%20vp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Administrator\Documents\finanses%20vp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82565986828056E-2"/>
          <c:y val="6.1884669479606191E-2"/>
          <c:w val="0.88078041902101889"/>
          <c:h val="0.6789120347298359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'30112023'!$F$1</c:f>
              <c:strCache>
                <c:ptCount val="1"/>
                <c:pt idx="0">
                  <c:v>Spent</c:v>
                </c:pt>
              </c:strCache>
            </c:strRef>
          </c:tx>
          <c:spPr>
            <a:solidFill>
              <a:schemeClr val="accent3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4.1666666666666664E-2"/>
                  <c:y val="-0.1063583815028901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61-472B-BCE1-CC33F379F469}"/>
                </c:ext>
              </c:extLst>
            </c:dLbl>
            <c:dLbl>
              <c:idx val="1"/>
              <c:layout>
                <c:manualLayout>
                  <c:x val="4.1666666666666644E-2"/>
                  <c:y val="-0.1109826589595375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61-472B-BCE1-CC33F379F469}"/>
                </c:ext>
              </c:extLst>
            </c:dLbl>
            <c:numFmt formatCode="#,##0.00\ &quot;€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'30112023'!$E$2:$E$3</c:f>
              <c:strCache>
                <c:ptCount val="2"/>
                <c:pt idx="0">
                  <c:v>Salaries</c:v>
                </c:pt>
                <c:pt idx="1">
                  <c:v>Travels</c:v>
                </c:pt>
              </c:strCache>
            </c:strRef>
          </c:cat>
          <c:val>
            <c:numRef>
              <c:f>'30112023'!$F$2:$F$3</c:f>
              <c:numCache>
                <c:formatCode>General</c:formatCode>
                <c:ptCount val="2"/>
                <c:pt idx="0" formatCode="0.00">
                  <c:v>33543.759999999995</c:v>
                </c:pt>
                <c:pt idx="1">
                  <c:v>1892.25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61-472B-BCE1-CC33F379F469}"/>
            </c:ext>
          </c:extLst>
        </c:ser>
        <c:ser>
          <c:idx val="1"/>
          <c:order val="1"/>
          <c:tx>
            <c:strRef>
              <c:f>'30112023'!$G$1</c:f>
              <c:strCache>
                <c:ptCount val="1"/>
                <c:pt idx="0">
                  <c:v>Remaining</c:v>
                </c:pt>
              </c:strCache>
            </c:strRef>
          </c:tx>
          <c:spPr>
            <a:solidFill>
              <a:schemeClr val="accent3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888888888888785E-2"/>
                  <c:y val="-0.1063583815028901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861-472B-BCE1-CC33F379F469}"/>
                </c:ext>
              </c:extLst>
            </c:dLbl>
            <c:dLbl>
              <c:idx val="1"/>
              <c:layout>
                <c:manualLayout>
                  <c:x val="9.7222222222222224E-2"/>
                  <c:y val="-4.624277456647399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861-472B-BCE1-CC33F379F469}"/>
                </c:ext>
              </c:extLst>
            </c:dLbl>
            <c:numFmt formatCode="#,##0.00\ &quot;€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'30112023'!$E$2:$E$3</c:f>
              <c:strCache>
                <c:ptCount val="2"/>
                <c:pt idx="0">
                  <c:v>Salaries</c:v>
                </c:pt>
                <c:pt idx="1">
                  <c:v>Travels</c:v>
                </c:pt>
              </c:strCache>
            </c:strRef>
          </c:cat>
          <c:val>
            <c:numRef>
              <c:f>'30112023'!$G$2:$G$3</c:f>
              <c:numCache>
                <c:formatCode>General</c:formatCode>
                <c:ptCount val="2"/>
                <c:pt idx="0" formatCode="0.00">
                  <c:v>132856.24</c:v>
                </c:pt>
                <c:pt idx="1">
                  <c:v>6107.75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861-472B-BCE1-CC33F379F46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101811391"/>
        <c:axId val="1968241615"/>
      </c:barChart>
      <c:catAx>
        <c:axId val="210181139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8241615"/>
        <c:crosses val="autoZero"/>
        <c:auto val="1"/>
        <c:lblAlgn val="ctr"/>
        <c:lblOffset val="100"/>
        <c:noMultiLvlLbl val="0"/>
      </c:catAx>
      <c:valAx>
        <c:axId val="1968241615"/>
        <c:scaling>
          <c:orientation val="minMax"/>
          <c:max val="175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1811391"/>
        <c:crosses val="autoZero"/>
        <c:crossBetween val="between"/>
        <c:majorUnit val="20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151784933800449E-2"/>
          <c:y val="0.11702127659574468"/>
          <c:w val="0.8360074071936906"/>
          <c:h val="0.6268788741832802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'30112023'!$F$1</c:f>
              <c:strCache>
                <c:ptCount val="1"/>
                <c:pt idx="0">
                  <c:v>Spent</c:v>
                </c:pt>
              </c:strCache>
            </c:strRef>
          </c:tx>
          <c:spPr>
            <a:solidFill>
              <a:schemeClr val="accent3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11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FA6-4A6F-A34C-37E308E26920}"/>
                </c:ext>
              </c:extLst>
            </c:dLbl>
            <c:numFmt formatCode="#,##0.00\ &quot;€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1"/>
              <c:pt idx="0">
                <c:v>Time, month</c:v>
              </c:pt>
            </c:strLit>
          </c:cat>
          <c:val>
            <c:numRef>
              <c:f>'30112023'!$C$7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A6-4A6F-A34C-37E308E26920}"/>
            </c:ext>
          </c:extLst>
        </c:ser>
        <c:ser>
          <c:idx val="1"/>
          <c:order val="1"/>
          <c:tx>
            <c:strRef>
              <c:f>'30112023'!$G$1</c:f>
              <c:strCache>
                <c:ptCount val="1"/>
                <c:pt idx="0">
                  <c:v>Remaining</c:v>
                </c:pt>
              </c:strCache>
            </c:strRef>
          </c:tx>
          <c:spPr>
            <a:solidFill>
              <a:schemeClr val="accent3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37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FA6-4A6F-A34C-37E308E26920}"/>
                </c:ext>
              </c:extLst>
            </c:dLbl>
            <c:numFmt formatCode="#,##0.00\ &quot;€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1"/>
              <c:pt idx="0">
                <c:v>Time, month</c:v>
              </c:pt>
            </c:strLit>
          </c:cat>
          <c:val>
            <c:numRef>
              <c:f>'30112023'!$D$7</c:f>
              <c:numCache>
                <c:formatCode>General</c:formatCode>
                <c:ptCount val="1"/>
                <c:pt idx="0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A6-4A6F-A34C-37E308E2692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101811391"/>
        <c:axId val="1968241615"/>
      </c:barChart>
      <c:catAx>
        <c:axId val="210181139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8241615"/>
        <c:crosses val="autoZero"/>
        <c:auto val="1"/>
        <c:lblAlgn val="ctr"/>
        <c:lblOffset val="100"/>
        <c:noMultiLvlLbl val="0"/>
      </c:catAx>
      <c:valAx>
        <c:axId val="1968241615"/>
        <c:scaling>
          <c:orientation val="minMax"/>
          <c:max val="4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1811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4610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63745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039FFAA5-B70C-4779-8786-47C0275AAA3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65963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42953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2635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0"/>
            <a:ext cx="2347383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381000"/>
            <a:ext cx="8128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0" y="1752603"/>
            <a:ext cx="8128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1049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0"/>
            <a:ext cx="2347383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381000"/>
            <a:ext cx="8128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0" y="1752603"/>
            <a:ext cx="8128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9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0694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0304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99846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4546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1252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51935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2591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0873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067801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2000" b="1">
                <a:solidFill>
                  <a:srgbClr val="FF0000"/>
                </a:solidFill>
              </a:defRPr>
            </a:lvl1pPr>
          </a:lstStyle>
          <a:p>
            <a:fld id="{039FFAA5-B70C-4779-8786-47C0275AAA38}" type="slidenum">
              <a:rPr lang="lv-LV" smtClean="0"/>
              <a:pPr/>
              <a:t>‹#›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04069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cds.cern.ch/record/2879279/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ms.cern.ch/iCMS/user/noteinfo?cmsnoteid=CMS%20DN-2023/006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178" y="1049001"/>
            <a:ext cx="3083080" cy="12899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53618"/>
            <a:ext cx="12192000" cy="20134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-1" y="22233"/>
            <a:ext cx="12192000" cy="16441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4243" y="1358671"/>
            <a:ext cx="5382935" cy="924045"/>
          </a:xfrm>
        </p:spPr>
        <p:txBody>
          <a:bodyPr>
            <a:normAutofit/>
          </a:bodyPr>
          <a:lstStyle/>
          <a:p>
            <a:pPr algn="r"/>
            <a:r>
              <a:rPr lang="lv-LV" sz="1800" b="1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Augstas enerģijas daļiņu fizikas pētījumi CMS eksperimentā un progresīvu paātrinātāju tehnoloģiju izstrāde sadarbībā ar CERN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1" y="6454422"/>
            <a:ext cx="1304691" cy="313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lv-LV" sz="1600" dirty="0">
                <a:solidFill>
                  <a:prstClr val="white">
                    <a:lumMod val="50000"/>
                  </a:prstClr>
                </a:solidFill>
                <a:latin typeface="Arial Narrow" panose="020B0606020202030204" pitchFamily="34" charset="0"/>
              </a:rPr>
              <a:t>25.05.2023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952763" y="176531"/>
            <a:ext cx="4091031" cy="718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lv-LV" sz="1400" b="1" dirty="0">
                <a:solidFill>
                  <a:srgbClr val="88162F"/>
                </a:solidFill>
                <a:latin typeface="Arial Narrow" panose="020B0606020202030204" pitchFamily="34" charset="0"/>
              </a:rPr>
              <a:t>Nr. VPP-IZM-CERN-2022/1-0001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C543D1-E402-4CFB-A984-2C2335C8C09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62002" y="1976065"/>
            <a:ext cx="2992927" cy="3015318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ABB13EC0-9B7C-42AE-B92C-5A48D071D31C}"/>
              </a:ext>
            </a:extLst>
          </p:cNvPr>
          <p:cNvSpPr txBox="1">
            <a:spLocks/>
          </p:cNvSpPr>
          <p:nvPr/>
        </p:nvSpPr>
        <p:spPr>
          <a:xfrm>
            <a:off x="3120705" y="2931122"/>
            <a:ext cx="8338657" cy="1644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3200" b="1" dirty="0">
                <a:solidFill>
                  <a:srgbClr val="8816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WP2 «Experimental HEP research at the CMS experiment at CERN» in UL Institute of Chemical Physics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36A2242-DD4F-4A8E-9EEB-588BCBBFAA17}"/>
              </a:ext>
            </a:extLst>
          </p:cNvPr>
          <p:cNvSpPr txBox="1">
            <a:spLocks/>
          </p:cNvSpPr>
          <p:nvPr/>
        </p:nvSpPr>
        <p:spPr>
          <a:xfrm>
            <a:off x="6477700" y="5167473"/>
            <a:ext cx="5382935" cy="924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lv-LV" sz="1800" b="1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E. Pajuste</a:t>
            </a:r>
          </a:p>
          <a:p>
            <a:pPr algn="r"/>
            <a:r>
              <a:rPr lang="lv-LV" sz="1800" b="1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N. R. Strautnieks</a:t>
            </a:r>
          </a:p>
        </p:txBody>
      </p:sp>
    </p:spTree>
    <p:extLst>
      <p:ext uri="{BB962C8B-B14F-4D97-AF65-F5344CB8AC3E}">
        <p14:creationId xmlns:p14="http://schemas.microsoft.com/office/powerpoint/2010/main" val="1934014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21569"/>
            <a:ext cx="12192000" cy="1336431"/>
          </a:xfrm>
          <a:prstGeom prst="rect">
            <a:avLst/>
          </a:prstGeom>
        </p:spPr>
      </p:pic>
      <p:sp>
        <p:nvSpPr>
          <p:cNvPr id="35" name="Slide Number Placeholder 4"/>
          <p:cNvSpPr txBox="1">
            <a:spLocks/>
          </p:cNvSpPr>
          <p:nvPr/>
        </p:nvSpPr>
        <p:spPr>
          <a:xfrm>
            <a:off x="8324851" y="6356351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lv-LV"/>
            </a:defPPr>
            <a:lvl1pPr marL="0" algn="r" defTabSz="914400" rtl="0" eaLnBrk="1" latinLnBrk="0" hangingPunct="1"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lv-LV" dirty="0">
              <a:solidFill>
                <a:prstClr val="white">
                  <a:lumMod val="85000"/>
                </a:prstClr>
              </a:solidFill>
              <a:latin typeface="Calibri" panose="020F0502020204030204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463" y="0"/>
            <a:ext cx="1912613" cy="8838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2B871DD-0B82-46CB-9D7D-074FC3B65C1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940" y="136524"/>
            <a:ext cx="2629967" cy="9019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3C0E55-7638-4EA5-95DB-6062F64669FC}"/>
              </a:ext>
            </a:extLst>
          </p:cNvPr>
          <p:cNvSpPr txBox="1"/>
          <p:nvPr/>
        </p:nvSpPr>
        <p:spPr>
          <a:xfrm>
            <a:off x="1360860" y="1499491"/>
            <a:ext cx="23219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Team leader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, senior.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researcher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Asoc. Prof.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Dr. 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chem.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lv-LV" b="1" dirty="0" err="1">
                <a:latin typeface="Calibri" panose="020F0502020204030204" pitchFamily="34" charset="0"/>
                <a:cs typeface="Calibri" panose="020F0502020204030204" pitchFamily="34" charset="0"/>
              </a:rPr>
              <a:t>līna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Pajuste</a:t>
            </a:r>
            <a:endParaRPr lang="lv-LV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0.2 PLE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73114C-C50D-45E8-A85F-8140FFF0E73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790" t="3897" r="30483" b="39119"/>
          <a:stretch/>
        </p:blipFill>
        <p:spPr>
          <a:xfrm>
            <a:off x="248908" y="1579915"/>
            <a:ext cx="1037887" cy="139690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FE23CA0-E320-4B67-8ECC-67D101463220}"/>
              </a:ext>
            </a:extLst>
          </p:cNvPr>
          <p:cNvSpPr/>
          <p:nvPr/>
        </p:nvSpPr>
        <p:spPr>
          <a:xfrm>
            <a:off x="4790115" y="1568071"/>
            <a:ext cx="3534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PhD student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lv-LV" b="1" dirty="0" err="1">
                <a:latin typeface="Calibri" panose="020F0502020204030204" pitchFamily="34" charset="0"/>
                <a:cs typeface="Calibri" panose="020F0502020204030204" pitchFamily="34" charset="0"/>
              </a:rPr>
              <a:t>researcher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lv-LV" dirty="0" err="1">
                <a:latin typeface="Calibri" panose="020F0502020204030204" pitchFamily="34" charset="0"/>
                <a:cs typeface="Calibri" panose="020F0502020204030204" pitchFamily="34" charset="0"/>
              </a:rPr>
              <a:t>MSc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. Phys. </a:t>
            </a:r>
            <a:r>
              <a:rPr lang="lv-LV" b="1" dirty="0">
                <a:latin typeface="Calibri" panose="020F0502020204030204" pitchFamily="34" charset="0"/>
                <a:cs typeface="Calibri" panose="020F0502020204030204" pitchFamily="34" charset="0"/>
              </a:rPr>
              <a:t>Normunds Ralfs Strautnieks</a:t>
            </a:r>
          </a:p>
          <a:p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1.0 PLE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743807-4750-4CAA-AF66-1D5D430667E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4844" t="16838" r="22073" b="19728"/>
          <a:stretch/>
        </p:blipFill>
        <p:spPr>
          <a:xfrm>
            <a:off x="3638464" y="1586987"/>
            <a:ext cx="1045360" cy="13969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6E4893-782F-4F58-B99C-63C0A897242F}"/>
              </a:ext>
            </a:extLst>
          </p:cNvPr>
          <p:cNvSpPr txBox="1"/>
          <p:nvPr/>
        </p:nvSpPr>
        <p:spPr>
          <a:xfrm>
            <a:off x="5383374" y="149541"/>
            <a:ext cx="4814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8816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Administrative matters</a:t>
            </a:r>
            <a:endParaRPr lang="en-US" sz="3200" b="1" dirty="0">
              <a:solidFill>
                <a:srgbClr val="8816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D2CA88-BEE1-462C-91E3-D1EF63DAC966}"/>
              </a:ext>
            </a:extLst>
          </p:cNvPr>
          <p:cNvSpPr txBox="1"/>
          <p:nvPr/>
        </p:nvSpPr>
        <p:spPr>
          <a:xfrm>
            <a:off x="150940" y="919761"/>
            <a:ext cx="4814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8816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E37852-0219-4370-813C-8F06F33706E2}"/>
              </a:ext>
            </a:extLst>
          </p:cNvPr>
          <p:cNvSpPr txBox="1"/>
          <p:nvPr/>
        </p:nvSpPr>
        <p:spPr>
          <a:xfrm>
            <a:off x="150939" y="3128236"/>
            <a:ext cx="4814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8816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5A9A20A3-EB15-4F73-8F8E-6CCA64EDC8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0736133"/>
              </p:ext>
            </p:extLst>
          </p:nvPr>
        </p:nvGraphicFramePr>
        <p:xfrm>
          <a:off x="306074" y="3681601"/>
          <a:ext cx="11448118" cy="1454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A6BB04B4-FD8F-4050-AB0C-94E2492867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4628231"/>
              </p:ext>
            </p:extLst>
          </p:nvPr>
        </p:nvGraphicFramePr>
        <p:xfrm>
          <a:off x="306074" y="5108431"/>
          <a:ext cx="11541753" cy="737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1944D5F-FBDE-4B14-8975-FF658F89E9CA}"/>
              </a:ext>
            </a:extLst>
          </p:cNvPr>
          <p:cNvSpPr/>
          <p:nvPr/>
        </p:nvSpPr>
        <p:spPr>
          <a:xfrm>
            <a:off x="9286870" y="1637990"/>
            <a:ext cx="26138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dirty="0" err="1">
                <a:latin typeface="Calibri" panose="020F0502020204030204" pitchFamily="34" charset="0"/>
                <a:cs typeface="Calibri" panose="020F0502020204030204" pitchFamily="34" charset="0"/>
              </a:rPr>
              <a:t>BsC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 student, </a:t>
            </a:r>
            <a:r>
              <a:rPr lang="lv-LV" dirty="0" err="1">
                <a:latin typeface="Calibri" panose="020F0502020204030204" pitchFamily="34" charset="0"/>
                <a:cs typeface="Calibri" panose="020F0502020204030204" pitchFamily="34" charset="0"/>
              </a:rPr>
              <a:t>lab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lv-LV" dirty="0" err="1">
                <a:latin typeface="Calibri" panose="020F0502020204030204" pitchFamily="34" charset="0"/>
                <a:cs typeface="Calibri" panose="020F0502020204030204" pitchFamily="34" charset="0"/>
              </a:rPr>
              <a:t>assistant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Estere Agnese </a:t>
            </a:r>
            <a:r>
              <a:rPr lang="lv-LV" dirty="0" err="1">
                <a:latin typeface="Calibri" panose="020F0502020204030204" pitchFamily="34" charset="0"/>
                <a:cs typeface="Calibri" panose="020F0502020204030204" pitchFamily="34" charset="0"/>
              </a:rPr>
              <a:t>Tēberga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0.5PLE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E570C9-A706-4863-9500-7BD5A91758CA}"/>
              </a:ext>
            </a:extLst>
          </p:cNvPr>
          <p:cNvSpPr/>
          <p:nvPr/>
        </p:nvSpPr>
        <p:spPr>
          <a:xfrm>
            <a:off x="7935985" y="1568071"/>
            <a:ext cx="1082180" cy="1415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/>
              <a:t>Pending</a:t>
            </a:r>
            <a:r>
              <a:rPr lang="lv-LV" dirty="0"/>
              <a:t>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43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21569"/>
            <a:ext cx="12192000" cy="1336431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463" y="0"/>
            <a:ext cx="1912613" cy="8838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2B871DD-0B82-46CB-9D7D-074FC3B65C1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940" y="136524"/>
            <a:ext cx="2629967" cy="901949"/>
          </a:xfrm>
          <a:prstGeom prst="rect">
            <a:avLst/>
          </a:prstGeom>
        </p:spPr>
      </p:pic>
      <p:pic>
        <p:nvPicPr>
          <p:cNvPr id="18" name="Content Placeholder 5">
            <a:extLst>
              <a:ext uri="{FF2B5EF4-FFF2-40B4-BE49-F238E27FC236}">
                <a16:creationId xmlns:a16="http://schemas.microsoft.com/office/drawing/2014/main" id="{54E3CC91-1323-4875-B9CD-DD49D08399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7001" y="1666765"/>
            <a:ext cx="5692775" cy="2824889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703E560-5397-413E-92A4-076226EB5F14}"/>
              </a:ext>
            </a:extLst>
          </p:cNvPr>
          <p:cNvSpPr txBox="1">
            <a:spLocks/>
          </p:cNvSpPr>
          <p:nvPr/>
        </p:nvSpPr>
        <p:spPr>
          <a:xfrm>
            <a:off x="227392" y="1338802"/>
            <a:ext cx="4542980" cy="418039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lv-LV"/>
              <a:t>DPS note:</a:t>
            </a:r>
          </a:p>
          <a:p>
            <a:pPr marL="742950" lvl="1" indent="-285750"/>
            <a:r>
              <a:rPr lang="lv-LV"/>
              <a:t>Public DPS note on low-p</a:t>
            </a:r>
            <a:r>
              <a:rPr lang="lv-LV" baseline="-25000"/>
              <a:t>T</a:t>
            </a:r>
            <a:r>
              <a:rPr lang="lv-LV"/>
              <a:t> electron ID SF calculation has been approved and posted on CDS (</a:t>
            </a:r>
            <a:r>
              <a:rPr lang="lv-LV">
                <a:hlinkClick r:id="rId7"/>
              </a:rPr>
              <a:t>link</a:t>
            </a:r>
            <a:r>
              <a:rPr lang="lv-LV"/>
              <a:t>)</a:t>
            </a:r>
          </a:p>
          <a:p>
            <a:pPr marL="285750" indent="-285750"/>
            <a:r>
              <a:rPr lang="lv-LV"/>
              <a:t>Low-p</a:t>
            </a:r>
            <a:r>
              <a:rPr lang="lv-LV" baseline="-25000"/>
              <a:t>T</a:t>
            </a:r>
            <a:r>
              <a:rPr lang="lv-LV"/>
              <a:t> electron publication:</a:t>
            </a:r>
          </a:p>
          <a:p>
            <a:pPr marL="742950" lvl="1" indent="-285750"/>
            <a:r>
              <a:rPr lang="lv-LV"/>
              <a:t>EGM group is working on writting a dedicated low-p</a:t>
            </a:r>
            <a:r>
              <a:rPr lang="lv-LV" baseline="-25000"/>
              <a:t>T</a:t>
            </a:r>
            <a:r>
              <a:rPr lang="lv-LV"/>
              <a:t> electron paper</a:t>
            </a:r>
          </a:p>
          <a:p>
            <a:pPr marL="742950" lvl="1" indent="-285750"/>
            <a:r>
              <a:rPr lang="lv-LV"/>
              <a:t>Our groups study will be a chapter in the paper(AN-23-176) </a:t>
            </a:r>
            <a:r>
              <a:rPr lang="lv-LV" i="1"/>
              <a:t>(have to write the initial version before Christmas)</a:t>
            </a:r>
          </a:p>
          <a:p>
            <a:pPr marL="285750" indent="-285750"/>
            <a:r>
              <a:rPr lang="lv-LV"/>
              <a:t>Inclusion of J/</a:t>
            </a:r>
            <a:r>
              <a:rPr lang="el-GR"/>
              <a:t>ψ</a:t>
            </a:r>
            <a:r>
              <a:rPr lang="lv-LV"/>
              <a:t> efficiency calculations in EGM TnP tool:</a:t>
            </a:r>
          </a:p>
          <a:p>
            <a:pPr marL="742950" lvl="1" indent="-285750"/>
            <a:r>
              <a:rPr lang="lv-LV" i="1"/>
              <a:t>Future activity</a:t>
            </a:r>
            <a:r>
              <a:rPr lang="lv-LV"/>
              <a:t> -&gt; The efficiency calculation logic used for the J/</a:t>
            </a:r>
            <a:r>
              <a:rPr lang="el-GR"/>
              <a:t>ψ</a:t>
            </a:r>
            <a:r>
              <a:rPr lang="lv-LV"/>
              <a:t> should be integrated inside the official EGM TnP tool (Combination of Z→ee and J/</a:t>
            </a:r>
            <a:r>
              <a:rPr lang="el-GR"/>
              <a:t>ψ</a:t>
            </a:r>
            <a:r>
              <a:rPr lang="lv-LV"/>
              <a:t>→ee efficiency measurements in single tool for coverage of the low-p</a:t>
            </a:r>
            <a:r>
              <a:rPr lang="lv-LV" baseline="-25000"/>
              <a:t>T</a:t>
            </a:r>
            <a:r>
              <a:rPr lang="lv-LV"/>
              <a:t> region)</a:t>
            </a:r>
            <a:endParaRPr lang="lv-LV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6A08CF-E10A-439B-A776-29AEEC5599E2}"/>
              </a:ext>
            </a:extLst>
          </p:cNvPr>
          <p:cNvSpPr txBox="1"/>
          <p:nvPr/>
        </p:nvSpPr>
        <p:spPr>
          <a:xfrm>
            <a:off x="6343140" y="4566026"/>
            <a:ext cx="3779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1400" dirty="0"/>
              <a:t>CDS page of the low-p</a:t>
            </a:r>
            <a:r>
              <a:rPr lang="lv-LV" sz="1400" baseline="-25000" dirty="0"/>
              <a:t>T</a:t>
            </a:r>
            <a:r>
              <a:rPr lang="lv-LV" sz="1400" dirty="0"/>
              <a:t> DPS note (</a:t>
            </a:r>
            <a:r>
              <a:rPr lang="lv-LV" sz="1400" dirty="0">
                <a:hlinkClick r:id="rId7"/>
              </a:rPr>
              <a:t>link</a:t>
            </a:r>
            <a:r>
              <a:rPr lang="lv-LV" sz="1400" dirty="0"/>
              <a:t>)</a:t>
            </a:r>
          </a:p>
          <a:p>
            <a:pPr algn="ctr"/>
            <a:endParaRPr lang="en-US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F3EA6F-A84C-434A-ACE7-0B02867B049E}"/>
              </a:ext>
            </a:extLst>
          </p:cNvPr>
          <p:cNvSpPr txBox="1"/>
          <p:nvPr/>
        </p:nvSpPr>
        <p:spPr>
          <a:xfrm>
            <a:off x="3833770" y="149541"/>
            <a:ext cx="6363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8816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</a:t>
            </a:r>
            <a:r>
              <a:rPr lang="en-US" sz="3200" b="1" dirty="0" err="1">
                <a:solidFill>
                  <a:srgbClr val="8816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en-US" sz="3200" b="1" dirty="0">
                <a:solidFill>
                  <a:srgbClr val="8816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electron activities</a:t>
            </a:r>
          </a:p>
        </p:txBody>
      </p:sp>
    </p:spTree>
    <p:extLst>
      <p:ext uri="{BB962C8B-B14F-4D97-AF65-F5344CB8AC3E}">
        <p14:creationId xmlns:p14="http://schemas.microsoft.com/office/powerpoint/2010/main" val="2687619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21569"/>
            <a:ext cx="12192000" cy="1336431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463" y="0"/>
            <a:ext cx="1912613" cy="8838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2B871DD-0B82-46CB-9D7D-074FC3B65C1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940" y="136524"/>
            <a:ext cx="2629967" cy="9019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3F3EA6F-A84C-434A-ACE7-0B02867B049E}"/>
              </a:ext>
            </a:extLst>
          </p:cNvPr>
          <p:cNvSpPr txBox="1"/>
          <p:nvPr/>
        </p:nvSpPr>
        <p:spPr>
          <a:xfrm>
            <a:off x="3833770" y="149541"/>
            <a:ext cx="6363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8816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MTD DPG activities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2CECC2B-FA4B-49BD-AA92-C3D32D4E0422}"/>
              </a:ext>
            </a:extLst>
          </p:cNvPr>
          <p:cNvSpPr txBox="1">
            <a:spLocks/>
          </p:cNvSpPr>
          <p:nvPr/>
        </p:nvSpPr>
        <p:spPr>
          <a:xfrm>
            <a:off x="520364" y="1166681"/>
            <a:ext cx="5318373" cy="39225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lv-LV" sz="2000"/>
              <a:t>Electron isolation task is finalised -&gt; Validation code is merged with the CMSSW in github and will be included in the newest release. </a:t>
            </a:r>
            <a:r>
              <a:rPr lang="lv-LV" sz="2000" i="1"/>
              <a:t>(CMS_14_0_X)</a:t>
            </a:r>
          </a:p>
          <a:p>
            <a:pPr marL="285750" indent="-285750"/>
            <a:r>
              <a:rPr lang="lv-LV" sz="2000"/>
              <a:t>New MTD related task -&gt; Update the MTD BTL geometry with the newest configuration:</a:t>
            </a:r>
          </a:p>
          <a:p>
            <a:pPr marL="742950" lvl="1" indent="-285750"/>
            <a:r>
              <a:rPr lang="lv-LV" sz="1800"/>
              <a:t>Update the crystal types -&gt; Same LYSO crystal size in all BTL </a:t>
            </a:r>
            <a:r>
              <a:rPr lang="lv-LV" sz="1800" i="1"/>
              <a:t>(instead of 3 different sizes)</a:t>
            </a:r>
          </a:p>
          <a:p>
            <a:pPr marL="742950" lvl="1" indent="-285750"/>
            <a:r>
              <a:rPr lang="lv-LV" sz="1800"/>
              <a:t>Change BTL crystal length</a:t>
            </a:r>
          </a:p>
          <a:p>
            <a:pPr marL="742950" lvl="1" indent="-285750"/>
            <a:r>
              <a:rPr lang="lv-LV" sz="1800"/>
              <a:t>Change the corresponding component positions accordingly</a:t>
            </a:r>
          </a:p>
          <a:p>
            <a:pPr marL="742950" lvl="1" indent="-285750"/>
            <a:r>
              <a:rPr lang="lv-LV" sz="1800"/>
              <a:t>Update the BTL crystal indetification numbering scheme </a:t>
            </a:r>
            <a:r>
              <a:rPr lang="lv-LV" sz="1800" i="1"/>
              <a:t>(no more crystal sizes and potential other changes)</a:t>
            </a:r>
          </a:p>
          <a:p>
            <a:pPr marL="1200150" lvl="2" indent="-285750"/>
            <a:r>
              <a:rPr lang="lv-LV" sz="1600"/>
              <a:t>32 bit number charaterizing each crystal in the BTL </a:t>
            </a:r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58F7916-A4EA-43D0-BC90-7E5C401669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7489" y="1075411"/>
            <a:ext cx="4838700" cy="7715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FDCE4D-F1E1-4146-8760-7194A39768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5367" y="2583078"/>
            <a:ext cx="5025314" cy="25163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49875D-6111-4A27-A167-9E428F1D5481}"/>
              </a:ext>
            </a:extLst>
          </p:cNvPr>
          <p:cNvSpPr txBox="1"/>
          <p:nvPr/>
        </p:nvSpPr>
        <p:spPr>
          <a:xfrm>
            <a:off x="6319310" y="5213792"/>
            <a:ext cx="5790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1400" dirty="0"/>
              <a:t>Table explaining the current (outdated) BTL crystal numbering scheme (</a:t>
            </a:r>
            <a:r>
              <a:rPr lang="lv-LV" sz="1400" dirty="0">
                <a:hlinkClick r:id="rId8"/>
              </a:rPr>
              <a:t>link</a:t>
            </a:r>
            <a:r>
              <a:rPr lang="lv-LV" sz="1400" dirty="0"/>
              <a:t>)</a:t>
            </a:r>
            <a:endParaRPr lang="en-US" sz="14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22F8326-D1E4-4DDF-A3D9-86BF08C84450}"/>
              </a:ext>
            </a:extLst>
          </p:cNvPr>
          <p:cNvCxnSpPr>
            <a:cxnSpLocks/>
          </p:cNvCxnSpPr>
          <p:nvPr/>
        </p:nvCxnSpPr>
        <p:spPr>
          <a:xfrm flipV="1">
            <a:off x="5586634" y="4328380"/>
            <a:ext cx="2002855" cy="9095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1D9A332F-3D94-4503-967A-82557C5ACB85}"/>
              </a:ext>
            </a:extLst>
          </p:cNvPr>
          <p:cNvSpPr/>
          <p:nvPr/>
        </p:nvSpPr>
        <p:spPr>
          <a:xfrm>
            <a:off x="7546461" y="4093749"/>
            <a:ext cx="3336464" cy="469259"/>
          </a:xfrm>
          <a:prstGeom prst="ellipse">
            <a:avLst/>
          </a:prstGeom>
          <a:noFill/>
          <a:ln>
            <a:solidFill>
              <a:srgbClr val="FF0000">
                <a:alpha val="6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52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21569"/>
            <a:ext cx="12192000" cy="1336431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463" y="0"/>
            <a:ext cx="1912613" cy="8838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2B871DD-0B82-46CB-9D7D-074FC3B65C1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940" y="136524"/>
            <a:ext cx="2629967" cy="9019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3F3EA6F-A84C-434A-ACE7-0B02867B049E}"/>
              </a:ext>
            </a:extLst>
          </p:cNvPr>
          <p:cNvSpPr txBox="1"/>
          <p:nvPr/>
        </p:nvSpPr>
        <p:spPr>
          <a:xfrm>
            <a:off x="2818995" y="216496"/>
            <a:ext cx="6363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8816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Thesis LFU study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318F0F89-F966-4F1D-BC2B-464857570CC4}"/>
              </a:ext>
            </a:extLst>
          </p:cNvPr>
          <p:cNvSpPr txBox="1">
            <a:spLocks/>
          </p:cNvSpPr>
          <p:nvPr/>
        </p:nvSpPr>
        <p:spPr>
          <a:xfrm>
            <a:off x="538748" y="1250203"/>
            <a:ext cx="4656983" cy="4575523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lv-LV"/>
              <a:t>Low-pT muon scale factors:</a:t>
            </a:r>
          </a:p>
          <a:p>
            <a:pPr marL="742950" lvl="1" indent="-285750"/>
            <a:r>
              <a:rPr lang="lv-LV"/>
              <a:t>RECO+ID -&gt; Calculated multiple variations. Additional discussion with Muon POG convenors needed for approval.</a:t>
            </a:r>
          </a:p>
          <a:p>
            <a:pPr marL="742950" lvl="1" indent="-285750"/>
            <a:r>
              <a:rPr lang="lv-LV"/>
              <a:t>ISO -&gt; Calculated from Z-&gt;MuMu. Presentation at Muon POG group’s meeting needed for approval.</a:t>
            </a:r>
          </a:p>
          <a:p>
            <a:pPr marL="285750" indent="-285750"/>
            <a:r>
              <a:rPr lang="lv-LV"/>
              <a:t>Lepton dxy corrections for MC using ‘Quantile corrections’ method:</a:t>
            </a:r>
          </a:p>
          <a:p>
            <a:pPr marL="742950" lvl="1" indent="-285750"/>
            <a:r>
              <a:rPr lang="lv-LV"/>
              <a:t>Fit DATA and MC d</a:t>
            </a:r>
            <a:r>
              <a:rPr lang="lv-LV" baseline="-25000"/>
              <a:t>xy</a:t>
            </a:r>
            <a:r>
              <a:rPr lang="lv-LV"/>
              <a:t> distributions with a function (PDF)</a:t>
            </a:r>
          </a:p>
          <a:p>
            <a:pPr marL="742950" lvl="1" indent="-285750"/>
            <a:r>
              <a:rPr lang="lv-LV"/>
              <a:t>Get the CDFs of the fitted functions (PDFs)</a:t>
            </a:r>
          </a:p>
          <a:p>
            <a:pPr marL="742950" lvl="1" indent="-285750"/>
            <a:r>
              <a:rPr lang="lv-LV"/>
              <a:t>Correct the MC d</a:t>
            </a:r>
            <a:r>
              <a:rPr lang="lv-LV" baseline="-25000"/>
              <a:t>xy</a:t>
            </a:r>
            <a:r>
              <a:rPr lang="lv-LV"/>
              <a:t> value by using the DATA CDF, to get the expected corrected value</a:t>
            </a:r>
          </a:p>
          <a:p>
            <a:pPr marL="742950" lvl="1" indent="-285750"/>
            <a:r>
              <a:rPr lang="lv-LV"/>
              <a:t>Do this for each event, so it is not binned reweighting, but a dedicated correction for each MC event/d</a:t>
            </a:r>
            <a:r>
              <a:rPr lang="lv-LV" baseline="-25000"/>
              <a:t>xy</a:t>
            </a:r>
            <a:r>
              <a:rPr lang="lv-LV"/>
              <a:t> value (Scheme on the right)</a:t>
            </a:r>
            <a:endParaRPr lang="lv-LV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DCF87C8-F6CD-441D-9AB4-1A43E12C6501}"/>
              </a:ext>
            </a:extLst>
          </p:cNvPr>
          <p:cNvCxnSpPr/>
          <p:nvPr/>
        </p:nvCxnSpPr>
        <p:spPr>
          <a:xfrm flipV="1">
            <a:off x="6661037" y="2518039"/>
            <a:ext cx="0" cy="28041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DCF0727-60A0-4A3A-A148-4AE5E425C25A}"/>
              </a:ext>
            </a:extLst>
          </p:cNvPr>
          <p:cNvCxnSpPr>
            <a:cxnSpLocks/>
          </p:cNvCxnSpPr>
          <p:nvPr/>
        </p:nvCxnSpPr>
        <p:spPr>
          <a:xfrm>
            <a:off x="6661037" y="5322199"/>
            <a:ext cx="37612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B8AA0B3-FBBF-4C49-B370-718F278D88CE}"/>
              </a:ext>
            </a:extLst>
          </p:cNvPr>
          <p:cNvSpPr txBox="1"/>
          <p:nvPr/>
        </p:nvSpPr>
        <p:spPr>
          <a:xfrm>
            <a:off x="10239389" y="5498983"/>
            <a:ext cx="133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d</a:t>
            </a:r>
            <a:r>
              <a:rPr lang="lv-LV" baseline="-25000" dirty="0"/>
              <a:t>xy</a:t>
            </a:r>
            <a:r>
              <a:rPr lang="lv-LV" dirty="0"/>
              <a:t>, [cm]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378302-1035-4F0E-8168-994B4A125AA7}"/>
              </a:ext>
            </a:extLst>
          </p:cNvPr>
          <p:cNvSpPr txBox="1"/>
          <p:nvPr/>
        </p:nvSpPr>
        <p:spPr>
          <a:xfrm rot="16200000">
            <a:off x="5364147" y="3284646"/>
            <a:ext cx="1840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1400" dirty="0"/>
              <a:t>CDF, [Probability]</a:t>
            </a:r>
            <a:endParaRPr lang="en-US" sz="14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2D66A8C-09EB-4D02-9FC0-027FC594CBA8}"/>
              </a:ext>
            </a:extLst>
          </p:cNvPr>
          <p:cNvCxnSpPr/>
          <p:nvPr/>
        </p:nvCxnSpPr>
        <p:spPr>
          <a:xfrm>
            <a:off x="6661037" y="2720992"/>
            <a:ext cx="363321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945ABE0-020B-4EA7-B6B6-C5B00C9FDE61}"/>
              </a:ext>
            </a:extLst>
          </p:cNvPr>
          <p:cNvSpPr txBox="1"/>
          <p:nvPr/>
        </p:nvSpPr>
        <p:spPr>
          <a:xfrm>
            <a:off x="6362335" y="2536326"/>
            <a:ext cx="256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1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B1D7B1-C922-4EE5-82EB-F2AFBA17F37A}"/>
              </a:ext>
            </a:extLst>
          </p:cNvPr>
          <p:cNvSpPr txBox="1"/>
          <p:nvPr/>
        </p:nvSpPr>
        <p:spPr>
          <a:xfrm>
            <a:off x="6383671" y="5184515"/>
            <a:ext cx="256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0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C7A68D3-B4A1-4B45-AC1F-D18AA88BC903}"/>
              </a:ext>
            </a:extLst>
          </p:cNvPr>
          <p:cNvSpPr txBox="1"/>
          <p:nvPr/>
        </p:nvSpPr>
        <p:spPr>
          <a:xfrm>
            <a:off x="9873634" y="5314317"/>
            <a:ext cx="493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0.1</a:t>
            </a:r>
            <a:endParaRPr lang="en-US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4649A51-A2E8-4186-8E60-1F9EEC896500}"/>
              </a:ext>
            </a:extLst>
          </p:cNvPr>
          <p:cNvSpPr/>
          <p:nvPr/>
        </p:nvSpPr>
        <p:spPr>
          <a:xfrm>
            <a:off x="6667133" y="2731399"/>
            <a:ext cx="3493008" cy="2566416"/>
          </a:xfrm>
          <a:custGeom>
            <a:avLst/>
            <a:gdLst>
              <a:gd name="connsiteX0" fmla="*/ 0 w 3493008"/>
              <a:gd name="connsiteY0" fmla="*/ 2566416 h 2566416"/>
              <a:gd name="connsiteX1" fmla="*/ 329184 w 3493008"/>
              <a:gd name="connsiteY1" fmla="*/ 1365504 h 2566416"/>
              <a:gd name="connsiteX2" fmla="*/ 780288 w 3493008"/>
              <a:gd name="connsiteY2" fmla="*/ 237744 h 2566416"/>
              <a:gd name="connsiteX3" fmla="*/ 3493008 w 3493008"/>
              <a:gd name="connsiteY3" fmla="*/ 0 h 256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3008" h="2566416">
                <a:moveTo>
                  <a:pt x="0" y="2566416"/>
                </a:moveTo>
                <a:cubicBezTo>
                  <a:pt x="99568" y="2160016"/>
                  <a:pt x="199136" y="1753616"/>
                  <a:pt x="329184" y="1365504"/>
                </a:cubicBezTo>
                <a:cubicBezTo>
                  <a:pt x="459232" y="977392"/>
                  <a:pt x="252984" y="465328"/>
                  <a:pt x="780288" y="237744"/>
                </a:cubicBezTo>
                <a:cubicBezTo>
                  <a:pt x="1307592" y="10160"/>
                  <a:pt x="3035808" y="27432"/>
                  <a:pt x="3493008" y="0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C9884E-D4B9-4902-8B66-1F4F064743B6}"/>
              </a:ext>
            </a:extLst>
          </p:cNvPr>
          <p:cNvSpPr/>
          <p:nvPr/>
        </p:nvSpPr>
        <p:spPr>
          <a:xfrm>
            <a:off x="7295021" y="2737495"/>
            <a:ext cx="2999228" cy="2566416"/>
          </a:xfrm>
          <a:custGeom>
            <a:avLst/>
            <a:gdLst>
              <a:gd name="connsiteX0" fmla="*/ 0 w 3493008"/>
              <a:gd name="connsiteY0" fmla="*/ 2566416 h 2566416"/>
              <a:gd name="connsiteX1" fmla="*/ 329184 w 3493008"/>
              <a:gd name="connsiteY1" fmla="*/ 1365504 h 2566416"/>
              <a:gd name="connsiteX2" fmla="*/ 780288 w 3493008"/>
              <a:gd name="connsiteY2" fmla="*/ 237744 h 2566416"/>
              <a:gd name="connsiteX3" fmla="*/ 3493008 w 3493008"/>
              <a:gd name="connsiteY3" fmla="*/ 0 h 256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3008" h="2566416">
                <a:moveTo>
                  <a:pt x="0" y="2566416"/>
                </a:moveTo>
                <a:cubicBezTo>
                  <a:pt x="99568" y="2160016"/>
                  <a:pt x="199136" y="1753616"/>
                  <a:pt x="329184" y="1365504"/>
                </a:cubicBezTo>
                <a:cubicBezTo>
                  <a:pt x="459232" y="977392"/>
                  <a:pt x="252984" y="465328"/>
                  <a:pt x="780288" y="237744"/>
                </a:cubicBezTo>
                <a:cubicBezTo>
                  <a:pt x="1307592" y="10160"/>
                  <a:pt x="3035808" y="27432"/>
                  <a:pt x="3493008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518A3F-9D5F-4680-B411-B0B5D8BD5991}"/>
              </a:ext>
            </a:extLst>
          </p:cNvPr>
          <p:cNvSpPr txBox="1"/>
          <p:nvPr/>
        </p:nvSpPr>
        <p:spPr>
          <a:xfrm>
            <a:off x="6776863" y="2820314"/>
            <a:ext cx="560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>
                <a:solidFill>
                  <a:schemeClr val="accent6"/>
                </a:solidFill>
              </a:rPr>
              <a:t>MC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4610EF-236C-4FAE-AB64-F6D0B97ACF45}"/>
              </a:ext>
            </a:extLst>
          </p:cNvPr>
          <p:cNvSpPr txBox="1"/>
          <p:nvPr/>
        </p:nvSpPr>
        <p:spPr>
          <a:xfrm>
            <a:off x="8261237" y="2820314"/>
            <a:ext cx="74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>
                <a:solidFill>
                  <a:srgbClr val="FFC000"/>
                </a:solidFill>
              </a:rPr>
              <a:t>DATA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EA57DB1-A23E-46E8-824C-EBC80A57E486}"/>
              </a:ext>
            </a:extLst>
          </p:cNvPr>
          <p:cNvCxnSpPr>
            <a:cxnSpLocks/>
            <a:endCxn id="25" idx="1"/>
          </p:cNvCxnSpPr>
          <p:nvPr/>
        </p:nvCxnSpPr>
        <p:spPr>
          <a:xfrm flipH="1" flipV="1">
            <a:off x="6996317" y="4096903"/>
            <a:ext cx="18288" cy="12252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B6FA958-311B-40AC-919A-A213965A9870}"/>
              </a:ext>
            </a:extLst>
          </p:cNvPr>
          <p:cNvCxnSpPr>
            <a:cxnSpLocks/>
          </p:cNvCxnSpPr>
          <p:nvPr/>
        </p:nvCxnSpPr>
        <p:spPr>
          <a:xfrm flipV="1">
            <a:off x="6661037" y="4128429"/>
            <a:ext cx="931165" cy="96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179CAC7-8995-42F4-94B2-32C05D84E622}"/>
              </a:ext>
            </a:extLst>
          </p:cNvPr>
          <p:cNvCxnSpPr>
            <a:cxnSpLocks/>
          </p:cNvCxnSpPr>
          <p:nvPr/>
        </p:nvCxnSpPr>
        <p:spPr>
          <a:xfrm>
            <a:off x="7572391" y="4138096"/>
            <a:ext cx="30478" cy="11912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16614890-7554-4D3A-B2EB-5D640DE54F6E}"/>
              </a:ext>
            </a:extLst>
          </p:cNvPr>
          <p:cNvSpPr/>
          <p:nvPr/>
        </p:nvSpPr>
        <p:spPr>
          <a:xfrm>
            <a:off x="6956694" y="5350525"/>
            <a:ext cx="149351" cy="1280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516FC915-2519-431D-8847-5605A954C1DA}"/>
              </a:ext>
            </a:extLst>
          </p:cNvPr>
          <p:cNvSpPr/>
          <p:nvPr/>
        </p:nvSpPr>
        <p:spPr>
          <a:xfrm>
            <a:off x="7555627" y="5359821"/>
            <a:ext cx="149351" cy="128014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F99C216-B34E-428B-8AD8-B8AAA2EE9DB7}"/>
              </a:ext>
            </a:extLst>
          </p:cNvPr>
          <p:cNvCxnSpPr>
            <a:cxnSpLocks/>
          </p:cNvCxnSpPr>
          <p:nvPr/>
        </p:nvCxnSpPr>
        <p:spPr>
          <a:xfrm flipV="1">
            <a:off x="6604932" y="5494264"/>
            <a:ext cx="308825" cy="2556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FA0C144-E070-4778-9090-5628431F52F6}"/>
              </a:ext>
            </a:extLst>
          </p:cNvPr>
          <p:cNvCxnSpPr>
            <a:cxnSpLocks/>
          </p:cNvCxnSpPr>
          <p:nvPr/>
        </p:nvCxnSpPr>
        <p:spPr>
          <a:xfrm flipV="1">
            <a:off x="7615255" y="5510758"/>
            <a:ext cx="15047" cy="301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63ECCBF-3944-4E1E-865D-69749955ED91}"/>
              </a:ext>
            </a:extLst>
          </p:cNvPr>
          <p:cNvSpPr txBox="1"/>
          <p:nvPr/>
        </p:nvSpPr>
        <p:spPr>
          <a:xfrm>
            <a:off x="5764163" y="5523375"/>
            <a:ext cx="882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i="1" dirty="0"/>
              <a:t>Input MC d</a:t>
            </a:r>
            <a:r>
              <a:rPr lang="lv-LV" sz="1400" i="1" baseline="-25000" dirty="0"/>
              <a:t>xy</a:t>
            </a:r>
            <a:r>
              <a:rPr lang="lv-LV" sz="1400" i="1" dirty="0"/>
              <a:t> value</a:t>
            </a:r>
            <a:endParaRPr lang="en-US" sz="1400" i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14FC69-D14A-44AC-8AB1-F692455C607A}"/>
              </a:ext>
            </a:extLst>
          </p:cNvPr>
          <p:cNvSpPr txBox="1"/>
          <p:nvPr/>
        </p:nvSpPr>
        <p:spPr>
          <a:xfrm>
            <a:off x="7769364" y="5292237"/>
            <a:ext cx="1181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i="1" dirty="0"/>
              <a:t>Corrected MC d</a:t>
            </a:r>
            <a:r>
              <a:rPr lang="lv-LV" sz="1400" i="1" baseline="-25000" dirty="0"/>
              <a:t>xy</a:t>
            </a:r>
            <a:r>
              <a:rPr lang="lv-LV" sz="1400" i="1" dirty="0"/>
              <a:t> value</a:t>
            </a:r>
            <a:endParaRPr lang="en-US" sz="1400" i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99EAB1-0BEB-445F-A5ED-2D11ADDAB73A}"/>
              </a:ext>
            </a:extLst>
          </p:cNvPr>
          <p:cNvSpPr txBox="1"/>
          <p:nvPr/>
        </p:nvSpPr>
        <p:spPr>
          <a:xfrm>
            <a:off x="6940691" y="4602913"/>
            <a:ext cx="371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100" dirty="0"/>
              <a:t>1.</a:t>
            </a:r>
            <a:endParaRPr lang="en-US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7A4260-746E-4C0C-B0C1-1B7E42C8479B}"/>
              </a:ext>
            </a:extLst>
          </p:cNvPr>
          <p:cNvSpPr txBox="1"/>
          <p:nvPr/>
        </p:nvSpPr>
        <p:spPr>
          <a:xfrm>
            <a:off x="7151767" y="4120853"/>
            <a:ext cx="371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100" dirty="0"/>
              <a:t>2.</a:t>
            </a:r>
            <a:endParaRPr lang="en-US" sz="11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03C6FCE-00F7-4F77-9077-E1BD4D5D4D9F}"/>
              </a:ext>
            </a:extLst>
          </p:cNvPr>
          <p:cNvSpPr txBox="1"/>
          <p:nvPr/>
        </p:nvSpPr>
        <p:spPr>
          <a:xfrm>
            <a:off x="7544956" y="4599342"/>
            <a:ext cx="371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100" dirty="0"/>
              <a:t>3.</a:t>
            </a:r>
            <a:endParaRPr lang="en-US" sz="11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48DE4A9-4F7C-4991-98D0-8AD4D4622086}"/>
              </a:ext>
            </a:extLst>
          </p:cNvPr>
          <p:cNvSpPr txBox="1"/>
          <p:nvPr/>
        </p:nvSpPr>
        <p:spPr>
          <a:xfrm>
            <a:off x="6752587" y="6455603"/>
            <a:ext cx="44235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1400" dirty="0"/>
              <a:t>Schematic description of the quantile corrections method</a:t>
            </a:r>
            <a:endParaRPr lang="en-US" sz="1400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975DDF7-FB34-4837-B7D6-3D6E59BB19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7944" y="79915"/>
            <a:ext cx="2014067" cy="195601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B88646E-2D6D-477C-9CBB-A81BDBD796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04665" y="11194"/>
            <a:ext cx="2115532" cy="2054558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586ACEB-431C-4832-93DF-8C17B78363C7}"/>
              </a:ext>
            </a:extLst>
          </p:cNvPr>
          <p:cNvSpPr txBox="1"/>
          <p:nvPr/>
        </p:nvSpPr>
        <p:spPr>
          <a:xfrm>
            <a:off x="6511685" y="1981561"/>
            <a:ext cx="5316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1000" dirty="0"/>
              <a:t>DATA (left) and MC (right) d</a:t>
            </a:r>
            <a:r>
              <a:rPr lang="lv-LV" sz="1000" baseline="-25000" dirty="0"/>
              <a:t>xy</a:t>
            </a:r>
            <a:r>
              <a:rPr lang="lv-LV" sz="1000" dirty="0"/>
              <a:t> value distributions in log scale in 10-20 GeV p</a:t>
            </a:r>
            <a:r>
              <a:rPr lang="lv-LV" sz="1000" baseline="-25000" dirty="0"/>
              <a:t>T</a:t>
            </a:r>
            <a:r>
              <a:rPr lang="lv-LV" sz="1000" dirty="0"/>
              <a:t> and 0.0-0.9 abs(</a:t>
            </a:r>
            <a:r>
              <a:rPr lang="el-GR" sz="1000" dirty="0"/>
              <a:t>η</a:t>
            </a:r>
            <a:r>
              <a:rPr lang="lv-LV" sz="1000" dirty="0"/>
              <a:t>) bin. Distributions do not match, a correction is needed for MC.</a:t>
            </a:r>
            <a:endParaRPr lang="en-US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B20CE9-7949-47FA-B67B-E7C604E43921}"/>
              </a:ext>
            </a:extLst>
          </p:cNvPr>
          <p:cNvSpPr txBox="1"/>
          <p:nvPr/>
        </p:nvSpPr>
        <p:spPr>
          <a:xfrm>
            <a:off x="7882035" y="227878"/>
            <a:ext cx="110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DATA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5994ED7-815A-45EF-ACC8-0E431B16BB09}"/>
              </a:ext>
            </a:extLst>
          </p:cNvPr>
          <p:cNvSpPr txBox="1"/>
          <p:nvPr/>
        </p:nvSpPr>
        <p:spPr>
          <a:xfrm>
            <a:off x="9890482" y="305185"/>
            <a:ext cx="110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MC</a:t>
            </a:r>
            <a:endParaRPr lang="en-US" dirty="0"/>
          </a:p>
        </p:txBody>
      </p:sp>
      <p:sp>
        <p:nvSpPr>
          <p:cNvPr id="47" name="Star: 5 Points 46">
            <a:extLst>
              <a:ext uri="{FF2B5EF4-FFF2-40B4-BE49-F238E27FC236}">
                <a16:creationId xmlns:a16="http://schemas.microsoft.com/office/drawing/2014/main" id="{C62119AD-05FF-424D-AA2A-8DEB9BCE82A7}"/>
              </a:ext>
            </a:extLst>
          </p:cNvPr>
          <p:cNvSpPr/>
          <p:nvPr/>
        </p:nvSpPr>
        <p:spPr>
          <a:xfrm>
            <a:off x="6469013" y="4064422"/>
            <a:ext cx="149351" cy="128014"/>
          </a:xfrm>
          <a:prstGeom prst="star5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2A8783D-112E-43F8-9A94-D78062DC3CD5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6194506" y="4194552"/>
            <a:ext cx="249634" cy="543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77E96A3-DE1A-4304-AF23-CA51191EA2AF}"/>
              </a:ext>
            </a:extLst>
          </p:cNvPr>
          <p:cNvSpPr txBox="1"/>
          <p:nvPr/>
        </p:nvSpPr>
        <p:spPr>
          <a:xfrm>
            <a:off x="5669108" y="4248942"/>
            <a:ext cx="10507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i="1" dirty="0"/>
              <a:t>CDF value for the Input MC d</a:t>
            </a:r>
            <a:r>
              <a:rPr lang="lv-LV" sz="1400" i="1" baseline="-25000" dirty="0"/>
              <a:t>xy</a:t>
            </a:r>
            <a:r>
              <a:rPr lang="lv-LV" sz="1400" i="1" dirty="0"/>
              <a:t> value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72126395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560</Words>
  <Application>Microsoft Office PowerPoint</Application>
  <PresentationFormat>Widescreen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Times New Roman</vt:lpstr>
      <vt:lpstr>Verdana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Elīna Pajuste</dc:creator>
  <cp:lastModifiedBy>Elīna Pajuste</cp:lastModifiedBy>
  <cp:revision>27</cp:revision>
  <dcterms:created xsi:type="dcterms:W3CDTF">2023-05-24T10:11:53Z</dcterms:created>
  <dcterms:modified xsi:type="dcterms:W3CDTF">2023-11-30T12:35:58Z</dcterms:modified>
</cp:coreProperties>
</file>