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8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279" r:id="rId3"/>
    <p:sldId id="261" r:id="rId4"/>
    <p:sldId id="262" r:id="rId5"/>
    <p:sldId id="263" r:id="rId6"/>
    <p:sldId id="280" r:id="rId7"/>
    <p:sldId id="281" r:id="rId8"/>
    <p:sldId id="284" r:id="rId9"/>
    <p:sldId id="283" r:id="rId10"/>
    <p:sldId id="278" r:id="rId11"/>
  </p:sldIdLst>
  <p:sldSz cx="12192000" cy="6858000"/>
  <p:notesSz cx="6669088" cy="9926638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99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11"/>
    <p:restoredTop sz="77653" autoAdjust="0"/>
  </p:normalViewPr>
  <p:slideViewPr>
    <p:cSldViewPr>
      <p:cViewPr varScale="1">
        <p:scale>
          <a:sx n="126" d="100"/>
          <a:sy n="126" d="100"/>
        </p:scale>
        <p:origin x="738" y="12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991C27E-1369-42D8-A6A2-40CC3E21442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B556B3-D325-4EB4-A9CC-6EEA2509AC0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Ariadna </a:t>
          </a:r>
        </a:p>
        <a:p>
          <a:r>
            <a:rPr lang="en-US" sz="2400" dirty="0"/>
            <a:t>Canedo</a:t>
          </a:r>
        </a:p>
      </dgm:t>
    </dgm:pt>
    <dgm:pt modelId="{803B7AD3-EDC6-4C76-A7CD-E2759D8F9AC8}" type="parTrans" cxnId="{82939BA2-E7DA-4220-95CD-0EB37894D877}">
      <dgm:prSet/>
      <dgm:spPr/>
      <dgm:t>
        <a:bodyPr/>
        <a:lstStyle/>
        <a:p>
          <a:endParaRPr lang="en-US"/>
        </a:p>
      </dgm:t>
    </dgm:pt>
    <dgm:pt modelId="{4C27601A-574E-4C6A-8C88-A178B2BC36C0}" type="sibTrans" cxnId="{82939BA2-E7DA-4220-95CD-0EB37894D877}">
      <dgm:prSet/>
      <dgm:spPr/>
      <dgm:t>
        <a:bodyPr/>
        <a:lstStyle/>
        <a:p>
          <a:endParaRPr lang="en-US"/>
        </a:p>
      </dgm:t>
    </dgm:pt>
    <dgm:pt modelId="{9BD602B8-3652-4834-B4F1-786E4B1DCD0F}" type="pres">
      <dgm:prSet presAssocID="{6991C27E-1369-42D8-A6A2-40CC3E214422}" presName="Name0" presStyleCnt="0">
        <dgm:presLayoutVars>
          <dgm:dir/>
          <dgm:resizeHandles val="exact"/>
        </dgm:presLayoutVars>
      </dgm:prSet>
      <dgm:spPr/>
    </dgm:pt>
    <dgm:pt modelId="{EA23B37E-B543-4A90-B3C1-E6FC0143BC0D}" type="pres">
      <dgm:prSet presAssocID="{6EB556B3-D325-4EB4-A9CC-6EEA2509AC08}" presName="Name5" presStyleLbl="vennNode1" presStyleIdx="0" presStyleCnt="1" custScaleY="60709" custLinFactNeighborX="-37106" custLinFactNeighborY="-1104">
        <dgm:presLayoutVars>
          <dgm:bulletEnabled val="1"/>
        </dgm:presLayoutVars>
      </dgm:prSet>
      <dgm:spPr/>
    </dgm:pt>
  </dgm:ptLst>
  <dgm:cxnLst>
    <dgm:cxn modelId="{82939BA2-E7DA-4220-95CD-0EB37894D877}" srcId="{6991C27E-1369-42D8-A6A2-40CC3E214422}" destId="{6EB556B3-D325-4EB4-A9CC-6EEA2509AC08}" srcOrd="0" destOrd="0" parTransId="{803B7AD3-EDC6-4C76-A7CD-E2759D8F9AC8}" sibTransId="{4C27601A-574E-4C6A-8C88-A178B2BC36C0}"/>
    <dgm:cxn modelId="{1F5138B5-E124-40D8-9647-135FFB1C8861}" type="presOf" srcId="{6991C27E-1369-42D8-A6A2-40CC3E214422}" destId="{9BD602B8-3652-4834-B4F1-786E4B1DCD0F}" srcOrd="0" destOrd="0" presId="urn:microsoft.com/office/officeart/2005/8/layout/venn3"/>
    <dgm:cxn modelId="{39A655E3-B396-4FA6-903F-0F2E65E33C9F}" type="presOf" srcId="{6EB556B3-D325-4EB4-A9CC-6EEA2509AC08}" destId="{EA23B37E-B543-4A90-B3C1-E6FC0143BC0D}" srcOrd="0" destOrd="0" presId="urn:microsoft.com/office/officeart/2005/8/layout/venn3"/>
    <dgm:cxn modelId="{B0F4D5B7-8C8A-4A3F-B272-789D4623A492}" type="presParOf" srcId="{9BD602B8-3652-4834-B4F1-786E4B1DCD0F}" destId="{EA23B37E-B543-4A90-B3C1-E6FC0143BC0D}" srcOrd="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991C27E-1369-42D8-A6A2-40CC3E21442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B556B3-D325-4EB4-A9CC-6EEA2509AC0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Sandrine BAUDAT</a:t>
          </a:r>
        </a:p>
      </dgm:t>
    </dgm:pt>
    <dgm:pt modelId="{803B7AD3-EDC6-4C76-A7CD-E2759D8F9AC8}" type="parTrans" cxnId="{82939BA2-E7DA-4220-95CD-0EB37894D877}">
      <dgm:prSet/>
      <dgm:spPr/>
      <dgm:t>
        <a:bodyPr/>
        <a:lstStyle/>
        <a:p>
          <a:endParaRPr lang="en-US"/>
        </a:p>
      </dgm:t>
    </dgm:pt>
    <dgm:pt modelId="{4C27601A-574E-4C6A-8C88-A178B2BC36C0}" type="sibTrans" cxnId="{82939BA2-E7DA-4220-95CD-0EB37894D877}">
      <dgm:prSet/>
      <dgm:spPr/>
      <dgm:t>
        <a:bodyPr/>
        <a:lstStyle/>
        <a:p>
          <a:endParaRPr lang="en-US"/>
        </a:p>
      </dgm:t>
    </dgm:pt>
    <dgm:pt modelId="{9BD602B8-3652-4834-B4F1-786E4B1DCD0F}" type="pres">
      <dgm:prSet presAssocID="{6991C27E-1369-42D8-A6A2-40CC3E214422}" presName="Name0" presStyleCnt="0">
        <dgm:presLayoutVars>
          <dgm:dir/>
          <dgm:resizeHandles val="exact"/>
        </dgm:presLayoutVars>
      </dgm:prSet>
      <dgm:spPr/>
    </dgm:pt>
    <dgm:pt modelId="{EA23B37E-B543-4A90-B3C1-E6FC0143BC0D}" type="pres">
      <dgm:prSet presAssocID="{6EB556B3-D325-4EB4-A9CC-6EEA2509AC08}" presName="Name5" presStyleLbl="vennNode1" presStyleIdx="0" presStyleCnt="1" custScaleY="60709" custLinFactNeighborX="-53140">
        <dgm:presLayoutVars>
          <dgm:bulletEnabled val="1"/>
        </dgm:presLayoutVars>
      </dgm:prSet>
      <dgm:spPr/>
    </dgm:pt>
  </dgm:ptLst>
  <dgm:cxnLst>
    <dgm:cxn modelId="{82939BA2-E7DA-4220-95CD-0EB37894D877}" srcId="{6991C27E-1369-42D8-A6A2-40CC3E214422}" destId="{6EB556B3-D325-4EB4-A9CC-6EEA2509AC08}" srcOrd="0" destOrd="0" parTransId="{803B7AD3-EDC6-4C76-A7CD-E2759D8F9AC8}" sibTransId="{4C27601A-574E-4C6A-8C88-A178B2BC36C0}"/>
    <dgm:cxn modelId="{1F5138B5-E124-40D8-9647-135FFB1C8861}" type="presOf" srcId="{6991C27E-1369-42D8-A6A2-40CC3E214422}" destId="{9BD602B8-3652-4834-B4F1-786E4B1DCD0F}" srcOrd="0" destOrd="0" presId="urn:microsoft.com/office/officeart/2005/8/layout/venn3"/>
    <dgm:cxn modelId="{39A655E3-B396-4FA6-903F-0F2E65E33C9F}" type="presOf" srcId="{6EB556B3-D325-4EB4-A9CC-6EEA2509AC08}" destId="{EA23B37E-B543-4A90-B3C1-E6FC0143BC0D}" srcOrd="0" destOrd="0" presId="urn:microsoft.com/office/officeart/2005/8/layout/venn3"/>
    <dgm:cxn modelId="{B0F4D5B7-8C8A-4A3F-B272-789D4623A492}" type="presParOf" srcId="{9BD602B8-3652-4834-B4F1-786E4B1DCD0F}" destId="{EA23B37E-B543-4A90-B3C1-E6FC0143BC0D}" srcOrd="0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991C27E-1369-42D8-A6A2-40CC3E214422}" type="doc">
      <dgm:prSet loTypeId="urn:microsoft.com/office/officeart/2005/8/layout/venn3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6EB556B3-D325-4EB4-A9CC-6EEA2509AC0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5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Carla BOSSET</a:t>
          </a:r>
        </a:p>
      </dgm:t>
    </dgm:pt>
    <dgm:pt modelId="{803B7AD3-EDC6-4C76-A7CD-E2759D8F9AC8}" type="parTrans" cxnId="{82939BA2-E7DA-4220-95CD-0EB37894D877}">
      <dgm:prSet/>
      <dgm:spPr/>
      <dgm:t>
        <a:bodyPr/>
        <a:lstStyle/>
        <a:p>
          <a:endParaRPr lang="en-US"/>
        </a:p>
      </dgm:t>
    </dgm:pt>
    <dgm:pt modelId="{4C27601A-574E-4C6A-8C88-A178B2BC36C0}" type="sibTrans" cxnId="{82939BA2-E7DA-4220-95CD-0EB37894D877}">
      <dgm:prSet/>
      <dgm:spPr/>
      <dgm:t>
        <a:bodyPr/>
        <a:lstStyle/>
        <a:p>
          <a:endParaRPr lang="en-US"/>
        </a:p>
      </dgm:t>
    </dgm:pt>
    <dgm:pt modelId="{D6A5F150-EDD0-46B5-896D-6DE5DF31D4F8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2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Sophie CHARPIE</a:t>
          </a:r>
        </a:p>
      </dgm:t>
    </dgm:pt>
    <dgm:pt modelId="{5E819490-8190-4898-918A-1537A582EB9F}" type="parTrans" cxnId="{E3D9CBB2-C7DF-4FD4-AE72-5AFF86E25256}">
      <dgm:prSet/>
      <dgm:spPr/>
      <dgm:t>
        <a:bodyPr/>
        <a:lstStyle/>
        <a:p>
          <a:endParaRPr lang="en-US"/>
        </a:p>
      </dgm:t>
    </dgm:pt>
    <dgm:pt modelId="{3129276C-9220-4DD9-95C0-DA5AEF225795}" type="sibTrans" cxnId="{E3D9CBB2-C7DF-4FD4-AE72-5AFF86E25256}">
      <dgm:prSet/>
      <dgm:spPr/>
      <dgm:t>
        <a:bodyPr/>
        <a:lstStyle/>
        <a:p>
          <a:endParaRPr lang="en-US"/>
        </a:p>
      </dgm:t>
    </dgm:pt>
    <dgm:pt modelId="{C3503EB6-9BB2-4736-9672-437E23DEF2B0}">
      <dgm:prSet phldrT="[Text]" custT="1"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4"/>
        </a:solidFill>
        <a:ln>
          <a:noFill/>
        </a:ln>
        <a:effectLst>
          <a:outerShdw blurRad="107950" dist="12700" dir="5400000" algn="ctr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gm:spPr>
      <dgm:t>
        <a:bodyPr/>
        <a:lstStyle/>
        <a:p>
          <a:r>
            <a:rPr lang="en-US" sz="2400" dirty="0"/>
            <a:t>Pascale PESSY</a:t>
          </a:r>
        </a:p>
      </dgm:t>
    </dgm:pt>
    <dgm:pt modelId="{9E898AB9-2520-4FDB-927F-A3D0065A7418}" type="parTrans" cxnId="{6E812D24-8015-4D95-94A3-E025631CAE4D}">
      <dgm:prSet/>
      <dgm:spPr/>
      <dgm:t>
        <a:bodyPr/>
        <a:lstStyle/>
        <a:p>
          <a:endParaRPr lang="en-US"/>
        </a:p>
      </dgm:t>
    </dgm:pt>
    <dgm:pt modelId="{6A360398-57F0-4FAC-AA44-673C2F3CBB6C}" type="sibTrans" cxnId="{6E812D24-8015-4D95-94A3-E025631CAE4D}">
      <dgm:prSet/>
      <dgm:spPr/>
      <dgm:t>
        <a:bodyPr/>
        <a:lstStyle/>
        <a:p>
          <a:endParaRPr lang="en-US"/>
        </a:p>
      </dgm:t>
    </dgm:pt>
    <dgm:pt modelId="{9BD602B8-3652-4834-B4F1-786E4B1DCD0F}" type="pres">
      <dgm:prSet presAssocID="{6991C27E-1369-42D8-A6A2-40CC3E214422}" presName="Name0" presStyleCnt="0">
        <dgm:presLayoutVars>
          <dgm:dir/>
          <dgm:resizeHandles val="exact"/>
        </dgm:presLayoutVars>
      </dgm:prSet>
      <dgm:spPr/>
    </dgm:pt>
    <dgm:pt modelId="{EA23B37E-B543-4A90-B3C1-E6FC0143BC0D}" type="pres">
      <dgm:prSet presAssocID="{6EB556B3-D325-4EB4-A9CC-6EEA2509AC08}" presName="Name5" presStyleLbl="vennNode1" presStyleIdx="0" presStyleCnt="3" custScaleX="80018" custScaleY="49732" custLinFactNeighborX="47930" custLinFactNeighborY="2215">
        <dgm:presLayoutVars>
          <dgm:bulletEnabled val="1"/>
        </dgm:presLayoutVars>
      </dgm:prSet>
      <dgm:spPr/>
    </dgm:pt>
    <dgm:pt modelId="{81F568E2-3A33-44CA-A89F-9ECECE72A4DA}" type="pres">
      <dgm:prSet presAssocID="{4C27601A-574E-4C6A-8C88-A178B2BC36C0}" presName="space" presStyleCnt="0"/>
      <dgm:spPr/>
    </dgm:pt>
    <dgm:pt modelId="{7EF4305B-4978-482C-A2E1-184E2E510D34}" type="pres">
      <dgm:prSet presAssocID="{D6A5F150-EDD0-46B5-896D-6DE5DF31D4F8}" presName="Name5" presStyleLbl="vennNode1" presStyleIdx="1" presStyleCnt="3" custScaleX="80018" custScaleY="49732" custLinFactNeighborX="64571" custLinFactNeighborY="-917">
        <dgm:presLayoutVars>
          <dgm:bulletEnabled val="1"/>
        </dgm:presLayoutVars>
      </dgm:prSet>
      <dgm:spPr/>
    </dgm:pt>
    <dgm:pt modelId="{5336EB54-128F-445B-860B-3787B1C65148}" type="pres">
      <dgm:prSet presAssocID="{3129276C-9220-4DD9-95C0-DA5AEF225795}" presName="space" presStyleCnt="0"/>
      <dgm:spPr/>
    </dgm:pt>
    <dgm:pt modelId="{46EC3324-4477-4FB2-9646-0A927BE1F66B}" type="pres">
      <dgm:prSet presAssocID="{C3503EB6-9BB2-4736-9672-437E23DEF2B0}" presName="Name5" presStyleLbl="vennNode1" presStyleIdx="2" presStyleCnt="3" custScaleX="80018" custScaleY="49732" custLinFactNeighborX="91769" custLinFactNeighborY="-917">
        <dgm:presLayoutVars>
          <dgm:bulletEnabled val="1"/>
        </dgm:presLayoutVars>
      </dgm:prSet>
      <dgm:spPr/>
    </dgm:pt>
  </dgm:ptLst>
  <dgm:cxnLst>
    <dgm:cxn modelId="{6E812D24-8015-4D95-94A3-E025631CAE4D}" srcId="{6991C27E-1369-42D8-A6A2-40CC3E214422}" destId="{C3503EB6-9BB2-4736-9672-437E23DEF2B0}" srcOrd="2" destOrd="0" parTransId="{9E898AB9-2520-4FDB-927F-A3D0065A7418}" sibTransId="{6A360398-57F0-4FAC-AA44-673C2F3CBB6C}"/>
    <dgm:cxn modelId="{AF8D2539-7764-403E-BED5-532759C64F0B}" type="presOf" srcId="{C3503EB6-9BB2-4736-9672-437E23DEF2B0}" destId="{46EC3324-4477-4FB2-9646-0A927BE1F66B}" srcOrd="0" destOrd="0" presId="urn:microsoft.com/office/officeart/2005/8/layout/venn3"/>
    <dgm:cxn modelId="{E167298B-EAE1-4385-82E3-64E0033C2F50}" type="presOf" srcId="{D6A5F150-EDD0-46B5-896D-6DE5DF31D4F8}" destId="{7EF4305B-4978-482C-A2E1-184E2E510D34}" srcOrd="0" destOrd="0" presId="urn:microsoft.com/office/officeart/2005/8/layout/venn3"/>
    <dgm:cxn modelId="{82939BA2-E7DA-4220-95CD-0EB37894D877}" srcId="{6991C27E-1369-42D8-A6A2-40CC3E214422}" destId="{6EB556B3-D325-4EB4-A9CC-6EEA2509AC08}" srcOrd="0" destOrd="0" parTransId="{803B7AD3-EDC6-4C76-A7CD-E2759D8F9AC8}" sibTransId="{4C27601A-574E-4C6A-8C88-A178B2BC36C0}"/>
    <dgm:cxn modelId="{E3D9CBB2-C7DF-4FD4-AE72-5AFF86E25256}" srcId="{6991C27E-1369-42D8-A6A2-40CC3E214422}" destId="{D6A5F150-EDD0-46B5-896D-6DE5DF31D4F8}" srcOrd="1" destOrd="0" parTransId="{5E819490-8190-4898-918A-1537A582EB9F}" sibTransId="{3129276C-9220-4DD9-95C0-DA5AEF225795}"/>
    <dgm:cxn modelId="{1F5138B5-E124-40D8-9647-135FFB1C8861}" type="presOf" srcId="{6991C27E-1369-42D8-A6A2-40CC3E214422}" destId="{9BD602B8-3652-4834-B4F1-786E4B1DCD0F}" srcOrd="0" destOrd="0" presId="urn:microsoft.com/office/officeart/2005/8/layout/venn3"/>
    <dgm:cxn modelId="{39A655E3-B396-4FA6-903F-0F2E65E33C9F}" type="presOf" srcId="{6EB556B3-D325-4EB4-A9CC-6EEA2509AC08}" destId="{EA23B37E-B543-4A90-B3C1-E6FC0143BC0D}" srcOrd="0" destOrd="0" presId="urn:microsoft.com/office/officeart/2005/8/layout/venn3"/>
    <dgm:cxn modelId="{B0F4D5B7-8C8A-4A3F-B272-789D4623A492}" type="presParOf" srcId="{9BD602B8-3652-4834-B4F1-786E4B1DCD0F}" destId="{EA23B37E-B543-4A90-B3C1-E6FC0143BC0D}" srcOrd="0" destOrd="0" presId="urn:microsoft.com/office/officeart/2005/8/layout/venn3"/>
    <dgm:cxn modelId="{39EBF54B-9505-4CB2-BA78-F723ECB98D44}" type="presParOf" srcId="{9BD602B8-3652-4834-B4F1-786E4B1DCD0F}" destId="{81F568E2-3A33-44CA-A89F-9ECECE72A4DA}" srcOrd="1" destOrd="0" presId="urn:microsoft.com/office/officeart/2005/8/layout/venn3"/>
    <dgm:cxn modelId="{194FDBD1-C672-4499-BC86-D52A0B546A21}" type="presParOf" srcId="{9BD602B8-3652-4834-B4F1-786E4B1DCD0F}" destId="{7EF4305B-4978-482C-A2E1-184E2E510D34}" srcOrd="2" destOrd="0" presId="urn:microsoft.com/office/officeart/2005/8/layout/venn3"/>
    <dgm:cxn modelId="{80A17851-8F0B-4ADA-B60E-BEC03887FDA6}" type="presParOf" srcId="{9BD602B8-3652-4834-B4F1-786E4B1DCD0F}" destId="{5336EB54-128F-445B-860B-3787B1C65148}" srcOrd="3" destOrd="0" presId="urn:microsoft.com/office/officeart/2005/8/layout/venn3"/>
    <dgm:cxn modelId="{26F78037-BFA0-4169-A078-EB66648F154D}" type="presParOf" srcId="{9BD602B8-3652-4834-B4F1-786E4B1DCD0F}" destId="{46EC3324-4477-4FB2-9646-0A927BE1F66B}" srcOrd="4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23B37E-B543-4A90-B3C1-E6FC0143BC0D}">
      <dsp:nvSpPr>
        <dsp:cNvPr id="0" name=""/>
        <dsp:cNvSpPr/>
      </dsp:nvSpPr>
      <dsp:spPr>
        <a:xfrm>
          <a:off x="24218" y="0"/>
          <a:ext cx="2794982" cy="1696805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817" tIns="30480" rIns="15381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Ariadna </a:t>
          </a:r>
        </a:p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Canedo</a:t>
          </a:r>
        </a:p>
      </dsp:txBody>
      <dsp:txXfrm>
        <a:off x="433534" y="248491"/>
        <a:ext cx="1976350" cy="119982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23B37E-B543-4A90-B3C1-E6FC0143BC0D}">
      <dsp:nvSpPr>
        <dsp:cNvPr id="0" name=""/>
        <dsp:cNvSpPr/>
      </dsp:nvSpPr>
      <dsp:spPr>
        <a:xfrm>
          <a:off x="0" y="534"/>
          <a:ext cx="2794982" cy="1696805"/>
        </a:xfrm>
        <a:prstGeom prst="ellipse">
          <a:avLst/>
        </a:prstGeom>
        <a:solidFill>
          <a:schemeClr val="accent4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3817" tIns="30480" rIns="153817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Sandrine BAUDAT</a:t>
          </a:r>
        </a:p>
      </dsp:txBody>
      <dsp:txXfrm>
        <a:off x="409316" y="249025"/>
        <a:ext cx="1976350" cy="119982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A23B37E-B543-4A90-B3C1-E6FC0143BC0D}">
      <dsp:nvSpPr>
        <dsp:cNvPr id="0" name=""/>
        <dsp:cNvSpPr/>
      </dsp:nvSpPr>
      <dsp:spPr>
        <a:xfrm>
          <a:off x="1248350" y="1902"/>
          <a:ext cx="2728790" cy="1695971"/>
        </a:xfrm>
        <a:prstGeom prst="ellipse">
          <a:avLst/>
        </a:prstGeom>
        <a:solidFill>
          <a:schemeClr val="accent5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676" tIns="30480" rIns="187676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Carla BOSSET</a:t>
          </a:r>
        </a:p>
      </dsp:txBody>
      <dsp:txXfrm>
        <a:off x="1647972" y="250271"/>
        <a:ext cx="1929546" cy="1199233"/>
      </dsp:txXfrm>
    </dsp:sp>
    <dsp:sp modelId="{7EF4305B-4978-482C-A2E1-184E2E510D34}">
      <dsp:nvSpPr>
        <dsp:cNvPr id="0" name=""/>
        <dsp:cNvSpPr/>
      </dsp:nvSpPr>
      <dsp:spPr>
        <a:xfrm>
          <a:off x="3408595" y="0"/>
          <a:ext cx="2728790" cy="1695971"/>
        </a:xfrm>
        <a:prstGeom prst="ellipse">
          <a:avLst/>
        </a:prstGeom>
        <a:solidFill>
          <a:schemeClr val="accent2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676" tIns="30480" rIns="187676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Sophie CHARPIE</a:t>
          </a:r>
        </a:p>
      </dsp:txBody>
      <dsp:txXfrm>
        <a:off x="3808217" y="248369"/>
        <a:ext cx="1929546" cy="1199233"/>
      </dsp:txXfrm>
    </dsp:sp>
    <dsp:sp modelId="{46EC3324-4477-4FB2-9646-0A927BE1F66B}">
      <dsp:nvSpPr>
        <dsp:cNvPr id="0" name=""/>
        <dsp:cNvSpPr/>
      </dsp:nvSpPr>
      <dsp:spPr>
        <a:xfrm>
          <a:off x="5640844" y="0"/>
          <a:ext cx="2728790" cy="1695971"/>
        </a:xfrm>
        <a:prstGeom prst="ellipse">
          <a:avLst/>
        </a:prstGeom>
        <a:solidFill>
          <a:schemeClr val="accent4"/>
        </a:solidFill>
        <a:ln>
          <a:noFill/>
        </a:ln>
        <a:effectLst>
          <a:outerShdw blurRad="107950" dist="12700" dir="5400000" algn="ctr" rotWithShape="0">
            <a:srgbClr val="000000"/>
          </a:outerShdw>
        </a:effectLst>
        <a:scene3d>
          <a:camera prst="orthographicFront">
            <a:rot lat="0" lon="0" rev="0"/>
          </a:camera>
          <a:lightRig rig="soft" dir="t">
            <a:rot lat="0" lon="0" rev="0"/>
          </a:lightRig>
        </a:scene3d>
        <a:sp3d contourW="44450" prstMaterial="matte">
          <a:bevelT w="63500" h="63500" prst="artDeco"/>
          <a:contourClr>
            <a:srgbClr val="FFFFFF"/>
          </a:contourClr>
        </a:sp3d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7676" tIns="30480" rIns="187676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/>
            <a:t>Pascale PESSY</a:t>
          </a:r>
        </a:p>
      </dsp:txBody>
      <dsp:txXfrm>
        <a:off x="6040466" y="248369"/>
        <a:ext cx="1929546" cy="1199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7625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7625"/>
          </a:xfrm>
          <a:prstGeom prst="rect">
            <a:avLst/>
          </a:prstGeom>
        </p:spPr>
        <p:txBody>
          <a:bodyPr vert="horz" lIns="79653" tIns="39827" rIns="79653" bIns="39827" rtlCol="0"/>
          <a:lstStyle>
            <a:lvl1pPr algn="r">
              <a:defRPr sz="1000"/>
            </a:lvl1pPr>
          </a:lstStyle>
          <a:p>
            <a:fld id="{12623AC6-E0BD-BE48-A614-F0E7C08BAB76}" type="datetimeFigureOut">
              <a:rPr lang="en-US" smtClean="0"/>
              <a:t>3/21/2024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79653" tIns="39827" rIns="79653" bIns="39827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79653" tIns="39827" rIns="79653" bIns="39827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9014"/>
            <a:ext cx="2889938" cy="497624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l">
              <a:defRPr sz="10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9014"/>
            <a:ext cx="2889938" cy="497624"/>
          </a:xfrm>
          <a:prstGeom prst="rect">
            <a:avLst/>
          </a:prstGeom>
        </p:spPr>
        <p:txBody>
          <a:bodyPr vert="horz" lIns="79653" tIns="39827" rIns="79653" bIns="39827" rtlCol="0" anchor="b"/>
          <a:lstStyle>
            <a:lvl1pPr algn="r">
              <a:defRPr sz="10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20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3994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377137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47649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4755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5175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01560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796534"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987231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CH" sz="1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6108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3/21/2024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3/21/2024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3/21/2024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3/21/2024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3/21/2024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3/21/2024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3/21/2024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3/21/2024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2D9E92BF-7B93-5340-BB59-9CEED317120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3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3/21/2024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3/21/2024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3/21/2024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3/21/2024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3/21/2024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3/21/2024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3/21/2024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263969A7-5857-5343-85EE-EF14D9A399F2}"/>
              </a:ext>
            </a:extLst>
          </p:cNvPr>
          <p:cNvPicPr>
            <a:picLocks noChangeAspect="1"/>
          </p:cNvPicPr>
          <p:nvPr userDrawn="1"/>
        </p:nvPicPr>
        <p:blipFill>
          <a:blip r:embed="rId19"/>
          <a:stretch>
            <a:fillRect/>
          </a:stretch>
        </p:blipFill>
        <p:spPr>
          <a:xfrm>
            <a:off x="0" y="6329874"/>
            <a:ext cx="12192000" cy="533400"/>
          </a:xfrm>
          <a:prstGeom prst="rect">
            <a:avLst/>
          </a:prstGeom>
        </p:spPr>
      </p:pic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t>3/21/2024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  <p:sldLayoutId id="2147483664" r:id="rId14"/>
    <p:sldLayoutId id="2147483666" r:id="rId15"/>
    <p:sldLayoutId id="2147483668" r:id="rId16"/>
    <p:sldLayoutId id="2147483669" r:id="rId17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1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8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7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16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ternational-relations.web.cern.ch/stakeholder-relations/Participation-CERN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 dirty="0"/>
              <a:t>Spouse Welcome</a:t>
            </a:r>
            <a:endParaRPr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/>
        <p:txBody>
          <a:bodyPr/>
          <a:lstStyle/>
          <a:p>
            <a:pPr algn="l">
              <a:defRPr/>
            </a:pPr>
            <a:endParaRPr lang="en-US" sz="1800" dirty="0"/>
          </a:p>
          <a:p>
            <a:pPr algn="l">
              <a:defRPr/>
            </a:pPr>
            <a:r>
              <a:rPr lang="en-US" sz="1800" dirty="0"/>
              <a:t>March 2024</a:t>
            </a:r>
            <a:endParaRPr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20136" y="4077072"/>
            <a:ext cx="2925875" cy="180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4E5B6F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DC60AE-01D3-8B41-968E-73F7C7194E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2</a:t>
            </a:fld>
            <a:endParaRPr lang="en-US"/>
          </a:p>
        </p:txBody>
      </p:sp>
      <p:pic>
        <p:nvPicPr>
          <p:cNvPr id="5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719736" y="908720"/>
            <a:ext cx="4680000" cy="4519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43010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0000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fr-CH" dirty="0"/>
              <a:t>Agenda</a:t>
            </a:r>
            <a:endParaRPr dirty="0"/>
          </a:p>
        </p:txBody>
      </p:sp>
      <p:sp>
        <p:nvSpPr>
          <p:cNvPr id="11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3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3AC39D2F-B5EB-C413-0405-692FBB1121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00262" y="1128712"/>
            <a:ext cx="7991475" cy="4600575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07988" y="360000"/>
            <a:ext cx="11376025" cy="1065742"/>
          </a:xfrm>
        </p:spPr>
        <p:txBody>
          <a:bodyPr/>
          <a:lstStyle/>
          <a:p>
            <a:r>
              <a:rPr lang="fr-CH" dirty="0"/>
              <a:t>Introduction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677183" y="6021288"/>
            <a:ext cx="43709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" dirty="0"/>
              <a:t>Source: </a:t>
            </a:r>
            <a:r>
              <a:rPr lang="fr-FR" sz="800" dirty="0">
                <a:hlinkClick r:id="rId3"/>
              </a:rPr>
              <a:t>https://international-relations.web.cern.ch/stakeholder-relations/Participation-CERN</a:t>
            </a:r>
            <a:r>
              <a:rPr lang="fr-FR" sz="800" dirty="0"/>
              <a:t> </a:t>
            </a:r>
            <a:endParaRPr lang="en-GB" sz="800" dirty="0"/>
          </a:p>
        </p:txBody>
      </p:sp>
      <p:pic>
        <p:nvPicPr>
          <p:cNvPr id="1026" name="Picture 2" descr="Countri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1544" y="1052986"/>
            <a:ext cx="9000000" cy="486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407988" y="360000"/>
            <a:ext cx="11376025" cy="1065742"/>
          </a:xfrm>
        </p:spPr>
        <p:txBody>
          <a:bodyPr/>
          <a:lstStyle/>
          <a:p>
            <a:pPr>
              <a:defRPr/>
            </a:pPr>
            <a:r>
              <a:rPr lang="en-US" dirty="0"/>
              <a:t>The Installation Service</a:t>
            </a:r>
            <a:endParaRPr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5</a:t>
            </a:fld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377268" y="1408301"/>
            <a:ext cx="10471260" cy="3203145"/>
          </a:xfrm>
        </p:spPr>
        <p:txBody>
          <a:bodyPr>
            <a:no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400" dirty="0" err="1"/>
              <a:t>Removals</a:t>
            </a:r>
            <a:endParaRPr lang="fr-FR" sz="2400" dirty="0"/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 err="1"/>
              <a:t>Tax</a:t>
            </a:r>
            <a:r>
              <a:rPr lang="fr-FR" sz="2400" dirty="0"/>
              <a:t>-free importation of </a:t>
            </a:r>
            <a:r>
              <a:rPr lang="fr-FR" sz="2400" dirty="0" err="1"/>
              <a:t>household</a:t>
            </a:r>
            <a:r>
              <a:rPr lang="fr-FR" sz="2400" dirty="0"/>
              <a:t> </a:t>
            </a:r>
            <a:r>
              <a:rPr lang="fr-FR" sz="2400" dirty="0" err="1"/>
              <a:t>goods</a:t>
            </a:r>
            <a:r>
              <a:rPr lang="fr-FR" sz="2400" dirty="0"/>
              <a:t> and </a:t>
            </a:r>
            <a:r>
              <a:rPr lang="fr-FR" sz="2400" dirty="0" err="1"/>
              <a:t>vehicles</a:t>
            </a:r>
            <a:r>
              <a:rPr lang="fr-FR" sz="2400" dirty="0"/>
              <a:t> in </a:t>
            </a:r>
            <a:r>
              <a:rPr lang="fr-FR" sz="2400" dirty="0" err="1"/>
              <a:t>Switzerland</a:t>
            </a:r>
            <a:r>
              <a:rPr lang="fr-FR" sz="2400" dirty="0"/>
              <a:t> 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/>
              <a:t>Relocation services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fr-FR" sz="2400" dirty="0" err="1"/>
              <a:t>Diplomatic</a:t>
            </a:r>
            <a:r>
              <a:rPr lang="fr-FR" sz="2400" dirty="0"/>
              <a:t> </a:t>
            </a:r>
            <a:r>
              <a:rPr lang="fr-FR" sz="2400" dirty="0" err="1"/>
              <a:t>privileges</a:t>
            </a:r>
            <a:endParaRPr lang="fr-FR" sz="2400" dirty="0"/>
          </a:p>
        </p:txBody>
      </p:sp>
      <p:graphicFrame>
        <p:nvGraphicFramePr>
          <p:cNvPr id="8" name="Diagram 7"/>
          <p:cNvGraphicFramePr/>
          <p:nvPr>
            <p:extLst>
              <p:ext uri="{D42A27DB-BD31-4B8C-83A1-F6EECF244321}">
                <p14:modId xmlns:p14="http://schemas.microsoft.com/office/powerpoint/2010/main" val="2799506423"/>
              </p:ext>
            </p:extLst>
          </p:nvPr>
        </p:nvGraphicFramePr>
        <p:xfrm>
          <a:off x="671183" y="4323414"/>
          <a:ext cx="4917632" cy="1697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6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000" y="360000"/>
            <a:ext cx="6626692" cy="853389"/>
          </a:xfrm>
          <a:prstGeom prst="rect">
            <a:avLst/>
          </a:prstGeom>
        </p:spPr>
      </p:pic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07989" y="1482470"/>
            <a:ext cx="8229600" cy="4610826"/>
          </a:xfrm>
        </p:spPr>
        <p:txBody>
          <a:bodyPr>
            <a:normAutofit/>
          </a:bodyPr>
          <a:lstStyle/>
          <a:p>
            <a:pPr marL="269875" indent="-269875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 err="1"/>
              <a:t>Statutory</a:t>
            </a:r>
            <a:r>
              <a:rPr lang="fr-FR" sz="2400" b="1" dirty="0"/>
              <a:t> body for Staff </a:t>
            </a:r>
            <a:r>
              <a:rPr lang="fr-FR" sz="2400" b="1" dirty="0" err="1"/>
              <a:t>representation</a:t>
            </a:r>
            <a:r>
              <a:rPr lang="fr-FR" sz="2400" dirty="0"/>
              <a:t> </a:t>
            </a:r>
            <a:endParaRPr lang="fr-CH" sz="1800" dirty="0"/>
          </a:p>
          <a:p>
            <a:pPr marL="269875" lvl="1" indent="0">
              <a:spcBef>
                <a:spcPts val="24"/>
              </a:spcBef>
              <a:buNone/>
            </a:pPr>
            <a:r>
              <a:rPr lang="fr-FR" dirty="0"/>
              <a:t>Staff Association </a:t>
            </a:r>
            <a:r>
              <a:rPr lang="fr-FR" dirty="0" err="1"/>
              <a:t>delegates</a:t>
            </a:r>
            <a:r>
              <a:rPr lang="fr-FR" dirty="0"/>
              <a:t>: Christophe DELMARE, Anthony GROSSIR and Anthony REY</a:t>
            </a:r>
          </a:p>
          <a:p>
            <a:pPr marL="269875" lvl="1" indent="0">
              <a:buNone/>
            </a:pPr>
            <a:endParaRPr lang="fr-FR" sz="1800" dirty="0"/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/>
              <a:t>CERN Clubs</a:t>
            </a:r>
            <a:endParaRPr lang="fr-FR" sz="2400" dirty="0"/>
          </a:p>
          <a:p>
            <a:pPr marL="269875" indent="0">
              <a:spcBef>
                <a:spcPts val="24"/>
              </a:spcBef>
              <a:buNone/>
            </a:pPr>
            <a:r>
              <a:rPr lang="fr-FR" sz="1800" b="0" dirty="0"/>
              <a:t>Head CERN Alumni Relations: Rachel BRAY</a:t>
            </a:r>
          </a:p>
          <a:p>
            <a:pPr marL="269875" indent="0">
              <a:spcBef>
                <a:spcPts val="24"/>
              </a:spcBef>
              <a:buNone/>
            </a:pPr>
            <a:endParaRPr lang="fr-FR" sz="1800" dirty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fr-FR" sz="2400" b="1" dirty="0"/>
              <a:t>Crèche and </a:t>
            </a:r>
            <a:r>
              <a:rPr lang="fr-FR" sz="2400" b="1" dirty="0" err="1"/>
              <a:t>school</a:t>
            </a:r>
            <a:r>
              <a:rPr lang="fr-FR" sz="2400" b="1" dirty="0"/>
              <a:t> « Le Jardin des Particules »</a:t>
            </a:r>
            <a:r>
              <a:rPr lang="fr-FR" sz="2400" dirty="0"/>
              <a:t> </a:t>
            </a:r>
          </a:p>
          <a:p>
            <a:pPr marL="269875" lvl="1" indent="0">
              <a:spcBef>
                <a:spcPts val="24"/>
              </a:spcBef>
              <a:buNone/>
            </a:pPr>
            <a:r>
              <a:rPr lang="fr-FR" sz="1800" dirty="0" err="1"/>
              <a:t>Headmistress</a:t>
            </a:r>
            <a:r>
              <a:rPr lang="fr-FR" sz="1800" dirty="0"/>
              <a:t>: </a:t>
            </a:r>
            <a:r>
              <a:rPr lang="en-GB" dirty="0"/>
              <a:t>Roberta CAVIGLIASSO</a:t>
            </a:r>
          </a:p>
          <a:p>
            <a:pPr marL="269875" lvl="1" indent="0">
              <a:spcBef>
                <a:spcPts val="24"/>
              </a:spcBef>
              <a:buNone/>
            </a:pPr>
            <a:endParaRPr lang="fr-CH" sz="1800" dirty="0"/>
          </a:p>
          <a:p>
            <a:pPr marL="269875" lvl="1" indent="0">
              <a:spcBef>
                <a:spcPts val="24"/>
              </a:spcBef>
              <a:buNone/>
            </a:pPr>
            <a:endParaRPr lang="fr-FR" sz="1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056440" y="4594372"/>
            <a:ext cx="1410824" cy="1426916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067406" y="2379669"/>
            <a:ext cx="1316771" cy="1408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0824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7</a:t>
            </a:fld>
            <a:endParaRPr lang="en-US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479376" y="1449991"/>
            <a:ext cx="8229600" cy="3203145"/>
          </a:xfrm>
        </p:spPr>
        <p:txBody>
          <a:bodyPr>
            <a:normAutofit/>
          </a:bodyPr>
          <a:lstStyle/>
          <a:p>
            <a:r>
              <a:rPr lang="fr-FR" sz="2400" dirty="0" err="1"/>
              <a:t>Own</a:t>
            </a:r>
            <a:r>
              <a:rPr lang="fr-FR" sz="2400" dirty="0"/>
              <a:t> </a:t>
            </a:r>
            <a:r>
              <a:rPr lang="fr-FR" sz="2400" dirty="0" err="1"/>
              <a:t>mutual</a:t>
            </a:r>
            <a:r>
              <a:rPr lang="fr-FR" sz="2400" dirty="0"/>
              <a:t> </a:t>
            </a:r>
            <a:r>
              <a:rPr lang="fr-FR" sz="2400" dirty="0" err="1"/>
              <a:t>health</a:t>
            </a:r>
            <a:r>
              <a:rPr lang="fr-FR" sz="2400" dirty="0"/>
              <a:t> </a:t>
            </a:r>
            <a:r>
              <a:rPr lang="fr-FR" sz="2400" dirty="0" err="1"/>
              <a:t>insurance</a:t>
            </a:r>
            <a:r>
              <a:rPr lang="fr-FR" sz="2400" dirty="0"/>
              <a:t> – CHIS</a:t>
            </a:r>
          </a:p>
          <a:p>
            <a:r>
              <a:rPr lang="fr-FR" sz="2400" dirty="0" err="1"/>
              <a:t>Compulsory</a:t>
            </a:r>
            <a:r>
              <a:rPr lang="fr-FR" sz="2400" dirty="0"/>
              <a:t> for </a:t>
            </a:r>
            <a:r>
              <a:rPr lang="en-GB" sz="2400" dirty="0"/>
              <a:t>MPEs, students and for their families</a:t>
            </a:r>
            <a:endParaRPr lang="fr-FR" sz="2400" dirty="0"/>
          </a:p>
          <a:p>
            <a:r>
              <a:rPr lang="fr-FR" sz="2400" dirty="0" err="1"/>
              <a:t>Administrated</a:t>
            </a:r>
            <a:r>
              <a:rPr lang="fr-FR" sz="2400" dirty="0"/>
              <a:t> by UNIQA</a:t>
            </a:r>
            <a:endParaRPr lang="en-GB" sz="2400" dirty="0"/>
          </a:p>
          <a:p>
            <a:endParaRPr lang="en-GB" sz="1800" dirty="0"/>
          </a:p>
        </p:txBody>
      </p:sp>
      <p:graphicFrame>
        <p:nvGraphicFramePr>
          <p:cNvPr id="10" name="Diagram 9"/>
          <p:cNvGraphicFramePr/>
          <p:nvPr>
            <p:extLst>
              <p:ext uri="{D42A27DB-BD31-4B8C-83A1-F6EECF244321}">
                <p14:modId xmlns:p14="http://schemas.microsoft.com/office/powerpoint/2010/main" val="1662598721"/>
              </p:ext>
            </p:extLst>
          </p:nvPr>
        </p:nvGraphicFramePr>
        <p:xfrm>
          <a:off x="420584" y="4293096"/>
          <a:ext cx="4917632" cy="1697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000" y="360000"/>
            <a:ext cx="5651412" cy="864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5400000">
            <a:off x="7992926" y="1775346"/>
            <a:ext cx="4415060" cy="3312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9939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2"/>
          <p:cNvSpPr>
            <a:spLocks noGrp="1"/>
          </p:cNvSpPr>
          <p:nvPr>
            <p:ph type="title"/>
          </p:nvPr>
        </p:nvSpPr>
        <p:spPr bwMode="auto">
          <a:xfrm>
            <a:off x="407988" y="360000"/>
            <a:ext cx="11376025" cy="1065742"/>
          </a:xfrm>
        </p:spPr>
        <p:txBody>
          <a:bodyPr/>
          <a:lstStyle/>
          <a:p>
            <a:pPr>
              <a:defRPr/>
            </a:pPr>
            <a:r>
              <a:rPr lang="fr-FR" dirty="0"/>
              <a:t>The Social Affairs Service</a:t>
            </a:r>
            <a:endParaRPr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8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407988" y="1340768"/>
            <a:ext cx="10535344" cy="3203145"/>
          </a:xfrm>
        </p:spPr>
        <p:txBody>
          <a:bodyPr/>
          <a:lstStyle/>
          <a:p>
            <a:pPr fontAlgn="t"/>
            <a:r>
              <a:rPr lang="fr-FR" sz="2400" dirty="0"/>
              <a:t>Drop-in service </a:t>
            </a:r>
          </a:p>
          <a:p>
            <a:pPr fontAlgn="t"/>
            <a:r>
              <a:rPr lang="fr-FR" sz="2400" dirty="0"/>
              <a:t>For members of CERN personnel and </a:t>
            </a:r>
            <a:r>
              <a:rPr lang="fr-FR" sz="2400" dirty="0" err="1"/>
              <a:t>their</a:t>
            </a:r>
            <a:r>
              <a:rPr lang="fr-FR" sz="2400" dirty="0"/>
              <a:t> </a:t>
            </a:r>
            <a:r>
              <a:rPr lang="fr-FR" sz="2400" dirty="0" err="1"/>
              <a:t>families</a:t>
            </a:r>
            <a:endParaRPr lang="fr-FR" sz="2400" dirty="0"/>
          </a:p>
          <a:p>
            <a:pPr fontAlgn="t"/>
            <a:r>
              <a:rPr lang="fr-FR" sz="2400" dirty="0"/>
              <a:t>Large </a:t>
            </a:r>
            <a:r>
              <a:rPr lang="fr-FR" sz="2400" dirty="0" err="1"/>
              <a:t>variety</a:t>
            </a:r>
            <a:r>
              <a:rPr lang="fr-FR" sz="2400" dirty="0"/>
              <a:t> of issues:</a:t>
            </a:r>
          </a:p>
          <a:p>
            <a:pPr lvl="2" fontAlgn="t">
              <a:buFont typeface="Wingdings" panose="05000000000000000000" pitchFamily="2" charset="2"/>
              <a:buChar char="v"/>
            </a:pPr>
            <a:r>
              <a:rPr lang="fr-FR" sz="2400" dirty="0"/>
              <a:t>Support in </a:t>
            </a:r>
            <a:r>
              <a:rPr lang="fr-FR" sz="2400" dirty="0" err="1"/>
              <a:t>finding</a:t>
            </a:r>
            <a:r>
              <a:rPr lang="fr-FR" sz="2400" dirty="0"/>
              <a:t> a </a:t>
            </a:r>
            <a:r>
              <a:rPr lang="fr-FR" sz="2400" dirty="0" err="1"/>
              <a:t>childcare</a:t>
            </a:r>
            <a:r>
              <a:rPr lang="fr-FR" sz="2400" dirty="0"/>
              <a:t> in </a:t>
            </a:r>
            <a:r>
              <a:rPr lang="fr-FR" sz="2400" dirty="0" err="1"/>
              <a:t>Switzerland</a:t>
            </a:r>
            <a:r>
              <a:rPr lang="fr-FR" sz="2400" dirty="0"/>
              <a:t> / France</a:t>
            </a:r>
          </a:p>
          <a:p>
            <a:pPr lvl="2" fontAlgn="t">
              <a:buFont typeface="Wingdings" panose="05000000000000000000" pitchFamily="2" charset="2"/>
              <a:buChar char="v"/>
            </a:pPr>
            <a:r>
              <a:rPr lang="fr-FR" sz="2400" dirty="0"/>
              <a:t>Help </a:t>
            </a:r>
            <a:r>
              <a:rPr lang="fr-FR" sz="2400" dirty="0" err="1"/>
              <a:t>with</a:t>
            </a:r>
            <a:r>
              <a:rPr lang="fr-FR" sz="2400" dirty="0"/>
              <a:t> taxations</a:t>
            </a:r>
          </a:p>
          <a:p>
            <a:pPr lvl="2" fontAlgn="t">
              <a:buFont typeface="Wingdings" panose="05000000000000000000" pitchFamily="2" charset="2"/>
              <a:buChar char="v"/>
            </a:pPr>
            <a:r>
              <a:rPr lang="fr-FR" sz="2400" dirty="0"/>
              <a:t>Questions </a:t>
            </a:r>
            <a:r>
              <a:rPr lang="fr-FR" sz="2400" dirty="0" err="1"/>
              <a:t>you</a:t>
            </a:r>
            <a:r>
              <a:rPr lang="fr-FR" sz="2400" dirty="0"/>
              <a:t> </a:t>
            </a:r>
            <a:r>
              <a:rPr lang="fr-FR" sz="2400" dirty="0" err="1"/>
              <a:t>may</a:t>
            </a:r>
            <a:r>
              <a:rPr lang="fr-FR" sz="2400" dirty="0"/>
              <a:t> have in </a:t>
            </a:r>
            <a:r>
              <a:rPr lang="fr-FR" sz="2400" dirty="0" err="1"/>
              <a:t>your</a:t>
            </a:r>
            <a:r>
              <a:rPr lang="fr-FR" sz="2400" dirty="0"/>
              <a:t> </a:t>
            </a:r>
            <a:r>
              <a:rPr lang="fr-FR" sz="2400" dirty="0" err="1"/>
              <a:t>daily</a:t>
            </a:r>
            <a:r>
              <a:rPr lang="fr-FR" sz="2400" dirty="0"/>
              <a:t> life…</a:t>
            </a:r>
          </a:p>
          <a:p>
            <a:endParaRPr lang="en-GB" dirty="0"/>
          </a:p>
        </p:txBody>
      </p:sp>
      <p:graphicFrame>
        <p:nvGraphicFramePr>
          <p:cNvPr id="19" name="Diagram 18"/>
          <p:cNvGraphicFramePr/>
          <p:nvPr>
            <p:extLst>
              <p:ext uri="{D42A27DB-BD31-4B8C-83A1-F6EECF244321}">
                <p14:modId xmlns:p14="http://schemas.microsoft.com/office/powerpoint/2010/main" val="2514467936"/>
              </p:ext>
            </p:extLst>
          </p:nvPr>
        </p:nvGraphicFramePr>
        <p:xfrm>
          <a:off x="1103231" y="4467430"/>
          <a:ext cx="8665177" cy="16978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653283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9</a:t>
            </a:fld>
            <a:endParaRPr lang="en-US"/>
          </a:p>
        </p:txBody>
      </p:sp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406800" y="360000"/>
            <a:ext cx="8226854" cy="705332"/>
          </a:xfrm>
        </p:spPr>
        <p:txBody>
          <a:bodyPr>
            <a:normAutofit/>
          </a:bodyPr>
          <a:lstStyle/>
          <a:p>
            <a:r>
              <a:rPr lang="fr-CH" sz="4000" b="1" dirty="0" err="1"/>
              <a:t>External</a:t>
            </a:r>
            <a:r>
              <a:rPr lang="fr-CH" sz="4000" b="1" dirty="0"/>
              <a:t> networks</a:t>
            </a:r>
            <a:endParaRPr lang="en-GB" sz="4000" b="1" dirty="0"/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2567608" y="4869160"/>
            <a:ext cx="7632848" cy="1384994"/>
          </a:xfrm>
          <a:prstGeom prst="rect">
            <a:avLst/>
          </a:prstGeom>
        </p:spPr>
        <p:txBody>
          <a:bodyPr vert="horz" lIns="45720" rIns="45720" anchor="ctr">
            <a:normAutofit fontScale="9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</a:pPr>
            <a:r>
              <a:rPr lang="fr-FR" sz="25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CAGI </a:t>
            </a:r>
            <a:br>
              <a:rPr lang="fr-FR" sz="25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</a:br>
            <a:r>
              <a:rPr lang="fr-FR" sz="2500" b="1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International Geneva Welcome Centre</a:t>
            </a:r>
          </a:p>
          <a:p>
            <a:pPr algn="ctr">
              <a:spcBef>
                <a:spcPts val="0"/>
              </a:spcBef>
            </a:pPr>
            <a:r>
              <a:rPr lang="en-GB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Michael COCHET– Head of Communications and cultural promotion Service</a:t>
            </a:r>
            <a:endParaRPr lang="fr-FR" sz="18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  <a:p>
            <a:pPr algn="ctr">
              <a:spcBef>
                <a:spcPts val="0"/>
              </a:spcBef>
            </a:pPr>
            <a:r>
              <a:rPr lang="en-GB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Veronica EGGLY–</a:t>
            </a:r>
            <a:r>
              <a:rPr lang="fr-FR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</a:t>
            </a:r>
            <a:r>
              <a:rPr lang="fr-CH" sz="18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Deputy</a:t>
            </a:r>
            <a:r>
              <a:rPr lang="fr-CH" sz="1800" dirty="0">
                <a:solidFill>
                  <a:schemeClr val="tx2"/>
                </a:solidFill>
                <a:latin typeface="+mn-lt"/>
                <a:ea typeface="+mn-ea"/>
                <a:cs typeface="+mn-cs"/>
              </a:rPr>
              <a:t> of Welcome Service, Welcome Programme </a:t>
            </a:r>
            <a:r>
              <a:rPr lang="fr-CH" sz="1800" dirty="0" err="1">
                <a:solidFill>
                  <a:schemeClr val="tx2"/>
                </a:solidFill>
                <a:latin typeface="+mn-lt"/>
                <a:ea typeface="+mn-ea"/>
                <a:cs typeface="+mn-cs"/>
              </a:rPr>
              <a:t>specialist</a:t>
            </a:r>
            <a:endParaRPr lang="fr-CH" sz="1800" dirty="0">
              <a:solidFill>
                <a:schemeClr val="tx2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939168" y="1155750"/>
            <a:ext cx="6327373" cy="138499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chemeClr val="tx2"/>
                </a:solidFill>
              </a:rPr>
              <a:t>GTE</a:t>
            </a:r>
          </a:p>
          <a:p>
            <a:pPr algn="ctr"/>
            <a:r>
              <a:rPr lang="fr-FR" sz="2400" b="1" dirty="0">
                <a:solidFill>
                  <a:schemeClr val="tx2"/>
                </a:solidFill>
              </a:rPr>
              <a:t>Groupement Transfrontalier Européen</a:t>
            </a:r>
          </a:p>
          <a:p>
            <a:pPr algn="ctr"/>
            <a:r>
              <a:rPr lang="fr-FR" b="1" dirty="0">
                <a:latin typeface="+mj-lt"/>
                <a:ea typeface="+mj-ea"/>
                <a:cs typeface="+mj-cs"/>
              </a:rPr>
              <a:t> </a:t>
            </a:r>
            <a:r>
              <a:rPr lang="fr-FR" dirty="0">
                <a:solidFill>
                  <a:schemeClr val="tx2"/>
                </a:solidFill>
              </a:rPr>
              <a:t>Isabelle HANINE – Welcome Service </a:t>
            </a:r>
            <a:r>
              <a:rPr lang="fr-FR" dirty="0" err="1">
                <a:solidFill>
                  <a:schemeClr val="tx2"/>
                </a:solidFill>
              </a:rPr>
              <a:t>Advisor</a:t>
            </a:r>
            <a:r>
              <a:rPr lang="fr-FR" sz="1100" b="1" dirty="0">
                <a:solidFill>
                  <a:srgbClr val="FF0000"/>
                </a:solidFill>
              </a:rPr>
              <a:t> </a:t>
            </a:r>
            <a:endParaRPr lang="fr-FR" b="1" dirty="0">
              <a:solidFill>
                <a:srgbClr val="FF0000"/>
              </a:solidFill>
            </a:endParaRPr>
          </a:p>
          <a:p>
            <a:pPr algn="ctr"/>
            <a:r>
              <a:rPr lang="fr-FR" dirty="0">
                <a:solidFill>
                  <a:schemeClr val="tx2"/>
                </a:solidFill>
              </a:rPr>
              <a:t>Laurence MARCOVECCHIO – </a:t>
            </a:r>
            <a:r>
              <a:rPr lang="fr-FR" dirty="0" err="1">
                <a:solidFill>
                  <a:schemeClr val="tx2"/>
                </a:solidFill>
              </a:rPr>
              <a:t>Employment</a:t>
            </a:r>
            <a:r>
              <a:rPr lang="fr-FR" dirty="0">
                <a:solidFill>
                  <a:schemeClr val="tx2"/>
                </a:solidFill>
              </a:rPr>
              <a:t> </a:t>
            </a:r>
            <a:r>
              <a:rPr lang="fr-FR">
                <a:solidFill>
                  <a:schemeClr val="tx2"/>
                </a:solidFill>
              </a:rPr>
              <a:t>Service Advisor</a:t>
            </a:r>
            <a:endParaRPr lang="fr-FR" dirty="0">
              <a:solidFill>
                <a:schemeClr val="tx2"/>
              </a:solidFill>
            </a:endParaRPr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1383" y="3540719"/>
            <a:ext cx="1800000" cy="547829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601245" y="3140968"/>
            <a:ext cx="5237331" cy="110799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fr-FR" sz="2400" b="1" dirty="0">
                <a:solidFill>
                  <a:schemeClr val="tx2"/>
                </a:solidFill>
              </a:rPr>
              <a:t>IDCN</a:t>
            </a:r>
          </a:p>
          <a:p>
            <a:pPr algn="ctr"/>
            <a:r>
              <a:rPr lang="fr-FR" sz="2400" b="1" dirty="0">
                <a:solidFill>
                  <a:schemeClr val="tx2"/>
                </a:solidFill>
              </a:rPr>
              <a:t>International Dual </a:t>
            </a:r>
            <a:r>
              <a:rPr lang="fr-FR" sz="2400" b="1" dirty="0" err="1">
                <a:solidFill>
                  <a:schemeClr val="tx2"/>
                </a:solidFill>
              </a:rPr>
              <a:t>Career</a:t>
            </a:r>
            <a:r>
              <a:rPr lang="fr-FR" sz="2400" b="1" dirty="0">
                <a:solidFill>
                  <a:schemeClr val="tx2"/>
                </a:solidFill>
              </a:rPr>
              <a:t> Network</a:t>
            </a:r>
          </a:p>
          <a:p>
            <a:pPr algn="ctr"/>
            <a:r>
              <a:rPr lang="en-US" dirty="0">
                <a:solidFill>
                  <a:schemeClr val="tx2"/>
                </a:solidFill>
              </a:rPr>
              <a:t>Naman VARMA </a:t>
            </a:r>
            <a:r>
              <a:rPr lang="fr-FR" dirty="0">
                <a:solidFill>
                  <a:schemeClr val="tx2"/>
                </a:solidFill>
              </a:rPr>
              <a:t>– Co-Vice President</a:t>
            </a:r>
            <a:endParaRPr lang="en-US" dirty="0">
              <a:solidFill>
                <a:schemeClr val="tx2"/>
              </a:solidFill>
            </a:endParaRP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8032" y="5224487"/>
            <a:ext cx="1800000" cy="591430"/>
          </a:xfrm>
          <a:prstGeom prst="rect">
            <a:avLst/>
          </a:prstGeom>
        </p:spPr>
      </p:pic>
      <p:pic>
        <p:nvPicPr>
          <p:cNvPr id="1026" name="Picture 2" descr="Groupement Transfrontalier Europé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182" y="1663080"/>
            <a:ext cx="1781175" cy="685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537901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HR 2">
      <a:dk1>
        <a:srgbClr val="0033A0"/>
      </a:dk1>
      <a:lt1>
        <a:srgbClr val="FFFFFF"/>
      </a:lt1>
      <a:dk2>
        <a:srgbClr val="000000"/>
      </a:dk2>
      <a:lt2>
        <a:srgbClr val="F8F8F8"/>
      </a:lt2>
      <a:accent1>
        <a:srgbClr val="0033A0"/>
      </a:accent1>
      <a:accent2>
        <a:srgbClr val="E64179"/>
      </a:accent2>
      <a:accent3>
        <a:srgbClr val="CDDB00"/>
      </a:accent3>
      <a:accent4>
        <a:srgbClr val="00A5A9"/>
      </a:accent4>
      <a:accent5>
        <a:srgbClr val="F09F54"/>
      </a:accent5>
      <a:accent6>
        <a:srgbClr val="001E60"/>
      </a:accent6>
      <a:hlink>
        <a:srgbClr val="00A5A9"/>
      </a:hlink>
      <a:folHlink>
        <a:srgbClr val="CDDB00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CERN HR_Social Affairs" id="{37ED87CA-1461-E949-961B-45913253BC68}" vid="{099B5F3D-B267-9A45-B03A-9FFEC326B90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HR_Social Affairs</Template>
  <TotalTime>5879</TotalTime>
  <Words>218</Words>
  <Application>Microsoft Office PowerPoint</Application>
  <DocSecurity>0</DocSecurity>
  <PresentationFormat>Widescreen</PresentationFormat>
  <Paragraphs>63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 Theme</vt:lpstr>
      <vt:lpstr>Spouse Welcome</vt:lpstr>
      <vt:lpstr>PowerPoint Presentation</vt:lpstr>
      <vt:lpstr>Agenda</vt:lpstr>
      <vt:lpstr>Introduction</vt:lpstr>
      <vt:lpstr>The Installation Service</vt:lpstr>
      <vt:lpstr>PowerPoint Presentation</vt:lpstr>
      <vt:lpstr>PowerPoint Presentation</vt:lpstr>
      <vt:lpstr>The Social Affairs Service</vt:lpstr>
      <vt:lpstr>External networks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Pascale Pessy</dc:creator>
  <cp:keywords/>
  <dc:description/>
  <cp:lastModifiedBy>Carla Bosset</cp:lastModifiedBy>
  <cp:revision>210</cp:revision>
  <cp:lastPrinted>2023-09-21T15:02:36Z</cp:lastPrinted>
  <dcterms:created xsi:type="dcterms:W3CDTF">2021-01-15T07:35:55Z</dcterms:created>
  <dcterms:modified xsi:type="dcterms:W3CDTF">2024-03-21T14:04:50Z</dcterms:modified>
  <cp:category/>
  <dc:identifier/>
  <cp:contentStatus/>
  <dc:language/>
  <cp:version/>
</cp:coreProperties>
</file>