
<file path=[Content_Types].xml><?xml version="1.0" encoding="utf-8"?>
<Types xmlns="http://schemas.openxmlformats.org/package/2006/content-types">
  <Default Extension="gif" ContentType="image/gif"/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8" r:id="rId2"/>
  </p:sldMasterIdLst>
  <p:notesMasterIdLst>
    <p:notesMasterId r:id="rId22"/>
  </p:notesMasterIdLst>
  <p:sldIdLst>
    <p:sldId id="258" r:id="rId3"/>
    <p:sldId id="259" r:id="rId4"/>
    <p:sldId id="364" r:id="rId5"/>
    <p:sldId id="366" r:id="rId6"/>
    <p:sldId id="354" r:id="rId7"/>
    <p:sldId id="355" r:id="rId8"/>
    <p:sldId id="318" r:id="rId9"/>
    <p:sldId id="313" r:id="rId10"/>
    <p:sldId id="356" r:id="rId11"/>
    <p:sldId id="365" r:id="rId12"/>
    <p:sldId id="348" r:id="rId13"/>
    <p:sldId id="351" r:id="rId14"/>
    <p:sldId id="338" r:id="rId15"/>
    <p:sldId id="358" r:id="rId16"/>
    <p:sldId id="359" r:id="rId17"/>
    <p:sldId id="360" r:id="rId18"/>
    <p:sldId id="361" r:id="rId19"/>
    <p:sldId id="362" r:id="rId20"/>
    <p:sldId id="363" r:id="rId21"/>
  </p:sldIdLst>
  <p:sldSz cx="12192000" cy="6858000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65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993"/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62" d="100"/>
          <a:sy n="162" d="100"/>
        </p:scale>
        <p:origin x="264" y="144"/>
      </p:cViewPr>
      <p:guideLst>
        <p:guide orient="horz" pos="2160"/>
        <p:guide pos="3840"/>
        <p:guide orient="horz" pos="3657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1F081E-728B-4BD6-B185-F64CE59A6A20}" type="datetimeFigureOut">
              <a:rPr lang="fr-CH" smtClean="0"/>
              <a:t>21.03.2024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75C43E-F740-4E11-B2A9-7BEC788E36B6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91687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5fe982ce4f_2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5fe982ce4f_2_61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19200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g477e1f4248_8_1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Google Shape;1129;g477e1f4248_8_11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469134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g477e1f4248_8_1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Google Shape;1129;g477e1f4248_8_1180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431782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g477e1f4248_8_1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-223838" y="808038"/>
            <a:ext cx="7185026" cy="40417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Google Shape;1129;g477e1f4248_8_1180:notes"/>
          <p:cNvSpPr txBox="1">
            <a:spLocks noGrp="1"/>
          </p:cNvSpPr>
          <p:nvPr>
            <p:ph type="body" idx="1"/>
          </p:nvPr>
        </p:nvSpPr>
        <p:spPr>
          <a:xfrm>
            <a:off x="673788" y="5118725"/>
            <a:ext cx="5390305" cy="484931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493994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g477e1f4248_8_1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-223838" y="808038"/>
            <a:ext cx="7185026" cy="40417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Google Shape;1129;g477e1f4248_8_1180:notes"/>
          <p:cNvSpPr txBox="1">
            <a:spLocks noGrp="1"/>
          </p:cNvSpPr>
          <p:nvPr>
            <p:ph type="body" idx="1"/>
          </p:nvPr>
        </p:nvSpPr>
        <p:spPr>
          <a:xfrm>
            <a:off x="673788" y="5118725"/>
            <a:ext cx="5390305" cy="484931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806032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g477e1f4248_8_1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-223838" y="808038"/>
            <a:ext cx="7185026" cy="40417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Google Shape;1129;g477e1f4248_8_1180:notes"/>
          <p:cNvSpPr txBox="1">
            <a:spLocks noGrp="1"/>
          </p:cNvSpPr>
          <p:nvPr>
            <p:ph type="body" idx="1"/>
          </p:nvPr>
        </p:nvSpPr>
        <p:spPr>
          <a:xfrm>
            <a:off x="673788" y="5118725"/>
            <a:ext cx="5390305" cy="484931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708391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g477e1f4248_8_1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-223838" y="808038"/>
            <a:ext cx="7185026" cy="40417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Google Shape;1129;g477e1f4248_8_1180:notes"/>
          <p:cNvSpPr txBox="1">
            <a:spLocks noGrp="1"/>
          </p:cNvSpPr>
          <p:nvPr>
            <p:ph type="body" idx="1"/>
          </p:nvPr>
        </p:nvSpPr>
        <p:spPr>
          <a:xfrm>
            <a:off x="673788" y="5118725"/>
            <a:ext cx="5390305" cy="484931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483739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g477e1f4248_8_1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-223838" y="808038"/>
            <a:ext cx="7185026" cy="40417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Google Shape;1129;g477e1f4248_8_1180:notes"/>
          <p:cNvSpPr txBox="1">
            <a:spLocks noGrp="1"/>
          </p:cNvSpPr>
          <p:nvPr>
            <p:ph type="body" idx="1"/>
          </p:nvPr>
        </p:nvSpPr>
        <p:spPr>
          <a:xfrm>
            <a:off x="673788" y="5118725"/>
            <a:ext cx="5390305" cy="484931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fr-FR" dirty="0">
                <a:solidFill>
                  <a:schemeClr val="tx1"/>
                </a:solidFill>
                <a:latin typeface="Bahnschrift SemiBold" panose="020B0502040204020203" pitchFamily="34" charset="0"/>
              </a:rPr>
              <a:t>+ Broadcast UN Geneva "</a:t>
            </a:r>
            <a:r>
              <a:rPr lang="fr-FR" dirty="0" err="1">
                <a:solidFill>
                  <a:schemeClr val="tx1"/>
                </a:solidFill>
                <a:latin typeface="Bahnschrift SemiBold" panose="020B0502040204020203" pitchFamily="34" charset="0"/>
              </a:rPr>
              <a:t>What's</a:t>
            </a:r>
            <a:r>
              <a:rPr lang="fr-FR" dirty="0">
                <a:solidFill>
                  <a:schemeClr val="tx1"/>
                </a:solidFill>
                <a:latin typeface="Bahnschrift SemiBold" panose="020B0502040204020203" pitchFamily="34" charset="0"/>
              </a:rPr>
              <a:t> New" &amp; CERN Bulletin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319006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g477e1f4248_8_1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-223838" y="808038"/>
            <a:ext cx="7185026" cy="40417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Google Shape;1129;g477e1f4248_8_1180:notes"/>
          <p:cNvSpPr txBox="1">
            <a:spLocks noGrp="1"/>
          </p:cNvSpPr>
          <p:nvPr>
            <p:ph type="body" idx="1"/>
          </p:nvPr>
        </p:nvSpPr>
        <p:spPr>
          <a:xfrm>
            <a:off x="673788" y="5118725"/>
            <a:ext cx="5390305" cy="484931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727291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g477e1f4248_8_1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Google Shape;1129;g477e1f4248_8_1180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412591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g477e1f4248_8_1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Google Shape;1129;g477e1f4248_8_11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003349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g477e1f4248_8_1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Google Shape;1129;g477e1f4248_8_1180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81004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g477e1f4248_8_1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Google Shape;1129;g477e1f4248_8_1180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182214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g477e1f4248_8_1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Google Shape;1129;g477e1f4248_8_11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678568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5" name="Google Shape;835;g5540b6adc3_2_5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6" name="Google Shape;836;g5540b6adc3_2_564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451211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g477e1f4248_8_1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Google Shape;1129;g477e1f4248_8_1180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245426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g477e1f4248_8_1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Google Shape;1129;g477e1f4248_8_11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854563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ITTLE OPENING" type="title">
  <p:cSld name="BIG TITTLE OPENING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24852" y="2010646"/>
            <a:ext cx="235" cy="229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" name="Google Shape;10;p2"/>
          <p:cNvSpPr/>
          <p:nvPr/>
        </p:nvSpPr>
        <p:spPr>
          <a:xfrm>
            <a:off x="24852" y="3225478"/>
            <a:ext cx="235" cy="229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" name="Google Shape;11;p2"/>
          <p:cNvSpPr/>
          <p:nvPr/>
        </p:nvSpPr>
        <p:spPr>
          <a:xfrm flipH="1">
            <a:off x="1526022" y="12163"/>
            <a:ext cx="235" cy="229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1"/>
                </a:moveTo>
                <a:lnTo>
                  <a:pt x="0" y="1"/>
                </a:lnTo>
                <a:lnTo>
                  <a:pt x="0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" name="Google Shape;12;p2"/>
          <p:cNvSpPr/>
          <p:nvPr/>
        </p:nvSpPr>
        <p:spPr>
          <a:xfrm flipH="1">
            <a:off x="1526022" y="12163"/>
            <a:ext cx="235" cy="229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1"/>
                </a:moveTo>
                <a:lnTo>
                  <a:pt x="0" y="1"/>
                </a:lnTo>
                <a:lnTo>
                  <a:pt x="0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 flipH="1">
            <a:off x="951800" y="4389928"/>
            <a:ext cx="10288400" cy="794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>
                <a:latin typeface="Oswald"/>
                <a:ea typeface="Oswald"/>
                <a:cs typeface="Oswald"/>
                <a:sym typeface="Oswa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96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96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96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96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96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96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96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96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1"/>
          </p:nvPr>
        </p:nvSpPr>
        <p:spPr>
          <a:xfrm flipH="1">
            <a:off x="4023800" y="5183940"/>
            <a:ext cx="4144400" cy="32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Oswald Regular"/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swald Regular"/>
              <a:buNone/>
              <a:defRPr sz="1867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swald Regular"/>
              <a:buNone/>
              <a:defRPr sz="1867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swald Regular"/>
              <a:buNone/>
              <a:defRPr sz="1867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swald Regular"/>
              <a:buNone/>
              <a:defRPr sz="1867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swald Regular"/>
              <a:buNone/>
              <a:defRPr sz="1867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swald Regular"/>
              <a:buNone/>
              <a:defRPr sz="1867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swald Regular"/>
              <a:buNone/>
              <a:defRPr sz="1867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swald Regular"/>
              <a:buNone/>
              <a:defRPr sz="1867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1494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1_1_1_2_1_1_1_1_1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e du titre"/>
          <p:cNvSpPr txBox="1">
            <a:spLocks noGrp="1"/>
          </p:cNvSpPr>
          <p:nvPr>
            <p:ph type="title"/>
          </p:nvPr>
        </p:nvSpPr>
        <p:spPr>
          <a:xfrm>
            <a:off x="1635993" y="501156"/>
            <a:ext cx="8940401" cy="7704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3F3F3"/>
                </a:solidFill>
              </a:defRPr>
            </a:lvl1pPr>
          </a:lstStyle>
          <a:p>
            <a:r>
              <a:t>Texte du titre</a:t>
            </a:r>
          </a:p>
        </p:txBody>
      </p:sp>
      <p:sp>
        <p:nvSpPr>
          <p:cNvPr id="29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1062765" y="3178454"/>
            <a:ext cx="2759603" cy="862801"/>
          </a:xfrm>
          <a:prstGeom prst="rect">
            <a:avLst/>
          </a:prstGeom>
        </p:spPr>
        <p:txBody>
          <a:bodyPr>
            <a:normAutofit/>
          </a:bodyPr>
          <a:lstStyle>
            <a:lvl1pPr marL="389457" indent="-169329" algn="ctr">
              <a:lnSpc>
                <a:spcPct val="100000"/>
              </a:lnSpc>
              <a:buClrTx/>
              <a:buSzTx/>
              <a:buFontTx/>
              <a:buNone/>
              <a:defRPr sz="1200">
                <a:solidFill>
                  <a:srgbClr val="F3F3F3"/>
                </a:solidFill>
              </a:defRPr>
            </a:lvl1pPr>
            <a:lvl2pPr marL="389457" indent="440256" algn="ctr">
              <a:lnSpc>
                <a:spcPct val="100000"/>
              </a:lnSpc>
              <a:buClrTx/>
              <a:buSzTx/>
              <a:buFontTx/>
              <a:buNone/>
              <a:defRPr sz="1200">
                <a:solidFill>
                  <a:srgbClr val="F3F3F3"/>
                </a:solidFill>
              </a:defRPr>
            </a:lvl2pPr>
            <a:lvl3pPr marL="389457" indent="1049840" algn="ctr">
              <a:lnSpc>
                <a:spcPct val="100000"/>
              </a:lnSpc>
              <a:buClrTx/>
              <a:buSzTx/>
              <a:buFontTx/>
              <a:buNone/>
              <a:defRPr sz="1200">
                <a:solidFill>
                  <a:srgbClr val="F3F3F3"/>
                </a:solidFill>
              </a:defRPr>
            </a:lvl3pPr>
            <a:lvl4pPr marL="389457" indent="1659425" algn="ctr">
              <a:lnSpc>
                <a:spcPct val="100000"/>
              </a:lnSpc>
              <a:buClrTx/>
              <a:buSzTx/>
              <a:buFontTx/>
              <a:buNone/>
              <a:defRPr sz="1200">
                <a:solidFill>
                  <a:srgbClr val="F3F3F3"/>
                </a:solidFill>
              </a:defRPr>
            </a:lvl4pPr>
            <a:lvl5pPr marL="389457" indent="2269010" algn="ctr">
              <a:lnSpc>
                <a:spcPct val="100000"/>
              </a:lnSpc>
              <a:buClrTx/>
              <a:buSzTx/>
              <a:buFontTx/>
              <a:buNone/>
              <a:defRPr sz="1200">
                <a:solidFill>
                  <a:srgbClr val="F3F3F3"/>
                </a:solidFill>
              </a:defRPr>
            </a:lvl5pPr>
          </a:lstStyle>
          <a:p>
            <a:r>
              <a:rPr dirty="0" err="1"/>
              <a:t>Texte</a:t>
            </a:r>
            <a:r>
              <a:rPr dirty="0"/>
              <a:t> </a:t>
            </a:r>
            <a:r>
              <a:rPr dirty="0" err="1"/>
              <a:t>niveau</a:t>
            </a:r>
            <a:r>
              <a:rPr dirty="0"/>
              <a:t> 1</a:t>
            </a:r>
          </a:p>
          <a:p>
            <a:pPr lvl="1"/>
            <a:r>
              <a:rPr dirty="0" err="1"/>
              <a:t>Texte</a:t>
            </a:r>
            <a:r>
              <a:rPr dirty="0"/>
              <a:t> </a:t>
            </a:r>
            <a:r>
              <a:rPr dirty="0" err="1"/>
              <a:t>niveau</a:t>
            </a:r>
            <a:r>
              <a:rPr dirty="0"/>
              <a:t> 2</a:t>
            </a:r>
          </a:p>
          <a:p>
            <a:pPr lvl="2"/>
            <a:r>
              <a:rPr dirty="0" err="1"/>
              <a:t>Texte</a:t>
            </a:r>
            <a:r>
              <a:rPr dirty="0"/>
              <a:t> </a:t>
            </a:r>
            <a:r>
              <a:rPr dirty="0" err="1"/>
              <a:t>niveau</a:t>
            </a:r>
            <a:r>
              <a:rPr dirty="0"/>
              <a:t> 3</a:t>
            </a:r>
          </a:p>
          <a:p>
            <a:pPr lvl="3"/>
            <a:r>
              <a:rPr dirty="0" err="1"/>
              <a:t>Texte</a:t>
            </a:r>
            <a:r>
              <a:rPr dirty="0"/>
              <a:t> </a:t>
            </a:r>
            <a:r>
              <a:rPr dirty="0" err="1"/>
              <a:t>niveau</a:t>
            </a:r>
            <a:r>
              <a:rPr dirty="0"/>
              <a:t> 4</a:t>
            </a:r>
          </a:p>
          <a:p>
            <a:pPr lvl="4"/>
            <a:r>
              <a:rPr dirty="0" err="1"/>
              <a:t>Texte</a:t>
            </a:r>
            <a:r>
              <a:rPr dirty="0"/>
              <a:t> </a:t>
            </a:r>
            <a:r>
              <a:rPr dirty="0" err="1"/>
              <a:t>niveau</a:t>
            </a:r>
            <a:r>
              <a:rPr dirty="0"/>
              <a:t> 5</a:t>
            </a:r>
          </a:p>
        </p:txBody>
      </p:sp>
      <p:sp>
        <p:nvSpPr>
          <p:cNvPr id="30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41842589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1_1_1_2_1_1_1_1_1_1_1_1_1_3_2_1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10693516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1_1_1_2_1_1_1_1_1_1_1_1_1_3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5864612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LANK SLIDE  1">
  <p:cSld name="TITLE + BLANK SLIDE  1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0"/>
          <p:cNvSpPr txBox="1">
            <a:spLocks noGrp="1"/>
          </p:cNvSpPr>
          <p:nvPr>
            <p:ph type="title"/>
          </p:nvPr>
        </p:nvSpPr>
        <p:spPr>
          <a:xfrm>
            <a:off x="577233" y="501167"/>
            <a:ext cx="11057600" cy="77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4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4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4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4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4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4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4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4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4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524"/>
            <a:ext cx="1819373" cy="561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224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LANK SLIDE  1">
  <p:cSld name="TITLE + BLANK SLIDE  1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0"/>
          <p:cNvSpPr txBox="1">
            <a:spLocks noGrp="1"/>
          </p:cNvSpPr>
          <p:nvPr>
            <p:ph type="title"/>
          </p:nvPr>
        </p:nvSpPr>
        <p:spPr>
          <a:xfrm>
            <a:off x="577233" y="501167"/>
            <a:ext cx="11057600" cy="77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4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4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4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4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4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4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4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4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4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91706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X COLUMNS">
  <p:cSld name="SIX COLUMNS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 txBox="1">
            <a:spLocks noGrp="1"/>
          </p:cNvSpPr>
          <p:nvPr>
            <p:ph type="title"/>
          </p:nvPr>
        </p:nvSpPr>
        <p:spPr>
          <a:xfrm>
            <a:off x="1635993" y="501157"/>
            <a:ext cx="8940400" cy="77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4000">
                <a:solidFill>
                  <a:srgbClr val="F3F3F3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4000">
                <a:solidFill>
                  <a:srgbClr val="F3F3F3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4000">
                <a:solidFill>
                  <a:srgbClr val="F3F3F3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4000">
                <a:solidFill>
                  <a:srgbClr val="F3F3F3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4000">
                <a:solidFill>
                  <a:srgbClr val="F3F3F3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4000">
                <a:solidFill>
                  <a:srgbClr val="F3F3F3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4000">
                <a:solidFill>
                  <a:srgbClr val="F3F3F3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4000">
                <a:solidFill>
                  <a:srgbClr val="F3F3F3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4000">
                <a:solidFill>
                  <a:srgbClr val="F3F3F3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89" name="Google Shape;89;p13"/>
          <p:cNvSpPr txBox="1">
            <a:spLocks noGrp="1"/>
          </p:cNvSpPr>
          <p:nvPr>
            <p:ph type="subTitle" idx="1"/>
          </p:nvPr>
        </p:nvSpPr>
        <p:spPr>
          <a:xfrm>
            <a:off x="1062767" y="3178455"/>
            <a:ext cx="2759600" cy="86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9pPr>
          </a:lstStyle>
          <a:p>
            <a:endParaRPr/>
          </a:p>
        </p:txBody>
      </p:sp>
      <p:sp>
        <p:nvSpPr>
          <p:cNvPr id="90" name="Google Shape;90;p13"/>
          <p:cNvSpPr txBox="1">
            <a:spLocks noGrp="1"/>
          </p:cNvSpPr>
          <p:nvPr>
            <p:ph type="subTitle" idx="2"/>
          </p:nvPr>
        </p:nvSpPr>
        <p:spPr>
          <a:xfrm>
            <a:off x="4716223" y="3175345"/>
            <a:ext cx="2759600" cy="86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9pPr>
          </a:lstStyle>
          <a:p>
            <a:endParaRPr/>
          </a:p>
        </p:txBody>
      </p:sp>
      <p:sp>
        <p:nvSpPr>
          <p:cNvPr id="91" name="Google Shape;91;p13"/>
          <p:cNvSpPr txBox="1">
            <a:spLocks noGrp="1"/>
          </p:cNvSpPr>
          <p:nvPr>
            <p:ph type="subTitle" idx="3"/>
          </p:nvPr>
        </p:nvSpPr>
        <p:spPr>
          <a:xfrm>
            <a:off x="1062867" y="5214933"/>
            <a:ext cx="2759600" cy="86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9pPr>
          </a:lstStyle>
          <a:p>
            <a:endParaRPr/>
          </a:p>
        </p:txBody>
      </p:sp>
      <p:sp>
        <p:nvSpPr>
          <p:cNvPr id="92" name="Google Shape;92;p13"/>
          <p:cNvSpPr txBox="1">
            <a:spLocks noGrp="1"/>
          </p:cNvSpPr>
          <p:nvPr>
            <p:ph type="subTitle" idx="4"/>
          </p:nvPr>
        </p:nvSpPr>
        <p:spPr>
          <a:xfrm>
            <a:off x="1298633" y="2820784"/>
            <a:ext cx="2288000" cy="49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>
            <a:endParaRPr/>
          </a:p>
        </p:txBody>
      </p:sp>
      <p:sp>
        <p:nvSpPr>
          <p:cNvPr id="93" name="Google Shape;93;p13"/>
          <p:cNvSpPr txBox="1">
            <a:spLocks noGrp="1"/>
          </p:cNvSpPr>
          <p:nvPr>
            <p:ph type="subTitle" idx="5"/>
          </p:nvPr>
        </p:nvSpPr>
        <p:spPr>
          <a:xfrm>
            <a:off x="4952016" y="2819017"/>
            <a:ext cx="2288000" cy="49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>
            <a:endParaRPr/>
          </a:p>
        </p:txBody>
      </p:sp>
      <p:sp>
        <p:nvSpPr>
          <p:cNvPr id="94" name="Google Shape;94;p13"/>
          <p:cNvSpPr txBox="1">
            <a:spLocks noGrp="1"/>
          </p:cNvSpPr>
          <p:nvPr>
            <p:ph type="subTitle" idx="6"/>
          </p:nvPr>
        </p:nvSpPr>
        <p:spPr>
          <a:xfrm>
            <a:off x="1298649" y="4858633"/>
            <a:ext cx="2288000" cy="49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>
            <a:endParaRPr/>
          </a:p>
        </p:txBody>
      </p:sp>
      <p:sp>
        <p:nvSpPr>
          <p:cNvPr id="95" name="Google Shape;95;p13"/>
          <p:cNvSpPr txBox="1">
            <a:spLocks noGrp="1"/>
          </p:cNvSpPr>
          <p:nvPr>
            <p:ph type="subTitle" idx="7"/>
          </p:nvPr>
        </p:nvSpPr>
        <p:spPr>
          <a:xfrm>
            <a:off x="4716177" y="5214933"/>
            <a:ext cx="2759600" cy="86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9pPr>
          </a:lstStyle>
          <a:p>
            <a:endParaRPr/>
          </a:p>
        </p:txBody>
      </p:sp>
      <p:sp>
        <p:nvSpPr>
          <p:cNvPr id="96" name="Google Shape;96;p13"/>
          <p:cNvSpPr txBox="1">
            <a:spLocks noGrp="1"/>
          </p:cNvSpPr>
          <p:nvPr>
            <p:ph type="subTitle" idx="8"/>
          </p:nvPr>
        </p:nvSpPr>
        <p:spPr>
          <a:xfrm>
            <a:off x="4952000" y="4858633"/>
            <a:ext cx="2288000" cy="49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>
            <a:endParaRPr/>
          </a:p>
        </p:txBody>
      </p:sp>
      <p:sp>
        <p:nvSpPr>
          <p:cNvPr id="97" name="Google Shape;97;p13"/>
          <p:cNvSpPr txBox="1">
            <a:spLocks noGrp="1"/>
          </p:cNvSpPr>
          <p:nvPr>
            <p:ph type="subTitle" idx="9"/>
          </p:nvPr>
        </p:nvSpPr>
        <p:spPr>
          <a:xfrm>
            <a:off x="8369596" y="3175345"/>
            <a:ext cx="2759600" cy="86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9pPr>
          </a:lstStyle>
          <a:p>
            <a:endParaRPr/>
          </a:p>
        </p:txBody>
      </p:sp>
      <p:sp>
        <p:nvSpPr>
          <p:cNvPr id="98" name="Google Shape;98;p13"/>
          <p:cNvSpPr txBox="1">
            <a:spLocks noGrp="1"/>
          </p:cNvSpPr>
          <p:nvPr>
            <p:ph type="subTitle" idx="13"/>
          </p:nvPr>
        </p:nvSpPr>
        <p:spPr>
          <a:xfrm>
            <a:off x="8605383" y="2819017"/>
            <a:ext cx="2288000" cy="49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>
            <a:endParaRPr/>
          </a:p>
        </p:txBody>
      </p:sp>
      <p:sp>
        <p:nvSpPr>
          <p:cNvPr id="99" name="Google Shape;99;p13"/>
          <p:cNvSpPr txBox="1">
            <a:spLocks noGrp="1"/>
          </p:cNvSpPr>
          <p:nvPr>
            <p:ph type="subTitle" idx="14"/>
          </p:nvPr>
        </p:nvSpPr>
        <p:spPr>
          <a:xfrm>
            <a:off x="8369571" y="5214933"/>
            <a:ext cx="2759600" cy="86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1200">
                <a:solidFill>
                  <a:srgbClr val="F3F3F3"/>
                </a:solidFill>
              </a:defRPr>
            </a:lvl9pPr>
          </a:lstStyle>
          <a:p>
            <a:endParaRPr/>
          </a:p>
        </p:txBody>
      </p:sp>
      <p:sp>
        <p:nvSpPr>
          <p:cNvPr id="100" name="Google Shape;100;p13"/>
          <p:cNvSpPr txBox="1">
            <a:spLocks noGrp="1"/>
          </p:cNvSpPr>
          <p:nvPr>
            <p:ph type="subTitle" idx="15"/>
          </p:nvPr>
        </p:nvSpPr>
        <p:spPr>
          <a:xfrm>
            <a:off x="8605367" y="4858633"/>
            <a:ext cx="2288000" cy="49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6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56168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ITLE">
  <p:cSld name="BIG TITLE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5"/>
          <p:cNvSpPr txBox="1">
            <a:spLocks noGrp="1"/>
          </p:cNvSpPr>
          <p:nvPr>
            <p:ph type="title"/>
          </p:nvPr>
        </p:nvSpPr>
        <p:spPr>
          <a:xfrm>
            <a:off x="4864700" y="1125900"/>
            <a:ext cx="6146400" cy="281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8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8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8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8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8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8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8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8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8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14206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">
  <p:cSld name="BACKGROUND 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7505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77125" y="6292387"/>
            <a:ext cx="1637371" cy="365125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743F3A2-CBFF-CC4C-8D7A-1536196249D6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057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1_1_1_2_1_1_1_1_1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e du titre"/>
          <p:cNvSpPr txBox="1">
            <a:spLocks noGrp="1"/>
          </p:cNvSpPr>
          <p:nvPr>
            <p:ph type="title"/>
          </p:nvPr>
        </p:nvSpPr>
        <p:spPr>
          <a:xfrm>
            <a:off x="1635993" y="501156"/>
            <a:ext cx="8940401" cy="7704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3F3F3"/>
                </a:solidFill>
              </a:defRPr>
            </a:lvl1pPr>
          </a:lstStyle>
          <a:p>
            <a:r>
              <a:t>Texte du titre</a:t>
            </a:r>
          </a:p>
        </p:txBody>
      </p:sp>
      <p:sp>
        <p:nvSpPr>
          <p:cNvPr id="29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1062765" y="3178454"/>
            <a:ext cx="2759603" cy="862801"/>
          </a:xfrm>
          <a:prstGeom prst="rect">
            <a:avLst/>
          </a:prstGeom>
        </p:spPr>
        <p:txBody>
          <a:bodyPr>
            <a:normAutofit/>
          </a:bodyPr>
          <a:lstStyle>
            <a:lvl1pPr marL="389457" indent="-169329" algn="ctr">
              <a:lnSpc>
                <a:spcPct val="100000"/>
              </a:lnSpc>
              <a:buClrTx/>
              <a:buSzTx/>
              <a:buFontTx/>
              <a:buNone/>
              <a:defRPr sz="1200">
                <a:solidFill>
                  <a:srgbClr val="F3F3F3"/>
                </a:solidFill>
              </a:defRPr>
            </a:lvl1pPr>
            <a:lvl2pPr marL="389457" indent="440256" algn="ctr">
              <a:lnSpc>
                <a:spcPct val="100000"/>
              </a:lnSpc>
              <a:buClrTx/>
              <a:buSzTx/>
              <a:buFontTx/>
              <a:buNone/>
              <a:defRPr sz="1200">
                <a:solidFill>
                  <a:srgbClr val="F3F3F3"/>
                </a:solidFill>
              </a:defRPr>
            </a:lvl2pPr>
            <a:lvl3pPr marL="389457" indent="1049840" algn="ctr">
              <a:lnSpc>
                <a:spcPct val="100000"/>
              </a:lnSpc>
              <a:buClrTx/>
              <a:buSzTx/>
              <a:buFontTx/>
              <a:buNone/>
              <a:defRPr sz="1200">
                <a:solidFill>
                  <a:srgbClr val="F3F3F3"/>
                </a:solidFill>
              </a:defRPr>
            </a:lvl3pPr>
            <a:lvl4pPr marL="389457" indent="1659425" algn="ctr">
              <a:lnSpc>
                <a:spcPct val="100000"/>
              </a:lnSpc>
              <a:buClrTx/>
              <a:buSzTx/>
              <a:buFontTx/>
              <a:buNone/>
              <a:defRPr sz="1200">
                <a:solidFill>
                  <a:srgbClr val="F3F3F3"/>
                </a:solidFill>
              </a:defRPr>
            </a:lvl4pPr>
            <a:lvl5pPr marL="389457" indent="2269010" algn="ctr">
              <a:lnSpc>
                <a:spcPct val="100000"/>
              </a:lnSpc>
              <a:buClrTx/>
              <a:buSzTx/>
              <a:buFontTx/>
              <a:buNone/>
              <a:defRPr sz="1200">
                <a:solidFill>
                  <a:srgbClr val="F3F3F3"/>
                </a:solidFill>
              </a:defRPr>
            </a:lvl5pPr>
          </a:lstStyle>
          <a:p>
            <a:r>
              <a:rPr dirty="0" err="1"/>
              <a:t>Texte</a:t>
            </a:r>
            <a:r>
              <a:rPr dirty="0"/>
              <a:t> </a:t>
            </a:r>
            <a:r>
              <a:rPr dirty="0" err="1"/>
              <a:t>niveau</a:t>
            </a:r>
            <a:r>
              <a:rPr dirty="0"/>
              <a:t> 1</a:t>
            </a:r>
          </a:p>
          <a:p>
            <a:pPr lvl="1"/>
            <a:r>
              <a:rPr dirty="0" err="1"/>
              <a:t>Texte</a:t>
            </a:r>
            <a:r>
              <a:rPr dirty="0"/>
              <a:t> </a:t>
            </a:r>
            <a:r>
              <a:rPr dirty="0" err="1"/>
              <a:t>niveau</a:t>
            </a:r>
            <a:r>
              <a:rPr dirty="0"/>
              <a:t> 2</a:t>
            </a:r>
          </a:p>
          <a:p>
            <a:pPr lvl="2"/>
            <a:r>
              <a:rPr dirty="0" err="1"/>
              <a:t>Texte</a:t>
            </a:r>
            <a:r>
              <a:rPr dirty="0"/>
              <a:t> </a:t>
            </a:r>
            <a:r>
              <a:rPr dirty="0" err="1"/>
              <a:t>niveau</a:t>
            </a:r>
            <a:r>
              <a:rPr dirty="0"/>
              <a:t> 3</a:t>
            </a:r>
          </a:p>
          <a:p>
            <a:pPr lvl="3"/>
            <a:r>
              <a:rPr dirty="0" err="1"/>
              <a:t>Texte</a:t>
            </a:r>
            <a:r>
              <a:rPr dirty="0"/>
              <a:t> </a:t>
            </a:r>
            <a:r>
              <a:rPr dirty="0" err="1"/>
              <a:t>niveau</a:t>
            </a:r>
            <a:r>
              <a:rPr dirty="0"/>
              <a:t> 4</a:t>
            </a:r>
          </a:p>
          <a:p>
            <a:pPr lvl="4"/>
            <a:r>
              <a:rPr dirty="0" err="1"/>
              <a:t>Texte</a:t>
            </a:r>
            <a:r>
              <a:rPr dirty="0"/>
              <a:t> </a:t>
            </a:r>
            <a:r>
              <a:rPr dirty="0" err="1"/>
              <a:t>niveau</a:t>
            </a:r>
            <a:r>
              <a:rPr dirty="0"/>
              <a:t> 5</a:t>
            </a:r>
          </a:p>
        </p:txBody>
      </p:sp>
      <p:sp>
        <p:nvSpPr>
          <p:cNvPr id="30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28628918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e du titre"/>
          <p:cNvSpPr txBox="1">
            <a:spLocks noGrp="1"/>
          </p:cNvSpPr>
          <p:nvPr>
            <p:ph type="title"/>
          </p:nvPr>
        </p:nvSpPr>
        <p:spPr>
          <a:xfrm>
            <a:off x="951799" y="4389928"/>
            <a:ext cx="10288403" cy="794001"/>
          </a:xfrm>
          <a:prstGeom prst="rect">
            <a:avLst/>
          </a:prstGeom>
        </p:spPr>
        <p:txBody>
          <a:bodyPr anchor="b"/>
          <a:lstStyle/>
          <a:p>
            <a:r>
              <a:t>Texte du titre</a:t>
            </a:r>
          </a:p>
        </p:txBody>
      </p:sp>
      <p:sp>
        <p:nvSpPr>
          <p:cNvPr id="12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4023801" y="5183940"/>
            <a:ext cx="4144401" cy="326801"/>
          </a:xfrm>
          <a:prstGeom prst="rect">
            <a:avLst/>
          </a:prstGeom>
        </p:spPr>
        <p:txBody>
          <a:bodyPr anchor="b">
            <a:normAutofit/>
          </a:bodyPr>
          <a:lstStyle>
            <a:lvl1pPr marL="389457" indent="-169329" algn="ctr">
              <a:lnSpc>
                <a:spcPct val="100000"/>
              </a:lnSpc>
              <a:buClrTx/>
              <a:buSzTx/>
              <a:buFontTx/>
              <a:buNone/>
              <a:defRPr sz="1200"/>
            </a:lvl1pPr>
            <a:lvl2pPr marL="389457" indent="440256" algn="ctr">
              <a:lnSpc>
                <a:spcPct val="100000"/>
              </a:lnSpc>
              <a:buClrTx/>
              <a:buSzTx/>
              <a:buFontTx/>
              <a:buNone/>
              <a:defRPr sz="1200"/>
            </a:lvl2pPr>
            <a:lvl3pPr marL="389457" indent="1049840" algn="ctr">
              <a:lnSpc>
                <a:spcPct val="100000"/>
              </a:lnSpc>
              <a:buClrTx/>
              <a:buSzTx/>
              <a:buFontTx/>
              <a:buNone/>
              <a:defRPr sz="1200"/>
            </a:lvl3pPr>
            <a:lvl4pPr marL="389457" indent="1659425" algn="ctr">
              <a:lnSpc>
                <a:spcPct val="100000"/>
              </a:lnSpc>
              <a:buClrTx/>
              <a:buSzTx/>
              <a:buFontTx/>
              <a:buNone/>
              <a:defRPr sz="1200"/>
            </a:lvl4pPr>
            <a:lvl5pPr marL="389457" indent="2269010" algn="ctr">
              <a:lnSpc>
                <a:spcPct val="100000"/>
              </a:lnSpc>
              <a:buClrTx/>
              <a:buSzTx/>
              <a:buFontTx/>
              <a:buNone/>
              <a:defRPr sz="12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3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66906485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1_1_1_2_1_1_1_1_1_1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e du tit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</a:lstStyle>
          <a:p>
            <a:r>
              <a:rPr dirty="0" err="1"/>
              <a:t>Texte</a:t>
            </a:r>
            <a:r>
              <a:rPr dirty="0"/>
              <a:t> du </a:t>
            </a:r>
            <a:r>
              <a:rPr dirty="0" err="1"/>
              <a:t>titre</a:t>
            </a:r>
            <a:endParaRPr dirty="0"/>
          </a:p>
        </p:txBody>
      </p:sp>
      <p:sp>
        <p:nvSpPr>
          <p:cNvPr id="21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2691635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"/>
              <a:buNone/>
              <a:defRPr sz="28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2800">
                <a:solidFill>
                  <a:srgbClr val="2C393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2800">
                <a:solidFill>
                  <a:srgbClr val="2C393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2800">
                <a:solidFill>
                  <a:srgbClr val="2C393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2800">
                <a:solidFill>
                  <a:srgbClr val="2C393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2800">
                <a:solidFill>
                  <a:srgbClr val="2C393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2800">
                <a:solidFill>
                  <a:srgbClr val="2C393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2800">
                <a:solidFill>
                  <a:srgbClr val="2C393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2800">
                <a:solidFill>
                  <a:srgbClr val="2C393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1000"/>
              <a:buFont typeface="Cutive Mono"/>
              <a:buChar char="●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1pPr>
            <a:lvl2pPr marL="914400" lvl="1" indent="-2921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C3938"/>
              </a:buClr>
              <a:buSzPts val="1000"/>
              <a:buFont typeface="Cutive Mono"/>
              <a:buChar char="○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2pPr>
            <a:lvl3pPr marL="1371600" lvl="2" indent="-2921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C3938"/>
              </a:buClr>
              <a:buSzPts val="1000"/>
              <a:buFont typeface="Cutive Mono"/>
              <a:buChar char="■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3pPr>
            <a:lvl4pPr marL="1828800" lvl="3" indent="-2921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C3938"/>
              </a:buClr>
              <a:buSzPts val="1000"/>
              <a:buFont typeface="Cutive Mono"/>
              <a:buChar char="●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4pPr>
            <a:lvl5pPr marL="2286000" lvl="4" indent="-2921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C3938"/>
              </a:buClr>
              <a:buSzPts val="1000"/>
              <a:buFont typeface="Cutive Mono"/>
              <a:buChar char="○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5pPr>
            <a:lvl6pPr marL="2743200" lvl="5" indent="-2921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C3938"/>
              </a:buClr>
              <a:buSzPts val="1000"/>
              <a:buFont typeface="Cutive Mono"/>
              <a:buChar char="■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6pPr>
            <a:lvl7pPr marL="3200400" lvl="6" indent="-2921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C3938"/>
              </a:buClr>
              <a:buSzPts val="1000"/>
              <a:buFont typeface="Cutive Mono"/>
              <a:buChar char="●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7pPr>
            <a:lvl8pPr marL="3657600" lvl="7" indent="-2921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C3938"/>
              </a:buClr>
              <a:buSzPts val="1000"/>
              <a:buFont typeface="Cutive Mono"/>
              <a:buChar char="○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8pPr>
            <a:lvl9pPr marL="4114800" lvl="8" indent="-2921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2C3938"/>
              </a:buClr>
              <a:buSzPts val="1000"/>
              <a:buFont typeface="Cutive Mono"/>
              <a:buChar char="■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554974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7" r:id="rId6"/>
    <p:sldLayoutId id="2147483675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e du titre"/>
          <p:cNvSpPr txBox="1">
            <a:spLocks noGrp="1"/>
          </p:cNvSpPr>
          <p:nvPr>
            <p:ph type="title"/>
          </p:nvPr>
        </p:nvSpPr>
        <p:spPr>
          <a:xfrm>
            <a:off x="577233" y="501165"/>
            <a:ext cx="11057601" cy="7704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24" tIns="91424" rIns="91424" bIns="91424">
            <a:normAutofit/>
          </a:bodyPr>
          <a:lstStyle/>
          <a:p>
            <a:r>
              <a:t>Texte du titre</a:t>
            </a:r>
          </a:p>
        </p:txBody>
      </p:sp>
      <p:sp>
        <p:nvSpPr>
          <p:cNvPr id="3" name="Texte niveau 1…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24" tIns="91424" rIns="91424" bIns="91424"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8278182" y="6187073"/>
            <a:ext cx="459418" cy="338554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6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85232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</p:sldLayoutIdLst>
  <p:transition spd="med"/>
  <p:hf sldNum="0" hdr="0" ftr="0" dt="0"/>
  <p:txStyles>
    <p:titleStyle>
      <a:lvl1pPr marL="0" marR="0" indent="0" algn="ct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solidFill>
            <a:srgbClr val="2C3938"/>
          </a:solidFill>
          <a:uFillTx/>
          <a:latin typeface="Oswald"/>
          <a:ea typeface="Oswald"/>
          <a:cs typeface="Oswald"/>
          <a:sym typeface="Oswald"/>
        </a:defRPr>
      </a:lvl1pPr>
      <a:lvl2pPr marL="0" marR="0" indent="0" algn="ct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solidFill>
            <a:srgbClr val="2C3938"/>
          </a:solidFill>
          <a:uFillTx/>
          <a:latin typeface="Oswald"/>
          <a:ea typeface="Oswald"/>
          <a:cs typeface="Oswald"/>
          <a:sym typeface="Oswald"/>
        </a:defRPr>
      </a:lvl2pPr>
      <a:lvl3pPr marL="0" marR="0" indent="0" algn="ct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solidFill>
            <a:srgbClr val="2C3938"/>
          </a:solidFill>
          <a:uFillTx/>
          <a:latin typeface="Oswald"/>
          <a:ea typeface="Oswald"/>
          <a:cs typeface="Oswald"/>
          <a:sym typeface="Oswald"/>
        </a:defRPr>
      </a:lvl3pPr>
      <a:lvl4pPr marL="0" marR="0" indent="0" algn="ct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solidFill>
            <a:srgbClr val="2C3938"/>
          </a:solidFill>
          <a:uFillTx/>
          <a:latin typeface="Oswald"/>
          <a:ea typeface="Oswald"/>
          <a:cs typeface="Oswald"/>
          <a:sym typeface="Oswald"/>
        </a:defRPr>
      </a:lvl4pPr>
      <a:lvl5pPr marL="0" marR="0" indent="0" algn="ct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solidFill>
            <a:srgbClr val="2C3938"/>
          </a:solidFill>
          <a:uFillTx/>
          <a:latin typeface="Oswald"/>
          <a:ea typeface="Oswald"/>
          <a:cs typeface="Oswald"/>
          <a:sym typeface="Oswald"/>
        </a:defRPr>
      </a:lvl5pPr>
      <a:lvl6pPr marL="0" marR="0" indent="0" algn="ct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solidFill>
            <a:srgbClr val="2C3938"/>
          </a:solidFill>
          <a:uFillTx/>
          <a:latin typeface="Oswald"/>
          <a:ea typeface="Oswald"/>
          <a:cs typeface="Oswald"/>
          <a:sym typeface="Oswald"/>
        </a:defRPr>
      </a:lvl6pPr>
      <a:lvl7pPr marL="0" marR="0" indent="0" algn="ct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solidFill>
            <a:srgbClr val="2C3938"/>
          </a:solidFill>
          <a:uFillTx/>
          <a:latin typeface="Oswald"/>
          <a:ea typeface="Oswald"/>
          <a:cs typeface="Oswald"/>
          <a:sym typeface="Oswald"/>
        </a:defRPr>
      </a:lvl7pPr>
      <a:lvl8pPr marL="0" marR="0" indent="0" algn="ct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solidFill>
            <a:srgbClr val="2C3938"/>
          </a:solidFill>
          <a:uFillTx/>
          <a:latin typeface="Oswald"/>
          <a:ea typeface="Oswald"/>
          <a:cs typeface="Oswald"/>
          <a:sym typeface="Oswald"/>
        </a:defRPr>
      </a:lvl8pPr>
      <a:lvl9pPr marL="0" marR="0" indent="0" algn="ct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solidFill>
            <a:srgbClr val="2C3938"/>
          </a:solidFill>
          <a:uFillTx/>
          <a:latin typeface="Oswald"/>
          <a:ea typeface="Oswald"/>
          <a:cs typeface="Oswald"/>
          <a:sym typeface="Oswald"/>
        </a:defRPr>
      </a:lvl9pPr>
    </p:titleStyle>
    <p:bodyStyle>
      <a:lvl1pPr marL="609585" marR="0" indent="-389457" algn="l" defTabSz="121917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2C3938"/>
        </a:buClr>
        <a:buSzPts val="1000"/>
        <a:buFont typeface="Helvetica"/>
        <a:buChar char="●"/>
        <a:tabLst/>
        <a:defRPr sz="1333" b="0" i="0" u="none" strike="noStrike" cap="none" spc="0" baseline="0">
          <a:solidFill>
            <a:srgbClr val="2C3938"/>
          </a:solidFill>
          <a:uFillTx/>
          <a:latin typeface="Cutive Mono"/>
          <a:ea typeface="Cutive Mono"/>
          <a:cs typeface="Cutive Mono"/>
          <a:sym typeface="Cutive Mono"/>
        </a:defRPr>
      </a:lvl1pPr>
      <a:lvl2pPr marL="1219170" marR="0" indent="-389457" algn="l" defTabSz="121917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2C3938"/>
        </a:buClr>
        <a:buSzPts val="1000"/>
        <a:buFont typeface="Helvetica"/>
        <a:buChar char="○"/>
        <a:tabLst/>
        <a:defRPr sz="1333" b="0" i="0" u="none" strike="noStrike" cap="none" spc="0" baseline="0">
          <a:solidFill>
            <a:srgbClr val="2C3938"/>
          </a:solidFill>
          <a:uFillTx/>
          <a:latin typeface="Cutive Mono"/>
          <a:ea typeface="Cutive Mono"/>
          <a:cs typeface="Cutive Mono"/>
          <a:sym typeface="Cutive Mono"/>
        </a:defRPr>
      </a:lvl2pPr>
      <a:lvl3pPr marL="1828754" marR="0" indent="-389457" algn="l" defTabSz="121917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2C3938"/>
        </a:buClr>
        <a:buSzPts val="1000"/>
        <a:buFont typeface="Helvetica"/>
        <a:buChar char="■"/>
        <a:tabLst/>
        <a:defRPr sz="1333" b="0" i="0" u="none" strike="noStrike" cap="none" spc="0" baseline="0">
          <a:solidFill>
            <a:srgbClr val="2C3938"/>
          </a:solidFill>
          <a:uFillTx/>
          <a:latin typeface="Cutive Mono"/>
          <a:ea typeface="Cutive Mono"/>
          <a:cs typeface="Cutive Mono"/>
          <a:sym typeface="Cutive Mono"/>
        </a:defRPr>
      </a:lvl3pPr>
      <a:lvl4pPr marL="2438339" marR="0" indent="-389457" algn="l" defTabSz="121917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2C3938"/>
        </a:buClr>
        <a:buSzPts val="1000"/>
        <a:buFont typeface="Helvetica"/>
        <a:buChar char="●"/>
        <a:tabLst/>
        <a:defRPr sz="1333" b="0" i="0" u="none" strike="noStrike" cap="none" spc="0" baseline="0">
          <a:solidFill>
            <a:srgbClr val="2C3938"/>
          </a:solidFill>
          <a:uFillTx/>
          <a:latin typeface="Cutive Mono"/>
          <a:ea typeface="Cutive Mono"/>
          <a:cs typeface="Cutive Mono"/>
          <a:sym typeface="Cutive Mono"/>
        </a:defRPr>
      </a:lvl4pPr>
      <a:lvl5pPr marL="3047924" marR="0" indent="-389457" algn="l" defTabSz="121917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2C3938"/>
        </a:buClr>
        <a:buSzPts val="1000"/>
        <a:buFont typeface="Helvetica"/>
        <a:buChar char="○"/>
        <a:tabLst/>
        <a:defRPr sz="1333" b="0" i="0" u="none" strike="noStrike" cap="none" spc="0" baseline="0">
          <a:solidFill>
            <a:srgbClr val="2C3938"/>
          </a:solidFill>
          <a:uFillTx/>
          <a:latin typeface="Cutive Mono"/>
          <a:ea typeface="Cutive Mono"/>
          <a:cs typeface="Cutive Mono"/>
          <a:sym typeface="Cutive Mono"/>
        </a:defRPr>
      </a:lvl5pPr>
      <a:lvl6pPr marL="3657509" marR="0" indent="-389457" algn="l" defTabSz="121917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2C3938"/>
        </a:buClr>
        <a:buSzPts val="1000"/>
        <a:buFont typeface="Helvetica"/>
        <a:buChar char="■"/>
        <a:tabLst/>
        <a:defRPr sz="1333" b="0" i="0" u="none" strike="noStrike" cap="none" spc="0" baseline="0">
          <a:solidFill>
            <a:srgbClr val="2C3938"/>
          </a:solidFill>
          <a:uFillTx/>
          <a:latin typeface="Cutive Mono"/>
          <a:ea typeface="Cutive Mono"/>
          <a:cs typeface="Cutive Mono"/>
          <a:sym typeface="Cutive Mono"/>
        </a:defRPr>
      </a:lvl6pPr>
      <a:lvl7pPr marL="4267093" marR="0" indent="-389457" algn="l" defTabSz="121917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2C3938"/>
        </a:buClr>
        <a:buSzPts val="1000"/>
        <a:buFont typeface="Helvetica"/>
        <a:buChar char="●"/>
        <a:tabLst/>
        <a:defRPr sz="1333" b="0" i="0" u="none" strike="noStrike" cap="none" spc="0" baseline="0">
          <a:solidFill>
            <a:srgbClr val="2C3938"/>
          </a:solidFill>
          <a:uFillTx/>
          <a:latin typeface="Cutive Mono"/>
          <a:ea typeface="Cutive Mono"/>
          <a:cs typeface="Cutive Mono"/>
          <a:sym typeface="Cutive Mono"/>
        </a:defRPr>
      </a:lvl7pPr>
      <a:lvl8pPr marL="4876678" marR="0" indent="-389457" algn="l" defTabSz="121917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2C3938"/>
        </a:buClr>
        <a:buSzPts val="1000"/>
        <a:buFont typeface="Helvetica"/>
        <a:buChar char="○"/>
        <a:tabLst/>
        <a:defRPr sz="1333" b="0" i="0" u="none" strike="noStrike" cap="none" spc="0" baseline="0">
          <a:solidFill>
            <a:srgbClr val="2C3938"/>
          </a:solidFill>
          <a:uFillTx/>
          <a:latin typeface="Cutive Mono"/>
          <a:ea typeface="Cutive Mono"/>
          <a:cs typeface="Cutive Mono"/>
          <a:sym typeface="Cutive Mono"/>
        </a:defRPr>
      </a:lvl8pPr>
      <a:lvl9pPr marL="5486263" marR="0" indent="-389457" algn="l" defTabSz="121917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2C3938"/>
        </a:buClr>
        <a:buSzPts val="1000"/>
        <a:buFont typeface="Helvetica"/>
        <a:buChar char="■"/>
        <a:tabLst/>
        <a:defRPr sz="1333" b="0" i="0" u="none" strike="noStrike" cap="none" spc="0" baseline="0">
          <a:solidFill>
            <a:srgbClr val="2C3938"/>
          </a:solidFill>
          <a:uFillTx/>
          <a:latin typeface="Cutive Mono"/>
          <a:ea typeface="Cutive Mono"/>
          <a:cs typeface="Cutive Mono"/>
          <a:sym typeface="Cutive Mono"/>
        </a:defRPr>
      </a:lvl9pPr>
    </p:bodyStyle>
    <p:otherStyle>
      <a:lvl1pPr marL="0" marR="0" indent="0" algn="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hyperlink" Target="https://www.ungeneva.org/en/events/international-days/2024/04/geneve-internationale-balexert-march-2024?utm_content=bufferc742d&amp;utm_medium=social&amp;utm_source=twitter.com&amp;utm_campaign=buffer" TargetMode="External"/><Relationship Id="rId4" Type="http://schemas.openxmlformats.org/officeDocument/2006/relationships/image" Target="../media/image4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unige.ch/horizon-academique/en/about-us" TargetMode="External"/><Relationship Id="rId3" Type="http://schemas.openxmlformats.org/officeDocument/2006/relationships/image" Target="../media/image6.png"/><Relationship Id="rId7" Type="http://schemas.openxmlformats.org/officeDocument/2006/relationships/hyperlink" Target="http://www.associationdecouvrir.ch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dcn.info/" TargetMode="External"/><Relationship Id="rId5" Type="http://schemas.openxmlformats.org/officeDocument/2006/relationships/hyperlink" Target="http://www.cagi.ch/en/ngo" TargetMode="External"/><Relationship Id="rId10" Type="http://schemas.openxmlformats.org/officeDocument/2006/relationships/image" Target="../media/image47.png"/><Relationship Id="rId4" Type="http://schemas.openxmlformats.org/officeDocument/2006/relationships/image" Target="../media/image7.jpeg"/><Relationship Id="rId9" Type="http://schemas.openxmlformats.org/officeDocument/2006/relationships/hyperlink" Target="https://www.cagi.ch/en/practical-infos/employment-permit-ci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6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hyperlink" Target="mailto:info@kiosqueonu.ch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7" Type="http://schemas.openxmlformats.org/officeDocument/2006/relationships/image" Target="../media/image7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4.png"/><Relationship Id="rId5" Type="http://schemas.openxmlformats.org/officeDocument/2006/relationships/image" Target="../media/image73.jpeg"/><Relationship Id="rId4" Type="http://schemas.openxmlformats.org/officeDocument/2006/relationships/image" Target="../media/image7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www.cagi.ch/en/cultural-kiosk-agenda/" TargetMode="Externa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untoday.org/project/un-today-july-august-2021/" TargetMode="External"/><Relationship Id="rId3" Type="http://schemas.openxmlformats.org/officeDocument/2006/relationships/image" Target="../media/image79.png"/><Relationship Id="rId7" Type="http://schemas.openxmlformats.org/officeDocument/2006/relationships/hyperlink" Target="https://untoday.org/category/leisure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www.cagi.ch/en/cultural-kiosk-agenda/weekly-news/" TargetMode="External"/><Relationship Id="rId11" Type="http://schemas.openxmlformats.org/officeDocument/2006/relationships/image" Target="../media/image83.png"/><Relationship Id="rId5" Type="http://schemas.openxmlformats.org/officeDocument/2006/relationships/image" Target="../media/image81.png"/><Relationship Id="rId10" Type="http://schemas.openxmlformats.org/officeDocument/2006/relationships/hyperlink" Target="https://untoday.org/project/un-today-july-august-2022/" TargetMode="External"/><Relationship Id="rId4" Type="http://schemas.openxmlformats.org/officeDocument/2006/relationships/image" Target="../media/image80.png"/><Relationship Id="rId9" Type="http://schemas.openxmlformats.org/officeDocument/2006/relationships/image" Target="../media/image8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linkedin.com/company/cagigeneva/" TargetMode="External"/><Relationship Id="rId3" Type="http://schemas.openxmlformats.org/officeDocument/2006/relationships/hyperlink" Target="https://www.facebook.com/cagi.geneva/" TargetMode="External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www.facebook.com/cagi.geneva" TargetMode="External"/><Relationship Id="rId5" Type="http://schemas.openxmlformats.org/officeDocument/2006/relationships/hyperlink" Target="https://twitter.com/CagiGeneva" TargetMode="External"/><Relationship Id="rId4" Type="http://schemas.openxmlformats.org/officeDocument/2006/relationships/image" Target="../media/image84.jpeg"/><Relationship Id="rId9" Type="http://schemas.openxmlformats.org/officeDocument/2006/relationships/image" Target="../media/image8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vimeo.com/cagigeneva" TargetMode="External"/><Relationship Id="rId13" Type="http://schemas.openxmlformats.org/officeDocument/2006/relationships/image" Target="../media/image92.png"/><Relationship Id="rId3" Type="http://schemas.openxmlformats.org/officeDocument/2006/relationships/image" Target="../media/image87.png"/><Relationship Id="rId7" Type="http://schemas.openxmlformats.org/officeDocument/2006/relationships/image" Target="../media/image89.png"/><Relationship Id="rId12" Type="http://schemas.openxmlformats.org/officeDocument/2006/relationships/hyperlink" Target="https://www.cagi.ch/en/?jsf=jet-engine:actus&amp;tax=category:56" TargetMode="External"/><Relationship Id="rId2" Type="http://schemas.openxmlformats.org/officeDocument/2006/relationships/hyperlink" Target="mailto:welcome.cagi@etat.ge.ch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linkedin.com/company/cagigeneva" TargetMode="External"/><Relationship Id="rId11" Type="http://schemas.openxmlformats.org/officeDocument/2006/relationships/image" Target="../media/image91.png"/><Relationship Id="rId5" Type="http://schemas.openxmlformats.org/officeDocument/2006/relationships/image" Target="../media/image88.png"/><Relationship Id="rId10" Type="http://schemas.openxmlformats.org/officeDocument/2006/relationships/hyperlink" Target="https://twitter.com/CagiGeneva" TargetMode="External"/><Relationship Id="rId4" Type="http://schemas.openxmlformats.org/officeDocument/2006/relationships/hyperlink" Target="https://www.facebook.com/cagi.geneva" TargetMode="External"/><Relationship Id="rId9" Type="http://schemas.openxmlformats.org/officeDocument/2006/relationships/image" Target="../media/image9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png"/><Relationship Id="rId7" Type="http://schemas.openxmlformats.org/officeDocument/2006/relationships/hyperlink" Target="https://www.cagi.ch/en/?jsf=jet-engine:actus&amp;tax=category:56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microsoft.com/office/2007/relationships/hdphoto" Target="../media/hdphoto2.wdp"/><Relationship Id="rId9" Type="http://schemas.openxmlformats.org/officeDocument/2006/relationships/hyperlink" Target="mailto:welcome.cagi@etat.ge.ch" TargetMode="Externa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26" Type="http://schemas.openxmlformats.org/officeDocument/2006/relationships/image" Target="../media/image31.png"/><Relationship Id="rId39" Type="http://schemas.openxmlformats.org/officeDocument/2006/relationships/image" Target="../media/image44.jpeg"/><Relationship Id="rId21" Type="http://schemas.openxmlformats.org/officeDocument/2006/relationships/image" Target="../media/image26.jpeg"/><Relationship Id="rId34" Type="http://schemas.openxmlformats.org/officeDocument/2006/relationships/image" Target="../media/image39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1.jfif"/><Relationship Id="rId20" Type="http://schemas.openxmlformats.org/officeDocument/2006/relationships/image" Target="../media/image25.jpeg"/><Relationship Id="rId29" Type="http://schemas.openxmlformats.org/officeDocument/2006/relationships/image" Target="../media/image34.png"/><Relationship Id="rId41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jpeg"/><Relationship Id="rId24" Type="http://schemas.openxmlformats.org/officeDocument/2006/relationships/image" Target="../media/image29.jpeg"/><Relationship Id="rId32" Type="http://schemas.openxmlformats.org/officeDocument/2006/relationships/image" Target="../media/image37.jpeg"/><Relationship Id="rId37" Type="http://schemas.openxmlformats.org/officeDocument/2006/relationships/image" Target="../media/image42.png"/><Relationship Id="rId40" Type="http://schemas.openxmlformats.org/officeDocument/2006/relationships/image" Target="../media/image45.png"/><Relationship Id="rId5" Type="http://schemas.openxmlformats.org/officeDocument/2006/relationships/image" Target="../media/image10.jpeg"/><Relationship Id="rId15" Type="http://schemas.openxmlformats.org/officeDocument/2006/relationships/image" Target="../media/image20.png"/><Relationship Id="rId23" Type="http://schemas.openxmlformats.org/officeDocument/2006/relationships/image" Target="../media/image28.png"/><Relationship Id="rId28" Type="http://schemas.openxmlformats.org/officeDocument/2006/relationships/image" Target="../media/image33.png"/><Relationship Id="rId36" Type="http://schemas.openxmlformats.org/officeDocument/2006/relationships/image" Target="../media/image41.jpeg"/><Relationship Id="rId10" Type="http://schemas.openxmlformats.org/officeDocument/2006/relationships/image" Target="../media/image15.png"/><Relationship Id="rId19" Type="http://schemas.openxmlformats.org/officeDocument/2006/relationships/image" Target="../media/image24.jpeg"/><Relationship Id="rId31" Type="http://schemas.openxmlformats.org/officeDocument/2006/relationships/image" Target="../media/image36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Relationship Id="rId14" Type="http://schemas.openxmlformats.org/officeDocument/2006/relationships/image" Target="../media/image19.png"/><Relationship Id="rId22" Type="http://schemas.openxmlformats.org/officeDocument/2006/relationships/image" Target="../media/image27.png"/><Relationship Id="rId27" Type="http://schemas.openxmlformats.org/officeDocument/2006/relationships/image" Target="../media/image32.jpeg"/><Relationship Id="rId30" Type="http://schemas.openxmlformats.org/officeDocument/2006/relationships/image" Target="../media/image35.jpeg"/><Relationship Id="rId35" Type="http://schemas.openxmlformats.org/officeDocument/2006/relationships/image" Target="../media/image40.png"/><Relationship Id="rId8" Type="http://schemas.openxmlformats.org/officeDocument/2006/relationships/image" Target="../media/image13.jpeg"/><Relationship Id="rId3" Type="http://schemas.openxmlformats.org/officeDocument/2006/relationships/image" Target="../media/image1.png"/><Relationship Id="rId12" Type="http://schemas.openxmlformats.org/officeDocument/2006/relationships/image" Target="../media/image17.jpeg"/><Relationship Id="rId17" Type="http://schemas.openxmlformats.org/officeDocument/2006/relationships/image" Target="../media/image22.jpeg"/><Relationship Id="rId25" Type="http://schemas.openxmlformats.org/officeDocument/2006/relationships/image" Target="../media/image30.png"/><Relationship Id="rId33" Type="http://schemas.openxmlformats.org/officeDocument/2006/relationships/image" Target="../media/image38.jpeg"/><Relationship Id="rId38" Type="http://schemas.openxmlformats.org/officeDocument/2006/relationships/image" Target="../media/image4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cagi.ch/en/services/information-and-housing-exchange/" TargetMode="External"/><Relationship Id="rId5" Type="http://schemas.openxmlformats.org/officeDocument/2006/relationships/hyperlink" Target="mailto:welcome.cagi@etat.ge.ch" TargetMode="Externa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1.png"/><Relationship Id="rId7" Type="http://schemas.openxmlformats.org/officeDocument/2006/relationships/hyperlink" Target="https://www.cagi.ch/en/services/excursions-visits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cagi.ch/en/services/practical-geneva-conferences/" TargetMode="External"/><Relationship Id="rId5" Type="http://schemas.openxmlformats.org/officeDocument/2006/relationships/image" Target="../media/image51.png"/><Relationship Id="rId4" Type="http://schemas.openxmlformats.org/officeDocument/2006/relationships/image" Target="../media/image4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hyperlink" Target="https://www.cagi.ch/en/practical-geneva/" TargetMode="External"/><Relationship Id="rId3" Type="http://schemas.openxmlformats.org/officeDocument/2006/relationships/image" Target="../media/image7.jpeg"/><Relationship Id="rId7" Type="http://schemas.openxmlformats.org/officeDocument/2006/relationships/hyperlink" Target="https://vimeo.com/385192602" TargetMode="External"/><Relationship Id="rId12" Type="http://schemas.openxmlformats.org/officeDocument/2006/relationships/image" Target="../media/image5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3.PNG"/><Relationship Id="rId11" Type="http://schemas.openxmlformats.org/officeDocument/2006/relationships/hyperlink" Target="https://www.cagi.ch/uploads/pdf/CAGI_Brochure_BAT2.pdf" TargetMode="External"/><Relationship Id="rId5" Type="http://schemas.openxmlformats.org/officeDocument/2006/relationships/hyperlink" Target="https://vimeo.com/385192806" TargetMode="External"/><Relationship Id="rId10" Type="http://schemas.openxmlformats.org/officeDocument/2006/relationships/image" Target="../media/image55.PNG"/><Relationship Id="rId4" Type="http://schemas.openxmlformats.org/officeDocument/2006/relationships/image" Target="../media/image52.png"/><Relationship Id="rId9" Type="http://schemas.openxmlformats.org/officeDocument/2006/relationships/hyperlink" Target="https://vimeo.com/385192362" TargetMode="External"/><Relationship Id="rId14" Type="http://schemas.openxmlformats.org/officeDocument/2006/relationships/image" Target="../media/image4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57.png"/><Relationship Id="rId7" Type="http://schemas.openxmlformats.org/officeDocument/2006/relationships/hyperlink" Target="https://www.cagi.ch/en/services/conversation-exchange-programme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48.jpe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g"/><Relationship Id="rId3" Type="http://schemas.openxmlformats.org/officeDocument/2006/relationships/image" Target="../media/image1.png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gif"/><Relationship Id="rId5" Type="http://schemas.openxmlformats.org/officeDocument/2006/relationships/image" Target="../media/image59.png"/><Relationship Id="rId10" Type="http://schemas.openxmlformats.org/officeDocument/2006/relationships/image" Target="../media/image47.png"/><Relationship Id="rId4" Type="http://schemas.openxmlformats.org/officeDocument/2006/relationships/image" Target="../media/image48.jpeg"/><Relationship Id="rId9" Type="http://schemas.openxmlformats.org/officeDocument/2006/relationships/hyperlink" Target="https://www.cagi.ch/en/services/social-event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3431"/>
            <a:ext cx="12192000" cy="4386580"/>
          </a:xfrm>
          <a:prstGeom prst="rect">
            <a:avLst/>
          </a:prstGeom>
        </p:spPr>
      </p:pic>
      <p:sp>
        <p:nvSpPr>
          <p:cNvPr id="245" name="Google Shape;245;p41"/>
          <p:cNvSpPr/>
          <p:nvPr/>
        </p:nvSpPr>
        <p:spPr>
          <a:xfrm>
            <a:off x="11488616" y="1"/>
            <a:ext cx="703384" cy="694007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 dirty="0">
              <a:solidFill>
                <a:srgbClr val="000000"/>
              </a:solidFill>
              <a:latin typeface="Arial"/>
              <a:ea typeface="+mj-ea"/>
              <a:cs typeface="Arial"/>
              <a:sym typeface="Arial"/>
            </a:endParaRPr>
          </a:p>
        </p:txBody>
      </p:sp>
      <p:sp>
        <p:nvSpPr>
          <p:cNvPr id="246" name="Google Shape;246;p41"/>
          <p:cNvSpPr txBox="1">
            <a:spLocks noGrp="1"/>
          </p:cNvSpPr>
          <p:nvPr>
            <p:ph type="ctrTitle"/>
          </p:nvPr>
        </p:nvSpPr>
        <p:spPr>
          <a:xfrm flipH="1">
            <a:off x="0" y="2942439"/>
            <a:ext cx="12192000" cy="1188563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lvl="0"/>
            <a:r>
              <a:rPr lang="fr-CH" sz="5333" b="1" dirty="0">
                <a:solidFill>
                  <a:schemeClr val="bg1"/>
                </a:solidFill>
                <a:latin typeface="Trebuchet MS" panose="020B0603020202020204" pitchFamily="34" charset="0"/>
              </a:rPr>
              <a:t>INTERNATIONAL WELCOME CENTRE</a:t>
            </a:r>
            <a:endParaRPr sz="5333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3109" y="5245206"/>
            <a:ext cx="293479" cy="29347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526587" y="5155008"/>
            <a:ext cx="1653017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buClr>
                <a:srgbClr val="000000"/>
              </a:buClr>
              <a:defRPr/>
            </a:pPr>
            <a:r>
              <a:rPr lang="en-GB" sz="1867" kern="0" cap="small" dirty="0">
                <a:solidFill>
                  <a:srgbClr val="FFFFFF"/>
                </a:solidFill>
                <a:latin typeface="Bahnschrift SemiBold" panose="020B0502040204020203" pitchFamily="34" charset="0"/>
                <a:ea typeface="+mj-ea"/>
                <a:cs typeface="Times New Roman" panose="02020603050405020304" pitchFamily="18" charset="0"/>
                <a:sym typeface="Arial"/>
              </a:rPr>
              <a:t>@</a:t>
            </a:r>
            <a:r>
              <a:rPr lang="en-GB" sz="1867" kern="0" cap="small" dirty="0" err="1">
                <a:solidFill>
                  <a:srgbClr val="FFFFFF"/>
                </a:solidFill>
                <a:latin typeface="Bahnschrift SemiBold" panose="020B0502040204020203" pitchFamily="34" charset="0"/>
                <a:ea typeface="+mj-ea"/>
                <a:cs typeface="Times New Roman" panose="02020603050405020304" pitchFamily="18" charset="0"/>
                <a:sym typeface="Arial"/>
              </a:rPr>
              <a:t>C</a:t>
            </a:r>
            <a:r>
              <a:rPr lang="en-GB" sz="1867" kern="0" dirty="0" err="1">
                <a:solidFill>
                  <a:srgbClr val="FFFFFF"/>
                </a:solidFill>
                <a:latin typeface="Bahnschrift SemiBold" panose="020B0502040204020203" pitchFamily="34" charset="0"/>
                <a:ea typeface="+mj-ea"/>
                <a:cs typeface="Arial"/>
                <a:sym typeface="Arial"/>
              </a:rPr>
              <a:t>agiGeneva</a:t>
            </a:r>
            <a:endParaRPr lang="fr-CH" sz="1867" kern="0" dirty="0">
              <a:solidFill>
                <a:srgbClr val="FFFFFF"/>
              </a:solidFill>
              <a:latin typeface="Bahnschrift SemiBold" panose="020B0502040204020203" pitchFamily="34" charset="0"/>
              <a:ea typeface="+mj-ea"/>
              <a:cs typeface="Arial"/>
              <a:sym typeface="Arial"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99" y="1518487"/>
            <a:ext cx="1960099" cy="604711"/>
          </a:xfrm>
          <a:prstGeom prst="rect">
            <a:avLst/>
          </a:prstGeom>
        </p:spPr>
      </p:pic>
      <p:sp>
        <p:nvSpPr>
          <p:cNvPr id="8" name="Rectangle 1"/>
          <p:cNvSpPr txBox="1"/>
          <p:nvPr/>
        </p:nvSpPr>
        <p:spPr>
          <a:xfrm>
            <a:off x="1376856" y="5730010"/>
            <a:ext cx="9438288" cy="10464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60959" rIns="60959">
            <a:spAutoFit/>
          </a:bodyPr>
          <a:lstStyle/>
          <a:p>
            <a:pPr algn="ctr" defTabSz="1219170" hangingPunct="0">
              <a:defRPr cap="small">
                <a:solidFill>
                  <a:srgbClr val="004993"/>
                </a:solidFill>
                <a:latin typeface="Oswald"/>
                <a:ea typeface="Oswald"/>
                <a:cs typeface="Oswald"/>
                <a:sym typeface="Oswald"/>
              </a:defRPr>
            </a:pPr>
            <a:r>
              <a:rPr lang="en-US" sz="2000" kern="0" cap="small" dirty="0">
                <a:solidFill>
                  <a:srgbClr val="004993"/>
                </a:solidFill>
                <a:latin typeface="Trebuchet MS" panose="020B0603020202020204" pitchFamily="34" charset="0"/>
                <a:sym typeface="Oswald"/>
              </a:rPr>
              <a:t>PRESENTED BY</a:t>
            </a:r>
          </a:p>
          <a:p>
            <a:pPr algn="ctr" defTabSz="1219170" hangingPunct="0">
              <a:defRPr cap="small">
                <a:solidFill>
                  <a:srgbClr val="004993"/>
                </a:solidFill>
                <a:latin typeface="Oswald"/>
                <a:ea typeface="Oswald"/>
                <a:cs typeface="Oswald"/>
                <a:sym typeface="Oswald"/>
              </a:defRPr>
            </a:pPr>
            <a:endParaRPr lang="en-US" sz="600" kern="0" cap="small" dirty="0">
              <a:solidFill>
                <a:srgbClr val="004993"/>
              </a:solidFill>
              <a:latin typeface="Trebuchet MS" panose="020B0603020202020204" pitchFamily="34" charset="0"/>
              <a:sym typeface="Oswald"/>
            </a:endParaRPr>
          </a:p>
          <a:p>
            <a:pPr algn="ctr" defTabSz="1219170" hangingPunct="0">
              <a:defRPr cap="small">
                <a:solidFill>
                  <a:srgbClr val="004993"/>
                </a:solidFill>
                <a:latin typeface="Oswald"/>
                <a:ea typeface="Oswald"/>
                <a:cs typeface="Oswald"/>
                <a:sym typeface="Oswald"/>
              </a:defRPr>
            </a:pPr>
            <a:r>
              <a:rPr lang="en-US" kern="0" cap="small" dirty="0">
                <a:solidFill>
                  <a:srgbClr val="004993"/>
                </a:solidFill>
                <a:latin typeface="Trebuchet MS" panose="020B0603020202020204" pitchFamily="34" charset="0"/>
                <a:sym typeface="Oswald"/>
              </a:rPr>
              <a:t>Mrs. Veronica Eggly, Deputy Welcome Service, Welcome </a:t>
            </a:r>
            <a:r>
              <a:rPr lang="en-US" kern="0" cap="small" dirty="0" err="1">
                <a:solidFill>
                  <a:srgbClr val="004993"/>
                </a:solidFill>
                <a:latin typeface="Trebuchet MS" panose="020B0603020202020204" pitchFamily="34" charset="0"/>
                <a:sym typeface="Oswald"/>
              </a:rPr>
              <a:t>programme</a:t>
            </a:r>
            <a:r>
              <a:rPr lang="en-US" kern="0" cap="small">
                <a:solidFill>
                  <a:srgbClr val="004993"/>
                </a:solidFill>
                <a:latin typeface="Trebuchet MS" panose="020B0603020202020204" pitchFamily="34" charset="0"/>
                <a:sym typeface="Oswald"/>
              </a:rPr>
              <a:t> specialist</a:t>
            </a:r>
            <a:endParaRPr lang="en-US" kern="0" cap="small" dirty="0">
              <a:solidFill>
                <a:srgbClr val="004993"/>
              </a:solidFill>
              <a:latin typeface="Trebuchet MS" panose="020B0603020202020204" pitchFamily="34" charset="0"/>
              <a:sym typeface="Oswald"/>
            </a:endParaRPr>
          </a:p>
          <a:p>
            <a:pPr algn="ctr" defTabSz="1219170" hangingPunct="0">
              <a:defRPr cap="small">
                <a:solidFill>
                  <a:srgbClr val="004993"/>
                </a:solidFill>
                <a:latin typeface="Oswald"/>
                <a:ea typeface="Oswald"/>
                <a:cs typeface="Oswald"/>
                <a:sym typeface="Oswald"/>
              </a:defRPr>
            </a:pPr>
            <a:r>
              <a:rPr lang="en-US" kern="0" cap="small" dirty="0" err="1">
                <a:solidFill>
                  <a:srgbClr val="004993"/>
                </a:solidFill>
                <a:latin typeface="Trebuchet MS" panose="020B0603020202020204" pitchFamily="34" charset="0"/>
                <a:sym typeface="Oswald"/>
              </a:rPr>
              <a:t>Mr</a:t>
            </a:r>
            <a:r>
              <a:rPr lang="en-US" kern="0" cap="small" dirty="0">
                <a:solidFill>
                  <a:srgbClr val="004993"/>
                </a:solidFill>
                <a:latin typeface="Trebuchet MS" panose="020B0603020202020204" pitchFamily="34" charset="0"/>
                <a:sym typeface="Oswald"/>
              </a:rPr>
              <a:t> Michael Cochet, Head of Communications and Cultural Kiosks</a:t>
            </a:r>
          </a:p>
        </p:txBody>
      </p:sp>
    </p:spTree>
    <p:extLst>
      <p:ext uri="{BB962C8B-B14F-4D97-AF65-F5344CB8AC3E}">
        <p14:creationId xmlns:p14="http://schemas.microsoft.com/office/powerpoint/2010/main" val="15140774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Google Shape;1134;p64"/>
          <p:cNvSpPr txBox="1">
            <a:spLocks noGrp="1"/>
          </p:cNvSpPr>
          <p:nvPr>
            <p:ph type="title"/>
          </p:nvPr>
        </p:nvSpPr>
        <p:spPr>
          <a:xfrm>
            <a:off x="577233" y="501167"/>
            <a:ext cx="11057600" cy="770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SAVE THE DATE !</a:t>
            </a:r>
            <a:endParaRPr b="1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1135" name="Google Shape;1135;p64"/>
          <p:cNvCxnSpPr/>
          <p:nvPr/>
        </p:nvCxnSpPr>
        <p:spPr>
          <a:xfrm>
            <a:off x="0" y="1371800"/>
            <a:ext cx="61356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6" name="Google Shape;245;p41"/>
          <p:cNvSpPr/>
          <p:nvPr/>
        </p:nvSpPr>
        <p:spPr>
          <a:xfrm>
            <a:off x="11488616" y="2"/>
            <a:ext cx="703384" cy="694007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 dirty="0"/>
          </a:p>
        </p:txBody>
      </p:sp>
      <p:pic>
        <p:nvPicPr>
          <p:cNvPr id="59" name="Image 5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524"/>
            <a:ext cx="1819373" cy="561296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1" y="90160"/>
            <a:ext cx="1957304" cy="60384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477109" y="1772732"/>
            <a:ext cx="7011507" cy="258532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en-US" dirty="0">
                <a:latin typeface="Trebuchet MS" panose="020B0603020202020204" pitchFamily="34" charset="0"/>
              </a:rPr>
              <a:t>From 16 to 20 April.</a:t>
            </a:r>
          </a:p>
          <a:p>
            <a:endParaRPr lang="en-US" dirty="0">
              <a:latin typeface="Trebuchet MS" panose="020B0603020202020204" pitchFamily="34" charset="0"/>
            </a:endParaRPr>
          </a:p>
          <a:p>
            <a:endParaRPr lang="fr-CH" dirty="0"/>
          </a:p>
          <a:p>
            <a:r>
              <a:rPr lang="en-US" dirty="0">
                <a:latin typeface="Trebuchet MS" panose="020B0603020202020204" pitchFamily="34" charset="0"/>
              </a:rPr>
              <a:t>16 UN agencies</a:t>
            </a:r>
            <a:r>
              <a:rPr lang="en-US" dirty="0"/>
              <a:t> from across International Geneva will be there to showcase their important work and how it has a positive impact on people around the world. </a:t>
            </a:r>
            <a:endParaRPr lang="en-US" dirty="0">
              <a:latin typeface="Trebuchet MS" panose="020B0603020202020204" pitchFamily="34" charset="0"/>
            </a:endParaRPr>
          </a:p>
          <a:p>
            <a:endParaRPr lang="en-US" dirty="0">
              <a:latin typeface="Trebuchet MS" panose="020B0603020202020204" pitchFamily="34" charset="0"/>
            </a:endParaRPr>
          </a:p>
          <a:p>
            <a:r>
              <a:rPr lang="en-US" dirty="0">
                <a:latin typeface="Trebuchet MS" panose="020B0603020202020204" pitchFamily="34" charset="0"/>
              </a:rPr>
              <a:t>Come talk to us &amp; learn about the work of International Geneva and its global impact. </a:t>
            </a:r>
            <a:endParaRPr lang="en-US" sz="2400" b="1" dirty="0">
              <a:latin typeface="Trebuchet MS" panose="020B0603020202020204" pitchFamily="34" charset="0"/>
            </a:endParaRPr>
          </a:p>
        </p:txBody>
      </p:sp>
      <p:pic>
        <p:nvPicPr>
          <p:cNvPr id="13" name="Image 12">
            <a:hlinkClick r:id="rId5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6354" y="5289254"/>
            <a:ext cx="1121229" cy="1121229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233" y="1472034"/>
            <a:ext cx="3640347" cy="5202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5265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Google Shape;1134;p6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SPOUSES / PARTNERS</a:t>
            </a:r>
            <a:endParaRPr b="1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1135" name="Google Shape;1135;p64"/>
          <p:cNvCxnSpPr/>
          <p:nvPr/>
        </p:nvCxnSpPr>
        <p:spPr>
          <a:xfrm>
            <a:off x="0" y="1371800"/>
            <a:ext cx="61356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6" name="Google Shape;245;p41"/>
          <p:cNvSpPr/>
          <p:nvPr/>
        </p:nvSpPr>
        <p:spPr>
          <a:xfrm>
            <a:off x="11488616" y="1"/>
            <a:ext cx="703384" cy="694007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 dirty="0"/>
          </a:p>
        </p:txBody>
      </p:sp>
      <p:pic>
        <p:nvPicPr>
          <p:cNvPr id="59" name="Image 5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524"/>
            <a:ext cx="1819373" cy="561296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1" y="90158"/>
            <a:ext cx="1957304" cy="60384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77233" y="1658210"/>
            <a:ext cx="10664125" cy="463203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/>
            <a:r>
              <a:rPr lang="fr-CH" b="1" dirty="0" err="1">
                <a:solidFill>
                  <a:srgbClr val="004993"/>
                </a:solidFill>
                <a:latin typeface="Trebuchet MS" panose="020B0603020202020204" pitchFamily="34" charset="0"/>
              </a:rPr>
              <a:t>Conference</a:t>
            </a:r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 - </a:t>
            </a:r>
            <a:r>
              <a:rPr lang="fr-CH" b="1" dirty="0" err="1">
                <a:solidFill>
                  <a:srgbClr val="004993"/>
                </a:solidFill>
                <a:latin typeface="Trebuchet MS" panose="020B0603020202020204" pitchFamily="34" charset="0"/>
              </a:rPr>
              <a:t>Twice</a:t>
            </a:r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 a </a:t>
            </a:r>
            <a:r>
              <a:rPr lang="fr-CH" b="1" dirty="0" err="1">
                <a:solidFill>
                  <a:srgbClr val="004993"/>
                </a:solidFill>
                <a:latin typeface="Trebuchet MS" panose="020B0603020202020204" pitchFamily="34" charset="0"/>
              </a:rPr>
              <a:t>year</a:t>
            </a:r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 in collaboration </a:t>
            </a:r>
            <a:r>
              <a:rPr lang="fr-CH" b="1" dirty="0" err="1">
                <a:solidFill>
                  <a:srgbClr val="004993"/>
                </a:solidFill>
                <a:latin typeface="Trebuchet MS" panose="020B0603020202020204" pitchFamily="34" charset="0"/>
              </a:rPr>
              <a:t>with</a:t>
            </a:r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 the </a:t>
            </a:r>
            <a:r>
              <a:rPr lang="fr-CH" b="1" dirty="0" err="1">
                <a:solidFill>
                  <a:srgbClr val="004993"/>
                </a:solidFill>
                <a:latin typeface="Trebuchet MS" panose="020B0603020202020204" pitchFamily="34" charset="0"/>
              </a:rPr>
              <a:t>Swiss</a:t>
            </a:r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 Permanent Mission and Michael Page: </a:t>
            </a:r>
          </a:p>
          <a:p>
            <a:pPr algn="just">
              <a:spcBef>
                <a:spcPts val="600"/>
              </a:spcBef>
            </a:pPr>
            <a:r>
              <a:rPr lang="en-US" b="1" i="1" dirty="0">
                <a:solidFill>
                  <a:srgbClr val="004993"/>
                </a:solidFill>
                <a:latin typeface="Trebuchet MS" panose="020B0603020202020204" pitchFamily="34" charset="0"/>
              </a:rPr>
              <a:t>"Spouses/partners of employees of International Geneva – How to succeed with your job search"</a:t>
            </a:r>
          </a:p>
          <a:p>
            <a:pPr algn="just">
              <a:spcBef>
                <a:spcPts val="600"/>
              </a:spcBef>
            </a:pPr>
            <a:endParaRPr lang="en-US" b="1" i="1" dirty="0">
              <a:solidFill>
                <a:srgbClr val="004993"/>
              </a:solidFill>
              <a:latin typeface="Trebuchet MS" panose="020B0603020202020204" pitchFamily="34" charset="0"/>
            </a:endParaRP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i="1" dirty="0">
                <a:solidFill>
                  <a:srgbClr val="004993"/>
                </a:solidFill>
                <a:latin typeface="Trebuchet MS" panose="020B0603020202020204" pitchFamily="34" charset="0"/>
              </a:rPr>
              <a:t>Save the date: 25.06.2024 at UNIGE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i="1" dirty="0">
                <a:solidFill>
                  <a:srgbClr val="004993"/>
                </a:solidFill>
                <a:latin typeface="Trebuchet MS" panose="020B0603020202020204" pitchFamily="34" charset="0"/>
              </a:rPr>
              <a:t>Save the date</a:t>
            </a:r>
            <a:r>
              <a:rPr lang="en-US" i="1">
                <a:solidFill>
                  <a:srgbClr val="004993"/>
                </a:solidFill>
                <a:latin typeface="Trebuchet MS" panose="020B0603020202020204" pitchFamily="34" charset="0"/>
              </a:rPr>
              <a:t>: 29.10.2024 at WIPO</a:t>
            </a:r>
            <a:endParaRPr lang="en-US" i="1" dirty="0">
              <a:solidFill>
                <a:srgbClr val="004993"/>
              </a:solidFill>
              <a:latin typeface="Trebuchet MS" panose="020B0603020202020204" pitchFamily="34" charset="0"/>
            </a:endParaRPr>
          </a:p>
          <a:p>
            <a:pPr algn="just">
              <a:spcBef>
                <a:spcPts val="600"/>
              </a:spcBef>
            </a:pPr>
            <a:endParaRPr lang="fr-CH" b="1" i="1" dirty="0">
              <a:solidFill>
                <a:srgbClr val="004993"/>
              </a:solidFill>
              <a:latin typeface="Trebuchet MS" panose="020B0603020202020204" pitchFamily="34" charset="0"/>
            </a:endParaRPr>
          </a:p>
          <a:p>
            <a:pPr marL="380990" indent="-380990" algn="just">
              <a:buFont typeface="Arial" panose="020B0604020202020204" pitchFamily="34" charset="0"/>
              <a:buChar char="•"/>
            </a:pPr>
            <a:endParaRPr lang="fr-CH" dirty="0">
              <a:latin typeface="Trebuchet MS" panose="020B0603020202020204" pitchFamily="34" charset="0"/>
            </a:endParaRPr>
          </a:p>
          <a:p>
            <a:pPr marL="380990" indent="-380990" algn="just">
              <a:buFont typeface="Arial" panose="020B0604020202020204" pitchFamily="34" charset="0"/>
              <a:buChar char="•"/>
            </a:pPr>
            <a:r>
              <a:rPr lang="fr-CH" dirty="0" err="1">
                <a:latin typeface="Trebuchet MS" panose="020B0603020202020204" pitchFamily="34" charset="0"/>
              </a:rPr>
              <a:t>CAGI's</a:t>
            </a:r>
            <a:r>
              <a:rPr lang="fr-CH" dirty="0">
                <a:latin typeface="Trebuchet MS" panose="020B0603020202020204" pitchFamily="34" charset="0"/>
              </a:rPr>
              <a:t> NGO </a:t>
            </a:r>
            <a:r>
              <a:rPr lang="fr-CH" dirty="0" err="1">
                <a:latin typeface="Trebuchet MS" panose="020B0603020202020204" pitchFamily="34" charset="0"/>
              </a:rPr>
              <a:t>Recruitment</a:t>
            </a:r>
            <a:r>
              <a:rPr lang="fr-CH" dirty="0">
                <a:latin typeface="Trebuchet MS" panose="020B0603020202020204" pitchFamily="34" charset="0"/>
              </a:rPr>
              <a:t> Platform </a:t>
            </a:r>
            <a:r>
              <a:rPr lang="fr-CH" dirty="0">
                <a:latin typeface="Trebuchet MS" panose="020B0603020202020204" pitchFamily="34" charset="0"/>
                <a:hlinkClick r:id="rId5"/>
              </a:rPr>
              <a:t>NGO Section</a:t>
            </a:r>
            <a:endParaRPr lang="fr-CH" dirty="0">
              <a:latin typeface="Trebuchet MS" panose="020B0603020202020204" pitchFamily="34" charset="0"/>
            </a:endParaRPr>
          </a:p>
          <a:p>
            <a:pPr algn="just"/>
            <a:endParaRPr lang="en-US" dirty="0">
              <a:latin typeface="Trebuchet MS" panose="020B0603020202020204" pitchFamily="34" charset="0"/>
            </a:endParaRPr>
          </a:p>
          <a:p>
            <a:pPr marL="380990" indent="-380990" algn="just">
              <a:buFont typeface="Arial" panose="020B0604020202020204" pitchFamily="34" charset="0"/>
              <a:buChar char="•"/>
            </a:pPr>
            <a:r>
              <a:rPr lang="fr-CH" dirty="0">
                <a:latin typeface="Trebuchet MS" panose="020B0603020202020204" pitchFamily="34" charset="0"/>
              </a:rPr>
              <a:t>International Dual </a:t>
            </a:r>
            <a:r>
              <a:rPr lang="fr-CH" dirty="0" err="1">
                <a:latin typeface="Trebuchet MS" panose="020B0603020202020204" pitchFamily="34" charset="0"/>
              </a:rPr>
              <a:t>Career</a:t>
            </a:r>
            <a:r>
              <a:rPr lang="fr-CH" dirty="0">
                <a:latin typeface="Trebuchet MS" panose="020B0603020202020204" pitchFamily="34" charset="0"/>
              </a:rPr>
              <a:t> Network: </a:t>
            </a:r>
            <a:r>
              <a:rPr lang="fr-CH" dirty="0">
                <a:latin typeface="Trebuchet MS" panose="020B0603020202020204" pitchFamily="34" charset="0"/>
                <a:hlinkClick r:id="rId6"/>
              </a:rPr>
              <a:t>IDCN</a:t>
            </a:r>
            <a:r>
              <a:rPr lang="fr-CH" dirty="0">
                <a:latin typeface="Trebuchet MS" panose="020B0603020202020204" pitchFamily="34" charset="0"/>
              </a:rPr>
              <a:t> </a:t>
            </a:r>
          </a:p>
          <a:p>
            <a:pPr marL="380990" indent="-380990" algn="just">
              <a:buFont typeface="Arial" panose="020B0604020202020204" pitchFamily="34" charset="0"/>
              <a:buChar char="•"/>
            </a:pPr>
            <a:endParaRPr lang="fr-CH" dirty="0">
              <a:latin typeface="Trebuchet MS" panose="020B0603020202020204" pitchFamily="34" charset="0"/>
            </a:endParaRPr>
          </a:p>
          <a:p>
            <a:pPr marL="380990" indent="-380990" algn="just">
              <a:buFont typeface="Arial" panose="020B0604020202020204" pitchFamily="34" charset="0"/>
              <a:buChar char="•"/>
            </a:pPr>
            <a:r>
              <a:rPr lang="fr-CH" dirty="0">
                <a:latin typeface="Trebuchet MS" panose="020B0603020202020204" pitchFamily="34" charset="0"/>
                <a:hlinkClick r:id="rId7"/>
              </a:rPr>
              <a:t>Association découvrir</a:t>
            </a:r>
            <a:r>
              <a:rPr lang="en-US" dirty="0">
                <a:latin typeface="Trebuchet MS" panose="020B0603020202020204" pitchFamily="34" charset="0"/>
              </a:rPr>
              <a:t> – assists qualified migrant women</a:t>
            </a:r>
          </a:p>
          <a:p>
            <a:pPr algn="just"/>
            <a:endParaRPr lang="en-US" dirty="0">
              <a:latin typeface="Trebuchet MS" panose="020B0603020202020204" pitchFamily="34" charset="0"/>
            </a:endParaRPr>
          </a:p>
          <a:p>
            <a:pPr marL="380990" indent="-380990" algn="just">
              <a:buFont typeface="Arial" panose="020B0604020202020204" pitchFamily="34" charset="0"/>
              <a:buChar char="•"/>
            </a:pPr>
            <a:r>
              <a:rPr lang="en-US" dirty="0">
                <a:latin typeface="Trebuchet MS" panose="020B0603020202020204" pitchFamily="34" charset="0"/>
              </a:rPr>
              <a:t>UNIGE: </a:t>
            </a:r>
            <a:r>
              <a:rPr lang="en-US" dirty="0">
                <a:latin typeface="Trebuchet MS" panose="020B0603020202020204" pitchFamily="34" charset="0"/>
                <a:hlinkClick r:id="rId8"/>
              </a:rPr>
              <a:t>Horizon </a:t>
            </a:r>
            <a:r>
              <a:rPr lang="en-US" dirty="0" err="1">
                <a:latin typeface="Trebuchet MS" panose="020B0603020202020204" pitchFamily="34" charset="0"/>
                <a:hlinkClick r:id="rId8"/>
              </a:rPr>
              <a:t>académique</a:t>
            </a:r>
            <a:r>
              <a:rPr lang="en-US" dirty="0">
                <a:latin typeface="Trebuchet MS" panose="020B0603020202020204" pitchFamily="34" charset="0"/>
                <a:hlinkClick r:id="rId8"/>
              </a:rPr>
              <a:t> </a:t>
            </a:r>
            <a:r>
              <a:rPr lang="en-US" dirty="0">
                <a:latin typeface="Trebuchet MS" panose="020B0603020202020204" pitchFamily="34" charset="0"/>
              </a:rPr>
              <a:t>- Integration in Higher education institutions</a:t>
            </a:r>
          </a:p>
          <a:p>
            <a:pPr algn="just"/>
            <a:endParaRPr lang="fr-CH" dirty="0">
              <a:latin typeface="Trebuchet MS" panose="020B0603020202020204" pitchFamily="34" charset="0"/>
            </a:endParaRPr>
          </a:p>
        </p:txBody>
      </p:sp>
      <p:pic>
        <p:nvPicPr>
          <p:cNvPr id="9" name="Image 8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6354" y="5289254"/>
            <a:ext cx="1121229" cy="1121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2328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Google Shape;1135;p64"/>
          <p:cNvCxnSpPr/>
          <p:nvPr/>
        </p:nvCxnSpPr>
        <p:spPr>
          <a:xfrm>
            <a:off x="0" y="1371800"/>
            <a:ext cx="61356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" name="Google Shape;245;p41"/>
          <p:cNvSpPr/>
          <p:nvPr/>
        </p:nvSpPr>
        <p:spPr>
          <a:xfrm>
            <a:off x="11501316" y="1"/>
            <a:ext cx="703384" cy="6940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7277" y="4601183"/>
            <a:ext cx="5680953" cy="739302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3431"/>
            <a:ext cx="12192000" cy="4386580"/>
          </a:xfrm>
          <a:prstGeom prst="rect">
            <a:avLst/>
          </a:prstGeom>
        </p:spPr>
      </p:pic>
      <p:sp>
        <p:nvSpPr>
          <p:cNvPr id="11" name="Google Shape;246;p41"/>
          <p:cNvSpPr txBox="1">
            <a:spLocks/>
          </p:cNvSpPr>
          <p:nvPr/>
        </p:nvSpPr>
        <p:spPr>
          <a:xfrm flipH="1">
            <a:off x="-51296" y="3407219"/>
            <a:ext cx="12192000" cy="118856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r>
              <a:rPr lang="nn-NO" sz="5333" kern="0" dirty="0">
                <a:solidFill>
                  <a:schemeClr val="bg1"/>
                </a:solidFill>
                <a:latin typeface="Trebuchet MS" panose="020B0603020202020204" pitchFamily="34" charset="0"/>
              </a:rPr>
              <a:t>CULTURAL KIOSK </a:t>
            </a:r>
            <a:br>
              <a:rPr lang="nn-NO" sz="5333" kern="0" dirty="0">
                <a:solidFill>
                  <a:schemeClr val="bg1"/>
                </a:solidFill>
                <a:latin typeface="Trebuchet MS" panose="020B0603020202020204" pitchFamily="34" charset="0"/>
              </a:rPr>
            </a:br>
            <a:r>
              <a:rPr lang="nn-NO" sz="5333" kern="0" dirty="0">
                <a:solidFill>
                  <a:schemeClr val="bg1"/>
                </a:solidFill>
                <a:latin typeface="Trebuchet MS" panose="020B0603020202020204" pitchFamily="34" charset="0"/>
              </a:rPr>
              <a:t>AT UN GENEVA &amp; CERN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77" y="89567"/>
            <a:ext cx="2383276" cy="735266"/>
          </a:xfrm>
          <a:prstGeom prst="rect">
            <a:avLst/>
          </a:prstGeom>
        </p:spPr>
      </p:pic>
      <p:sp>
        <p:nvSpPr>
          <p:cNvPr id="12" name="Google Shape;245;p41"/>
          <p:cNvSpPr/>
          <p:nvPr/>
        </p:nvSpPr>
        <p:spPr>
          <a:xfrm>
            <a:off x="11488616" y="2"/>
            <a:ext cx="703384" cy="694007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524"/>
            <a:ext cx="1819373" cy="561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908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Google Shape;1134;p64"/>
          <p:cNvSpPr txBox="1">
            <a:spLocks noGrp="1"/>
          </p:cNvSpPr>
          <p:nvPr>
            <p:ph type="title"/>
          </p:nvPr>
        </p:nvSpPr>
        <p:spPr>
          <a:xfrm>
            <a:off x="577233" y="501167"/>
            <a:ext cx="11057600" cy="1561389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lvl="0"/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CULTURAL KIOSK : UN Geneva / CERN</a:t>
            </a:r>
            <a:endParaRPr b="1" i="1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74491" y="1808163"/>
            <a:ext cx="10814124" cy="152894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 defTabSz="1219170">
              <a:buClr>
                <a:srgbClr val="000000"/>
              </a:buClr>
            </a:pPr>
            <a:r>
              <a:rPr lang="en-US" kern="0" dirty="0">
                <a:solidFill>
                  <a:srgbClr val="000000"/>
                </a:solidFill>
                <a:latin typeface="Trebuchet MS" panose="020B0603020202020204" pitchFamily="34" charset="0"/>
                <a:cs typeface="Arial"/>
                <a:sym typeface="Arial"/>
              </a:rPr>
              <a:t>One-stop-shop point of information and ticketing for entertainment, shows and cultural activities</a:t>
            </a:r>
          </a:p>
          <a:p>
            <a:pPr algn="just" defTabSz="1219170">
              <a:buClr>
                <a:srgbClr val="000000"/>
              </a:buClr>
            </a:pPr>
            <a:endParaRPr lang="fr-FR" kern="0" dirty="0">
              <a:solidFill>
                <a:srgbClr val="000000"/>
              </a:solidFill>
              <a:latin typeface="Trebuchet MS" panose="020B0603020202020204" pitchFamily="34" charset="0"/>
              <a:cs typeface="Arial"/>
              <a:sym typeface="Arial"/>
            </a:endParaRPr>
          </a:p>
          <a:p>
            <a:pPr marL="380990" indent="-380990" algn="just" defTabSz="121917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srgbClr val="000000"/>
                </a:solidFill>
                <a:latin typeface="Trebuchet MS" panose="020B0603020202020204" pitchFamily="34" charset="0"/>
                <a:cs typeface="Arial"/>
                <a:sym typeface="Arial"/>
              </a:rPr>
              <a:t>Recommendation of tourist and leisure activities in Geneva and Switzerland</a:t>
            </a:r>
          </a:p>
          <a:p>
            <a:pPr marL="380990" indent="-380990" algn="just" defTabSz="1219170"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en-US" kern="0" dirty="0">
              <a:solidFill>
                <a:srgbClr val="000000"/>
              </a:solidFill>
              <a:latin typeface="Trebuchet MS" panose="020B0603020202020204" pitchFamily="34" charset="0"/>
              <a:cs typeface="Arial"/>
              <a:sym typeface="Arial"/>
            </a:endParaRPr>
          </a:p>
          <a:p>
            <a:pPr marL="380990" indent="-380990" algn="just" defTabSz="121917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srgbClr val="000000"/>
                </a:solidFill>
                <a:latin typeface="Trebuchet MS" panose="020B0603020202020204" pitchFamily="34" charset="0"/>
                <a:cs typeface="Arial"/>
                <a:sym typeface="Arial"/>
              </a:rPr>
              <a:t>Preferential rates on a variety of tickets</a:t>
            </a:r>
          </a:p>
        </p:txBody>
      </p:sp>
      <p:cxnSp>
        <p:nvCxnSpPr>
          <p:cNvPr id="9" name="Google Shape;1135;p64"/>
          <p:cNvCxnSpPr/>
          <p:nvPr/>
        </p:nvCxnSpPr>
        <p:spPr>
          <a:xfrm>
            <a:off x="0" y="1371800"/>
            <a:ext cx="61356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6" name="Groupe 5"/>
          <p:cNvGrpSpPr/>
          <p:nvPr/>
        </p:nvGrpSpPr>
        <p:grpSpPr>
          <a:xfrm>
            <a:off x="1507138" y="3482029"/>
            <a:ext cx="8997505" cy="3163542"/>
            <a:chOff x="1659538" y="3562711"/>
            <a:chExt cx="8997505" cy="3163542"/>
          </a:xfrm>
        </p:grpSpPr>
        <p:pic>
          <p:nvPicPr>
            <p:cNvPr id="3" name="Image 2"/>
            <p:cNvPicPr>
              <a:picLocks noChangeAspect="1"/>
            </p:cNvPicPr>
            <p:nvPr/>
          </p:nvPicPr>
          <p:blipFill rotWithShape="1">
            <a:blip r:embed="rId3"/>
            <a:srcRect l="4775" r="8484" b="464"/>
            <a:stretch/>
          </p:blipFill>
          <p:spPr>
            <a:xfrm>
              <a:off x="1738992" y="3562711"/>
              <a:ext cx="2908143" cy="193790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1" name="Sous-titre 2"/>
            <p:cNvSpPr txBox="1">
              <a:spLocks/>
            </p:cNvSpPr>
            <p:nvPr/>
          </p:nvSpPr>
          <p:spPr>
            <a:xfrm>
              <a:off x="1659538" y="5618257"/>
              <a:ext cx="3067051" cy="1107996"/>
            </a:xfrm>
            <a:prstGeom prst="rect">
              <a:avLst/>
            </a:prstGeom>
          </p:spPr>
          <p:txBody>
            <a:bodyPr vert="horz" wrap="square" lIns="121920" tIns="60960" rIns="121920" bIns="60960" rtlCol="0">
              <a:sp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1219170">
                <a:spcBef>
                  <a:spcPts val="0"/>
                </a:spcBef>
                <a:buClr>
                  <a:srgbClr val="000000"/>
                </a:buClr>
              </a:pPr>
              <a:r>
                <a:rPr lang="fr-CH" sz="1600" b="1" dirty="0">
                  <a:solidFill>
                    <a:srgbClr val="000000"/>
                  </a:solidFill>
                  <a:latin typeface="Trebuchet MS" panose="020B0603020202020204" pitchFamily="34" charset="0"/>
                  <a:sym typeface="Arial"/>
                </a:rPr>
                <a:t>Kiosque Culturel ONU Genève</a:t>
              </a:r>
            </a:p>
            <a:p>
              <a:pPr algn="l" defTabSz="1219170">
                <a:spcBef>
                  <a:spcPts val="0"/>
                </a:spcBef>
                <a:buClr>
                  <a:srgbClr val="000000"/>
                </a:buClr>
              </a:pPr>
              <a:r>
                <a:rPr lang="fr-CH" sz="1600" dirty="0">
                  <a:solidFill>
                    <a:srgbClr val="004993"/>
                  </a:solidFill>
                  <a:latin typeface="Trebuchet MS" panose="020B0603020202020204" pitchFamily="34" charset="0"/>
                  <a:sym typeface="Wingdings"/>
                </a:rPr>
                <a:t></a:t>
              </a:r>
              <a:r>
                <a:rPr lang="fr-CH" sz="1600" dirty="0">
                  <a:solidFill>
                    <a:srgbClr val="004993"/>
                  </a:solidFill>
                  <a:latin typeface="Trebuchet MS" panose="020B0603020202020204" pitchFamily="34" charset="0"/>
                  <a:sym typeface="Arial"/>
                </a:rPr>
                <a:t> +41 22 917 11 11</a:t>
              </a:r>
            </a:p>
            <a:p>
              <a:pPr marL="228594" indent="-228594" algn="l" defTabSz="1219170">
                <a:spcBef>
                  <a:spcPts val="0"/>
                </a:spcBef>
                <a:buClr>
                  <a:srgbClr val="000000"/>
                </a:buClr>
                <a:buFont typeface="Webdings"/>
                <a:buChar char=""/>
              </a:pPr>
              <a:r>
                <a:rPr lang="fr-CH" sz="1600" dirty="0">
                  <a:solidFill>
                    <a:srgbClr val="000000"/>
                  </a:solidFill>
                  <a:latin typeface="Trebuchet MS" panose="020B0603020202020204" pitchFamily="34" charset="0"/>
                  <a:sym typeface="Webdings"/>
                  <a:hlinkClick r:id="rId4"/>
                </a:rPr>
                <a:t>info</a:t>
              </a:r>
              <a:r>
                <a:rPr lang="fr-CH" sz="1600" dirty="0">
                  <a:solidFill>
                    <a:srgbClr val="000000"/>
                  </a:solidFill>
                  <a:latin typeface="Trebuchet MS" panose="020B0603020202020204" pitchFamily="34" charset="0"/>
                  <a:sym typeface="Arial"/>
                  <a:hlinkClick r:id="rId4"/>
                </a:rPr>
                <a:t>@kiosqueonu.ch</a:t>
              </a:r>
              <a:endParaRPr lang="fr-CH" sz="1600" dirty="0">
                <a:solidFill>
                  <a:srgbClr val="000000"/>
                </a:solidFill>
                <a:latin typeface="Trebuchet MS" panose="020B0603020202020204" pitchFamily="34" charset="0"/>
                <a:sym typeface="Arial"/>
              </a:endParaRPr>
            </a:p>
          </p:txBody>
        </p:sp>
        <p:sp>
          <p:nvSpPr>
            <p:cNvPr id="8" name="Sous-titre 2"/>
            <p:cNvSpPr txBox="1">
              <a:spLocks/>
            </p:cNvSpPr>
            <p:nvPr/>
          </p:nvSpPr>
          <p:spPr>
            <a:xfrm>
              <a:off x="7589992" y="5618257"/>
              <a:ext cx="3067051" cy="861774"/>
            </a:xfrm>
            <a:prstGeom prst="rect">
              <a:avLst/>
            </a:prstGeom>
          </p:spPr>
          <p:txBody>
            <a:bodyPr vert="horz" wrap="square" lIns="121920" tIns="60960" rIns="121920" bIns="60960" rtlCol="0">
              <a:sp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1219170">
                <a:spcBef>
                  <a:spcPts val="0"/>
                </a:spcBef>
                <a:buClr>
                  <a:srgbClr val="000000"/>
                </a:buClr>
              </a:pPr>
              <a:r>
                <a:rPr lang="fr-CH" sz="1600" b="1" dirty="0">
                  <a:solidFill>
                    <a:srgbClr val="000000"/>
                  </a:solidFill>
                  <a:latin typeface="Trebuchet MS" panose="020B0603020202020204" pitchFamily="34" charset="0"/>
                  <a:sym typeface="Arial"/>
                </a:rPr>
                <a:t>Kiosque Culturel CERN</a:t>
              </a:r>
            </a:p>
            <a:p>
              <a:pPr algn="l" defTabSz="1219170">
                <a:spcBef>
                  <a:spcPts val="0"/>
                </a:spcBef>
                <a:buClr>
                  <a:srgbClr val="000000"/>
                </a:buClr>
              </a:pPr>
              <a:r>
                <a:rPr lang="fr-CH" sz="1600" dirty="0">
                  <a:solidFill>
                    <a:srgbClr val="004993"/>
                  </a:solidFill>
                  <a:latin typeface="Trebuchet MS" panose="020B0603020202020204" pitchFamily="34" charset="0"/>
                  <a:sym typeface="Wingdings"/>
                </a:rPr>
                <a:t></a:t>
              </a:r>
              <a:r>
                <a:rPr lang="fr-CH" sz="1600" dirty="0">
                  <a:solidFill>
                    <a:srgbClr val="004993"/>
                  </a:solidFill>
                  <a:latin typeface="Trebuchet MS" panose="020B0603020202020204" pitchFamily="34" charset="0"/>
                  <a:sym typeface="Arial"/>
                </a:rPr>
                <a:t> +41 22 766 94 76</a:t>
              </a:r>
              <a:endParaRPr lang="fr-CH" sz="1600" dirty="0">
                <a:solidFill>
                  <a:srgbClr val="000000"/>
                </a:solidFill>
                <a:latin typeface="Trebuchet MS" panose="020B0603020202020204" pitchFamily="34" charset="0"/>
                <a:sym typeface="Webdings"/>
                <a:hlinkClick r:id="" action="ppaction://noaction"/>
              </a:endParaRPr>
            </a:p>
            <a:p>
              <a:pPr marL="228594" indent="-228594" algn="l" defTabSz="1219170">
                <a:spcBef>
                  <a:spcPts val="0"/>
                </a:spcBef>
                <a:buClr>
                  <a:srgbClr val="000000"/>
                </a:buClr>
                <a:buFont typeface="Webdings"/>
                <a:buChar char=""/>
              </a:pPr>
              <a:r>
                <a:rPr lang="fr-CH" sz="1600" dirty="0">
                  <a:solidFill>
                    <a:srgbClr val="000000"/>
                  </a:solidFill>
                  <a:latin typeface="Trebuchet MS" panose="020B0603020202020204" pitchFamily="34" charset="0"/>
                  <a:sym typeface="Webdings"/>
                  <a:hlinkClick r:id="" action="ppaction://noaction"/>
                </a:rPr>
                <a:t>info</a:t>
              </a:r>
              <a:r>
                <a:rPr lang="fr-CH" sz="1600" dirty="0">
                  <a:solidFill>
                    <a:srgbClr val="000000"/>
                  </a:solidFill>
                  <a:latin typeface="Trebuchet MS" panose="020B0603020202020204" pitchFamily="34" charset="0"/>
                  <a:sym typeface="Arial"/>
                  <a:hlinkClick r:id="rId4"/>
                </a:rPr>
                <a:t>@kiosquecern.ch</a:t>
              </a:r>
              <a:endParaRPr lang="fr-CH" sz="1600" dirty="0">
                <a:solidFill>
                  <a:srgbClr val="000000"/>
                </a:solidFill>
                <a:latin typeface="Trebuchet MS" panose="020B0603020202020204" pitchFamily="34" charset="0"/>
                <a:sym typeface="Arial"/>
              </a:endParaRPr>
            </a:p>
          </p:txBody>
        </p:sp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669446" y="3562711"/>
              <a:ext cx="2908143" cy="193790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6240" y="4026236"/>
              <a:ext cx="2324100" cy="1235736"/>
            </a:xfrm>
            <a:prstGeom prst="rect">
              <a:avLst/>
            </a:prstGeom>
          </p:spPr>
        </p:pic>
      </p:grpSp>
      <p:sp>
        <p:nvSpPr>
          <p:cNvPr id="12" name="Google Shape;245;p41"/>
          <p:cNvSpPr/>
          <p:nvPr/>
        </p:nvSpPr>
        <p:spPr>
          <a:xfrm>
            <a:off x="11488616" y="2"/>
            <a:ext cx="703384" cy="694007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524"/>
            <a:ext cx="1819373" cy="561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175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e 11"/>
          <p:cNvGrpSpPr/>
          <p:nvPr/>
        </p:nvGrpSpPr>
        <p:grpSpPr>
          <a:xfrm>
            <a:off x="2" y="501169"/>
            <a:ext cx="11634833" cy="870633"/>
            <a:chOff x="0" y="375875"/>
            <a:chExt cx="8726125" cy="652975"/>
          </a:xfrm>
        </p:grpSpPr>
        <p:sp>
          <p:nvSpPr>
            <p:cNvPr id="68" name="Google Shape;1134;p64"/>
            <p:cNvSpPr txBox="1">
              <a:spLocks/>
            </p:cNvSpPr>
            <p:nvPr/>
          </p:nvSpPr>
          <p:spPr>
            <a:xfrm>
              <a:off x="432925" y="375875"/>
              <a:ext cx="8293200" cy="577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C3938"/>
                </a:buClr>
                <a:buSzPts val="2800"/>
                <a:buFont typeface="Oswald"/>
                <a:buNone/>
                <a:defRPr sz="3000" b="0" i="0" u="none" strike="noStrike" cap="none">
                  <a:solidFill>
                    <a:srgbClr val="2C3938"/>
                  </a:solidFill>
                  <a:latin typeface="Oswald"/>
                  <a:ea typeface="Oswald"/>
                  <a:cs typeface="Oswald"/>
                  <a:sym typeface="Oswald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C3938"/>
                </a:buClr>
                <a:buSzPts val="2800"/>
                <a:buFont typeface="Oswald Regular"/>
                <a:buNone/>
                <a:defRPr sz="3000" b="0" i="0" u="none" strike="noStrike" cap="none">
                  <a:solidFill>
                    <a:srgbClr val="2C3938"/>
                  </a:solidFill>
                  <a:latin typeface="Oswald"/>
                  <a:ea typeface="Oswald"/>
                  <a:cs typeface="Oswald"/>
                  <a:sym typeface="Oswald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C3938"/>
                </a:buClr>
                <a:buSzPts val="2800"/>
                <a:buFont typeface="Oswald Regular"/>
                <a:buNone/>
                <a:defRPr sz="3000" b="0" i="0" u="none" strike="noStrike" cap="none">
                  <a:solidFill>
                    <a:srgbClr val="2C3938"/>
                  </a:solidFill>
                  <a:latin typeface="Oswald"/>
                  <a:ea typeface="Oswald"/>
                  <a:cs typeface="Oswald"/>
                  <a:sym typeface="Oswald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C3938"/>
                </a:buClr>
                <a:buSzPts val="2800"/>
                <a:buFont typeface="Oswald Regular"/>
                <a:buNone/>
                <a:defRPr sz="3000" b="0" i="0" u="none" strike="noStrike" cap="none">
                  <a:solidFill>
                    <a:srgbClr val="2C3938"/>
                  </a:solidFill>
                  <a:latin typeface="Oswald"/>
                  <a:ea typeface="Oswald"/>
                  <a:cs typeface="Oswald"/>
                  <a:sym typeface="Oswald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C3938"/>
                </a:buClr>
                <a:buSzPts val="2800"/>
                <a:buFont typeface="Oswald Regular"/>
                <a:buNone/>
                <a:defRPr sz="3000" b="0" i="0" u="none" strike="noStrike" cap="none">
                  <a:solidFill>
                    <a:srgbClr val="2C3938"/>
                  </a:solidFill>
                  <a:latin typeface="Oswald"/>
                  <a:ea typeface="Oswald"/>
                  <a:cs typeface="Oswald"/>
                  <a:sym typeface="Oswald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C3938"/>
                </a:buClr>
                <a:buSzPts val="2800"/>
                <a:buFont typeface="Oswald Regular"/>
                <a:buNone/>
                <a:defRPr sz="3000" b="0" i="0" u="none" strike="noStrike" cap="none">
                  <a:solidFill>
                    <a:srgbClr val="2C3938"/>
                  </a:solidFill>
                  <a:latin typeface="Oswald"/>
                  <a:ea typeface="Oswald"/>
                  <a:cs typeface="Oswald"/>
                  <a:sym typeface="Oswald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C3938"/>
                </a:buClr>
                <a:buSzPts val="2800"/>
                <a:buFont typeface="Oswald Regular"/>
                <a:buNone/>
                <a:defRPr sz="3000" b="0" i="0" u="none" strike="noStrike" cap="none">
                  <a:solidFill>
                    <a:srgbClr val="2C3938"/>
                  </a:solidFill>
                  <a:latin typeface="Oswald"/>
                  <a:ea typeface="Oswald"/>
                  <a:cs typeface="Oswald"/>
                  <a:sym typeface="Oswald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C3938"/>
                </a:buClr>
                <a:buSzPts val="2800"/>
                <a:buFont typeface="Oswald Regular"/>
                <a:buNone/>
                <a:defRPr sz="3000" b="0" i="0" u="none" strike="noStrike" cap="none">
                  <a:solidFill>
                    <a:srgbClr val="2C3938"/>
                  </a:solidFill>
                  <a:latin typeface="Oswald"/>
                  <a:ea typeface="Oswald"/>
                  <a:cs typeface="Oswald"/>
                  <a:sym typeface="Oswald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C3938"/>
                </a:buClr>
                <a:buSzPts val="2800"/>
                <a:buFont typeface="Oswald Regular"/>
                <a:buNone/>
                <a:defRPr sz="3000" b="0" i="0" u="none" strike="noStrike" cap="none">
                  <a:solidFill>
                    <a:srgbClr val="2C3938"/>
                  </a:solidFill>
                  <a:latin typeface="Oswald"/>
                  <a:ea typeface="Oswald"/>
                  <a:cs typeface="Oswald"/>
                  <a:sym typeface="Oswald"/>
                </a:defRPr>
              </a:lvl9pPr>
            </a:lstStyle>
            <a:p>
              <a:pPr defTabSz="1219110">
                <a:defRPr/>
              </a:pPr>
              <a:r>
                <a:rPr lang="fr-CH" sz="4000" b="1" dirty="0">
                  <a:solidFill>
                    <a:srgbClr val="004993"/>
                  </a:solidFill>
                  <a:latin typeface="Trebuchet MS" panose="020B0603020202020204" pitchFamily="34" charset="0"/>
                </a:rPr>
                <a:t>CAGI CULTURAL PARTNERS</a:t>
              </a:r>
            </a:p>
          </p:txBody>
        </p:sp>
        <p:cxnSp>
          <p:nvCxnSpPr>
            <p:cNvPr id="69" name="Google Shape;1135;p64"/>
            <p:cNvCxnSpPr/>
            <p:nvPr/>
          </p:nvCxnSpPr>
          <p:spPr>
            <a:xfrm>
              <a:off x="0" y="1028850"/>
              <a:ext cx="4601700" cy="0"/>
            </a:xfrm>
            <a:prstGeom prst="straightConnector1">
              <a:avLst/>
            </a:prstGeom>
            <a:noFill/>
            <a:ln w="19050" cap="flat" cmpd="sng">
              <a:solidFill>
                <a:srgbClr val="00499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70" name="Google Shape;245;p41"/>
          <p:cNvSpPr/>
          <p:nvPr/>
        </p:nvSpPr>
        <p:spPr>
          <a:xfrm>
            <a:off x="11488616" y="5"/>
            <a:ext cx="703384" cy="694007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 dirty="0"/>
          </a:p>
        </p:txBody>
      </p:sp>
      <p:cxnSp>
        <p:nvCxnSpPr>
          <p:cNvPr id="71" name="Google Shape;1135;p64"/>
          <p:cNvCxnSpPr/>
          <p:nvPr/>
        </p:nvCxnSpPr>
        <p:spPr>
          <a:xfrm>
            <a:off x="0" y="1371800"/>
            <a:ext cx="61356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41" name="Image 14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524"/>
            <a:ext cx="1819373" cy="561296"/>
          </a:xfrm>
          <a:prstGeom prst="rect">
            <a:avLst/>
          </a:prstGeom>
        </p:spPr>
      </p:pic>
      <p:grpSp>
        <p:nvGrpSpPr>
          <p:cNvPr id="32" name="Groupe 31"/>
          <p:cNvGrpSpPr/>
          <p:nvPr/>
        </p:nvGrpSpPr>
        <p:grpSpPr>
          <a:xfrm>
            <a:off x="150996" y="1472032"/>
            <a:ext cx="11875904" cy="5156750"/>
            <a:chOff x="150996" y="1472032"/>
            <a:chExt cx="11875904" cy="5156750"/>
          </a:xfrm>
        </p:grpSpPr>
        <p:pic>
          <p:nvPicPr>
            <p:cNvPr id="156" name="Image 155"/>
            <p:cNvPicPr>
              <a:picLocks noChangeAspect="1"/>
            </p:cNvPicPr>
            <p:nvPr/>
          </p:nvPicPr>
          <p:blipFill>
            <a:blip r:embed="rId3">
              <a:lum bright="70000" contrast="-70000"/>
            </a:blip>
            <a:stretch>
              <a:fillRect/>
            </a:stretch>
          </p:blipFill>
          <p:spPr>
            <a:xfrm>
              <a:off x="150996" y="1472032"/>
              <a:ext cx="11875904" cy="5156750"/>
            </a:xfrm>
            <a:prstGeom prst="rect">
              <a:avLst/>
            </a:prstGeom>
          </p:spPr>
        </p:pic>
        <p:sp>
          <p:nvSpPr>
            <p:cNvPr id="157" name="ZoneTexte 156"/>
            <p:cNvSpPr txBox="1"/>
            <p:nvPr/>
          </p:nvSpPr>
          <p:spPr>
            <a:xfrm>
              <a:off x="1529333" y="1982579"/>
              <a:ext cx="214193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4400" b="1" dirty="0" err="1">
                  <a:solidFill>
                    <a:srgbClr val="004993"/>
                  </a:solidFill>
                  <a:latin typeface="Trebuchet MS" panose="020B0603020202020204" pitchFamily="34" charset="0"/>
                </a:rPr>
                <a:t>Cinema</a:t>
              </a:r>
              <a:endParaRPr lang="fr-CH" sz="4400" b="1" dirty="0">
                <a:solidFill>
                  <a:srgbClr val="004993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158" name="ZoneTexte 157"/>
            <p:cNvSpPr txBox="1"/>
            <p:nvPr/>
          </p:nvSpPr>
          <p:spPr>
            <a:xfrm>
              <a:off x="5298110" y="1772733"/>
              <a:ext cx="158569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4400" b="1" dirty="0">
                  <a:solidFill>
                    <a:srgbClr val="004993"/>
                  </a:solidFill>
                  <a:latin typeface="Trebuchet MS" panose="020B0603020202020204" pitchFamily="34" charset="0"/>
                </a:rPr>
                <a:t>Sport</a:t>
              </a:r>
            </a:p>
          </p:txBody>
        </p:sp>
        <p:sp>
          <p:nvSpPr>
            <p:cNvPr id="159" name="ZoneTexte 158"/>
            <p:cNvSpPr txBox="1"/>
            <p:nvPr/>
          </p:nvSpPr>
          <p:spPr>
            <a:xfrm>
              <a:off x="7929577" y="1982579"/>
              <a:ext cx="225895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4400" b="1" dirty="0">
                  <a:solidFill>
                    <a:srgbClr val="004993"/>
                  </a:solidFill>
                  <a:latin typeface="Trebuchet MS" panose="020B0603020202020204" pitchFamily="34" charset="0"/>
                </a:rPr>
                <a:t>Concert</a:t>
              </a:r>
            </a:p>
          </p:txBody>
        </p:sp>
        <p:sp>
          <p:nvSpPr>
            <p:cNvPr id="160" name="ZoneTexte 159"/>
            <p:cNvSpPr txBox="1"/>
            <p:nvPr/>
          </p:nvSpPr>
          <p:spPr>
            <a:xfrm>
              <a:off x="8451237" y="3145319"/>
              <a:ext cx="2213235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4400" b="1" dirty="0">
                  <a:solidFill>
                    <a:srgbClr val="004993"/>
                  </a:solidFill>
                  <a:latin typeface="Trebuchet MS" panose="020B0603020202020204" pitchFamily="34" charset="0"/>
                </a:rPr>
                <a:t>Festival</a:t>
              </a:r>
            </a:p>
          </p:txBody>
        </p:sp>
        <p:sp>
          <p:nvSpPr>
            <p:cNvPr id="161" name="ZoneTexte 160"/>
            <p:cNvSpPr txBox="1"/>
            <p:nvPr/>
          </p:nvSpPr>
          <p:spPr>
            <a:xfrm>
              <a:off x="7955348" y="4425307"/>
              <a:ext cx="2743059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4400" b="1" dirty="0">
                  <a:solidFill>
                    <a:srgbClr val="004993"/>
                  </a:solidFill>
                  <a:latin typeface="Trebuchet MS" panose="020B0603020202020204" pitchFamily="34" charset="0"/>
                </a:rPr>
                <a:t>Excursion</a:t>
              </a:r>
            </a:p>
          </p:txBody>
        </p:sp>
        <p:sp>
          <p:nvSpPr>
            <p:cNvPr id="162" name="ZoneTexte 161"/>
            <p:cNvSpPr txBox="1"/>
            <p:nvPr/>
          </p:nvSpPr>
          <p:spPr>
            <a:xfrm>
              <a:off x="1437961" y="4425307"/>
              <a:ext cx="2324675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4400" b="1" dirty="0">
                  <a:solidFill>
                    <a:srgbClr val="004993"/>
                  </a:solidFill>
                  <a:latin typeface="Trebuchet MS" panose="020B0603020202020204" pitchFamily="34" charset="0"/>
                </a:rPr>
                <a:t>Museum</a:t>
              </a:r>
            </a:p>
          </p:txBody>
        </p:sp>
        <p:sp>
          <p:nvSpPr>
            <p:cNvPr id="163" name="ZoneTexte 162"/>
            <p:cNvSpPr txBox="1"/>
            <p:nvPr/>
          </p:nvSpPr>
          <p:spPr>
            <a:xfrm>
              <a:off x="4757096" y="4744486"/>
              <a:ext cx="2667718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4400" b="1" dirty="0" err="1">
                  <a:solidFill>
                    <a:srgbClr val="004993"/>
                  </a:solidFill>
                  <a:latin typeface="Trebuchet MS" panose="020B0603020202020204" pitchFamily="34" charset="0"/>
                </a:rPr>
                <a:t>Children</a:t>
              </a:r>
              <a:endParaRPr lang="fr-CH" sz="4400" b="1" dirty="0">
                <a:solidFill>
                  <a:srgbClr val="004993"/>
                </a:solidFill>
                <a:latin typeface="Trebuchet MS" panose="020B0603020202020204" pitchFamily="34" charset="0"/>
              </a:endParaRPr>
            </a:p>
            <a:p>
              <a:pPr algn="ctr"/>
              <a:r>
                <a:rPr lang="fr-CH" sz="4400" b="1" dirty="0" err="1">
                  <a:solidFill>
                    <a:srgbClr val="004993"/>
                  </a:solidFill>
                  <a:latin typeface="Trebuchet MS" panose="020B0603020202020204" pitchFamily="34" charset="0"/>
                </a:rPr>
                <a:t>Activities</a:t>
              </a:r>
              <a:endParaRPr lang="fr-CH" sz="4400" b="1" dirty="0">
                <a:solidFill>
                  <a:srgbClr val="004993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164" name="ZoneTexte 163"/>
            <p:cNvSpPr txBox="1"/>
            <p:nvPr/>
          </p:nvSpPr>
          <p:spPr>
            <a:xfrm>
              <a:off x="909686" y="3190129"/>
              <a:ext cx="2278188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4400" b="1" dirty="0" err="1">
                  <a:solidFill>
                    <a:srgbClr val="004993"/>
                  </a:solidFill>
                  <a:latin typeface="Trebuchet MS" panose="020B0603020202020204" pitchFamily="34" charset="0"/>
                </a:rPr>
                <a:t>Theatre</a:t>
              </a:r>
              <a:endParaRPr lang="fr-CH" sz="4400" b="1" dirty="0">
                <a:solidFill>
                  <a:srgbClr val="004993"/>
                </a:solidFill>
                <a:latin typeface="Trebuchet MS" panose="020B0603020202020204" pitchFamily="34" charset="0"/>
              </a:endParaRPr>
            </a:p>
          </p:txBody>
        </p:sp>
        <p:pic>
          <p:nvPicPr>
            <p:cNvPr id="165" name="Image 16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2452" y="2891696"/>
              <a:ext cx="2752991" cy="146378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23958303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Google Shape;1134;p6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HOW TO PURCHASE TICKETS</a:t>
            </a:r>
            <a:endParaRPr b="1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1135" name="Google Shape;1135;p64"/>
          <p:cNvCxnSpPr/>
          <p:nvPr/>
        </p:nvCxnSpPr>
        <p:spPr>
          <a:xfrm>
            <a:off x="0" y="1371800"/>
            <a:ext cx="61356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" name="AutoShape 4" descr="Gilles Rufenacht est réélu président de Genève Cliniques L'association des  cliniques privées de Genève accueille deux no"/>
          <p:cNvSpPr>
            <a:spLocks noChangeAspect="1" noChangeArrowheads="1"/>
          </p:cNvSpPr>
          <p:nvPr/>
        </p:nvSpPr>
        <p:spPr bwMode="auto">
          <a:xfrm>
            <a:off x="410633" y="10586"/>
            <a:ext cx="406400" cy="40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H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cs typeface="Helvetica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135600" y="1638549"/>
            <a:ext cx="5268045" cy="10770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914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33" b="1" i="0" u="none" strike="noStrike" kern="1200" cap="none" spc="0" normalizeH="0" baseline="0" noProof="0" dirty="0">
                <a:ln>
                  <a:noFill/>
                </a:ln>
                <a:solidFill>
                  <a:srgbClr val="004993"/>
                </a:solidFill>
                <a:effectLst/>
                <a:uLnTx/>
                <a:uFillTx/>
                <a:latin typeface="Trebuchet MS" panose="020B0603020202020204" pitchFamily="34" charset="0"/>
                <a:cs typeface="Helvetica"/>
              </a:rPr>
              <a:t>REMOTELY</a:t>
            </a:r>
            <a:r>
              <a:rPr kumimoji="0" lang="en-US" sz="2133" b="0" i="0" u="none" strike="noStrike" kern="1200" cap="none" spc="0" normalizeH="0" baseline="0" noProof="0" dirty="0">
                <a:ln>
                  <a:noFill/>
                </a:ln>
                <a:solidFill>
                  <a:srgbClr val="004993"/>
                </a:solidFill>
                <a:effectLst/>
                <a:uLnTx/>
                <a:uFillTx/>
                <a:latin typeface="Trebuchet MS" panose="020B0603020202020204" pitchFamily="34" charset="0"/>
                <a:cs typeface="Helvetica"/>
              </a:rPr>
              <a:t> </a:t>
            </a:r>
          </a:p>
          <a:p>
            <a:pPr marL="380990" marR="0" lvl="0" indent="-380990" algn="l" defTabSz="121914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603020202020204" pitchFamily="34" charset="0"/>
                <a:cs typeface="Helvetica"/>
              </a:rPr>
              <a:t>Online ticket order form</a:t>
            </a:r>
          </a:p>
          <a:p>
            <a:pPr marL="380990" marR="0" lvl="0" indent="-380990" algn="l" defTabSz="121914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603020202020204" pitchFamily="34" charset="0"/>
                <a:cs typeface="Helvetica"/>
              </a:rPr>
              <a:t>Payment link by email,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603020202020204" pitchFamily="34" charset="0"/>
                <a:cs typeface="Helvetica"/>
              </a:rPr>
              <a:t>sms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603020202020204" pitchFamily="34" charset="0"/>
              <a:cs typeface="Helvetica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70985" y="1638549"/>
            <a:ext cx="5296679" cy="10770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914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33" b="1" i="0" u="none" strike="noStrike" kern="1200" cap="none" spc="0" normalizeH="0" baseline="0" noProof="0" dirty="0">
                <a:ln>
                  <a:noFill/>
                </a:ln>
                <a:solidFill>
                  <a:srgbClr val="004993"/>
                </a:solidFill>
                <a:effectLst/>
                <a:uLnTx/>
                <a:uFillTx/>
                <a:latin typeface="Trebuchet MS" panose="020B0603020202020204" pitchFamily="34" charset="0"/>
                <a:cs typeface="Helvetica"/>
              </a:rPr>
              <a:t>DIRECTLY</a:t>
            </a:r>
            <a:endParaRPr kumimoji="0" lang="en-US" sz="2133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  <a:cs typeface="Helvetica"/>
            </a:endParaRPr>
          </a:p>
          <a:p>
            <a:pPr marL="380990" marR="0" lvl="0" indent="-380990" algn="l" defTabSz="121914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133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603020202020204" pitchFamily="34" charset="0"/>
                <a:cs typeface="Helvetica"/>
              </a:rPr>
              <a:t>UN or CERN badge or pass required</a:t>
            </a:r>
          </a:p>
          <a:p>
            <a:pPr marL="380990" marR="0" lvl="0" indent="-380990" algn="l" defTabSz="121914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133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603020202020204" pitchFamily="34" charset="0"/>
                <a:cs typeface="Helvetica"/>
              </a:rPr>
              <a:t>Payment by card only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4993"/>
              </a:solidFill>
              <a:effectLst/>
              <a:uLnTx/>
              <a:uFillTx/>
              <a:latin typeface="Bahnschrift SemiBold" panose="020B0502040204020203" pitchFamily="34" charset="0"/>
              <a:cs typeface="Helvetica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5109" y="3268249"/>
            <a:ext cx="1032527" cy="954331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6346" y="3429298"/>
            <a:ext cx="781631" cy="931999"/>
          </a:xfrm>
          <a:prstGeom prst="rect">
            <a:avLst/>
          </a:prstGeom>
        </p:spPr>
      </p:pic>
      <p:sp>
        <p:nvSpPr>
          <p:cNvPr id="12" name="Google Shape;245;p41"/>
          <p:cNvSpPr/>
          <p:nvPr/>
        </p:nvSpPr>
        <p:spPr>
          <a:xfrm>
            <a:off x="11488616" y="3"/>
            <a:ext cx="703384" cy="694007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cs typeface="Helvetica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836" y="4908025"/>
            <a:ext cx="1852577" cy="1567943"/>
          </a:xfrm>
          <a:prstGeom prst="rect">
            <a:avLst/>
          </a:prstGeom>
        </p:spPr>
      </p:pic>
      <p:pic>
        <p:nvPicPr>
          <p:cNvPr id="1026" name="Picture 2" descr="twint-logo-open-graph | WorkFood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905" y="4908025"/>
            <a:ext cx="1187337" cy="1187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9672" y="3134551"/>
            <a:ext cx="2387851" cy="3279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3080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Google Shape;1134;p64"/>
          <p:cNvSpPr txBox="1">
            <a:spLocks noGrp="1"/>
          </p:cNvSpPr>
          <p:nvPr>
            <p:ph type="title"/>
          </p:nvPr>
        </p:nvSpPr>
        <p:spPr>
          <a:xfrm>
            <a:off x="577233" y="501168"/>
            <a:ext cx="11057600" cy="730733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lvl="0"/>
            <a:r>
              <a:rPr lang="en-US" sz="3733" b="1" dirty="0">
                <a:solidFill>
                  <a:srgbClr val="004993"/>
                </a:solidFill>
                <a:latin typeface="Trebuchet MS" panose="020B0603020202020204" pitchFamily="34" charset="0"/>
              </a:rPr>
              <a:t>CULTURAL KIOSKS AGENDA</a:t>
            </a:r>
            <a:endParaRPr b="1" i="1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9" name="Google Shape;1135;p64"/>
          <p:cNvCxnSpPr/>
          <p:nvPr/>
        </p:nvCxnSpPr>
        <p:spPr>
          <a:xfrm>
            <a:off x="0" y="1371800"/>
            <a:ext cx="61356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" name="Google Shape;245;p41"/>
          <p:cNvSpPr/>
          <p:nvPr/>
        </p:nvSpPr>
        <p:spPr>
          <a:xfrm>
            <a:off x="11488616" y="3"/>
            <a:ext cx="703384" cy="694007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536" y="1580669"/>
            <a:ext cx="4354225" cy="1223975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4"/>
          <a:srcRect b="2992"/>
          <a:stretch/>
        </p:blipFill>
        <p:spPr>
          <a:xfrm>
            <a:off x="592733" y="2770868"/>
            <a:ext cx="4529313" cy="3846185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78927" y="1569957"/>
            <a:ext cx="4781257" cy="4270637"/>
          </a:xfrm>
          <a:prstGeom prst="rect">
            <a:avLst/>
          </a:prstGeom>
        </p:spPr>
      </p:pic>
      <p:pic>
        <p:nvPicPr>
          <p:cNvPr id="12" name="Image 11">
            <a:hlinkClick r:id="rId6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6354" y="5289254"/>
            <a:ext cx="1121229" cy="1121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6040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Google Shape;1134;p64"/>
          <p:cNvSpPr txBox="1">
            <a:spLocks noGrp="1"/>
          </p:cNvSpPr>
          <p:nvPr>
            <p:ph type="title"/>
          </p:nvPr>
        </p:nvSpPr>
        <p:spPr>
          <a:xfrm>
            <a:off x="577233" y="501167"/>
            <a:ext cx="11057600" cy="770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US" sz="4267" b="1" dirty="0">
                <a:solidFill>
                  <a:srgbClr val="004993"/>
                </a:solidFill>
                <a:latin typeface="Trebuchet MS" panose="020B0603020202020204" pitchFamily="34" charset="0"/>
              </a:rPr>
              <a:t>HOW TO STAY INFORMED ? </a:t>
            </a:r>
            <a:endParaRPr b="1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1135" name="Google Shape;1135;p64"/>
          <p:cNvCxnSpPr/>
          <p:nvPr/>
        </p:nvCxnSpPr>
        <p:spPr>
          <a:xfrm>
            <a:off x="0" y="1371800"/>
            <a:ext cx="61356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" name="Google Shape;245;p41"/>
          <p:cNvSpPr/>
          <p:nvPr/>
        </p:nvSpPr>
        <p:spPr>
          <a:xfrm>
            <a:off x="11488616" y="3"/>
            <a:ext cx="703384" cy="694007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 dirty="0"/>
          </a:p>
        </p:txBody>
      </p:sp>
      <p:sp>
        <p:nvSpPr>
          <p:cNvPr id="12" name="Rectangle 11"/>
          <p:cNvSpPr/>
          <p:nvPr/>
        </p:nvSpPr>
        <p:spPr>
          <a:xfrm>
            <a:off x="785492" y="5279402"/>
            <a:ext cx="4992457" cy="584775"/>
          </a:xfrm>
          <a:prstGeom prst="rect">
            <a:avLst/>
          </a:prstGeom>
          <a:ln w="12700">
            <a:noFill/>
          </a:ln>
        </p:spPr>
        <p:txBody>
          <a:bodyPr wrap="square">
            <a:spAutoFit/>
          </a:bodyPr>
          <a:lstStyle/>
          <a:p>
            <a:pPr algn="ctr" defTabSz="1625519" fontAlgn="base">
              <a:buClr>
                <a:srgbClr val="000000"/>
              </a:buClr>
              <a:defRPr/>
            </a:pPr>
            <a:r>
              <a:rPr lang="en-US" sz="1600" kern="0" dirty="0">
                <a:solidFill>
                  <a:srgbClr val="004993"/>
                </a:solidFill>
                <a:latin typeface="Trebuchet MS" panose="020B0603020202020204" pitchFamily="34" charset="0"/>
                <a:sym typeface="Arial"/>
              </a:rPr>
              <a:t>Subscription eligibility: international employees from</a:t>
            </a:r>
            <a:r>
              <a:rPr lang="en-US" sz="1600" dirty="0">
                <a:solidFill>
                  <a:srgbClr val="004993"/>
                </a:solidFill>
                <a:latin typeface="Trebuchet MS" panose="020B0603020202020204" pitchFamily="34" charset="0"/>
              </a:rPr>
              <a:t> UN Geneva, CERN, PM, NGO and other IO</a:t>
            </a:r>
            <a:endParaRPr lang="en-US" sz="1600" kern="0" dirty="0">
              <a:solidFill>
                <a:srgbClr val="004993"/>
              </a:solidFill>
              <a:latin typeface="Trebuchet MS" panose="020B0603020202020204" pitchFamily="34" charset="0"/>
              <a:sym typeface="Arial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-612445" y="5956593"/>
            <a:ext cx="7732588" cy="584775"/>
          </a:xfrm>
          <a:prstGeom prst="rect">
            <a:avLst/>
          </a:prstGeom>
          <a:ln w="12700">
            <a:noFill/>
          </a:ln>
        </p:spPr>
        <p:txBody>
          <a:bodyPr wrap="square">
            <a:spAutoFit/>
          </a:bodyPr>
          <a:lstStyle/>
          <a:p>
            <a:pPr algn="ctr" defTabSz="1625519" fontAlgn="base">
              <a:buClr>
                <a:srgbClr val="000000"/>
              </a:buClr>
              <a:defRPr/>
            </a:pPr>
            <a:r>
              <a:rPr lang="en-US" sz="1600" b="1" kern="0" dirty="0">
                <a:solidFill>
                  <a:srgbClr val="FF0000"/>
                </a:solidFill>
                <a:latin typeface="Trebuchet MS" panose="020B0603020202020204" pitchFamily="34" charset="0"/>
                <a:sym typeface="Arial"/>
              </a:rPr>
              <a:t>+</a:t>
            </a:r>
            <a:r>
              <a:rPr lang="en-US" sz="1600" kern="0" dirty="0">
                <a:solidFill>
                  <a:srgbClr val="004993"/>
                </a:solidFill>
                <a:latin typeface="Trebuchet MS" panose="020B0603020202020204" pitchFamily="34" charset="0"/>
                <a:sym typeface="Arial"/>
              </a:rPr>
              <a:t> Broadcast UN Geneva "What's New" </a:t>
            </a:r>
          </a:p>
          <a:p>
            <a:pPr algn="ctr" defTabSz="1625519" fontAlgn="base">
              <a:buClr>
                <a:srgbClr val="000000"/>
              </a:buClr>
              <a:defRPr/>
            </a:pPr>
            <a:r>
              <a:rPr lang="en-US" sz="1600" kern="0" dirty="0">
                <a:solidFill>
                  <a:srgbClr val="004993"/>
                </a:solidFill>
                <a:latin typeface="Trebuchet MS" panose="020B0603020202020204" pitchFamily="34" charset="0"/>
                <a:sym typeface="Arial"/>
              </a:rPr>
              <a:t> "Le bulletin" from CERN</a:t>
            </a:r>
          </a:p>
        </p:txBody>
      </p:sp>
      <p:grpSp>
        <p:nvGrpSpPr>
          <p:cNvPr id="14" name="Groupe 13"/>
          <p:cNvGrpSpPr/>
          <p:nvPr/>
        </p:nvGrpSpPr>
        <p:grpSpPr>
          <a:xfrm>
            <a:off x="615607" y="2398304"/>
            <a:ext cx="4942243" cy="2471485"/>
            <a:chOff x="1364530" y="2291309"/>
            <a:chExt cx="5806422" cy="2604248"/>
          </a:xfrm>
        </p:grpSpPr>
        <p:pic>
          <p:nvPicPr>
            <p:cNvPr id="16" name="Image 15"/>
            <p:cNvPicPr>
              <a:picLocks noChangeAspect="1"/>
            </p:cNvPicPr>
            <p:nvPr/>
          </p:nvPicPr>
          <p:blipFill rotWithShape="1">
            <a:blip r:embed="rId3"/>
            <a:srcRect b="30059"/>
            <a:stretch/>
          </p:blipFill>
          <p:spPr>
            <a:xfrm>
              <a:off x="4543838" y="2291309"/>
              <a:ext cx="2627114" cy="2604248"/>
            </a:xfrm>
            <a:prstGeom prst="rect">
              <a:avLst/>
            </a:prstGeom>
            <a:ln w="12700">
              <a:solidFill>
                <a:srgbClr val="004993"/>
              </a:solidFill>
            </a:ln>
          </p:spPr>
        </p:pic>
        <p:pic>
          <p:nvPicPr>
            <p:cNvPr id="17" name="Image 16"/>
            <p:cNvPicPr>
              <a:picLocks noChangeAspect="1"/>
            </p:cNvPicPr>
            <p:nvPr/>
          </p:nvPicPr>
          <p:blipFill rotWithShape="1">
            <a:blip r:embed="rId4"/>
            <a:srcRect b="36670"/>
            <a:stretch/>
          </p:blipFill>
          <p:spPr>
            <a:xfrm>
              <a:off x="2987492" y="2291309"/>
              <a:ext cx="2295224" cy="2351029"/>
            </a:xfrm>
            <a:prstGeom prst="rect">
              <a:avLst/>
            </a:prstGeom>
            <a:ln w="12700">
              <a:solidFill>
                <a:srgbClr val="004993"/>
              </a:solidFill>
            </a:ln>
          </p:spPr>
        </p:pic>
        <p:pic>
          <p:nvPicPr>
            <p:cNvPr id="18" name="Image 1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364530" y="2291309"/>
              <a:ext cx="2295224" cy="1916630"/>
            </a:xfrm>
            <a:prstGeom prst="rect">
              <a:avLst/>
            </a:prstGeom>
            <a:ln w="12700">
              <a:solidFill>
                <a:srgbClr val="004993"/>
              </a:solidFill>
            </a:ln>
          </p:spPr>
        </p:pic>
      </p:grpSp>
      <p:sp>
        <p:nvSpPr>
          <p:cNvPr id="11" name="Rectangle 10"/>
          <p:cNvSpPr/>
          <p:nvPr/>
        </p:nvSpPr>
        <p:spPr>
          <a:xfrm>
            <a:off x="416710" y="1726739"/>
            <a:ext cx="5382583" cy="502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19140">
              <a:defRPr/>
            </a:pPr>
            <a:r>
              <a:rPr lang="fr-CH" sz="2667" dirty="0">
                <a:solidFill>
                  <a:srgbClr val="004993"/>
                </a:solidFill>
                <a:latin typeface="Trebuchet MS" panose="020B0603020202020204" pitchFamily="34" charset="0"/>
                <a:hlinkClick r:id="rId6"/>
              </a:rPr>
              <a:t>Weekly Newsletter</a:t>
            </a:r>
            <a:endParaRPr lang="fr-CH" sz="2667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269086" y="1691115"/>
            <a:ext cx="5382583" cy="502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19140">
              <a:defRPr/>
            </a:pPr>
            <a:r>
              <a:rPr lang="fr-CH" sz="2667" dirty="0">
                <a:solidFill>
                  <a:srgbClr val="004993"/>
                </a:solidFill>
                <a:latin typeface="Trebuchet MS" panose="020B0603020202020204" pitchFamily="34" charset="0"/>
                <a:hlinkClick r:id="rId7"/>
              </a:rPr>
              <a:t>UN Today magazine</a:t>
            </a:r>
            <a:endParaRPr lang="fr-CH" sz="2667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pic>
        <p:nvPicPr>
          <p:cNvPr id="21" name="Image 20">
            <a:hlinkClick r:id="rId8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52309" y="2459776"/>
            <a:ext cx="4816136" cy="33811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Image 18">
            <a:hlinkClick r:id="rId10"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20515443">
            <a:off x="7871495" y="4919739"/>
            <a:ext cx="1126741" cy="15702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8134537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Google Shape;1134;p6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SOCIAL NETWORKS</a:t>
            </a:r>
            <a:endParaRPr b="1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1135" name="Google Shape;1135;p64"/>
          <p:cNvCxnSpPr/>
          <p:nvPr/>
        </p:nvCxnSpPr>
        <p:spPr>
          <a:xfrm>
            <a:off x="0" y="1371800"/>
            <a:ext cx="61356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6" name="Google Shape;245;p41"/>
          <p:cNvSpPr/>
          <p:nvPr/>
        </p:nvSpPr>
        <p:spPr>
          <a:xfrm>
            <a:off x="11488616" y="2"/>
            <a:ext cx="703384" cy="694007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40">
              <a:defRPr/>
            </a:pPr>
            <a:endParaRPr sz="2400" dirty="0"/>
          </a:p>
        </p:txBody>
      </p:sp>
      <p:sp>
        <p:nvSpPr>
          <p:cNvPr id="10" name="Rectangle 9"/>
          <p:cNvSpPr/>
          <p:nvPr/>
        </p:nvSpPr>
        <p:spPr>
          <a:xfrm>
            <a:off x="492674" y="2854992"/>
            <a:ext cx="11285849" cy="1323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40" fontAlgn="base">
              <a:defRPr/>
            </a:pPr>
            <a:endParaRPr lang="en-US" sz="2667" dirty="0">
              <a:solidFill>
                <a:srgbClr val="004993"/>
              </a:solidFill>
              <a:latin typeface="Bahnschrift SemiBold" panose="020B0502040204020203" pitchFamily="34" charset="0"/>
              <a:sym typeface="Wingdings" panose="05000000000000000000" pitchFamily="2" charset="2"/>
            </a:endParaRPr>
          </a:p>
          <a:p>
            <a:pPr marL="609570" indent="-609570" defTabSz="1219140" fontAlgn="base">
              <a:buFont typeface="+mj-lt"/>
              <a:buAutoNum type="arabicPeriod"/>
              <a:defRPr/>
            </a:pPr>
            <a:endParaRPr lang="en-US" sz="2667" dirty="0">
              <a:solidFill>
                <a:srgbClr val="004993"/>
              </a:solidFill>
              <a:latin typeface="Bahnschrift SemiBold" panose="020B0502040204020203" pitchFamily="34" charset="0"/>
            </a:endParaRPr>
          </a:p>
          <a:p>
            <a:pPr marL="457178" indent="-457178" defTabSz="1219140" fontAlgn="base">
              <a:buFont typeface="Arial" panose="020B0604020202020204" pitchFamily="34" charset="0"/>
              <a:buChar char="•"/>
              <a:defRPr/>
            </a:pPr>
            <a:endParaRPr lang="en-US" sz="2667" dirty="0">
              <a:solidFill>
                <a:srgbClr val="004993"/>
              </a:solidFill>
              <a:latin typeface="Bahnschrift SemiBold" panose="020B0502040204020203" pitchFamily="34" charset="0"/>
            </a:endParaRPr>
          </a:p>
        </p:txBody>
      </p:sp>
      <p:pic>
        <p:nvPicPr>
          <p:cNvPr id="4" name="Image 3">
            <a:hlinkClick r:id="rId3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4251" y="3292703"/>
            <a:ext cx="992167" cy="99216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321595" y="2822810"/>
            <a:ext cx="1922928" cy="338554"/>
          </a:xfrm>
          <a:prstGeom prst="rect">
            <a:avLst/>
          </a:prstGeom>
          <a:ln w="12700">
            <a:noFill/>
          </a:ln>
        </p:spPr>
        <p:txBody>
          <a:bodyPr wrap="square">
            <a:spAutoFit/>
          </a:bodyPr>
          <a:lstStyle/>
          <a:p>
            <a:pPr algn="ctr" defTabSz="1219140" fontAlgn="base">
              <a:defRPr/>
            </a:pPr>
            <a:r>
              <a:rPr lang="en-US" sz="1600" dirty="0">
                <a:solidFill>
                  <a:srgbClr val="004993"/>
                </a:solidFill>
                <a:latin typeface="Trebuchet MS" panose="020B0603020202020204" pitchFamily="34" charset="0"/>
                <a:hlinkClick r:id="rId5"/>
              </a:rPr>
              <a:t>@</a:t>
            </a:r>
            <a:r>
              <a:rPr lang="en-US" sz="1600" dirty="0" err="1">
                <a:solidFill>
                  <a:srgbClr val="004993"/>
                </a:solidFill>
                <a:latin typeface="Trebuchet MS" panose="020B0603020202020204" pitchFamily="34" charset="0"/>
                <a:hlinkClick r:id="rId5"/>
              </a:rPr>
              <a:t>CagiGeneva</a:t>
            </a:r>
            <a:endParaRPr lang="en-US" sz="1600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8485572" y="4161712"/>
            <a:ext cx="3354736" cy="1787637"/>
          </a:xfrm>
          <a:prstGeom prst="wedgeRoundRectCallout">
            <a:avLst>
              <a:gd name="adj1" fmla="val -93827"/>
              <a:gd name="adj2" fmla="val -46566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rgbClr val="0049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40" fontAlgn="base">
              <a:defRPr/>
            </a:pPr>
            <a:r>
              <a:rPr lang="en-US" sz="2400" b="1" dirty="0">
                <a:solidFill>
                  <a:srgbClr val="004993"/>
                </a:solidFill>
                <a:latin typeface="Trebuchet MS" panose="020B0603020202020204" pitchFamily="34" charset="0"/>
                <a:cs typeface="Arial"/>
              </a:rPr>
              <a:t>Practical</a:t>
            </a:r>
          </a:p>
          <a:p>
            <a:pPr algn="ctr" defTabSz="1219140" fontAlgn="base">
              <a:defRPr/>
            </a:pPr>
            <a:r>
              <a:rPr lang="en-US" sz="2400" b="1" dirty="0">
                <a:solidFill>
                  <a:srgbClr val="004993"/>
                </a:solidFill>
                <a:latin typeface="Trebuchet MS" panose="020B0603020202020204" pitchFamily="34" charset="0"/>
                <a:cs typeface="Arial"/>
              </a:rPr>
              <a:t>Geneva</a:t>
            </a:r>
          </a:p>
          <a:p>
            <a:pPr algn="ctr" defTabSz="1219140" fontAlgn="base">
              <a:defRPr/>
            </a:pPr>
            <a:r>
              <a:rPr lang="en-US" sz="2400" b="1" dirty="0">
                <a:solidFill>
                  <a:srgbClr val="004993"/>
                </a:solidFill>
                <a:latin typeface="Trebuchet MS" panose="020B0603020202020204" pitchFamily="34" charset="0"/>
                <a:cs typeface="Arial"/>
              </a:rPr>
              <a:t>Information</a:t>
            </a:r>
          </a:p>
        </p:txBody>
      </p:sp>
      <p:sp>
        <p:nvSpPr>
          <p:cNvPr id="22" name="Rectangle à coins arrondis 21"/>
          <p:cNvSpPr/>
          <p:nvPr/>
        </p:nvSpPr>
        <p:spPr>
          <a:xfrm>
            <a:off x="8485572" y="1804669"/>
            <a:ext cx="3354736" cy="1900177"/>
          </a:xfrm>
          <a:prstGeom prst="wedgeRoundRectCallout">
            <a:avLst>
              <a:gd name="adj1" fmla="val -88756"/>
              <a:gd name="adj2" fmla="val 59874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rgbClr val="0049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40" fontAlgn="base">
              <a:defRPr/>
            </a:pPr>
            <a:r>
              <a:rPr lang="en-US" sz="2400" b="1" dirty="0">
                <a:solidFill>
                  <a:srgbClr val="004993"/>
                </a:solidFill>
                <a:latin typeface="Trebuchet MS" panose="020B0603020202020204" pitchFamily="34" charset="0"/>
              </a:rPr>
              <a:t>Weekend</a:t>
            </a:r>
          </a:p>
          <a:p>
            <a:pPr algn="ctr" defTabSz="1219140" fontAlgn="base">
              <a:defRPr/>
            </a:pPr>
            <a:r>
              <a:rPr lang="en-US" sz="2400" b="1" dirty="0">
                <a:solidFill>
                  <a:srgbClr val="004993"/>
                </a:solidFill>
                <a:latin typeface="Trebuchet MS" panose="020B0603020202020204" pitchFamily="34" charset="0"/>
              </a:rPr>
              <a:t>ideas &amp;</a:t>
            </a:r>
          </a:p>
          <a:p>
            <a:pPr algn="ctr" defTabSz="1219140" fontAlgn="base">
              <a:defRPr/>
            </a:pPr>
            <a:r>
              <a:rPr lang="en-US" sz="2400" b="1" dirty="0">
                <a:solidFill>
                  <a:srgbClr val="004993"/>
                </a:solidFill>
                <a:latin typeface="Trebuchet MS" panose="020B0603020202020204" pitchFamily="34" charset="0"/>
              </a:rPr>
              <a:t>inspiration</a:t>
            </a:r>
          </a:p>
        </p:txBody>
      </p:sp>
      <p:sp>
        <p:nvSpPr>
          <p:cNvPr id="25" name="Rectangle à coins arrondis 24"/>
          <p:cNvSpPr/>
          <p:nvPr/>
        </p:nvSpPr>
        <p:spPr>
          <a:xfrm flipH="1">
            <a:off x="577233" y="1804669"/>
            <a:ext cx="3354736" cy="1900177"/>
          </a:xfrm>
          <a:prstGeom prst="wedgeRoundRectCallout">
            <a:avLst>
              <a:gd name="adj1" fmla="val -88756"/>
              <a:gd name="adj2" fmla="val 59874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rgbClr val="0049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40" fontAlgn="base">
              <a:defRPr/>
            </a:pPr>
            <a:r>
              <a:rPr lang="en-US" sz="2400" b="1" dirty="0">
                <a:solidFill>
                  <a:srgbClr val="004993"/>
                </a:solidFill>
                <a:latin typeface="Trebuchet MS" panose="020B0603020202020204" pitchFamily="34" charset="0"/>
              </a:rPr>
              <a:t>Special </a:t>
            </a:r>
          </a:p>
          <a:p>
            <a:pPr algn="ctr" defTabSz="1219140" fontAlgn="base">
              <a:defRPr/>
            </a:pPr>
            <a:r>
              <a:rPr lang="en-US" sz="2400" b="1" dirty="0">
                <a:solidFill>
                  <a:srgbClr val="004993"/>
                </a:solidFill>
                <a:latin typeface="Trebuchet MS" panose="020B0603020202020204" pitchFamily="34" charset="0"/>
              </a:rPr>
              <a:t>offers</a:t>
            </a:r>
          </a:p>
        </p:txBody>
      </p:sp>
      <p:sp>
        <p:nvSpPr>
          <p:cNvPr id="26" name="Rectangle à coins arrondis 25"/>
          <p:cNvSpPr/>
          <p:nvPr/>
        </p:nvSpPr>
        <p:spPr>
          <a:xfrm flipH="1">
            <a:off x="577234" y="4049173"/>
            <a:ext cx="3295911" cy="1900177"/>
          </a:xfrm>
          <a:prstGeom prst="wedgeRoundRectCallout">
            <a:avLst>
              <a:gd name="adj1" fmla="val -93827"/>
              <a:gd name="adj2" fmla="val -46566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rgbClr val="0049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40" fontAlgn="base">
              <a:defRPr/>
            </a:pPr>
            <a:r>
              <a:rPr lang="en-US" sz="2400" b="1" dirty="0">
                <a:solidFill>
                  <a:srgbClr val="004993"/>
                </a:solidFill>
                <a:latin typeface="Trebuchet MS" panose="020B0603020202020204" pitchFamily="34" charset="0"/>
              </a:rPr>
              <a:t>Cultural</a:t>
            </a:r>
          </a:p>
          <a:p>
            <a:pPr algn="ctr" defTabSz="1219140" fontAlgn="base">
              <a:defRPr/>
            </a:pPr>
            <a:r>
              <a:rPr lang="en-US" sz="2400" b="1" dirty="0">
                <a:solidFill>
                  <a:srgbClr val="004993"/>
                </a:solidFill>
                <a:latin typeface="Trebuchet MS" panose="020B0603020202020204" pitchFamily="34" charset="0"/>
              </a:rPr>
              <a:t>recommendations</a:t>
            </a:r>
          </a:p>
        </p:txBody>
      </p:sp>
      <p:sp>
        <p:nvSpPr>
          <p:cNvPr id="27" name="Rectangle 26"/>
          <p:cNvSpPr/>
          <p:nvPr/>
        </p:nvSpPr>
        <p:spPr>
          <a:xfrm>
            <a:off x="5486399" y="4311375"/>
            <a:ext cx="1543188" cy="338554"/>
          </a:xfrm>
          <a:prstGeom prst="rect">
            <a:avLst/>
          </a:prstGeom>
          <a:ln w="12700">
            <a:noFill/>
          </a:ln>
        </p:spPr>
        <p:txBody>
          <a:bodyPr wrap="square">
            <a:spAutoFit/>
          </a:bodyPr>
          <a:lstStyle/>
          <a:p>
            <a:pPr algn="ctr" defTabSz="1219140" fontAlgn="base">
              <a:defRPr/>
            </a:pPr>
            <a:r>
              <a:rPr lang="en-US" sz="1600" dirty="0">
                <a:solidFill>
                  <a:srgbClr val="004993"/>
                </a:solidFill>
                <a:latin typeface="Trebuchet MS" panose="020B0603020202020204" pitchFamily="34" charset="0"/>
                <a:hlinkClick r:id="rId6"/>
              </a:rPr>
              <a:t>@</a:t>
            </a:r>
            <a:r>
              <a:rPr lang="en-US" sz="1600" dirty="0" err="1">
                <a:solidFill>
                  <a:srgbClr val="004993"/>
                </a:solidFill>
                <a:latin typeface="Trebuchet MS" panose="020B0603020202020204" pitchFamily="34" charset="0"/>
                <a:hlinkClick r:id="rId6"/>
              </a:rPr>
              <a:t>cagi.geneva</a:t>
            </a:r>
            <a:endParaRPr lang="en-US" sz="1600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pic>
        <p:nvPicPr>
          <p:cNvPr id="14" name="Image 13">
            <a:hlinkClick r:id="rId5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3124" y="1775792"/>
            <a:ext cx="1031459" cy="1031459"/>
          </a:xfrm>
          <a:prstGeom prst="rect">
            <a:avLst/>
          </a:prstGeom>
        </p:spPr>
      </p:pic>
      <p:pic>
        <p:nvPicPr>
          <p:cNvPr id="15" name="Image 14">
            <a:hlinkClick r:id="rId8"/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5361" y="4790913"/>
            <a:ext cx="1004707" cy="1004707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5486401" y="5848627"/>
            <a:ext cx="1543188" cy="338554"/>
          </a:xfrm>
          <a:prstGeom prst="rect">
            <a:avLst/>
          </a:prstGeom>
          <a:ln w="12700">
            <a:noFill/>
          </a:ln>
        </p:spPr>
        <p:txBody>
          <a:bodyPr wrap="square">
            <a:spAutoFit/>
          </a:bodyPr>
          <a:lstStyle/>
          <a:p>
            <a:pPr algn="ctr" defTabSz="1219140" fontAlgn="base">
              <a:defRPr/>
            </a:pPr>
            <a:r>
              <a:rPr lang="en-US" sz="1600" dirty="0">
                <a:solidFill>
                  <a:srgbClr val="004993"/>
                </a:solidFill>
                <a:latin typeface="Trebuchet MS" panose="020B0603020202020204" pitchFamily="34" charset="0"/>
                <a:hlinkClick r:id="rId5"/>
              </a:rPr>
              <a:t>@</a:t>
            </a:r>
            <a:r>
              <a:rPr lang="en-US" sz="1600" dirty="0" err="1">
                <a:solidFill>
                  <a:srgbClr val="004993"/>
                </a:solidFill>
                <a:latin typeface="Trebuchet MS" panose="020B0603020202020204" pitchFamily="34" charset="0"/>
                <a:hlinkClick r:id="rId5"/>
              </a:rPr>
              <a:t>CagiGeneva</a:t>
            </a:r>
            <a:endParaRPr lang="en-US" sz="1600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39531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857;p53"/>
          <p:cNvSpPr/>
          <p:nvPr/>
        </p:nvSpPr>
        <p:spPr>
          <a:xfrm>
            <a:off x="0" y="2133599"/>
            <a:ext cx="6135603" cy="1"/>
          </a:xfrm>
          <a:prstGeom prst="line">
            <a:avLst/>
          </a:prstGeom>
          <a:ln w="19050">
            <a:solidFill>
              <a:srgbClr val="004993"/>
            </a:solidFill>
          </a:ln>
        </p:spPr>
        <p:txBody>
          <a:bodyPr lIns="60959" rIns="60959"/>
          <a:lstStyle/>
          <a:p>
            <a:pPr algn="ctr" defTabSz="1219170" hangingPunct="0">
              <a:defRPr b="1"/>
            </a:pPr>
            <a:endParaRPr sz="1867" b="1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3" name="Google Shape;245;p41"/>
          <p:cNvSpPr/>
          <p:nvPr/>
        </p:nvSpPr>
        <p:spPr>
          <a:xfrm>
            <a:off x="11488616" y="-1"/>
            <a:ext cx="703385" cy="694009"/>
          </a:xfrm>
          <a:prstGeom prst="rect">
            <a:avLst/>
          </a:prstGeom>
          <a:solidFill>
            <a:srgbClr val="004993"/>
          </a:solidFill>
          <a:ln w="12700">
            <a:miter lim="400000"/>
          </a:ln>
        </p:spPr>
        <p:txBody>
          <a:bodyPr lIns="60959" rIns="60959" anchor="ctr"/>
          <a:lstStyle/>
          <a:p>
            <a:pPr algn="ctr" defTabSz="1219170" hangingPunct="0">
              <a:defRPr b="1"/>
            </a:pPr>
            <a:endParaRPr sz="1867" b="1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4" name="Rectangle 10"/>
          <p:cNvSpPr txBox="1"/>
          <p:nvPr/>
        </p:nvSpPr>
        <p:spPr>
          <a:xfrm>
            <a:off x="3108960" y="2451105"/>
            <a:ext cx="5974080" cy="13208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60959" rIns="60959">
            <a:spAutoFit/>
          </a:bodyPr>
          <a:lstStyle/>
          <a:p>
            <a:pPr algn="ctr" defTabSz="1219170" hangingPunct="0">
              <a:spcBef>
                <a:spcPts val="1867"/>
              </a:spcBef>
              <a:defRPr sz="2400">
                <a:solidFill>
                  <a:srgbClr val="004993"/>
                </a:solidFill>
                <a:latin typeface="Bahnschrift SemiBold"/>
                <a:ea typeface="Bahnschrift SemiBold"/>
                <a:cs typeface="Bahnschrift SemiBold"/>
                <a:sym typeface="Bahnschrift SemiBold"/>
              </a:defRPr>
            </a:pPr>
            <a:r>
              <a:rPr sz="3200" kern="0" dirty="0">
                <a:solidFill>
                  <a:srgbClr val="004993"/>
                </a:solidFill>
                <a:latin typeface="Trebuchet MS" panose="020B0603020202020204" pitchFamily="34" charset="0"/>
                <a:sym typeface="Bahnschrift SemiBold"/>
              </a:rPr>
              <a:t> 022 / 546 14 </a:t>
            </a:r>
            <a:r>
              <a:rPr lang="fr-CH" sz="3200" kern="0" dirty="0">
                <a:solidFill>
                  <a:srgbClr val="004993"/>
                </a:solidFill>
                <a:latin typeface="Trebuchet MS" panose="020B0603020202020204" pitchFamily="34" charset="0"/>
                <a:sym typeface="Bahnschrift SemiBold"/>
              </a:rPr>
              <a:t>00</a:t>
            </a:r>
            <a:endParaRPr sz="3200" kern="0" dirty="0">
              <a:solidFill>
                <a:srgbClr val="004993"/>
              </a:solidFill>
              <a:latin typeface="Trebuchet MS" panose="020B0603020202020204" pitchFamily="34" charset="0"/>
              <a:sym typeface="Bahnschrift SemiBold"/>
            </a:endParaRPr>
          </a:p>
          <a:p>
            <a:pPr algn="ctr" defTabSz="1219170" hangingPunct="0">
              <a:spcBef>
                <a:spcPts val="1867"/>
              </a:spcBef>
              <a:defRPr sz="2400">
                <a:solidFill>
                  <a:srgbClr val="004993"/>
                </a:solidFill>
                <a:latin typeface="Bahnschrift SemiBold"/>
                <a:ea typeface="Bahnschrift SemiBold"/>
                <a:cs typeface="Bahnschrift SemiBold"/>
                <a:sym typeface="Bahnschrift SemiBold"/>
              </a:defRPr>
            </a:pPr>
            <a:r>
              <a:rPr lang="fr-CH" sz="3200" u="sng" kern="0" dirty="0" err="1">
                <a:solidFill>
                  <a:srgbClr val="73787C"/>
                </a:solidFill>
                <a:uFill>
                  <a:solidFill>
                    <a:srgbClr val="73787C"/>
                  </a:solidFill>
                </a:uFill>
                <a:latin typeface="Trebuchet MS" panose="020B0603020202020204" pitchFamily="34" charset="0"/>
                <a:sym typeface="Bahnschrift SemiBold"/>
                <a:hlinkClick r:id="rId2"/>
              </a:rPr>
              <a:t>welcome</a:t>
            </a:r>
            <a:r>
              <a:rPr sz="3200" u="sng" kern="0" dirty="0">
                <a:solidFill>
                  <a:srgbClr val="73787C"/>
                </a:solidFill>
                <a:uFill>
                  <a:solidFill>
                    <a:srgbClr val="73787C"/>
                  </a:solidFill>
                </a:uFill>
                <a:latin typeface="Trebuchet MS" panose="020B0603020202020204" pitchFamily="34" charset="0"/>
                <a:sym typeface="Bahnschrift SemiBold"/>
                <a:hlinkClick r:id="rId2"/>
              </a:rPr>
              <a:t>.cagi@etat.ge.ch</a:t>
            </a:r>
            <a:endParaRPr sz="3200" kern="0" dirty="0">
              <a:solidFill>
                <a:srgbClr val="004993"/>
              </a:solidFill>
              <a:latin typeface="Trebuchet MS" panose="020B0603020202020204" pitchFamily="34" charset="0"/>
              <a:sym typeface="Bahnschrift SemiBold"/>
            </a:endParaRPr>
          </a:p>
        </p:txBody>
      </p:sp>
      <p:pic>
        <p:nvPicPr>
          <p:cNvPr id="15" name="Image 14" descr="Imag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7028" y="356152"/>
            <a:ext cx="4922064" cy="157723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6" name="Groupe 15"/>
          <p:cNvGrpSpPr/>
          <p:nvPr/>
        </p:nvGrpSpPr>
        <p:grpSpPr>
          <a:xfrm>
            <a:off x="3720420" y="3975184"/>
            <a:ext cx="4751159" cy="2376779"/>
            <a:chOff x="4483952" y="4243268"/>
            <a:chExt cx="3915973" cy="1958975"/>
          </a:xfrm>
        </p:grpSpPr>
        <p:pic>
          <p:nvPicPr>
            <p:cNvPr id="17" name="Image 16">
              <a:hlinkClick r:id="rId4"/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83952" y="5639808"/>
              <a:ext cx="551184" cy="551184"/>
            </a:xfrm>
            <a:prstGeom prst="rect">
              <a:avLst/>
            </a:prstGeom>
          </p:spPr>
        </p:pic>
        <p:pic>
          <p:nvPicPr>
            <p:cNvPr id="18" name="Image 17">
              <a:hlinkClick r:id="rId6"/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29384" y="5670976"/>
              <a:ext cx="531267" cy="531267"/>
            </a:xfrm>
            <a:prstGeom prst="rect">
              <a:avLst/>
            </a:prstGeom>
          </p:spPr>
        </p:pic>
        <p:pic>
          <p:nvPicPr>
            <p:cNvPr id="19" name="Image 18">
              <a:hlinkClick r:id="rId8"/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4899" y="5666242"/>
              <a:ext cx="524357" cy="524357"/>
            </a:xfrm>
            <a:prstGeom prst="rect">
              <a:avLst/>
            </a:prstGeom>
          </p:spPr>
        </p:pic>
        <p:pic>
          <p:nvPicPr>
            <p:cNvPr id="20" name="Image 19">
              <a:hlinkClick r:id="rId10"/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73503" y="5675591"/>
              <a:ext cx="526422" cy="526422"/>
            </a:xfrm>
            <a:prstGeom prst="rect">
              <a:avLst/>
            </a:prstGeom>
          </p:spPr>
        </p:pic>
        <p:pic>
          <p:nvPicPr>
            <p:cNvPr id="21" name="Image 20">
              <a:hlinkClick r:id="rId12"/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7092" y="4243268"/>
              <a:ext cx="905259" cy="9052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67396597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30434" y="4778802"/>
            <a:ext cx="2722575" cy="1818849"/>
          </a:xfrm>
          <a:prstGeom prst="rect">
            <a:avLst/>
          </a:prstGeom>
          <a:noFill/>
          <a:ln w="12700">
            <a:solidFill>
              <a:schemeClr val="tx1">
                <a:lumMod val="85000"/>
                <a:lumOff val="1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34" name="Google Shape;1134;p64"/>
          <p:cNvSpPr txBox="1">
            <a:spLocks noGrp="1"/>
          </p:cNvSpPr>
          <p:nvPr>
            <p:ph type="title"/>
          </p:nvPr>
        </p:nvSpPr>
        <p:spPr>
          <a:xfrm>
            <a:off x="577233" y="501167"/>
            <a:ext cx="11057600" cy="770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WHO ARE WE ?</a:t>
            </a:r>
            <a:endParaRPr b="1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1135" name="Google Shape;1135;p64"/>
          <p:cNvCxnSpPr/>
          <p:nvPr/>
        </p:nvCxnSpPr>
        <p:spPr>
          <a:xfrm>
            <a:off x="0" y="1371800"/>
            <a:ext cx="61356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6" name="Google Shape;245;p41"/>
          <p:cNvSpPr/>
          <p:nvPr/>
        </p:nvSpPr>
        <p:spPr>
          <a:xfrm>
            <a:off x="11488616" y="1"/>
            <a:ext cx="703384" cy="694007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 dirty="0">
              <a:solidFill>
                <a:srgbClr val="000000"/>
              </a:solidFill>
              <a:latin typeface="Arial"/>
              <a:ea typeface="+mj-ea"/>
              <a:cs typeface="Arial"/>
              <a:sym typeface="Arial"/>
            </a:endParaRPr>
          </a:p>
        </p:txBody>
      </p:sp>
      <p:pic>
        <p:nvPicPr>
          <p:cNvPr id="59" name="Image 5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524"/>
            <a:ext cx="1819373" cy="561296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1" y="90158"/>
            <a:ext cx="1957304" cy="603849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869576" y="1712259"/>
            <a:ext cx="967291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>
              <a:buClr>
                <a:srgbClr val="000000"/>
              </a:buClr>
              <a:defRPr/>
            </a:pPr>
            <a:r>
              <a:rPr lang="fr-CH" kern="0" dirty="0">
                <a:solidFill>
                  <a:srgbClr val="000000"/>
                </a:solidFill>
                <a:latin typeface="Trebuchet MS" panose="020B0603020202020204" pitchFamily="34" charset="0"/>
                <a:cs typeface="Arial"/>
                <a:sym typeface="Arial"/>
              </a:rPr>
              <a:t>A non-profit organisation, </a:t>
            </a:r>
            <a:r>
              <a:rPr lang="fr-CH" kern="0" dirty="0" err="1">
                <a:solidFill>
                  <a:srgbClr val="000000"/>
                </a:solidFill>
                <a:latin typeface="Trebuchet MS" panose="020B0603020202020204" pitchFamily="34" charset="0"/>
                <a:cs typeface="Arial"/>
                <a:sym typeface="Arial"/>
              </a:rPr>
              <a:t>founded</a:t>
            </a:r>
            <a:r>
              <a:rPr lang="fr-CH" kern="0" dirty="0">
                <a:solidFill>
                  <a:srgbClr val="000000"/>
                </a:solidFill>
                <a:latin typeface="Trebuchet MS" panose="020B0603020202020204" pitchFamily="34" charset="0"/>
                <a:cs typeface="Arial"/>
                <a:sym typeface="Arial"/>
              </a:rPr>
              <a:t> in 1996</a:t>
            </a:r>
            <a:endParaRPr lang="fr-CH" kern="0" dirty="0">
              <a:solidFill>
                <a:srgbClr val="004993"/>
              </a:solidFill>
              <a:latin typeface="Trebuchet MS" panose="020B0603020202020204" pitchFamily="34" charset="0"/>
              <a:cs typeface="Arial"/>
              <a:sym typeface="Arial"/>
            </a:endParaRPr>
          </a:p>
          <a:p>
            <a:pPr defTabSz="1219170">
              <a:buClr>
                <a:srgbClr val="000000"/>
              </a:buClr>
              <a:defRPr/>
            </a:pPr>
            <a:endParaRPr lang="en-US" kern="0" dirty="0">
              <a:solidFill>
                <a:srgbClr val="000000"/>
              </a:solidFill>
              <a:latin typeface="Trebuchet MS" panose="020B0603020202020204" pitchFamily="34" charset="0"/>
              <a:cs typeface="Arial"/>
              <a:sym typeface="Arial"/>
            </a:endParaRPr>
          </a:p>
          <a:p>
            <a:pPr defTabSz="1219170">
              <a:buClr>
                <a:srgbClr val="000000"/>
              </a:buClr>
              <a:defRPr/>
            </a:pPr>
            <a:r>
              <a:rPr lang="en-US" kern="0" dirty="0">
                <a:solidFill>
                  <a:srgbClr val="000000"/>
                </a:solidFill>
                <a:latin typeface="Trebuchet MS" panose="020B0603020202020204" pitchFamily="34" charset="0"/>
                <a:cs typeface="Arial"/>
                <a:sym typeface="Arial"/>
              </a:rPr>
              <a:t>The 'one stop shop' facilitating the settlement and the integration</a:t>
            </a:r>
          </a:p>
          <a:p>
            <a:pPr defTabSz="1219170">
              <a:buClr>
                <a:srgbClr val="000000"/>
              </a:buClr>
              <a:defRPr/>
            </a:pPr>
            <a:endParaRPr lang="en-US" kern="0" dirty="0">
              <a:solidFill>
                <a:srgbClr val="000000"/>
              </a:solidFill>
              <a:latin typeface="Trebuchet MS" panose="020B0603020202020204" pitchFamily="34" charset="0"/>
              <a:cs typeface="Arial"/>
              <a:sym typeface="Arial"/>
            </a:endParaRPr>
          </a:p>
          <a:p>
            <a:pPr defTabSz="1219170">
              <a:buClr>
                <a:srgbClr val="000000"/>
              </a:buClr>
              <a:defRPr/>
            </a:pPr>
            <a:r>
              <a:rPr lang="en-US" kern="0" dirty="0">
                <a:solidFill>
                  <a:srgbClr val="000000"/>
                </a:solidFill>
                <a:latin typeface="Trebuchet MS" panose="020B0603020202020204" pitchFamily="34" charset="0"/>
                <a:cs typeface="Arial"/>
                <a:sym typeface="Arial"/>
              </a:rPr>
              <a:t>Assistance to NGOs and support to delegates attending conferences in Geneva</a:t>
            </a:r>
          </a:p>
          <a:p>
            <a:pPr defTabSz="1219170">
              <a:buClr>
                <a:srgbClr val="000000"/>
              </a:buClr>
              <a:defRPr/>
            </a:pPr>
            <a:endParaRPr lang="en-US" kern="0" dirty="0">
              <a:solidFill>
                <a:srgbClr val="000000"/>
              </a:solidFill>
              <a:latin typeface="Trebuchet MS" panose="020B0603020202020204" pitchFamily="34" charset="0"/>
              <a:cs typeface="Arial"/>
              <a:sym typeface="Arial"/>
            </a:endParaRPr>
          </a:p>
          <a:p>
            <a:pPr defTabSz="1219170">
              <a:buClr>
                <a:srgbClr val="000000"/>
              </a:buClr>
              <a:defRPr/>
            </a:pPr>
            <a:r>
              <a:rPr lang="en-US" kern="0" dirty="0">
                <a:solidFill>
                  <a:srgbClr val="000000"/>
                </a:solidFill>
                <a:latin typeface="Trebuchet MS" panose="020B0603020202020204" pitchFamily="34" charset="0"/>
                <a:cs typeface="Arial"/>
                <a:sym typeface="Arial"/>
              </a:rPr>
              <a:t>CAGI’s services are free of charge</a:t>
            </a:r>
            <a:endParaRPr lang="fr-CH" kern="0" dirty="0">
              <a:solidFill>
                <a:srgbClr val="004993"/>
              </a:solidFill>
              <a:latin typeface="Trebuchet MS" panose="020B0603020202020204" pitchFamily="34" charset="0"/>
              <a:cs typeface="Arial"/>
              <a:sym typeface="Arial"/>
            </a:endParaRPr>
          </a:p>
          <a:p>
            <a:endParaRPr lang="fr-CH" dirty="0"/>
          </a:p>
        </p:txBody>
      </p:sp>
      <p:pic>
        <p:nvPicPr>
          <p:cNvPr id="13" name="Image 12">
            <a:hlinkClick r:id="rId7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322" y="2157903"/>
            <a:ext cx="928797" cy="92879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69576" y="557083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CH" dirty="0">
                <a:latin typeface="Trebuchet MS" panose="020B0603020202020204" pitchFamily="34" charset="0"/>
              </a:rPr>
              <a:t>La Pastorale</a:t>
            </a:r>
            <a:br>
              <a:rPr lang="fr-CH" dirty="0">
                <a:latin typeface="Trebuchet MS" panose="020B0603020202020204" pitchFamily="34" charset="0"/>
              </a:rPr>
            </a:br>
            <a:r>
              <a:rPr lang="fr-CH" dirty="0">
                <a:latin typeface="Trebuchet MS" panose="020B0603020202020204" pitchFamily="34" charset="0"/>
              </a:rPr>
              <a:t>Route de </a:t>
            </a:r>
            <a:r>
              <a:rPr lang="fr-CH" dirty="0" err="1">
                <a:latin typeface="Trebuchet MS" panose="020B0603020202020204" pitchFamily="34" charset="0"/>
              </a:rPr>
              <a:t>Ferney</a:t>
            </a:r>
            <a:r>
              <a:rPr lang="fr-CH" dirty="0">
                <a:latin typeface="Trebuchet MS" panose="020B0603020202020204" pitchFamily="34" charset="0"/>
              </a:rPr>
              <a:t> 106</a:t>
            </a:r>
            <a:br>
              <a:rPr lang="fr-CH" dirty="0">
                <a:latin typeface="Trebuchet MS" panose="020B0603020202020204" pitchFamily="34" charset="0"/>
              </a:rPr>
            </a:br>
            <a:r>
              <a:rPr lang="fr-CH" dirty="0">
                <a:latin typeface="Trebuchet MS" panose="020B0603020202020204" pitchFamily="34" charset="0"/>
              </a:rPr>
              <a:t>1202 Genève</a:t>
            </a:r>
          </a:p>
        </p:txBody>
      </p:sp>
      <p:sp>
        <p:nvSpPr>
          <p:cNvPr id="5" name="Rectangle 4"/>
          <p:cNvSpPr/>
          <p:nvPr/>
        </p:nvSpPr>
        <p:spPr>
          <a:xfrm>
            <a:off x="3467100" y="5555820"/>
            <a:ext cx="28892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fr-CH" dirty="0">
                <a:solidFill>
                  <a:srgbClr val="676C75"/>
                </a:solidFill>
                <a:latin typeface="museo-sans"/>
                <a:hlinkClick r:id="rId9"/>
              </a:rPr>
              <a:t>welcome.cagi@etat.ge.ch</a:t>
            </a:r>
            <a:endParaRPr lang="fr-CH" dirty="0">
              <a:solidFill>
                <a:srgbClr val="676C75"/>
              </a:solidFill>
              <a:latin typeface="museo-sans"/>
            </a:endParaRPr>
          </a:p>
          <a:p>
            <a:pPr fontAlgn="base"/>
            <a:r>
              <a:rPr lang="fr-CH" dirty="0">
                <a:latin typeface="museo-sans"/>
              </a:rPr>
              <a:t>+41 (0)22 546 14 00</a:t>
            </a:r>
            <a:endParaRPr lang="fr-CH" b="0" i="0" dirty="0">
              <a:effectLst/>
              <a:latin typeface="museo-sans"/>
            </a:endParaRPr>
          </a:p>
        </p:txBody>
      </p:sp>
    </p:spTree>
    <p:extLst>
      <p:ext uri="{BB962C8B-B14F-4D97-AF65-F5344CB8AC3E}">
        <p14:creationId xmlns:p14="http://schemas.microsoft.com/office/powerpoint/2010/main" val="607835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Google Shape;1134;p64"/>
          <p:cNvSpPr txBox="1">
            <a:spLocks noGrp="1"/>
          </p:cNvSpPr>
          <p:nvPr>
            <p:ph type="title"/>
          </p:nvPr>
        </p:nvSpPr>
        <p:spPr>
          <a:xfrm>
            <a:off x="577233" y="501167"/>
            <a:ext cx="11057600" cy="770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OUR MEMBERS</a:t>
            </a:r>
            <a:endParaRPr b="1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1135" name="Google Shape;1135;p64"/>
          <p:cNvCxnSpPr/>
          <p:nvPr/>
        </p:nvCxnSpPr>
        <p:spPr>
          <a:xfrm>
            <a:off x="0" y="1371800"/>
            <a:ext cx="61356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6" name="Google Shape;245;p41"/>
          <p:cNvSpPr/>
          <p:nvPr/>
        </p:nvSpPr>
        <p:spPr>
          <a:xfrm>
            <a:off x="11488616" y="3"/>
            <a:ext cx="703384" cy="694007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9" name="Image 5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524"/>
            <a:ext cx="1819373" cy="561296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7722" y="2099878"/>
            <a:ext cx="2285295" cy="737364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8683" y="2010182"/>
            <a:ext cx="973276" cy="729956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9942915" y="4021137"/>
            <a:ext cx="673328" cy="5523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H" sz="24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185" y="4592569"/>
            <a:ext cx="710931" cy="710931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5585" y="3762409"/>
            <a:ext cx="1258959" cy="470851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867" y="4383258"/>
            <a:ext cx="613188" cy="613188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188" y="3547485"/>
            <a:ext cx="1324573" cy="883464"/>
          </a:xfrm>
          <a:prstGeom prst="rect">
            <a:avLst/>
          </a:prstGeom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6025" y="3594672"/>
            <a:ext cx="1507312" cy="836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Image 3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4689" y="4146701"/>
            <a:ext cx="1093687" cy="641947"/>
          </a:xfrm>
          <a:prstGeom prst="rect">
            <a:avLst/>
          </a:prstGeom>
        </p:spPr>
      </p:pic>
      <p:pic>
        <p:nvPicPr>
          <p:cNvPr id="40" name="Image 3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4519" y="4911086"/>
            <a:ext cx="1155816" cy="608324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4661464" y="1513094"/>
            <a:ext cx="28472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499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Founding</a:t>
            </a:r>
            <a:r>
              <a:rPr kumimoji="0" lang="fr-CH" sz="2400" b="0" i="0" u="none" strike="noStrike" kern="1200" cap="none" spc="0" normalizeH="0" baseline="0" noProof="0" dirty="0">
                <a:ln>
                  <a:noFill/>
                </a:ln>
                <a:solidFill>
                  <a:srgbClr val="00499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 </a:t>
            </a:r>
            <a:r>
              <a:rPr kumimoji="0" lang="fr-CH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499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members</a:t>
            </a:r>
            <a:endParaRPr kumimoji="0" lang="fr-CH" sz="2400" b="0" i="0" u="none" strike="noStrike" kern="1200" cap="none" spc="0" normalizeH="0" baseline="0" noProof="0" dirty="0">
              <a:ln>
                <a:noFill/>
              </a:ln>
              <a:solidFill>
                <a:srgbClr val="004993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</p:txBody>
      </p:sp>
      <p:pic>
        <p:nvPicPr>
          <p:cNvPr id="45" name="Image 44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53" r="5138" b="28942"/>
          <a:stretch/>
        </p:blipFill>
        <p:spPr>
          <a:xfrm>
            <a:off x="9845147" y="4233262"/>
            <a:ext cx="931271" cy="456532"/>
          </a:xfrm>
          <a:prstGeom prst="rect">
            <a:avLst/>
          </a:prstGeom>
        </p:spPr>
      </p:pic>
      <p:pic>
        <p:nvPicPr>
          <p:cNvPr id="46" name="Image 45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0134" y="6261516"/>
            <a:ext cx="881240" cy="272363"/>
          </a:xfrm>
          <a:prstGeom prst="rect">
            <a:avLst/>
          </a:prstGeom>
        </p:spPr>
      </p:pic>
      <p:sp>
        <p:nvSpPr>
          <p:cNvPr id="47" name="ZoneTexte 46"/>
          <p:cNvSpPr txBox="1"/>
          <p:nvPr/>
        </p:nvSpPr>
        <p:spPr>
          <a:xfrm>
            <a:off x="399219" y="2958797"/>
            <a:ext cx="5092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499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Associate</a:t>
            </a:r>
            <a:r>
              <a:rPr kumimoji="0" lang="fr-CH" sz="2400" b="0" i="0" u="none" strike="noStrike" kern="1200" cap="none" spc="0" normalizeH="0" baseline="0" noProof="0" dirty="0">
                <a:ln>
                  <a:noFill/>
                </a:ln>
                <a:solidFill>
                  <a:srgbClr val="00499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 </a:t>
            </a:r>
            <a:r>
              <a:rPr kumimoji="0" lang="fr-CH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499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members</a:t>
            </a:r>
            <a:endParaRPr kumimoji="0" lang="fr-CH" sz="2400" b="0" i="0" u="none" strike="noStrike" kern="1200" cap="none" spc="0" normalizeH="0" baseline="0" noProof="0" dirty="0">
              <a:ln>
                <a:noFill/>
              </a:ln>
              <a:solidFill>
                <a:srgbClr val="004993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</p:txBody>
      </p:sp>
      <p:pic>
        <p:nvPicPr>
          <p:cNvPr id="48" name="Picture 3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0354" y="4460164"/>
            <a:ext cx="1475543" cy="827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9" name="Google Shape;1135;p64"/>
          <p:cNvCxnSpPr/>
          <p:nvPr/>
        </p:nvCxnSpPr>
        <p:spPr>
          <a:xfrm flipH="1" flipV="1">
            <a:off x="5602012" y="3461873"/>
            <a:ext cx="24017" cy="3169599"/>
          </a:xfrm>
          <a:prstGeom prst="straightConnector1">
            <a:avLst/>
          </a:prstGeom>
          <a:noFill/>
          <a:ln w="1270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3" name="ZoneTexte 52"/>
          <p:cNvSpPr txBox="1"/>
          <p:nvPr/>
        </p:nvSpPr>
        <p:spPr>
          <a:xfrm>
            <a:off x="5580675" y="2953000"/>
            <a:ext cx="63512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499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Supporting</a:t>
            </a:r>
            <a:r>
              <a:rPr kumimoji="0" lang="fr-CH" sz="2400" b="0" i="0" u="none" strike="noStrike" kern="1200" cap="none" spc="0" normalizeH="0" baseline="0" noProof="0" dirty="0">
                <a:ln>
                  <a:noFill/>
                </a:ln>
                <a:solidFill>
                  <a:srgbClr val="00499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 </a:t>
            </a:r>
            <a:r>
              <a:rPr kumimoji="0" lang="fr-CH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499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members</a:t>
            </a:r>
            <a:endParaRPr kumimoji="0" lang="fr-CH" sz="2400" b="0" i="0" u="none" strike="noStrike" kern="1200" cap="none" spc="0" normalizeH="0" baseline="0" noProof="0" dirty="0">
              <a:ln>
                <a:noFill/>
              </a:ln>
              <a:solidFill>
                <a:srgbClr val="004993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</p:txBody>
      </p:sp>
      <p:sp>
        <p:nvSpPr>
          <p:cNvPr id="7" name="AutoShape 4" descr="Gilles Rufenacht est réélu président de Genève Cliniques L'association des  cliniques privées de Genève accueille deux no"/>
          <p:cNvSpPr>
            <a:spLocks noChangeAspect="1" noChangeArrowheads="1"/>
          </p:cNvSpPr>
          <p:nvPr/>
        </p:nvSpPr>
        <p:spPr bwMode="auto">
          <a:xfrm>
            <a:off x="410633" y="10586"/>
            <a:ext cx="406400" cy="40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H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20" name="Image 111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3984" y="3445442"/>
            <a:ext cx="1347957" cy="400124"/>
          </a:xfrm>
          <a:prstGeom prst="rect">
            <a:avLst/>
          </a:prstGeom>
        </p:spPr>
      </p:pic>
      <p:pic>
        <p:nvPicPr>
          <p:cNvPr id="1121" name="Image 1120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7146" y="5812421"/>
            <a:ext cx="1671109" cy="674691"/>
          </a:xfrm>
          <a:prstGeom prst="rect">
            <a:avLst/>
          </a:prstGeom>
        </p:spPr>
      </p:pic>
      <p:pic>
        <p:nvPicPr>
          <p:cNvPr id="60" name="Image 59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6735" y="4605553"/>
            <a:ext cx="1858453" cy="472985"/>
          </a:xfrm>
          <a:prstGeom prst="rect">
            <a:avLst/>
          </a:prstGeom>
        </p:spPr>
      </p:pic>
      <p:pic>
        <p:nvPicPr>
          <p:cNvPr id="1122" name="Image 1121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944" y="4084196"/>
            <a:ext cx="1515497" cy="337373"/>
          </a:xfrm>
          <a:prstGeom prst="rect">
            <a:avLst/>
          </a:prstGeom>
        </p:spPr>
      </p:pic>
      <p:pic>
        <p:nvPicPr>
          <p:cNvPr id="1123" name="Image 1122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2708" y="5024237"/>
            <a:ext cx="1037473" cy="425364"/>
          </a:xfrm>
          <a:prstGeom prst="rect">
            <a:avLst/>
          </a:prstGeom>
        </p:spPr>
      </p:pic>
      <p:pic>
        <p:nvPicPr>
          <p:cNvPr id="1124" name="Image 1123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1709" y="5959131"/>
            <a:ext cx="902324" cy="605867"/>
          </a:xfrm>
          <a:prstGeom prst="rect">
            <a:avLst/>
          </a:prstGeom>
        </p:spPr>
      </p:pic>
      <p:pic>
        <p:nvPicPr>
          <p:cNvPr id="1126" name="Image 1125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616" b="28875"/>
          <a:stretch/>
        </p:blipFill>
        <p:spPr>
          <a:xfrm>
            <a:off x="8448589" y="3518141"/>
            <a:ext cx="1094936" cy="454497"/>
          </a:xfrm>
          <a:prstGeom prst="rect">
            <a:avLst/>
          </a:prstGeom>
        </p:spPr>
      </p:pic>
      <p:pic>
        <p:nvPicPr>
          <p:cNvPr id="1127" name="Image 1126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3559" y="5927475"/>
            <a:ext cx="836119" cy="647893"/>
          </a:xfrm>
          <a:prstGeom prst="rect">
            <a:avLst/>
          </a:prstGeom>
        </p:spPr>
      </p:pic>
      <p:pic>
        <p:nvPicPr>
          <p:cNvPr id="1129" name="Image 1128"/>
          <p:cNvPicPr>
            <a:picLocks noChangeAspect="1"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86" t="39565" r="16984" b="35840"/>
          <a:stretch/>
        </p:blipFill>
        <p:spPr>
          <a:xfrm>
            <a:off x="7181188" y="3526284"/>
            <a:ext cx="995944" cy="375520"/>
          </a:xfrm>
          <a:prstGeom prst="rect">
            <a:avLst/>
          </a:prstGeom>
        </p:spPr>
      </p:pic>
      <p:pic>
        <p:nvPicPr>
          <p:cNvPr id="1131" name="Image 1130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2915" y="3543547"/>
            <a:ext cx="1076776" cy="414559"/>
          </a:xfrm>
          <a:prstGeom prst="rect">
            <a:avLst/>
          </a:prstGeom>
        </p:spPr>
      </p:pic>
      <p:pic>
        <p:nvPicPr>
          <p:cNvPr id="1132" name="Image 1131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0723" y="5455647"/>
            <a:ext cx="1147088" cy="488408"/>
          </a:xfrm>
          <a:prstGeom prst="rect">
            <a:avLst/>
          </a:prstGeom>
        </p:spPr>
      </p:pic>
      <p:pic>
        <p:nvPicPr>
          <p:cNvPr id="1133" name="Image 1132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0604" y="5327772"/>
            <a:ext cx="687568" cy="687568"/>
          </a:xfrm>
          <a:prstGeom prst="rect">
            <a:avLst/>
          </a:prstGeom>
        </p:spPr>
      </p:pic>
      <p:pic>
        <p:nvPicPr>
          <p:cNvPr id="1136" name="Image 1135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889" y="4976292"/>
            <a:ext cx="1239385" cy="253341"/>
          </a:xfrm>
          <a:prstGeom prst="rect">
            <a:avLst/>
          </a:prstGeom>
        </p:spPr>
      </p:pic>
      <p:pic>
        <p:nvPicPr>
          <p:cNvPr id="1140" name="Image 1139"/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0957" y="4296619"/>
            <a:ext cx="1062829" cy="85876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033" y="5535291"/>
            <a:ext cx="1266755" cy="348435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7626" y="5508441"/>
            <a:ext cx="1447439" cy="435615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847"/>
          <a:stretch/>
        </p:blipFill>
        <p:spPr>
          <a:xfrm>
            <a:off x="4774086" y="5516446"/>
            <a:ext cx="505037" cy="997788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185" y="6179443"/>
            <a:ext cx="1768107" cy="354436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6014" y="3385993"/>
            <a:ext cx="655913" cy="737235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35"/>
          <a:srcRect r="30028"/>
          <a:stretch/>
        </p:blipFill>
        <p:spPr>
          <a:xfrm>
            <a:off x="9475067" y="5451029"/>
            <a:ext cx="1424204" cy="373611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1234" y="5325843"/>
            <a:ext cx="1461607" cy="351224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385" y="4578376"/>
            <a:ext cx="1354023" cy="24832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5622" y="5877628"/>
            <a:ext cx="1170191" cy="636606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585" y="4012338"/>
            <a:ext cx="966976" cy="966976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11241764" y="6157066"/>
            <a:ext cx="599488" cy="599488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613" y="6364862"/>
            <a:ext cx="964508" cy="360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362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Google Shape;1134;p64"/>
          <p:cNvSpPr txBox="1">
            <a:spLocks noGrp="1"/>
          </p:cNvSpPr>
          <p:nvPr>
            <p:ph type="title"/>
          </p:nvPr>
        </p:nvSpPr>
        <p:spPr>
          <a:xfrm>
            <a:off x="577233" y="501167"/>
            <a:ext cx="11057600" cy="770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WELCOME SERVICE: HOUSING SUPPORT</a:t>
            </a:r>
            <a:endParaRPr b="1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1135" name="Google Shape;1135;p64"/>
          <p:cNvCxnSpPr/>
          <p:nvPr/>
        </p:nvCxnSpPr>
        <p:spPr>
          <a:xfrm>
            <a:off x="0" y="1371800"/>
            <a:ext cx="61356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6" name="Google Shape;245;p41"/>
          <p:cNvSpPr/>
          <p:nvPr/>
        </p:nvSpPr>
        <p:spPr>
          <a:xfrm>
            <a:off x="11488616" y="2"/>
            <a:ext cx="703384" cy="694007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40">
              <a:buClr>
                <a:srgbClr val="000000"/>
              </a:buClr>
              <a:defRPr/>
            </a:pPr>
            <a:endParaRPr sz="2400" dirty="0">
              <a:latin typeface="Arial"/>
              <a:cs typeface="Arial"/>
            </a:endParaRPr>
          </a:p>
        </p:txBody>
      </p:sp>
      <p:pic>
        <p:nvPicPr>
          <p:cNvPr id="59" name="Image 5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524"/>
            <a:ext cx="1819373" cy="561296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1" y="90160"/>
            <a:ext cx="1957304" cy="60384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24417" y="1364487"/>
            <a:ext cx="10593915" cy="404200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 defTabSz="1219140">
              <a:buClr>
                <a:srgbClr val="000000"/>
              </a:buClr>
              <a:defRPr/>
            </a:pPr>
            <a:endParaRPr lang="fr-CH" sz="2400" dirty="0">
              <a:latin typeface="Bahnschrift SemiBold" panose="020B0502040204020203" pitchFamily="34" charset="0"/>
              <a:cs typeface="Arial"/>
            </a:endParaRPr>
          </a:p>
          <a:p>
            <a:pPr marL="380981" indent="-380981" algn="just" defTabSz="1219140"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fr-CH" dirty="0">
                <a:latin typeface="Trebuchet MS" panose="020B0603020202020204" pitchFamily="34" charset="0"/>
                <a:cs typeface="Arial"/>
              </a:rPr>
              <a:t>an online </a:t>
            </a:r>
            <a:r>
              <a:rPr lang="fr-CH" dirty="0" err="1">
                <a:latin typeface="Trebuchet MS" panose="020B0603020202020204" pitchFamily="34" charset="0"/>
                <a:cs typeface="Arial"/>
              </a:rPr>
              <a:t>housing</a:t>
            </a:r>
            <a:r>
              <a:rPr lang="fr-CH" dirty="0">
                <a:latin typeface="Trebuchet MS" panose="020B0603020202020204" pitchFamily="34" charset="0"/>
                <a:cs typeface="Arial"/>
              </a:rPr>
              <a:t> </a:t>
            </a:r>
            <a:r>
              <a:rPr lang="fr-CH" dirty="0" err="1">
                <a:latin typeface="Trebuchet MS" panose="020B0603020202020204" pitchFamily="34" charset="0"/>
                <a:cs typeface="Arial"/>
              </a:rPr>
              <a:t>platform</a:t>
            </a:r>
            <a:endParaRPr lang="fr-CH" dirty="0">
              <a:latin typeface="Trebuchet MS" panose="020B0603020202020204" pitchFamily="34" charset="0"/>
              <a:cs typeface="Arial"/>
            </a:endParaRPr>
          </a:p>
          <a:p>
            <a:pPr marL="380981" indent="-380981" algn="just" defTabSz="1219140"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endParaRPr lang="fr-CH" dirty="0">
              <a:latin typeface="Trebuchet MS" panose="020B0603020202020204" pitchFamily="34" charset="0"/>
              <a:cs typeface="Arial"/>
            </a:endParaRPr>
          </a:p>
          <a:p>
            <a:pPr marL="380981" indent="-380981" algn="just" defTabSz="1219140"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fr-CH" dirty="0">
                <a:latin typeface="Trebuchet MS" panose="020B0603020202020204" pitchFamily="34" charset="0"/>
                <a:cs typeface="Arial"/>
              </a:rPr>
              <a:t>VIP Service</a:t>
            </a:r>
          </a:p>
          <a:p>
            <a:pPr algn="just" defTabSz="1219140">
              <a:buClr>
                <a:srgbClr val="000000"/>
              </a:buClr>
              <a:defRPr/>
            </a:pPr>
            <a:endParaRPr lang="fr-CH" dirty="0">
              <a:latin typeface="Trebuchet MS" panose="020B0603020202020204" pitchFamily="34" charset="0"/>
              <a:cs typeface="Arial"/>
            </a:endParaRPr>
          </a:p>
          <a:p>
            <a:pPr marL="380981" indent="-380981" algn="just" defTabSz="1219140"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fr-CH" dirty="0" err="1">
                <a:latin typeface="Trebuchet MS" panose="020B0603020202020204" pitchFamily="34" charset="0"/>
                <a:cs typeface="Arial"/>
              </a:rPr>
              <a:t>settling</a:t>
            </a:r>
            <a:r>
              <a:rPr lang="fr-CH" dirty="0">
                <a:latin typeface="Trebuchet MS" panose="020B0603020202020204" pitchFamily="34" charset="0"/>
                <a:cs typeface="Arial"/>
              </a:rPr>
              <a:t>-in &amp; </a:t>
            </a:r>
            <a:r>
              <a:rPr lang="fr-CH" dirty="0" err="1">
                <a:latin typeface="Trebuchet MS" panose="020B0603020202020204" pitchFamily="34" charset="0"/>
                <a:cs typeface="Arial"/>
              </a:rPr>
              <a:t>departure</a:t>
            </a:r>
            <a:r>
              <a:rPr lang="fr-CH" dirty="0">
                <a:latin typeface="Trebuchet MS" panose="020B0603020202020204" pitchFamily="34" charset="0"/>
                <a:cs typeface="Arial"/>
              </a:rPr>
              <a:t> support</a:t>
            </a:r>
          </a:p>
          <a:p>
            <a:pPr algn="just" defTabSz="1219140">
              <a:buClr>
                <a:srgbClr val="000000"/>
              </a:buClr>
              <a:defRPr/>
            </a:pPr>
            <a:endParaRPr lang="fr-CH" dirty="0">
              <a:latin typeface="Trebuchet MS" panose="020B0603020202020204" pitchFamily="34" charset="0"/>
              <a:cs typeface="Arial"/>
            </a:endParaRPr>
          </a:p>
          <a:p>
            <a:pPr marL="380981" indent="-380981" algn="just" defTabSz="1219140"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fr-CH" dirty="0" err="1">
                <a:latin typeface="Trebuchet MS" panose="020B0603020202020204" pitchFamily="34" charset="0"/>
                <a:cs typeface="Arial"/>
              </a:rPr>
              <a:t>proofreading</a:t>
            </a:r>
            <a:r>
              <a:rPr lang="fr-CH" dirty="0">
                <a:latin typeface="Trebuchet MS" panose="020B0603020202020204" pitchFamily="34" charset="0"/>
                <a:cs typeface="Arial"/>
              </a:rPr>
              <a:t> </a:t>
            </a:r>
            <a:r>
              <a:rPr lang="en-US" dirty="0">
                <a:latin typeface="Trebuchet MS" panose="020B0603020202020204" pitchFamily="34" charset="0"/>
                <a:cs typeface="Arial"/>
              </a:rPr>
              <a:t>of rental contracts</a:t>
            </a:r>
          </a:p>
          <a:p>
            <a:pPr algn="just" defTabSz="1219140">
              <a:buClr>
                <a:srgbClr val="000000"/>
              </a:buClr>
              <a:defRPr/>
            </a:pPr>
            <a:endParaRPr lang="en-US" dirty="0">
              <a:latin typeface="Trebuchet MS" panose="020B0603020202020204" pitchFamily="34" charset="0"/>
              <a:cs typeface="Arial"/>
            </a:endParaRPr>
          </a:p>
          <a:p>
            <a:pPr marL="380981" indent="-380981" algn="just" defTabSz="1219140"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Trebuchet MS" panose="020B0603020202020204" pitchFamily="34" charset="0"/>
                <a:cs typeface="Arial"/>
              </a:rPr>
              <a:t>tenancy law </a:t>
            </a:r>
            <a:r>
              <a:rPr lang="fr-CH" dirty="0" err="1">
                <a:latin typeface="Trebuchet MS" panose="020B0603020202020204" pitchFamily="34" charset="0"/>
                <a:cs typeface="Arial"/>
              </a:rPr>
              <a:t>advice</a:t>
            </a:r>
            <a:endParaRPr lang="fr-CH" dirty="0">
              <a:latin typeface="Trebuchet MS" panose="020B0603020202020204" pitchFamily="34" charset="0"/>
              <a:cs typeface="Arial"/>
            </a:endParaRPr>
          </a:p>
          <a:p>
            <a:pPr marL="380981" indent="-380981" algn="just" defTabSz="1219140"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endParaRPr lang="fr-CH" dirty="0">
              <a:latin typeface="Trebuchet MS" panose="020B0603020202020204" pitchFamily="34" charset="0"/>
              <a:cs typeface="Arial"/>
            </a:endParaRPr>
          </a:p>
          <a:p>
            <a:pPr marL="380981" indent="-380981" algn="just" defTabSz="1219140"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fr-CH" dirty="0" err="1">
                <a:latin typeface="Trebuchet MS" panose="020B0603020202020204" pitchFamily="34" charset="0"/>
                <a:cs typeface="Arial"/>
              </a:rPr>
              <a:t>search</a:t>
            </a:r>
            <a:r>
              <a:rPr lang="fr-CH" dirty="0">
                <a:latin typeface="Trebuchet MS" panose="020B0603020202020204" pitchFamily="34" charset="0"/>
                <a:cs typeface="Arial"/>
              </a:rPr>
              <a:t> for office </a:t>
            </a:r>
            <a:r>
              <a:rPr lang="fr-CH" dirty="0" err="1">
                <a:latin typeface="Trebuchet MS" panose="020B0603020202020204" pitchFamily="34" charset="0"/>
                <a:cs typeface="Arial"/>
              </a:rPr>
              <a:t>space</a:t>
            </a:r>
            <a:r>
              <a:rPr lang="fr-CH" dirty="0">
                <a:latin typeface="Trebuchet MS" panose="020B0603020202020204" pitchFamily="34" charset="0"/>
                <a:cs typeface="Arial"/>
              </a:rPr>
              <a:t> </a:t>
            </a:r>
          </a:p>
          <a:p>
            <a:pPr algn="ctr" defTabSz="1219140">
              <a:buClr>
                <a:srgbClr val="000000"/>
              </a:buClr>
              <a:defRPr/>
            </a:pPr>
            <a:br>
              <a:rPr lang="fr-CH" sz="1733" dirty="0">
                <a:solidFill>
                  <a:srgbClr val="004993"/>
                </a:solidFill>
                <a:latin typeface="Bahnschrift SemiBold" panose="020B0502040204020203" pitchFamily="34" charset="0"/>
                <a:cs typeface="Arial"/>
              </a:rPr>
            </a:br>
            <a:endParaRPr lang="fr-CH" sz="1733" dirty="0">
              <a:solidFill>
                <a:srgbClr val="004993"/>
              </a:solidFill>
              <a:latin typeface="Bahnschrift SemiBold" panose="020B0502040204020203" pitchFamily="34" charset="0"/>
              <a:cs typeface="Arial"/>
            </a:endParaRPr>
          </a:p>
        </p:txBody>
      </p:sp>
      <p:sp>
        <p:nvSpPr>
          <p:cNvPr id="9" name="Sous-titre 2"/>
          <p:cNvSpPr txBox="1">
            <a:spLocks/>
          </p:cNvSpPr>
          <p:nvPr/>
        </p:nvSpPr>
        <p:spPr>
          <a:xfrm>
            <a:off x="624417" y="5542173"/>
            <a:ext cx="3555697" cy="923330"/>
          </a:xfrm>
          <a:prstGeom prst="rect">
            <a:avLst/>
          </a:prstGeom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1219140">
              <a:defRPr/>
            </a:pPr>
            <a:r>
              <a:rPr lang="fr-CH" sz="1800" b="1" dirty="0">
                <a:solidFill>
                  <a:schemeClr val="tx1"/>
                </a:solidFill>
                <a:latin typeface="Trebuchet MS" panose="020B0603020202020204" pitchFamily="34" charset="0"/>
              </a:rPr>
              <a:t>Contact</a:t>
            </a:r>
          </a:p>
          <a:p>
            <a:pPr defTabSz="1219140">
              <a:defRPr/>
            </a:pPr>
            <a:r>
              <a:rPr lang="fr-CH" sz="1800" dirty="0">
                <a:solidFill>
                  <a:schemeClr val="tx1"/>
                </a:solidFill>
                <a:latin typeface="Trebuchet MS" panose="020B0603020202020204" pitchFamily="34" charset="0"/>
              </a:rPr>
              <a:t>+41 (0)22 546 14 17</a:t>
            </a:r>
          </a:p>
          <a:p>
            <a:pPr defTabSz="1219140">
              <a:defRPr/>
            </a:pPr>
            <a:r>
              <a:rPr lang="fr-CH" sz="1800" dirty="0">
                <a:solidFill>
                  <a:schemeClr val="tx1"/>
                </a:solidFill>
                <a:latin typeface="Trebuchet MS" panose="020B0603020202020204" pitchFamily="34" charset="0"/>
                <a:hlinkClick r:id="rId5"/>
              </a:rPr>
              <a:t>welcome.cagi@etat.ge.ch</a:t>
            </a:r>
            <a:endParaRPr lang="fr-CH" sz="1800" dirty="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  <p:pic>
        <p:nvPicPr>
          <p:cNvPr id="13" name="Image 12">
            <a:hlinkClick r:id="rId6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6354" y="5289254"/>
            <a:ext cx="1121229" cy="1121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151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Google Shape;1134;p64"/>
          <p:cNvSpPr txBox="1">
            <a:spLocks noGrp="1"/>
          </p:cNvSpPr>
          <p:nvPr>
            <p:ph type="title"/>
          </p:nvPr>
        </p:nvSpPr>
        <p:spPr>
          <a:xfrm>
            <a:off x="577233" y="501167"/>
            <a:ext cx="11057600" cy="770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WELCOME PROGRAMME : EXCURSIONS</a:t>
            </a:r>
            <a:b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</a:br>
            <a:endParaRPr b="1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1135" name="Google Shape;1135;p64"/>
          <p:cNvCxnSpPr/>
          <p:nvPr/>
        </p:nvCxnSpPr>
        <p:spPr>
          <a:xfrm>
            <a:off x="0" y="1371800"/>
            <a:ext cx="61356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6" name="Google Shape;245;p41"/>
          <p:cNvSpPr/>
          <p:nvPr/>
        </p:nvSpPr>
        <p:spPr>
          <a:xfrm>
            <a:off x="11488616" y="2"/>
            <a:ext cx="703384" cy="694007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 dirty="0"/>
          </a:p>
        </p:txBody>
      </p:sp>
      <p:pic>
        <p:nvPicPr>
          <p:cNvPr id="59" name="Image 5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524"/>
            <a:ext cx="1819373" cy="561296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1" y="90160"/>
            <a:ext cx="1957304" cy="60384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0" y="1454818"/>
            <a:ext cx="12192000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2400" b="1" dirty="0">
                <a:latin typeface="Trebuchet MS" panose="020B0603020202020204" pitchFamily="34" charset="0"/>
              </a:rPr>
              <a:t>A </a:t>
            </a:r>
            <a:r>
              <a:rPr lang="en-US" sz="2400" b="1" dirty="0" err="1">
                <a:latin typeface="Trebuchet MS" panose="020B0603020202020204" pitchFamily="34" charset="0"/>
              </a:rPr>
              <a:t>programme</a:t>
            </a:r>
            <a:r>
              <a:rPr lang="en-US" sz="2400" b="1" dirty="0">
                <a:latin typeface="Trebuchet MS" panose="020B0603020202020204" pitchFamily="34" charset="0"/>
              </a:rPr>
              <a:t> of excursions and visits for international newcomers, valid one year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5368" y="4362452"/>
            <a:ext cx="6221267" cy="2310203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45290" y="1967548"/>
            <a:ext cx="7521489" cy="2310203"/>
          </a:xfrm>
          <a:prstGeom prst="rect">
            <a:avLst/>
          </a:prstGeom>
        </p:spPr>
      </p:pic>
      <p:pic>
        <p:nvPicPr>
          <p:cNvPr id="10" name="Image 9">
            <a:hlinkClick r:id="rId7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6354" y="5289254"/>
            <a:ext cx="1121229" cy="1121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4754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Google Shape;1134;p64"/>
          <p:cNvSpPr txBox="1">
            <a:spLocks noGrp="1"/>
          </p:cNvSpPr>
          <p:nvPr>
            <p:ph type="title"/>
          </p:nvPr>
        </p:nvSpPr>
        <p:spPr>
          <a:xfrm>
            <a:off x="577233" y="501167"/>
            <a:ext cx="11057600" cy="770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WELCOME PROGRAMME : CONFERENCES</a:t>
            </a:r>
            <a:endParaRPr b="1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1135" name="Google Shape;1135;p64"/>
          <p:cNvCxnSpPr/>
          <p:nvPr/>
        </p:nvCxnSpPr>
        <p:spPr>
          <a:xfrm>
            <a:off x="0" y="1371800"/>
            <a:ext cx="61356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6" name="Google Shape;245;p41"/>
          <p:cNvSpPr/>
          <p:nvPr/>
        </p:nvSpPr>
        <p:spPr>
          <a:xfrm>
            <a:off x="11488616" y="2"/>
            <a:ext cx="703384" cy="694007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 dirty="0"/>
          </a:p>
        </p:txBody>
      </p:sp>
      <p:pic>
        <p:nvPicPr>
          <p:cNvPr id="59" name="Image 5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524"/>
            <a:ext cx="1819373" cy="561296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1" y="90160"/>
            <a:ext cx="1957304" cy="60384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0033" y="1438817"/>
            <a:ext cx="12192000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2400" b="1" dirty="0">
                <a:latin typeface="Trebuchet MS" panose="020B0603020202020204" pitchFamily="34" charset="0"/>
              </a:rPr>
              <a:t>Information sessions on various thematic to facilitate your stay in Geneva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8" b="5667"/>
          <a:stretch/>
        </p:blipFill>
        <p:spPr>
          <a:xfrm>
            <a:off x="1819373" y="1947480"/>
            <a:ext cx="8521718" cy="4745256"/>
          </a:xfrm>
          <a:prstGeom prst="rect">
            <a:avLst/>
          </a:prstGeom>
        </p:spPr>
      </p:pic>
      <p:pic>
        <p:nvPicPr>
          <p:cNvPr id="9" name="Image 8">
            <a:hlinkClick r:id="rId6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6354" y="5289254"/>
            <a:ext cx="1121229" cy="1121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582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57" name="Google Shape;857;p53"/>
          <p:cNvCxnSpPr/>
          <p:nvPr/>
        </p:nvCxnSpPr>
        <p:spPr>
          <a:xfrm>
            <a:off x="0" y="1371800"/>
            <a:ext cx="61356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4" name="Google Shape;245;p41"/>
          <p:cNvSpPr/>
          <p:nvPr/>
        </p:nvSpPr>
        <p:spPr>
          <a:xfrm>
            <a:off x="11488616" y="2"/>
            <a:ext cx="703384" cy="6940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40">
              <a:buClr>
                <a:srgbClr val="000000"/>
              </a:buClr>
              <a:defRPr/>
            </a:pPr>
            <a:endParaRPr sz="2400" dirty="0">
              <a:latin typeface="Arial"/>
              <a:cs typeface="Arial"/>
            </a:endParaRPr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577233" y="501167"/>
            <a:ext cx="11057600" cy="770400"/>
          </a:xfrm>
        </p:spPr>
        <p:txBody>
          <a:bodyPr/>
          <a:lstStyle/>
          <a:p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PRATICAL GENEVA</a:t>
            </a:r>
          </a:p>
        </p:txBody>
      </p:sp>
      <p:pic>
        <p:nvPicPr>
          <p:cNvPr id="20" name="Imag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1" y="90160"/>
            <a:ext cx="1957304" cy="603849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7954" y="4195176"/>
            <a:ext cx="2298901" cy="1551127"/>
          </a:xfrm>
          <a:prstGeom prst="rect">
            <a:avLst/>
          </a:prstGeom>
          <a:ln>
            <a:solidFill>
              <a:schemeClr val="tx2">
                <a:lumMod val="25000"/>
              </a:schemeClr>
            </a:solidFill>
          </a:ln>
        </p:spPr>
      </p:pic>
      <p:pic>
        <p:nvPicPr>
          <p:cNvPr id="23" name="Image 22">
            <a:hlinkClick r:id="rId5"/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" t="2730" r="2432" b="17713"/>
          <a:stretch/>
        </p:blipFill>
        <p:spPr>
          <a:xfrm>
            <a:off x="577233" y="1833658"/>
            <a:ext cx="2300897" cy="1547877"/>
          </a:xfrm>
          <a:prstGeom prst="rect">
            <a:avLst/>
          </a:prstGeom>
          <a:ln w="12700">
            <a:solidFill>
              <a:schemeClr val="tx2">
                <a:lumMod val="25000"/>
              </a:schemeClr>
            </a:solidFill>
          </a:ln>
        </p:spPr>
      </p:pic>
      <p:sp>
        <p:nvSpPr>
          <p:cNvPr id="24" name="ZoneTexte 23"/>
          <p:cNvSpPr txBox="1"/>
          <p:nvPr/>
        </p:nvSpPr>
        <p:spPr>
          <a:xfrm>
            <a:off x="598599" y="3612786"/>
            <a:ext cx="23008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40">
              <a:buClr>
                <a:srgbClr val="000000"/>
              </a:buClr>
              <a:defRPr/>
            </a:pPr>
            <a:r>
              <a:rPr lang="fr-CH" sz="1600" dirty="0">
                <a:latin typeface="Trebuchet MS" panose="020B0603020202020204" pitchFamily="34" charset="0"/>
                <a:cs typeface="Arial"/>
              </a:rPr>
              <a:t>Housing &amp; Insurances</a:t>
            </a:r>
          </a:p>
        </p:txBody>
      </p:sp>
      <p:pic>
        <p:nvPicPr>
          <p:cNvPr id="25" name="Image 24">
            <a:hlinkClick r:id="rId7"/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" t="3148" r="3883" b="17136"/>
          <a:stretch/>
        </p:blipFill>
        <p:spPr>
          <a:xfrm>
            <a:off x="3283555" y="1829588"/>
            <a:ext cx="2298476" cy="1556020"/>
          </a:xfrm>
          <a:prstGeom prst="rect">
            <a:avLst/>
          </a:prstGeom>
          <a:ln w="12700">
            <a:solidFill>
              <a:schemeClr val="tx2">
                <a:lumMod val="25000"/>
              </a:schemeClr>
            </a:solidFill>
          </a:ln>
        </p:spPr>
      </p:pic>
      <p:sp>
        <p:nvSpPr>
          <p:cNvPr id="26" name="ZoneTexte 25"/>
          <p:cNvSpPr txBox="1"/>
          <p:nvPr/>
        </p:nvSpPr>
        <p:spPr>
          <a:xfrm>
            <a:off x="3283557" y="3612786"/>
            <a:ext cx="23436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40">
              <a:buClr>
                <a:srgbClr val="000000"/>
              </a:buClr>
              <a:defRPr/>
            </a:pPr>
            <a:r>
              <a:rPr lang="fr-CH" sz="1600" dirty="0">
                <a:latin typeface="Trebuchet MS" panose="020B0603020202020204" pitchFamily="34" charset="0"/>
                <a:cs typeface="Arial"/>
              </a:rPr>
              <a:t>Health &amp; </a:t>
            </a:r>
            <a:r>
              <a:rPr lang="fr-CH" sz="1600" dirty="0" err="1">
                <a:latin typeface="Trebuchet MS" panose="020B0603020202020204" pitchFamily="34" charset="0"/>
                <a:cs typeface="Arial"/>
              </a:rPr>
              <a:t>Medical</a:t>
            </a:r>
            <a:endParaRPr lang="fr-CH" sz="1600" dirty="0">
              <a:latin typeface="Trebuchet MS" panose="020B0603020202020204" pitchFamily="34" charset="0"/>
              <a:cs typeface="Arial"/>
            </a:endParaRPr>
          </a:p>
        </p:txBody>
      </p:sp>
      <p:pic>
        <p:nvPicPr>
          <p:cNvPr id="27" name="Image 26">
            <a:hlinkClick r:id="rId9"/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5" t="5074" r="3530" b="17624"/>
          <a:stretch/>
        </p:blipFill>
        <p:spPr>
          <a:xfrm>
            <a:off x="598599" y="4195177"/>
            <a:ext cx="2300897" cy="1556020"/>
          </a:xfrm>
          <a:prstGeom prst="rect">
            <a:avLst/>
          </a:prstGeom>
          <a:ln w="12700">
            <a:solidFill>
              <a:schemeClr val="tx2">
                <a:lumMod val="25000"/>
              </a:schemeClr>
            </a:solidFill>
          </a:ln>
        </p:spPr>
      </p:pic>
      <p:sp>
        <p:nvSpPr>
          <p:cNvPr id="28" name="ZoneTexte 27"/>
          <p:cNvSpPr txBox="1"/>
          <p:nvPr/>
        </p:nvSpPr>
        <p:spPr>
          <a:xfrm>
            <a:off x="598598" y="5878544"/>
            <a:ext cx="23684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40">
              <a:buClr>
                <a:srgbClr val="000000"/>
              </a:buClr>
              <a:defRPr/>
            </a:pPr>
            <a:r>
              <a:rPr lang="fr-CH" sz="1600" dirty="0">
                <a:latin typeface="Trebuchet MS" panose="020B0603020202020204" pitchFamily="34" charset="0"/>
                <a:cs typeface="Arial"/>
              </a:rPr>
              <a:t>Education &amp; Family life</a:t>
            </a:r>
          </a:p>
        </p:txBody>
      </p:sp>
      <p:sp>
        <p:nvSpPr>
          <p:cNvPr id="29" name="ZoneTexte 28"/>
          <p:cNvSpPr txBox="1"/>
          <p:nvPr/>
        </p:nvSpPr>
        <p:spPr>
          <a:xfrm>
            <a:off x="3281134" y="5878544"/>
            <a:ext cx="23008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40">
              <a:buClr>
                <a:srgbClr val="000000"/>
              </a:buClr>
              <a:defRPr/>
            </a:pPr>
            <a:r>
              <a:rPr lang="fr-CH" sz="1600" dirty="0">
                <a:latin typeface="Trebuchet MS" panose="020B0603020202020204" pitchFamily="34" charset="0"/>
                <a:cs typeface="Arial"/>
              </a:rPr>
              <a:t>Transport &amp; </a:t>
            </a:r>
            <a:r>
              <a:rPr lang="fr-CH" sz="1600" dirty="0" err="1">
                <a:latin typeface="Trebuchet MS" panose="020B0603020202020204" pitchFamily="34" charset="0"/>
                <a:cs typeface="Arial"/>
              </a:rPr>
              <a:t>Mobility</a:t>
            </a:r>
            <a:endParaRPr lang="fr-CH" sz="1600" dirty="0">
              <a:latin typeface="Trebuchet MS" panose="020B0603020202020204" pitchFamily="34" charset="0"/>
              <a:cs typeface="Arial"/>
            </a:endParaRPr>
          </a:p>
        </p:txBody>
      </p:sp>
      <p:pic>
        <p:nvPicPr>
          <p:cNvPr id="30" name="Image 29">
            <a:hlinkClick r:id="rId11"/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5" t="18045" r="916" b="686"/>
          <a:stretch/>
        </p:blipFill>
        <p:spPr>
          <a:xfrm>
            <a:off x="6299980" y="1829588"/>
            <a:ext cx="3345108" cy="3916715"/>
          </a:xfrm>
          <a:prstGeom prst="rect">
            <a:avLst/>
          </a:prstGeom>
          <a:ln w="12700">
            <a:solidFill>
              <a:schemeClr val="bg2">
                <a:lumMod val="75000"/>
              </a:schemeClr>
            </a:solidFill>
          </a:ln>
        </p:spPr>
      </p:pic>
      <p:pic>
        <p:nvPicPr>
          <p:cNvPr id="31" name="Image 30">
            <a:hlinkClick r:id="rId13"/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6354" y="5289254"/>
            <a:ext cx="1121229" cy="1121229"/>
          </a:xfrm>
          <a:prstGeom prst="rect">
            <a:avLst/>
          </a:prstGeom>
        </p:spPr>
      </p:pic>
      <p:sp>
        <p:nvSpPr>
          <p:cNvPr id="32" name="ZoneTexte 31"/>
          <p:cNvSpPr txBox="1"/>
          <p:nvPr/>
        </p:nvSpPr>
        <p:spPr>
          <a:xfrm>
            <a:off x="6820903" y="5878544"/>
            <a:ext cx="23008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40">
              <a:buClr>
                <a:srgbClr val="000000"/>
              </a:buClr>
              <a:defRPr/>
            </a:pPr>
            <a:r>
              <a:rPr lang="fr-CH" sz="1600" dirty="0">
                <a:latin typeface="Trebuchet MS" panose="020B0603020202020204" pitchFamily="34" charset="0"/>
                <a:cs typeface="Arial"/>
              </a:rPr>
              <a:t>Brochure (</a:t>
            </a:r>
            <a:r>
              <a:rPr lang="fr-CH" sz="1600" dirty="0" err="1">
                <a:latin typeface="Trebuchet MS" panose="020B0603020202020204" pitchFamily="34" charset="0"/>
                <a:cs typeface="Arial"/>
              </a:rPr>
              <a:t>pdf</a:t>
            </a:r>
            <a:r>
              <a:rPr lang="fr-CH" sz="1600" dirty="0">
                <a:latin typeface="Trebuchet MS" panose="020B0603020202020204" pitchFamily="34" charset="0"/>
                <a:cs typeface="Arial"/>
              </a:rPr>
              <a:t>)</a:t>
            </a:r>
          </a:p>
        </p:txBody>
      </p:sp>
      <p:sp>
        <p:nvSpPr>
          <p:cNvPr id="33" name="Google Shape;245;p41"/>
          <p:cNvSpPr/>
          <p:nvPr/>
        </p:nvSpPr>
        <p:spPr>
          <a:xfrm>
            <a:off x="11488616" y="0"/>
            <a:ext cx="703384" cy="694007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444281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28" grpId="0"/>
      <p:bldP spid="29" grpId="0"/>
      <p:bldP spid="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27"/>
          <p:cNvPicPr>
            <a:picLocks noChangeAspect="1"/>
          </p:cNvPicPr>
          <p:nvPr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0" y="2241115"/>
            <a:ext cx="12192000" cy="3293533"/>
          </a:xfrm>
          <a:prstGeom prst="rect">
            <a:avLst/>
          </a:prstGeom>
        </p:spPr>
      </p:pic>
      <p:sp>
        <p:nvSpPr>
          <p:cNvPr id="1134" name="Google Shape;1134;p64"/>
          <p:cNvSpPr txBox="1">
            <a:spLocks noGrp="1"/>
          </p:cNvSpPr>
          <p:nvPr>
            <p:ph type="title"/>
          </p:nvPr>
        </p:nvSpPr>
        <p:spPr>
          <a:xfrm>
            <a:off x="577233" y="501167"/>
            <a:ext cx="11057600" cy="770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WELCOME PROGRAMME : "BEL"</a:t>
            </a:r>
            <a:endParaRPr b="1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1135" name="Google Shape;1135;p64"/>
          <p:cNvCxnSpPr/>
          <p:nvPr/>
        </p:nvCxnSpPr>
        <p:spPr>
          <a:xfrm>
            <a:off x="0" y="1371800"/>
            <a:ext cx="61356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6" name="Google Shape;245;p41"/>
          <p:cNvSpPr/>
          <p:nvPr/>
        </p:nvSpPr>
        <p:spPr>
          <a:xfrm>
            <a:off x="11488616" y="2"/>
            <a:ext cx="703384" cy="694007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 dirty="0"/>
          </a:p>
        </p:txBody>
      </p:sp>
      <p:pic>
        <p:nvPicPr>
          <p:cNvPr id="59" name="Image 5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524"/>
            <a:ext cx="1819373" cy="561296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1" y="90160"/>
            <a:ext cx="1957304" cy="60384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0" y="1848612"/>
            <a:ext cx="12192000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2400" b="1" dirty="0">
                <a:latin typeface="Trebuchet MS" panose="020B0603020202020204" pitchFamily="34" charset="0"/>
              </a:rPr>
              <a:t>BEL : </a:t>
            </a:r>
            <a:r>
              <a:rPr lang="en-US" sz="2400" b="1" i="1" dirty="0">
                <a:latin typeface="Trebuchet MS" panose="020B0603020202020204" pitchFamily="34" charset="0"/>
              </a:rPr>
              <a:t>Bourse </a:t>
            </a:r>
            <a:r>
              <a:rPr lang="en-US" sz="2400" b="1" i="1" dirty="0" err="1">
                <a:latin typeface="Trebuchet MS" panose="020B0603020202020204" pitchFamily="34" charset="0"/>
              </a:rPr>
              <a:t>d'Echange</a:t>
            </a:r>
            <a:r>
              <a:rPr lang="en-US" sz="2400" b="1" i="1" dirty="0">
                <a:latin typeface="Trebuchet MS" panose="020B0603020202020204" pitchFamily="34" charset="0"/>
              </a:rPr>
              <a:t> </a:t>
            </a:r>
            <a:r>
              <a:rPr lang="en-US" sz="2400" b="1" i="1" dirty="0" err="1">
                <a:latin typeface="Trebuchet MS" panose="020B0603020202020204" pitchFamily="34" charset="0"/>
              </a:rPr>
              <a:t>Linguistique</a:t>
            </a:r>
            <a:r>
              <a:rPr lang="en-US" sz="2400" b="1" i="1" dirty="0">
                <a:latin typeface="Trebuchet MS" panose="020B0603020202020204" pitchFamily="34" charset="0"/>
              </a:rPr>
              <a:t> </a:t>
            </a:r>
            <a:r>
              <a:rPr lang="en-US" sz="2400" b="1" dirty="0">
                <a:latin typeface="Trebuchet MS" panose="020B0603020202020204" pitchFamily="34" charset="0"/>
              </a:rPr>
              <a:t>or Conversation Exchange </a:t>
            </a:r>
            <a:r>
              <a:rPr lang="en-US" sz="2400" b="1" dirty="0" err="1">
                <a:latin typeface="Trebuchet MS" panose="020B0603020202020204" pitchFamily="34" charset="0"/>
              </a:rPr>
              <a:t>Programme</a:t>
            </a:r>
            <a:endParaRPr lang="en-US" sz="2400" b="1" dirty="0">
              <a:latin typeface="Trebuchet MS" panose="020B0603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37068" y="2936559"/>
            <a:ext cx="1171786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sz="3200" b="1" i="1" dirty="0" err="1">
                <a:solidFill>
                  <a:srgbClr val="004993"/>
                </a:solidFill>
                <a:latin typeface="Trebuchet MS" panose="020B0603020202020204" pitchFamily="34" charset="0"/>
              </a:rPr>
              <a:t>Improve</a:t>
            </a:r>
            <a:r>
              <a:rPr lang="fr-CH" sz="3200" b="1" i="1" dirty="0">
                <a:solidFill>
                  <a:srgbClr val="004993"/>
                </a:solidFill>
                <a:latin typeface="Trebuchet MS" panose="020B0603020202020204" pitchFamily="34" charset="0"/>
              </a:rPr>
              <a:t> and </a:t>
            </a:r>
            <a:r>
              <a:rPr lang="fr-CH" sz="3200" b="1" i="1" dirty="0" err="1">
                <a:solidFill>
                  <a:srgbClr val="004993"/>
                </a:solidFill>
                <a:latin typeface="Trebuchet MS" panose="020B0603020202020204" pitchFamily="34" charset="0"/>
              </a:rPr>
              <a:t>practise</a:t>
            </a:r>
            <a:r>
              <a:rPr lang="fr-CH" sz="3200" b="1" i="1" dirty="0">
                <a:solidFill>
                  <a:srgbClr val="004993"/>
                </a:solidFill>
                <a:latin typeface="Trebuchet MS" panose="020B0603020202020204" pitchFamily="34" charset="0"/>
              </a:rPr>
              <a:t> </a:t>
            </a:r>
            <a:r>
              <a:rPr lang="en-US" sz="3200" b="1" i="1" dirty="0">
                <a:solidFill>
                  <a:srgbClr val="004993"/>
                </a:solidFill>
                <a:latin typeface="Trebuchet MS" panose="020B0603020202020204" pitchFamily="34" charset="0"/>
              </a:rPr>
              <a:t>speaking any language</a:t>
            </a:r>
          </a:p>
          <a:p>
            <a:pPr algn="ctr"/>
            <a:r>
              <a:rPr lang="en-US" sz="3200" b="1" i="1" dirty="0">
                <a:solidFill>
                  <a:srgbClr val="004993"/>
                </a:solidFill>
                <a:latin typeface="Trebuchet MS" panose="020B0603020202020204" pitchFamily="34" charset="0"/>
              </a:rPr>
              <a:t>of your choice in exchange for your own</a:t>
            </a:r>
            <a:endParaRPr lang="fr-CH" sz="3200" i="1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12188" y="4396534"/>
            <a:ext cx="1382681" cy="1653277"/>
          </a:xfrm>
          <a:prstGeom prst="rect">
            <a:avLst/>
          </a:prstGeom>
        </p:spPr>
      </p:pic>
      <p:pic>
        <p:nvPicPr>
          <p:cNvPr id="11" name="Image 10">
            <a:hlinkClick r:id="rId7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6354" y="5289254"/>
            <a:ext cx="1121229" cy="1121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691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Google Shape;1134;p64"/>
          <p:cNvSpPr txBox="1">
            <a:spLocks noGrp="1"/>
          </p:cNvSpPr>
          <p:nvPr>
            <p:ph type="title"/>
          </p:nvPr>
        </p:nvSpPr>
        <p:spPr>
          <a:xfrm>
            <a:off x="577233" y="501167"/>
            <a:ext cx="11057600" cy="770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WELCOME PROGRAMME : SOCIAL EVENTS</a:t>
            </a:r>
            <a:endParaRPr b="1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1135" name="Google Shape;1135;p64"/>
          <p:cNvCxnSpPr/>
          <p:nvPr/>
        </p:nvCxnSpPr>
        <p:spPr>
          <a:xfrm>
            <a:off x="0" y="1371800"/>
            <a:ext cx="61356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6" name="Google Shape;245;p41"/>
          <p:cNvSpPr/>
          <p:nvPr/>
        </p:nvSpPr>
        <p:spPr>
          <a:xfrm>
            <a:off x="11488616" y="2"/>
            <a:ext cx="703384" cy="694007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 dirty="0"/>
          </a:p>
        </p:txBody>
      </p:sp>
      <p:pic>
        <p:nvPicPr>
          <p:cNvPr id="59" name="Image 5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524"/>
            <a:ext cx="1819373" cy="561296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1" y="90160"/>
            <a:ext cx="1957304" cy="60384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0033" y="1603572"/>
            <a:ext cx="12192000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2400" b="1" dirty="0">
                <a:latin typeface="Trebuchet MS" panose="020B0603020202020204" pitchFamily="34" charset="0"/>
              </a:rPr>
              <a:t>Discover local events happening in Geneva</a:t>
            </a:r>
          </a:p>
        </p:txBody>
      </p:sp>
      <p:pic>
        <p:nvPicPr>
          <p:cNvPr id="1026" name="Picture 2" descr="Fondation eduki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9373" y="4750298"/>
            <a:ext cx="3142125" cy="169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e 4"/>
          <p:cNvGrpSpPr/>
          <p:nvPr/>
        </p:nvGrpSpPr>
        <p:grpSpPr>
          <a:xfrm>
            <a:off x="6106033" y="5133042"/>
            <a:ext cx="3838757" cy="931857"/>
            <a:chOff x="-4111625" y="-12639776"/>
            <a:chExt cx="28689300" cy="7661377"/>
          </a:xfrm>
        </p:grpSpPr>
        <p:pic>
          <p:nvPicPr>
            <p:cNvPr id="1028" name="Picture 4" descr="PechaKucha Night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4000"/>
            <a:stretch/>
          </p:blipFill>
          <p:spPr bwMode="auto">
            <a:xfrm>
              <a:off x="2743200" y="-8026399"/>
              <a:ext cx="21834474" cy="304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Frequently Asked Questions – PechaKucha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111625" y="-12639776"/>
              <a:ext cx="28689300" cy="51625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" name="Image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982" y="2297008"/>
            <a:ext cx="4360864" cy="1963832"/>
          </a:xfrm>
          <a:prstGeom prst="rect">
            <a:avLst/>
          </a:prstGeom>
        </p:spPr>
      </p:pic>
      <p:pic>
        <p:nvPicPr>
          <p:cNvPr id="13" name="Image 12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6354" y="5289254"/>
            <a:ext cx="1121229" cy="1121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173315"/>
      </p:ext>
    </p:extLst>
  </p:cSld>
  <p:clrMapOvr>
    <a:masterClrMapping/>
  </p:clrMapOvr>
</p:sld>
</file>

<file path=ppt/theme/theme1.xml><?xml version="1.0" encoding="utf-8"?>
<a:theme xmlns:a="http://schemas.openxmlformats.org/drawingml/2006/main" name="1_Peace Day Social Media by SlidesGo">
  <a:themeElements>
    <a:clrScheme name="Personnalisé 8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00FF"/>
      </a:hlink>
      <a:folHlink>
        <a:srgbClr val="C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ace Day Social Media by SlidesGo">
  <a:themeElements>
    <a:clrScheme name="Peace Day Social Media by SlidesGo">
      <a:dk1>
        <a:srgbClr val="000000"/>
      </a:dk1>
      <a:lt1>
        <a:srgbClr val="EFEFEF"/>
      </a:lt1>
      <a:dk2>
        <a:srgbClr val="A7A7A7"/>
      </a:dk2>
      <a:lt2>
        <a:srgbClr val="535353"/>
      </a:lt2>
      <a:accent1>
        <a:srgbClr val="FFAB40"/>
      </a:accent1>
      <a:accent2>
        <a:srgbClr val="212121"/>
      </a:accent2>
      <a:accent3>
        <a:srgbClr val="78909C"/>
      </a:accent3>
      <a:accent4>
        <a:srgbClr val="8F6024"/>
      </a:accent4>
      <a:accent5>
        <a:srgbClr val="0097A7"/>
      </a:accent5>
      <a:accent6>
        <a:srgbClr val="EEFF41"/>
      </a:accent6>
      <a:hlink>
        <a:srgbClr val="0000FF"/>
      </a:hlink>
      <a:folHlink>
        <a:srgbClr val="FF00FF"/>
      </a:folHlink>
    </a:clrScheme>
    <a:fontScheme name="Peace Day Social Media by SlidesGo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Peace Day Social Media by SlidesG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ctr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1956</TotalTime>
  <Words>580</Words>
  <Application>Microsoft Office PowerPoint</Application>
  <PresentationFormat>Widescreen</PresentationFormat>
  <Paragraphs>131</Paragraphs>
  <Slides>19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32" baseType="lpstr">
      <vt:lpstr>Arial</vt:lpstr>
      <vt:lpstr>Bahnschrift SemiBold</vt:lpstr>
      <vt:lpstr>Calibri</vt:lpstr>
      <vt:lpstr>Cutive Mono</vt:lpstr>
      <vt:lpstr>Helvetica</vt:lpstr>
      <vt:lpstr>museo-sans</vt:lpstr>
      <vt:lpstr>Oswald</vt:lpstr>
      <vt:lpstr>Oswald Regular</vt:lpstr>
      <vt:lpstr>Trebuchet MS</vt:lpstr>
      <vt:lpstr>Webdings</vt:lpstr>
      <vt:lpstr>Wingdings</vt:lpstr>
      <vt:lpstr>1_Peace Day Social Media by SlidesGo</vt:lpstr>
      <vt:lpstr>Peace Day Social Media by SlidesGo</vt:lpstr>
      <vt:lpstr>INTERNATIONAL WELCOME CENTRE</vt:lpstr>
      <vt:lpstr>WHO ARE WE ?</vt:lpstr>
      <vt:lpstr>OUR MEMBERS</vt:lpstr>
      <vt:lpstr>WELCOME SERVICE: HOUSING SUPPORT</vt:lpstr>
      <vt:lpstr>WELCOME PROGRAMME : EXCURSIONS </vt:lpstr>
      <vt:lpstr>WELCOME PROGRAMME : CONFERENCES</vt:lpstr>
      <vt:lpstr>PRATICAL GENEVA</vt:lpstr>
      <vt:lpstr>WELCOME PROGRAMME : "BEL"</vt:lpstr>
      <vt:lpstr>WELCOME PROGRAMME : SOCIAL EVENTS</vt:lpstr>
      <vt:lpstr>SAVE THE DATE !</vt:lpstr>
      <vt:lpstr>SPOUSES / PARTNERS</vt:lpstr>
      <vt:lpstr>PowerPoint Presentation</vt:lpstr>
      <vt:lpstr>CULTURAL KIOSK : UN Geneva / CERN</vt:lpstr>
      <vt:lpstr>PowerPoint Presentation</vt:lpstr>
      <vt:lpstr>HOW TO PURCHASE TICKETS</vt:lpstr>
      <vt:lpstr>CULTURAL KIOSKS AGENDA</vt:lpstr>
      <vt:lpstr>HOW TO STAY INFORMED ? </vt:lpstr>
      <vt:lpstr>SOCIAL NETWORKS</vt:lpstr>
      <vt:lpstr>PowerPoint Presentation</vt:lpstr>
    </vt:vector>
  </TitlesOfParts>
  <Company>Etat de Genève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Eggly Veronica (CAGI)</dc:creator>
  <cp:lastModifiedBy>Carla Bosset</cp:lastModifiedBy>
  <cp:revision>170</cp:revision>
  <cp:lastPrinted>2023-02-28T13:56:52Z</cp:lastPrinted>
  <dcterms:created xsi:type="dcterms:W3CDTF">2022-01-31T13:50:27Z</dcterms:created>
  <dcterms:modified xsi:type="dcterms:W3CDTF">2024-03-21T08:08:55Z</dcterms:modified>
</cp:coreProperties>
</file>