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5"/>
  </p:notesMasterIdLst>
  <p:sldIdLst>
    <p:sldId id="256" r:id="rId2"/>
    <p:sldId id="257" r:id="rId3"/>
    <p:sldId id="259" r:id="rId4"/>
    <p:sldId id="258" r:id="rId5"/>
    <p:sldId id="261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8673B-923E-4724-BFA6-B09A57CD8D58}" type="datetimeFigureOut">
              <a:rPr lang="hu-HU" smtClean="0"/>
              <a:t>2023. 12. 07.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C3B83-0EB8-4119-8086-1A7D495A37C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81615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078CA-DF50-451E-9E99-C28872DFA59D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001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81C1-59CD-4D96-834E-837E71A522BD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33810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03691-96A6-46FD-B2CB-BFBC532BE9A2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6781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8987-369F-4725-A8F1-158B3675E43B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7050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33A4F-504C-4901-BED4-B416A41F7166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717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34263-DDE6-422E-9D73-D6CD5F051ED6}" type="datetime1">
              <a:rPr lang="hu-HU" smtClean="0"/>
              <a:t>2023. 12. 07.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2530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éphasá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F41AF-4E59-4A87-BCE6-35BCD72855F8}" type="datetime1">
              <a:rPr lang="hu-HU" smtClean="0"/>
              <a:t>2023. 12. 07.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5884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A480-4ED6-4B13-BE9A-05E7D9F82C69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3710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62D2E-72E3-455D-A004-A2379F17B7AF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054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0B32B-8297-455B-A95D-DAD3E946A648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748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66262-3568-4CC9-B366-5AC0AF694F6D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163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88FFA-D9D8-4F98-9858-EE79BD69B8AD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37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879D-F461-450B-8308-268C08DED4A3}" type="datetime1">
              <a:rPr lang="hu-HU" smtClean="0"/>
              <a:t>2023. 12. 07.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4068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6048-94BF-4486-B370-8906B5914277}" type="datetime1">
              <a:rPr lang="hu-HU" smtClean="0"/>
              <a:t>2023. 12. 07.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4508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ABAC-B5B7-494D-ADDA-70DE90BC01DB}" type="datetime1">
              <a:rPr lang="hu-HU" smtClean="0"/>
              <a:t>2023. 12. 07.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5601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E130-27A1-4C7E-AC8B-C0C4508277C5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961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B6426-5E27-41AE-BEDD-1B3F65EECBE6}" type="datetime1">
              <a:rPr lang="hu-HU" smtClean="0"/>
              <a:t>2023. 12. 07.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384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DF65F4A-D4BF-4D1F-A6E0-9144B1C5CB50}" type="datetime1">
              <a:rPr lang="hu-HU" smtClean="0"/>
              <a:t>2023. 12. 07.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hu-HU"/>
              <a:t>ZIMÁNYI SCHOOL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B517751-A41D-48CE-B2AC-FEF0DA01053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06328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Galactic</a:t>
            </a:r>
            <a:r>
              <a:rPr lang="hu-HU" dirty="0"/>
              <a:t> </a:t>
            </a:r>
            <a:r>
              <a:rPr lang="hu-HU" dirty="0" err="1"/>
              <a:t>hydrodynamics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t</a:t>
            </a:r>
            <a:r>
              <a:rPr lang="en-US" dirty="0"/>
              <a:t>h</a:t>
            </a:r>
            <a:r>
              <a:rPr lang="hu-HU" dirty="0" err="1"/>
              <a:t>ermodynamic</a:t>
            </a:r>
            <a:r>
              <a:rPr lang="hu-HU" dirty="0"/>
              <a:t> </a:t>
            </a:r>
            <a:r>
              <a:rPr lang="hu-HU" dirty="0" err="1"/>
              <a:t>gravity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Máté Pszota</a:t>
            </a:r>
            <a:endParaRPr lang="en-US" sz="2400" dirty="0"/>
          </a:p>
          <a:p>
            <a:r>
              <a:rPr lang="hu-HU" dirty="0"/>
              <a:t>i</a:t>
            </a:r>
            <a:r>
              <a:rPr lang="en-US" dirty="0"/>
              <a:t>n collaboration with P</a:t>
            </a:r>
            <a:r>
              <a:rPr lang="hu-HU" dirty="0"/>
              <a:t>éter </a:t>
            </a:r>
            <a:r>
              <a:rPr lang="hu-HU" dirty="0" err="1"/>
              <a:t>Ván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84" y="5722747"/>
            <a:ext cx="3412066" cy="754258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722747"/>
            <a:ext cx="3848100" cy="76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92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10</a:t>
            </a:fld>
            <a:endParaRPr lang="hu-HU"/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EF6093BA-E894-1F76-6E16-7705DCD47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676" y="-41988"/>
            <a:ext cx="6858000" cy="6858000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:a16="http://schemas.microsoft.com/office/drawing/2014/main" id="{A38ABD91-D014-67A6-9499-5446A5D83065}"/>
              </a:ext>
            </a:extLst>
          </p:cNvPr>
          <p:cNvSpPr txBox="1"/>
          <p:nvPr/>
        </p:nvSpPr>
        <p:spPr>
          <a:xfrm>
            <a:off x="214604" y="6488668"/>
            <a:ext cx="11910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dirty="0" err="1"/>
              <a:t>Own</a:t>
            </a:r>
            <a:r>
              <a:rPr lang="hu-HU" dirty="0"/>
              <a:t> </a:t>
            </a:r>
            <a:r>
              <a:rPr lang="hu-HU" dirty="0" err="1"/>
              <a:t>work</a:t>
            </a:r>
            <a:r>
              <a:rPr lang="hu-HU" dirty="0"/>
              <a:t>,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en-US" b="0" i="0" dirty="0">
                <a:effectLst/>
                <a:latin typeface="Arial" panose="020B0604020202020204" pitchFamily="34" charset="0"/>
              </a:rPr>
              <a:t>G</a:t>
            </a:r>
            <a:r>
              <a:rPr lang="hu-HU" b="0" i="0" dirty="0">
                <a:effectLst/>
                <a:latin typeface="Arial" panose="020B0604020202020204" pitchFamily="34" charset="0"/>
              </a:rPr>
              <a:t>.</a:t>
            </a:r>
            <a:r>
              <a:rPr lang="en-US" b="0" i="0" dirty="0">
                <a:effectLst/>
                <a:latin typeface="Arial" panose="020B0604020202020204" pitchFamily="34" charset="0"/>
              </a:rPr>
              <a:t> Bertone and T</a:t>
            </a:r>
            <a:r>
              <a:rPr lang="hu-HU" b="0" i="0" dirty="0">
                <a:effectLst/>
                <a:latin typeface="Arial" panose="020B0604020202020204" pitchFamily="34" charset="0"/>
              </a:rPr>
              <a:t>.</a:t>
            </a:r>
            <a:r>
              <a:rPr lang="en-US" b="0" i="0" dirty="0">
                <a:effectLst/>
                <a:latin typeface="Arial" panose="020B0604020202020204" pitchFamily="34" charset="0"/>
              </a:rPr>
              <a:t> M. P. Tait. Nature, 562(7725):51–56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8221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Is </a:t>
            </a:r>
            <a:r>
              <a:rPr lang="hu-HU" dirty="0" err="1"/>
              <a:t>modified</a:t>
            </a:r>
            <a:r>
              <a:rPr lang="hu-HU" dirty="0"/>
              <a:t> </a:t>
            </a:r>
            <a:r>
              <a:rPr lang="hu-HU" dirty="0" err="1"/>
              <a:t>gravity</a:t>
            </a:r>
            <a:r>
              <a:rPr lang="hu-HU" dirty="0"/>
              <a:t> </a:t>
            </a:r>
            <a:r>
              <a:rPr lang="hu-HU" dirty="0" err="1"/>
              <a:t>better</a:t>
            </a:r>
            <a:r>
              <a:rPr lang="hu-HU" dirty="0"/>
              <a:t> </a:t>
            </a:r>
            <a:r>
              <a:rPr lang="hu-HU" dirty="0" err="1"/>
              <a:t>than</a:t>
            </a:r>
            <a:r>
              <a:rPr lang="hu-HU" dirty="0"/>
              <a:t> </a:t>
            </a:r>
            <a:r>
              <a:rPr lang="hu-HU" dirty="0" err="1"/>
              <a:t>dark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?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3795" y="1592484"/>
            <a:ext cx="10353762" cy="4058751"/>
          </a:xfrm>
        </p:spPr>
        <p:txBody>
          <a:bodyPr/>
          <a:lstStyle/>
          <a:p>
            <a:r>
              <a:rPr lang="en-US" dirty="0"/>
              <a:t>Regularities in local scaling relations between baryons and dynamics in galaxies</a:t>
            </a:r>
            <a:r>
              <a:rPr lang="hu-HU" dirty="0"/>
              <a:t> </a:t>
            </a:r>
            <a:r>
              <a:rPr lang="hu-HU" dirty="0" err="1"/>
              <a:t>pose</a:t>
            </a:r>
            <a:r>
              <a:rPr lang="hu-HU" dirty="0"/>
              <a:t> a </a:t>
            </a:r>
            <a:r>
              <a:rPr lang="hu-HU" dirty="0" err="1"/>
              <a:t>problem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dark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 </a:t>
            </a:r>
            <a:r>
              <a:rPr lang="hu-HU" dirty="0" err="1"/>
              <a:t>descriptions</a:t>
            </a:r>
            <a:r>
              <a:rPr lang="hu-HU" dirty="0"/>
              <a:t>, </a:t>
            </a:r>
            <a:r>
              <a:rPr lang="hu-HU" dirty="0" err="1"/>
              <a:t>bu</a:t>
            </a:r>
            <a:r>
              <a:rPr lang="en-US" dirty="0"/>
              <a:t>t explain a broad range of observations</a:t>
            </a:r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11</a:t>
            </a:fld>
            <a:endParaRPr lang="hu-HU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858426A-E203-FF07-8F16-1839E6AF0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90" y="2458117"/>
            <a:ext cx="5687739" cy="3193117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4C6FA00F-B9A7-C412-688B-1DAC904F8AEB}"/>
              </a:ext>
            </a:extLst>
          </p:cNvPr>
          <p:cNvSpPr txBox="1"/>
          <p:nvPr/>
        </p:nvSpPr>
        <p:spPr>
          <a:xfrm>
            <a:off x="1707502" y="5709791"/>
            <a:ext cx="56076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Left: </a:t>
            </a:r>
            <a:r>
              <a:rPr lang="hu-HU" sz="1600" dirty="0" err="1"/>
              <a:t>Bullet</a:t>
            </a:r>
            <a:r>
              <a:rPr lang="hu-HU" sz="1600" dirty="0"/>
              <a:t> </a:t>
            </a:r>
            <a:r>
              <a:rPr lang="hu-HU" sz="1600" dirty="0" err="1"/>
              <a:t>Cluster</a:t>
            </a:r>
            <a:r>
              <a:rPr lang="hu-HU" sz="1600" dirty="0"/>
              <a:t> (1E 0657-56), </a:t>
            </a:r>
            <a:endParaRPr lang="en-US" sz="1600" dirty="0"/>
          </a:p>
          <a:p>
            <a:pPr algn="ctr"/>
            <a:r>
              <a:rPr lang="en-US" sz="1200" b="0" i="0" dirty="0">
                <a:effectLst/>
                <a:latin typeface="Arial" panose="020B0604020202020204" pitchFamily="34" charset="0"/>
              </a:rPr>
              <a:t>X-ray (pink): NASA/CXC/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CfA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M.Markevitch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 et al.;</a:t>
            </a:r>
            <a:endParaRPr lang="hu-HU" sz="1200" b="0" i="0" dirty="0"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1200" b="0" i="0" dirty="0">
                <a:effectLst/>
                <a:latin typeface="Arial" panose="020B0604020202020204" pitchFamily="34" charset="0"/>
              </a:rPr>
              <a:t>Optical: NASA/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STScI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; Magellan/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U.Arizona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D.Clowe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 et al.;</a:t>
            </a:r>
            <a:endParaRPr lang="hu-HU" sz="1200" b="0" i="0" dirty="0">
              <a:effectLst/>
              <a:latin typeface="Arial" panose="020B0604020202020204" pitchFamily="34" charset="0"/>
            </a:endParaRPr>
          </a:p>
          <a:p>
            <a:pPr algn="ctr"/>
            <a:r>
              <a:rPr lang="en-US" sz="1200" b="0" i="0" dirty="0">
                <a:effectLst/>
                <a:latin typeface="Arial" panose="020B0604020202020204" pitchFamily="34" charset="0"/>
              </a:rPr>
              <a:t>Lensing Map (blue): NASA/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STScI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; ESO WFI; Magellan/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U.Arizona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/</a:t>
            </a:r>
            <a:r>
              <a:rPr lang="en-US" sz="1200" b="0" i="0" dirty="0" err="1">
                <a:effectLst/>
                <a:latin typeface="Arial" panose="020B0604020202020204" pitchFamily="34" charset="0"/>
              </a:rPr>
              <a:t>D.Clowe</a:t>
            </a:r>
            <a:r>
              <a:rPr lang="en-US" sz="1200" b="0" i="0" dirty="0">
                <a:effectLst/>
                <a:latin typeface="Arial" panose="020B0604020202020204" pitchFamily="34" charset="0"/>
              </a:rPr>
              <a:t> et al.</a:t>
            </a:r>
            <a:endParaRPr lang="hu-HU" sz="12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91AC7E0-F077-6E19-0C2D-D86EDEA2C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391" y="2458118"/>
            <a:ext cx="3340207" cy="319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3909EA25-C271-44D7-78E2-053AAE457269}"/>
              </a:ext>
            </a:extLst>
          </p:cNvPr>
          <p:cNvSpPr txBox="1"/>
          <p:nvPr/>
        </p:nvSpPr>
        <p:spPr>
          <a:xfrm>
            <a:off x="6482523" y="5709791"/>
            <a:ext cx="5477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Right: Baryonic Tully-Fisher relation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Stacy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McGaugh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2562896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B01B9F-56DE-D244-D5C9-7D44802FF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Summary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D7279BF-1C20-DEE0-F469-2F989F09B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Particle</a:t>
            </a:r>
            <a:r>
              <a:rPr lang="hu-HU" dirty="0"/>
              <a:t> </a:t>
            </a:r>
            <a:r>
              <a:rPr lang="hu-HU" dirty="0" err="1"/>
              <a:t>approach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DM has </a:t>
            </a:r>
            <a:r>
              <a:rPr lang="hu-HU" dirty="0" err="1"/>
              <a:t>been</a:t>
            </a:r>
            <a:r>
              <a:rPr lang="hu-HU" dirty="0"/>
              <a:t> a </a:t>
            </a:r>
            <a:r>
              <a:rPr lang="hu-HU" dirty="0" err="1"/>
              <a:t>long</a:t>
            </a:r>
            <a:r>
              <a:rPr lang="hu-HU" dirty="0"/>
              <a:t> and </a:t>
            </a:r>
            <a:r>
              <a:rPr lang="hu-HU" dirty="0" err="1"/>
              <a:t>unfruitful</a:t>
            </a:r>
            <a:r>
              <a:rPr lang="hu-HU" dirty="0"/>
              <a:t> </a:t>
            </a:r>
            <a:r>
              <a:rPr lang="hu-HU" dirty="0" err="1"/>
              <a:t>search</a:t>
            </a:r>
            <a:r>
              <a:rPr lang="hu-HU" dirty="0"/>
              <a:t>, </a:t>
            </a:r>
            <a:r>
              <a:rPr lang="hu-HU" dirty="0" err="1"/>
              <a:t>while</a:t>
            </a:r>
            <a:r>
              <a:rPr lang="hu-HU" dirty="0"/>
              <a:t> </a:t>
            </a:r>
            <a:r>
              <a:rPr lang="hu-HU" dirty="0" err="1"/>
              <a:t>alternatives</a:t>
            </a:r>
            <a:r>
              <a:rPr lang="hu-HU" dirty="0"/>
              <a:t> </a:t>
            </a:r>
            <a:r>
              <a:rPr lang="hu-HU" dirty="0" err="1"/>
              <a:t>keep</a:t>
            </a:r>
            <a:r>
              <a:rPr lang="hu-HU" dirty="0"/>
              <a:t> </a:t>
            </a:r>
            <a:r>
              <a:rPr lang="hu-HU" dirty="0" err="1"/>
              <a:t>being</a:t>
            </a:r>
            <a:r>
              <a:rPr lang="hu-HU" dirty="0"/>
              <a:t> </a:t>
            </a:r>
            <a:r>
              <a:rPr lang="hu-HU" dirty="0" err="1"/>
              <a:t>developed</a:t>
            </a:r>
            <a:endParaRPr lang="en-US" dirty="0"/>
          </a:p>
          <a:p>
            <a:r>
              <a:rPr lang="hu-HU" dirty="0" err="1"/>
              <a:t>Models</a:t>
            </a:r>
            <a:r>
              <a:rPr lang="hu-HU" dirty="0"/>
              <a:t> </a:t>
            </a:r>
            <a:r>
              <a:rPr lang="hu-HU" dirty="0" err="1"/>
              <a:t>using</a:t>
            </a:r>
            <a:r>
              <a:rPr lang="hu-HU" dirty="0"/>
              <a:t> </a:t>
            </a:r>
            <a:r>
              <a:rPr lang="hu-HU" dirty="0" err="1"/>
              <a:t>hydrodynamic</a:t>
            </a:r>
            <a:r>
              <a:rPr lang="hu-HU" dirty="0"/>
              <a:t> </a:t>
            </a:r>
            <a:r>
              <a:rPr lang="hu-HU" dirty="0" err="1"/>
              <a:t>description</a:t>
            </a:r>
            <a:r>
              <a:rPr lang="hu-HU" dirty="0"/>
              <a:t> </a:t>
            </a:r>
            <a:r>
              <a:rPr lang="hu-HU" dirty="0" err="1"/>
              <a:t>have</a:t>
            </a:r>
            <a:r>
              <a:rPr lang="hu-HU" dirty="0"/>
              <a:t> a </a:t>
            </a:r>
            <a:r>
              <a:rPr lang="hu-HU" dirty="0" err="1"/>
              <a:t>powerful</a:t>
            </a:r>
            <a:r>
              <a:rPr lang="hu-HU" dirty="0"/>
              <a:t> </a:t>
            </a:r>
            <a:r>
              <a:rPr lang="hu-HU" dirty="0" err="1"/>
              <a:t>potential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describing</a:t>
            </a:r>
            <a:r>
              <a:rPr lang="hu-HU" dirty="0"/>
              <a:t> </a:t>
            </a:r>
            <a:r>
              <a:rPr lang="hu-HU" dirty="0" err="1"/>
              <a:t>galactic</a:t>
            </a:r>
            <a:r>
              <a:rPr lang="hu-HU" dirty="0"/>
              <a:t> </a:t>
            </a:r>
            <a:r>
              <a:rPr lang="hu-HU" dirty="0" err="1"/>
              <a:t>dynamics</a:t>
            </a:r>
            <a:endParaRPr lang="hu-HU" dirty="0"/>
          </a:p>
          <a:p>
            <a:r>
              <a:rPr lang="hu-HU" dirty="0" err="1"/>
              <a:t>Scalar-field</a:t>
            </a:r>
            <a:r>
              <a:rPr lang="hu-HU" dirty="0"/>
              <a:t> </a:t>
            </a:r>
            <a:r>
              <a:rPr lang="hu-HU" dirty="0" err="1"/>
              <a:t>dark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 </a:t>
            </a:r>
            <a:r>
              <a:rPr lang="hu-HU" dirty="0" err="1"/>
              <a:t>offers</a:t>
            </a:r>
            <a:r>
              <a:rPr lang="hu-HU" dirty="0"/>
              <a:t> an </a:t>
            </a:r>
            <a:r>
              <a:rPr lang="hu-HU" dirty="0" err="1"/>
              <a:t>alternative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CDM, </a:t>
            </a:r>
            <a:r>
              <a:rPr lang="en-US" dirty="0"/>
              <a:t>with the potential to resolve the “cusp-core” problem of the latter</a:t>
            </a:r>
            <a:endParaRPr lang="hu-HU" dirty="0"/>
          </a:p>
          <a:p>
            <a:r>
              <a:rPr lang="hu-HU" dirty="0" err="1"/>
              <a:t>Thermodynamic</a:t>
            </a:r>
            <a:r>
              <a:rPr lang="hu-HU" dirty="0"/>
              <a:t> </a:t>
            </a:r>
            <a:r>
              <a:rPr lang="hu-HU" dirty="0" err="1"/>
              <a:t>gravity</a:t>
            </a:r>
            <a:r>
              <a:rPr lang="hu-HU" dirty="0"/>
              <a:t> </a:t>
            </a:r>
            <a:r>
              <a:rPr lang="hu-HU" dirty="0" err="1"/>
              <a:t>within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hydrodynamic</a:t>
            </a:r>
            <a:r>
              <a:rPr lang="hu-HU" dirty="0"/>
              <a:t> </a:t>
            </a:r>
            <a:r>
              <a:rPr lang="hu-HU" dirty="0" err="1"/>
              <a:t>framework</a:t>
            </a:r>
            <a:r>
              <a:rPr lang="hu-HU" dirty="0"/>
              <a:t> </a:t>
            </a:r>
            <a:r>
              <a:rPr lang="hu-HU" dirty="0" err="1"/>
              <a:t>offers</a:t>
            </a:r>
            <a:r>
              <a:rPr lang="hu-HU" dirty="0"/>
              <a:t> a </a:t>
            </a:r>
            <a:r>
              <a:rPr lang="hu-HU" dirty="0" err="1"/>
              <a:t>potentially</a:t>
            </a:r>
            <a:r>
              <a:rPr lang="hu-HU" dirty="0"/>
              <a:t> </a:t>
            </a:r>
            <a:r>
              <a:rPr lang="hu-HU" dirty="0" err="1"/>
              <a:t>powerful</a:t>
            </a:r>
            <a:r>
              <a:rPr lang="hu-HU" dirty="0"/>
              <a:t> </a:t>
            </a:r>
            <a:r>
              <a:rPr lang="hu-HU" dirty="0" err="1"/>
              <a:t>method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description</a:t>
            </a:r>
            <a:r>
              <a:rPr lang="hu-HU" dirty="0"/>
              <a:t> of </a:t>
            </a:r>
            <a:r>
              <a:rPr lang="hu-HU" dirty="0" err="1"/>
              <a:t>dynamics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cosmological</a:t>
            </a:r>
            <a:r>
              <a:rPr lang="hu-HU" dirty="0"/>
              <a:t> </a:t>
            </a:r>
            <a:r>
              <a:rPr lang="hu-HU" dirty="0" err="1"/>
              <a:t>scales</a:t>
            </a:r>
            <a:endParaRPr lang="hu-HU" dirty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2FEFC6D-5012-9D68-C02B-D6B78394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102A270-FCB0-117B-BA47-DB4E487C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4207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6AE23D1-22E3-5661-1B78-1D9024023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Thank</a:t>
            </a:r>
            <a:r>
              <a:rPr lang="hu-HU" dirty="0"/>
              <a:t> </a:t>
            </a:r>
            <a:r>
              <a:rPr lang="hu-HU" dirty="0" err="1"/>
              <a:t>you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your</a:t>
            </a:r>
            <a:r>
              <a:rPr lang="hu-HU" dirty="0"/>
              <a:t> </a:t>
            </a:r>
            <a:r>
              <a:rPr lang="hu-HU" dirty="0" err="1"/>
              <a:t>attention</a:t>
            </a:r>
            <a:r>
              <a:rPr lang="hu-HU" dirty="0"/>
              <a:t>!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FCCED83-EDFF-9AAF-6689-A6946DEB0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References</a:t>
            </a:r>
            <a:r>
              <a:rPr lang="hu-HU" dirty="0"/>
              <a:t>:</a:t>
            </a:r>
            <a:endParaRPr lang="en-US" dirty="0"/>
          </a:p>
          <a:p>
            <a:pPr lvl="1"/>
            <a:r>
              <a:rPr lang="en-US" b="0" i="0" dirty="0">
                <a:effectLst/>
                <a:latin typeface="Arial" panose="020B0604020202020204" pitchFamily="34" charset="0"/>
              </a:rPr>
              <a:t>Horst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Foidl</a:t>
            </a:r>
            <a:r>
              <a:rPr lang="en-US" b="0" i="0" dirty="0">
                <a:effectLst/>
                <a:latin typeface="Arial" panose="020B0604020202020204" pitchFamily="34" charset="0"/>
              </a:rPr>
              <a:t>, Tanja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Rindler-Daller</a:t>
            </a:r>
            <a:r>
              <a:rPr lang="en-US" b="0" i="0" dirty="0">
                <a:effectLst/>
                <a:latin typeface="Arial" panose="020B0604020202020204" pitchFamily="34" charset="0"/>
              </a:rPr>
              <a:t>, and Werner W.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Zeilinger</a:t>
            </a:r>
            <a:r>
              <a:rPr lang="en-US" b="0" i="0" dirty="0">
                <a:effectLst/>
                <a:latin typeface="Arial" panose="020B0604020202020204" pitchFamily="34" charset="0"/>
              </a:rPr>
              <a:t>. Halo formation and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evolution in scalar field dark matter and cold dark matter: New insights from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fluid approach. Phys. Rev. D, 108:043012, Aug 2023</a:t>
            </a:r>
          </a:p>
          <a:p>
            <a:pPr lvl="1"/>
            <a:r>
              <a:rPr lang="en-US" b="0" i="0" dirty="0">
                <a:effectLst/>
                <a:latin typeface="Arial" panose="020B0604020202020204" pitchFamily="34" charset="0"/>
              </a:rPr>
              <a:t>Peter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Ván</a:t>
            </a:r>
            <a:r>
              <a:rPr lang="en-US" b="0" i="0" dirty="0">
                <a:effectLst/>
                <a:latin typeface="Arial" panose="020B0604020202020204" pitchFamily="34" charset="0"/>
              </a:rPr>
              <a:t> and Sumiyoshi Abe. Emergence of extended Newtonian gravity from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thermodynamics.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Physica</a:t>
            </a:r>
            <a:r>
              <a:rPr lang="en-US" b="0" i="0" dirty="0">
                <a:effectLst/>
                <a:latin typeface="Arial" panose="020B0604020202020204" pitchFamily="34" charset="0"/>
              </a:rPr>
              <a:t> A: Statistical Mechanics and its Applications, 588:126505,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2022</a:t>
            </a:r>
            <a:endParaRPr lang="hu-HU" b="0" i="0" dirty="0">
              <a:effectLst/>
              <a:latin typeface="Arial" panose="020B0604020202020204" pitchFamily="34" charset="0"/>
            </a:endParaRPr>
          </a:p>
          <a:p>
            <a:pPr lvl="1"/>
            <a:r>
              <a:rPr lang="hu-HU" dirty="0">
                <a:effectLst/>
                <a:latin typeface="Arial" panose="020B0604020202020204" pitchFamily="34" charset="0"/>
              </a:rPr>
              <a:t>M. Pszota and P. </a:t>
            </a:r>
            <a:r>
              <a:rPr lang="hu-HU" dirty="0" err="1">
                <a:effectLst/>
                <a:latin typeface="Arial" panose="020B0604020202020204" pitchFamily="34" charset="0"/>
              </a:rPr>
              <a:t>Ván</a:t>
            </a:r>
            <a:r>
              <a:rPr lang="hu-HU" dirty="0">
                <a:effectLst/>
                <a:latin typeface="Arial" panose="020B0604020202020204" pitchFamily="34" charset="0"/>
              </a:rPr>
              <a:t>. </a:t>
            </a:r>
            <a:r>
              <a:rPr lang="en-US" dirty="0">
                <a:effectLst/>
                <a:latin typeface="Arial" panose="020B0604020202020204" pitchFamily="34" charset="0"/>
              </a:rPr>
              <a:t>Field equation of thermodynamic gravity and galactic rotational curves</a:t>
            </a:r>
            <a:r>
              <a:rPr lang="hu-HU" dirty="0">
                <a:effectLst/>
                <a:latin typeface="Arial" panose="020B0604020202020204" pitchFamily="34" charset="0"/>
              </a:rPr>
              <a:t>. arXiv:2306.01825</a:t>
            </a:r>
          </a:p>
          <a:p>
            <a:pPr lvl="1"/>
            <a:r>
              <a:rPr lang="en-US" b="0" i="0" dirty="0">
                <a:effectLst/>
                <a:latin typeface="Arial" panose="020B0604020202020204" pitchFamily="34" charset="0"/>
              </a:rPr>
              <a:t>Gianfranco Bertone and Tim M. P. Tait. A new era in the search for dark matter.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Nature, 562(7725):51–56, </a:t>
            </a:r>
            <a:r>
              <a:rPr lang="hu-HU" b="0" i="0" dirty="0">
                <a:effectLst/>
                <a:latin typeface="Arial" panose="020B0604020202020204" pitchFamily="34" charset="0"/>
              </a:rPr>
              <a:t>O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ct</a:t>
            </a:r>
            <a:r>
              <a:rPr lang="en-US" b="0" i="0" dirty="0">
                <a:effectLst/>
                <a:latin typeface="Arial" panose="020B0604020202020204" pitchFamily="34" charset="0"/>
              </a:rPr>
              <a:t> 2018</a:t>
            </a:r>
            <a:endParaRPr lang="en-US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1DC01D6-0E8F-F471-2DAF-2A20DEB7C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B5069E6-683B-93E8-A1A1-BB34ED84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482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Overview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Cosmological and galactic simulations with dark matter</a:t>
            </a:r>
          </a:p>
          <a:p>
            <a:endParaRPr lang="hu-HU" dirty="0"/>
          </a:p>
          <a:p>
            <a:r>
              <a:rPr lang="en-US" dirty="0"/>
              <a:t>Joint description of gravity and thermodynamics in a hydrodynamic framework</a:t>
            </a:r>
          </a:p>
          <a:p>
            <a:endParaRPr lang="en-US" dirty="0"/>
          </a:p>
          <a:p>
            <a:r>
              <a:rPr lang="en-US" dirty="0"/>
              <a:t>Dark matter, modified gravity and galactic rotation curves</a:t>
            </a:r>
          </a:p>
          <a:p>
            <a:pPr marL="36900" indent="0">
              <a:buNone/>
            </a:pPr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975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and galactic simulations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3795" y="3293706"/>
            <a:ext cx="5086955" cy="2497494"/>
          </a:xfrm>
        </p:spPr>
        <p:txBody>
          <a:bodyPr/>
          <a:lstStyle/>
          <a:p>
            <a:pPr marL="36900" indent="0" algn="ctr">
              <a:buNone/>
            </a:pPr>
            <a:r>
              <a:rPr lang="en-US" dirty="0"/>
              <a:t>N-body simulations</a:t>
            </a:r>
          </a:p>
          <a:p>
            <a:r>
              <a:rPr lang="en-US" dirty="0"/>
              <a:t>Stars and dark matter particles in the disc, bulge and halo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NEMO framework</a:t>
            </a:r>
            <a:endParaRPr lang="hu-H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3</a:t>
            </a:fld>
            <a:endParaRPr lang="hu-HU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6514495" y="3293705"/>
            <a:ext cx="5086955" cy="249749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ctr">
              <a:buNone/>
            </a:pPr>
            <a:r>
              <a:rPr lang="en-US" dirty="0"/>
              <a:t>Fluid or mixed simulations</a:t>
            </a:r>
          </a:p>
          <a:p>
            <a:r>
              <a:rPr lang="en-US" dirty="0"/>
              <a:t>Galactic gas along with N-body simulations for the stars and DM</a:t>
            </a:r>
          </a:p>
          <a:p>
            <a:r>
              <a:rPr lang="en-US" dirty="0"/>
              <a:t>Only hydrodynamic simulations</a:t>
            </a:r>
          </a:p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GADGET-4, RAMSES framework</a:t>
            </a:r>
            <a:endParaRPr lang="hu-H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8DEF07C3-FD54-DA9B-CE1F-45DFB20D9137}"/>
              </a:ext>
            </a:extLst>
          </p:cNvPr>
          <p:cNvSpPr txBox="1">
            <a:spLocks/>
          </p:cNvSpPr>
          <p:nvPr/>
        </p:nvSpPr>
        <p:spPr>
          <a:xfrm>
            <a:off x="913795" y="1732449"/>
            <a:ext cx="10353762" cy="146918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Cosmological observations show dark matter, but a particle has not yet been found</a:t>
            </a:r>
          </a:p>
          <a:p>
            <a:r>
              <a:rPr lang="en-US" dirty="0"/>
              <a:t>Cold dark matter (CDM) models conflict with various observations (cusp-core, RAR)</a:t>
            </a:r>
          </a:p>
          <a:p>
            <a:r>
              <a:rPr lang="en-US" dirty="0"/>
              <a:t>Alternative approaches are explored with modified gravity or non-particle DM</a:t>
            </a:r>
          </a:p>
        </p:txBody>
      </p:sp>
    </p:spTree>
    <p:extLst>
      <p:ext uri="{BB962C8B-B14F-4D97-AF65-F5344CB8AC3E}">
        <p14:creationId xmlns:p14="http://schemas.microsoft.com/office/powerpoint/2010/main" val="650803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and galactic simulations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6427" y="2054776"/>
            <a:ext cx="7362824" cy="3171274"/>
          </a:xfrm>
          <a:prstGeom prst="rect">
            <a:avLst/>
          </a:prstGeom>
        </p:spPr>
      </p:pic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4</a:t>
            </a:fld>
            <a:endParaRPr lang="hu-HU"/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913795" y="1732449"/>
            <a:ext cx="3239105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Evolution of ΛCDM halos in the fluid approximation (left) </a:t>
            </a:r>
          </a:p>
          <a:p>
            <a:r>
              <a:rPr lang="en-US" dirty="0">
                <a:effectLst/>
              </a:rPr>
              <a:t>N-body simulation (right)</a:t>
            </a:r>
          </a:p>
          <a:p>
            <a:r>
              <a:rPr lang="en-US" dirty="0">
                <a:effectLst/>
              </a:rPr>
              <a:t>Periodic boundary conditions</a:t>
            </a:r>
            <a:endParaRPr lang="hu-HU" dirty="0">
              <a:effectLst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409950" y="6488668"/>
            <a:ext cx="871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FOIDL, RINDLER-DALLER, and ZEILINGER, PHYS. REV. D 108, 043012 (2023)</a:t>
            </a:r>
          </a:p>
        </p:txBody>
      </p:sp>
    </p:spTree>
    <p:extLst>
      <p:ext uri="{BB962C8B-B14F-4D97-AF65-F5344CB8AC3E}">
        <p14:creationId xmlns:p14="http://schemas.microsoft.com/office/powerpoint/2010/main" val="3823929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and galactic simulations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5</a:t>
            </a:fld>
            <a:endParaRPr lang="hu-HU"/>
          </a:p>
        </p:txBody>
      </p:sp>
      <p:sp>
        <p:nvSpPr>
          <p:cNvPr id="7" name="Szövegdoboz 6"/>
          <p:cNvSpPr txBox="1"/>
          <p:nvPr/>
        </p:nvSpPr>
        <p:spPr>
          <a:xfrm>
            <a:off x="3409950" y="6488668"/>
            <a:ext cx="871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FOIDL, RINDLER-DALLER, and ZEILINGER, PHYS. REV. D 108, 043012 (2023)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artalom helye 2"/>
              <p:cNvSpPr txBox="1">
                <a:spLocks/>
              </p:cNvSpPr>
              <p:nvPr/>
            </p:nvSpPr>
            <p:spPr>
              <a:xfrm>
                <a:off x="1032296" y="3048000"/>
                <a:ext cx="5467955" cy="2941183"/>
              </a:xfrm>
              <a:prstGeom prst="rect">
                <a:avLst/>
              </a:prstGeom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3429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20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2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8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02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6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386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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1674000" indent="-21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0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6pPr>
                <a:lvl7pPr marL="240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7pPr>
                <a:lvl8pPr marL="278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8pPr>
                <a:lvl9pPr marL="310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SzPct val="70000"/>
                  <a:buFont typeface="Wingdings 2" charset="2"/>
                  <a:buChar char=""/>
                  <a:defRPr sz="1400" kern="1200">
                    <a:ln>
                      <a:solidFill>
                        <a:schemeClr val="bg1">
                          <a:lumMod val="75000"/>
                          <a:lumOff val="25000"/>
                          <a:alpha val="10000"/>
                        </a:schemeClr>
                      </a:solidFill>
                    </a:ln>
                    <a:solidFill>
                      <a:schemeClr val="tx2"/>
                    </a:solidFill>
                    <a:effectLst>
                      <a:outerShdw blurRad="9525" dist="25400" dir="14640000" algn="tl" rotWithShape="0">
                        <a:schemeClr val="bg1">
                          <a:alpha val="3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sz="240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𝜕𝜌</m:t>
                          </m:r>
                        </m:num>
                        <m:den>
                          <m:r>
                            <a:rPr lang="hu-HU" sz="240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acc>
                            <m:accPr>
                              <m:chr m:val="⃗"/>
                              <m:ctrlPr>
                                <a:rPr lang="en-US" sz="2400" b="0" i="1" smtClean="0">
                                  <a:ln>
                                    <a:solidFill>
                                      <a:sysClr val="windowText" lastClr="000000">
                                        <a:alpha val="10000"/>
                                      </a:sysClr>
                                    </a:solidFill>
                                  </a:ln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n>
                                    <a:solidFill>
                                      <a:sysClr val="windowText" lastClr="000000">
                                        <a:alpha val="10000"/>
                                      </a:sysClr>
                                    </a:solidFill>
                                  </a:ln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en-US" sz="24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i="1" dirty="0">
                  <a:effectLst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hu-HU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num>
                        <m:den>
                          <m:r>
                            <a:rPr lang="hu-HU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hu-HU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</m:d>
                      <m:acc>
                        <m:accPr>
                          <m:chr m:val="⃗"/>
                          <m:ctrlPr>
                            <a:rPr lang="hu-HU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l-GR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𝑆𝐼</m:t>
                          </m:r>
                        </m:sub>
                      </m:sSub>
                    </m:oMath>
                  </m:oMathPara>
                </a14:m>
                <a:endParaRPr lang="en-US" b="0" i="1" dirty="0">
                  <a:effectLst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b="0" i="1" dirty="0">
                  <a:effectLst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b="0" i="1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𝑆𝐼</m:t>
                          </m:r>
                        </m:sub>
                      </m:sSub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1+1/</m:t>
                          </m:r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p>
                          <m:r>
                            <a:rPr lang="en-US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i="1" dirty="0">
                  <a:effectLst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:endParaRPr lang="en-US" b="0" i="1" dirty="0">
                  <a:effectLst/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:endParaRPr lang="en-US" b="0" i="1" dirty="0">
                  <a:effectLst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artalom hely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296" y="3048000"/>
                <a:ext cx="5467955" cy="29411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25400" dir="17880000">
                  <a:srgbClr val="000000">
                    <a:alpha val="46000"/>
                  </a:srgbClr>
                </a:outerShdw>
              </a:effectLst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959" y="1625633"/>
            <a:ext cx="5433972" cy="4565040"/>
          </a:xfrm>
          <a:prstGeom prst="rect">
            <a:avLst/>
          </a:prstGeom>
        </p:spPr>
      </p:pic>
      <p:sp>
        <p:nvSpPr>
          <p:cNvPr id="13" name="Tartalom helye 2"/>
          <p:cNvSpPr txBox="1">
            <a:spLocks/>
          </p:cNvSpPr>
          <p:nvPr/>
        </p:nvSpPr>
        <p:spPr>
          <a:xfrm>
            <a:off x="571500" y="1625633"/>
            <a:ext cx="5962651" cy="431796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/>
              </a:rPr>
              <a:t>S</a:t>
            </a:r>
            <a:r>
              <a:rPr lang="hu-HU" dirty="0" err="1">
                <a:effectLst/>
              </a:rPr>
              <a:t>calar</a:t>
            </a:r>
            <a:r>
              <a:rPr lang="hu-HU" dirty="0">
                <a:effectLst/>
              </a:rPr>
              <a:t> </a:t>
            </a:r>
            <a:r>
              <a:rPr lang="hu-HU" dirty="0" err="1">
                <a:effectLst/>
              </a:rPr>
              <a:t>field</a:t>
            </a:r>
            <a:r>
              <a:rPr lang="hu-HU" dirty="0">
                <a:effectLst/>
              </a:rPr>
              <a:t> </a:t>
            </a:r>
            <a:r>
              <a:rPr lang="hu-HU" dirty="0" err="1">
                <a:effectLst/>
              </a:rPr>
              <a:t>dark</a:t>
            </a:r>
            <a:r>
              <a:rPr lang="hu-HU" dirty="0">
                <a:effectLst/>
              </a:rPr>
              <a:t> </a:t>
            </a:r>
            <a:r>
              <a:rPr lang="hu-HU" dirty="0" err="1">
                <a:effectLst/>
              </a:rPr>
              <a:t>matter</a:t>
            </a:r>
            <a:r>
              <a:rPr lang="en-US" dirty="0">
                <a:effectLst/>
              </a:rPr>
              <a:t> in a fluid approach as a Bose-Einstein condensate, not particles</a:t>
            </a:r>
          </a:p>
          <a:p>
            <a:r>
              <a:rPr lang="hu-HU" dirty="0">
                <a:effectLst/>
              </a:rPr>
              <a:t>Gross-</a:t>
            </a:r>
            <a:r>
              <a:rPr lang="hu-HU" dirty="0" err="1">
                <a:effectLst/>
              </a:rPr>
              <a:t>Pitaevskii</a:t>
            </a:r>
            <a:r>
              <a:rPr lang="hu-HU" dirty="0">
                <a:effectLst/>
              </a:rPr>
              <a:t>-Poisson</a:t>
            </a:r>
            <a:r>
              <a:rPr lang="en-US" dirty="0">
                <a:effectLst/>
              </a:rPr>
              <a:t> equations with Bohm-potential (Q) and self-interaction (SI) pressure</a:t>
            </a:r>
            <a:endParaRPr lang="hu-H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813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 and thermodynamics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Gravitational field coupled to thermodynamic equations of state</a:t>
                </a:r>
              </a:p>
              <a:p>
                <a:pPr lvl="1"/>
                <a:r>
                  <a:rPr lang="en-US" dirty="0"/>
                  <a:t>The internal energy separately contains the field and interaction energy:</a:t>
                </a:r>
                <a:endParaRPr lang="hu-HU" dirty="0"/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𝛻𝜑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Hydrodynamic framework</a:t>
                </a:r>
              </a:p>
              <a:p>
                <a:r>
                  <a:rPr lang="hu-HU" dirty="0" err="1"/>
                  <a:t>Liu</a:t>
                </a:r>
                <a:r>
                  <a:rPr lang="en-US" dirty="0"/>
                  <a:t>’s procedure may be used</a:t>
                </a:r>
              </a:p>
              <a:p>
                <a:r>
                  <a:rPr lang="en-US" dirty="0"/>
                  <a:t>Dissipative field equation </a:t>
                </a:r>
                <a:r>
                  <a:rPr lang="hu-HU" dirty="0"/>
                  <a:t>is</a:t>
                </a:r>
                <a:r>
                  <a:rPr lang="en-US" dirty="0"/>
                  <a:t> obtained</a:t>
                </a:r>
              </a:p>
              <a:p>
                <a:r>
                  <a:rPr lang="hu-HU" dirty="0" err="1"/>
                  <a:t>Stationary</a:t>
                </a:r>
                <a:r>
                  <a:rPr lang="hu-HU" dirty="0"/>
                  <a:t> </a:t>
                </a:r>
                <a:r>
                  <a:rPr lang="hu-HU" dirty="0" err="1"/>
                  <a:t>solution</a:t>
                </a:r>
                <a:r>
                  <a:rPr lang="hu-HU" dirty="0"/>
                  <a:t> </a:t>
                </a:r>
                <a:r>
                  <a:rPr lang="en-US" dirty="0"/>
                  <a:t>can be derived </a:t>
                </a:r>
                <a:r>
                  <a:rPr lang="hu-HU" dirty="0" err="1"/>
                  <a:t>with</a:t>
                </a:r>
                <a:r>
                  <a:rPr lang="hu-HU" dirty="0"/>
                  <a:t> </a:t>
                </a:r>
                <a:r>
                  <a:rPr lang="hu-HU" dirty="0" err="1"/>
                  <a:t>given</a:t>
                </a:r>
                <a:r>
                  <a:rPr lang="hu-HU" dirty="0"/>
                  <a:t> </a:t>
                </a:r>
                <a:r>
                  <a:rPr lang="hu-HU" dirty="0" err="1"/>
                  <a:t>density</a:t>
                </a:r>
                <a:r>
                  <a:rPr lang="hu-HU" dirty="0"/>
                  <a:t> </a:t>
                </a:r>
                <a:r>
                  <a:rPr lang="hu-HU" dirty="0" err="1"/>
                  <a:t>distribution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6</a:t>
            </a:fld>
            <a:endParaRPr lang="hu-HU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17D1EAA4-6373-B068-D239-22F9BA307DFB}"/>
              </a:ext>
            </a:extLst>
          </p:cNvPr>
          <p:cNvSpPr txBox="1"/>
          <p:nvPr/>
        </p:nvSpPr>
        <p:spPr>
          <a:xfrm>
            <a:off x="3409950" y="6488668"/>
            <a:ext cx="8715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V</a:t>
            </a:r>
            <a:r>
              <a:rPr lang="hu-HU" dirty="0"/>
              <a:t>ÁN and ABE, </a:t>
            </a:r>
            <a:r>
              <a:rPr lang="en-US" dirty="0" err="1"/>
              <a:t>Physica</a:t>
            </a:r>
            <a:r>
              <a:rPr lang="en-US" dirty="0"/>
              <a:t> A: Statistical Mechanics and its Applications, 588:126505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7976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 and thermodynamics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Balances of mass, momentum and internal energy:</a:t>
                </a: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𝜌𝛻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dirty="0"/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̇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𝐏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̇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2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∶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r>
                  <a:rPr lang="en-US" dirty="0"/>
                  <a:t>II. law of thermodynamics:</a:t>
                </a: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̇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884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 and thermodynamics</a:t>
            </a:r>
            <a:endParaRPr lang="hu-H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 numCol="1">
                <a:normAutofit/>
              </a:bodyPr>
              <a:lstStyle/>
              <a:p>
                <a:r>
                  <a:rPr lang="en-US" dirty="0"/>
                  <a:t>Cross-effect can arise between 2 of the resulting constitutive equations:</a:t>
                </a: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Sp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Dissipative field equation for gravity:</a:t>
                </a:r>
              </a:p>
              <a:p>
                <a:pPr marL="3690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𝜕𝜑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𝑑𝑒𝑡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d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∶=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𝑑𝑒𝑡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Stationary solution is a modified Poisson’s equation:</a:t>
                </a:r>
              </a:p>
              <a:p>
                <a:pPr marL="369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3690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6348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Galactic</a:t>
            </a:r>
            <a:r>
              <a:rPr lang="hu-HU" dirty="0"/>
              <a:t> </a:t>
            </a:r>
            <a:r>
              <a:rPr lang="hu-HU" dirty="0" err="1"/>
              <a:t>rotation</a:t>
            </a:r>
            <a:r>
              <a:rPr lang="hu-HU" dirty="0"/>
              <a:t> </a:t>
            </a:r>
            <a:r>
              <a:rPr lang="hu-HU" dirty="0" err="1"/>
              <a:t>curves</a:t>
            </a:r>
            <a:endParaRPr lang="hu-HU" dirty="0"/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E5A5EA77-935B-2BC3-0A6C-F99C5DCE4A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159" y="2213086"/>
            <a:ext cx="4328070" cy="4323386"/>
          </a:xfrm>
        </p:spPr>
      </p:pic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ZIMÁNYI SCHOOL 2023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17751-A41D-48CE-B2AC-FEF0DA010530}" type="slidenum">
              <a:rPr lang="hu-HU" smtClean="0"/>
              <a:t>9</a:t>
            </a:fld>
            <a:endParaRPr lang="hu-HU"/>
          </a:p>
        </p:txBody>
      </p:sp>
      <p:sp>
        <p:nvSpPr>
          <p:cNvPr id="8" name="Tartalom helye 2">
            <a:extLst>
              <a:ext uri="{FF2B5EF4-FFF2-40B4-BE49-F238E27FC236}">
                <a16:creationId xmlns:a16="http://schemas.microsoft.com/office/drawing/2014/main" id="{A9963669-0EC7-1285-E8CB-8D758C048195}"/>
              </a:ext>
            </a:extLst>
          </p:cNvPr>
          <p:cNvSpPr txBox="1">
            <a:spLocks/>
          </p:cNvSpPr>
          <p:nvPr/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err="1"/>
              <a:t>Rotational</a:t>
            </a:r>
            <a:r>
              <a:rPr lang="hu-HU" dirty="0"/>
              <a:t> </a:t>
            </a:r>
            <a:r>
              <a:rPr lang="hu-HU" dirty="0" err="1"/>
              <a:t>velocity</a:t>
            </a:r>
            <a:r>
              <a:rPr lang="hu-HU" dirty="0"/>
              <a:t> of </a:t>
            </a:r>
            <a:r>
              <a:rPr lang="hu-HU" dirty="0" err="1"/>
              <a:t>stars</a:t>
            </a:r>
            <a:r>
              <a:rPr lang="hu-HU" dirty="0"/>
              <a:t> </a:t>
            </a:r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galaxies</a:t>
            </a:r>
            <a:r>
              <a:rPr lang="hu-HU" dirty="0"/>
              <a:t> is </a:t>
            </a:r>
            <a:r>
              <a:rPr lang="hu-HU" dirty="0" err="1"/>
              <a:t>unexplained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inferred</a:t>
            </a:r>
            <a:r>
              <a:rPr lang="hu-HU" dirty="0"/>
              <a:t> </a:t>
            </a:r>
            <a:r>
              <a:rPr lang="hu-HU" dirty="0" err="1"/>
              <a:t>baryonic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 </a:t>
            </a:r>
            <a:r>
              <a:rPr lang="hu-HU" dirty="0" err="1"/>
              <a:t>distribution</a:t>
            </a:r>
            <a:endParaRPr lang="hu-HU" dirty="0"/>
          </a:p>
          <a:p>
            <a:r>
              <a:rPr lang="hu-HU" dirty="0" err="1"/>
              <a:t>Various</a:t>
            </a:r>
            <a:r>
              <a:rPr lang="hu-HU" dirty="0"/>
              <a:t> </a:t>
            </a:r>
            <a:r>
              <a:rPr lang="hu-HU" dirty="0" err="1"/>
              <a:t>proposals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Dark</a:t>
            </a:r>
            <a:r>
              <a:rPr lang="hu-HU" dirty="0"/>
              <a:t> </a:t>
            </a:r>
            <a:r>
              <a:rPr lang="hu-HU" dirty="0" err="1"/>
              <a:t>matter</a:t>
            </a:r>
            <a:r>
              <a:rPr lang="hu-HU" dirty="0"/>
              <a:t> (N-body </a:t>
            </a:r>
            <a:r>
              <a:rPr lang="hu-HU" dirty="0" err="1"/>
              <a:t>simulations</a:t>
            </a:r>
            <a:r>
              <a:rPr lang="hu-HU" dirty="0"/>
              <a:t>, ISO)</a:t>
            </a:r>
          </a:p>
          <a:p>
            <a:pPr lvl="1"/>
            <a:r>
              <a:rPr lang="hu-HU" dirty="0" err="1"/>
              <a:t>Modified</a:t>
            </a:r>
            <a:r>
              <a:rPr lang="hu-HU" dirty="0"/>
              <a:t> Newtonian Dynamics (MOND)</a:t>
            </a:r>
          </a:p>
          <a:p>
            <a:pPr lvl="1"/>
            <a:r>
              <a:rPr lang="hu-HU" dirty="0" err="1"/>
              <a:t>Modified</a:t>
            </a:r>
            <a:r>
              <a:rPr lang="hu-HU" dirty="0"/>
              <a:t> </a:t>
            </a:r>
            <a:r>
              <a:rPr lang="hu-HU" dirty="0" err="1"/>
              <a:t>Gravity</a:t>
            </a:r>
            <a:r>
              <a:rPr lang="hu-HU" dirty="0"/>
              <a:t> (GR </a:t>
            </a:r>
            <a:r>
              <a:rPr lang="hu-HU" dirty="0" err="1"/>
              <a:t>approaches</a:t>
            </a:r>
            <a:r>
              <a:rPr lang="hu-HU" dirty="0"/>
              <a:t>)</a:t>
            </a:r>
          </a:p>
          <a:p>
            <a:pPr lvl="1"/>
            <a:r>
              <a:rPr lang="hu-HU" dirty="0" err="1"/>
              <a:t>Thermodynamics</a:t>
            </a:r>
            <a:r>
              <a:rPr lang="hu-HU" dirty="0"/>
              <a:t> and </a:t>
            </a:r>
            <a:r>
              <a:rPr lang="hu-HU" dirty="0" err="1"/>
              <a:t>gravity</a:t>
            </a:r>
            <a:endParaRPr lang="hu-HU" dirty="0"/>
          </a:p>
          <a:p>
            <a:pPr lvl="2"/>
            <a:r>
              <a:rPr lang="hu-HU" dirty="0"/>
              <a:t>Jacobson (</a:t>
            </a:r>
            <a:r>
              <a:rPr lang="hu-HU" dirty="0" err="1"/>
              <a:t>Thermodynamics</a:t>
            </a:r>
            <a:r>
              <a:rPr lang="hu-HU" dirty="0"/>
              <a:t> of </a:t>
            </a:r>
            <a:r>
              <a:rPr lang="hu-HU" dirty="0" err="1"/>
              <a:t>Spacetime</a:t>
            </a:r>
            <a:r>
              <a:rPr lang="hu-HU" dirty="0"/>
              <a:t>)</a:t>
            </a:r>
          </a:p>
          <a:p>
            <a:pPr lvl="2"/>
            <a:r>
              <a:rPr lang="hu-HU" dirty="0" err="1"/>
              <a:t>Verlinde</a:t>
            </a:r>
            <a:r>
              <a:rPr lang="hu-HU" dirty="0"/>
              <a:t> (</a:t>
            </a:r>
            <a:r>
              <a:rPr lang="hu-HU" dirty="0" err="1"/>
              <a:t>Entropic</a:t>
            </a:r>
            <a:r>
              <a:rPr lang="hu-HU" dirty="0"/>
              <a:t> </a:t>
            </a:r>
            <a:r>
              <a:rPr lang="hu-HU" dirty="0" err="1"/>
              <a:t>gravity</a:t>
            </a:r>
            <a:r>
              <a:rPr lang="hu-HU" dirty="0"/>
              <a:t>)</a:t>
            </a:r>
          </a:p>
          <a:p>
            <a:pPr lvl="2"/>
            <a:r>
              <a:rPr lang="hu-HU" dirty="0" err="1"/>
              <a:t>Ván</a:t>
            </a:r>
            <a:r>
              <a:rPr lang="hu-HU" dirty="0"/>
              <a:t>-Abe (</a:t>
            </a:r>
            <a:r>
              <a:rPr lang="hu-HU" dirty="0" err="1"/>
              <a:t>Thermodynamic</a:t>
            </a:r>
            <a:r>
              <a:rPr lang="hu-HU" dirty="0"/>
              <a:t> </a:t>
            </a:r>
            <a:r>
              <a:rPr lang="hu-HU" dirty="0" err="1"/>
              <a:t>gravity</a:t>
            </a:r>
            <a:r>
              <a:rPr lang="hu-H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80471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la">
  <a:themeElements>
    <a:clrScheme name="Pal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826F61"/>
      </a:accent1>
      <a:accent2>
        <a:srgbClr val="A19C7F"/>
      </a:accent2>
      <a:accent3>
        <a:srgbClr val="9AA489"/>
      </a:accent3>
      <a:accent4>
        <a:srgbClr val="7C938B"/>
      </a:accent4>
      <a:accent5>
        <a:srgbClr val="7C7D92"/>
      </a:accent5>
      <a:accent6>
        <a:srgbClr val="897376"/>
      </a:accent6>
      <a:hlink>
        <a:srgbClr val="D29B73"/>
      </a:hlink>
      <a:folHlink>
        <a:srgbClr val="F4C5A4"/>
      </a:folHlink>
    </a:clrScheme>
    <a:fontScheme name="Pal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l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FF747C5C-A8E8-4833-9E55-3D08FE4E487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4857</TotalTime>
  <Words>884</Words>
  <Application>Microsoft Office PowerPoint</Application>
  <PresentationFormat>Szélesvásznú</PresentationFormat>
  <Paragraphs>113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Calisto MT</vt:lpstr>
      <vt:lpstr>Cambria Math</vt:lpstr>
      <vt:lpstr>Wingdings 2</vt:lpstr>
      <vt:lpstr>Pala</vt:lpstr>
      <vt:lpstr>Galactic hydrodynamics with thermodynamic gravity</vt:lpstr>
      <vt:lpstr>Overview</vt:lpstr>
      <vt:lpstr>Cosmological and galactic simulations</vt:lpstr>
      <vt:lpstr>Cosmological and galactic simulations</vt:lpstr>
      <vt:lpstr>Cosmological and galactic simulations</vt:lpstr>
      <vt:lpstr>Gravitation and thermodynamics</vt:lpstr>
      <vt:lpstr>Gravitation and thermodynamics</vt:lpstr>
      <vt:lpstr>Gravitation and thermodynamics</vt:lpstr>
      <vt:lpstr>Galactic rotation curves</vt:lpstr>
      <vt:lpstr>PowerPoint-bemutató</vt:lpstr>
      <vt:lpstr>Is modified gravity better than dark matter?</vt:lpstr>
      <vt:lpstr>Summary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Pszota Máté</dc:creator>
  <cp:lastModifiedBy>Máté Pszota</cp:lastModifiedBy>
  <cp:revision>27</cp:revision>
  <dcterms:created xsi:type="dcterms:W3CDTF">2023-12-01T10:02:53Z</dcterms:created>
  <dcterms:modified xsi:type="dcterms:W3CDTF">2023-12-07T00:00:01Z</dcterms:modified>
</cp:coreProperties>
</file>