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52" r:id="rId2"/>
  </p:sldMasterIdLst>
  <p:notesMasterIdLst>
    <p:notesMasterId r:id="rId15"/>
  </p:notesMasterIdLst>
  <p:sldIdLst>
    <p:sldId id="256" r:id="rId3"/>
    <p:sldId id="529" r:id="rId4"/>
    <p:sldId id="1466" r:id="rId5"/>
    <p:sldId id="1467" r:id="rId6"/>
    <p:sldId id="1468" r:id="rId7"/>
    <p:sldId id="1469" r:id="rId8"/>
    <p:sldId id="1470" r:id="rId9"/>
    <p:sldId id="1471" r:id="rId10"/>
    <p:sldId id="1476" r:id="rId11"/>
    <p:sldId id="1473" r:id="rId12"/>
    <p:sldId id="1475" r:id="rId13"/>
    <p:sldId id="1477" r:id="rId14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D59A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874"/>
    <p:restoredTop sz="96281"/>
  </p:normalViewPr>
  <p:slideViewPr>
    <p:cSldViewPr snapToGrid="0" snapToObjects="1">
      <p:cViewPr>
        <p:scale>
          <a:sx n="128" d="100"/>
          <a:sy n="128" d="100"/>
        </p:scale>
        <p:origin x="928" y="6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ACEF316-0C2B-A24D-9731-5115D5A843F0}" type="datetimeFigureOut">
              <a:rPr lang="en-US" smtClean="0"/>
              <a:t>12/1/23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B3A1E4-C5E0-D54D-BC44-AF5D64C7E939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72590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Logos too big</a:t>
            </a:r>
          </a:p>
          <a:p>
            <a:r>
              <a:rPr lang="en-US" dirty="0"/>
              <a:t>Titles, test not aligned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3B3A1E4-C5E0-D54D-BC44-AF5D64C7E939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7219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718D24-023A-D345-94F5-00B6AA1B556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90558BD-B201-E14B-94CB-9D975D11BF4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2C4DF83-082D-0E41-84CD-FEC719EC94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CB7B0E-8A1E-4744-A93E-43082E9BEFE2}" type="datetime1">
              <a:rPr lang="de-DE" smtClean="0"/>
              <a:t>01.12.23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4163BDB-623F-A343-B8E0-7B955C0912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0D58843-8E37-AA49-BDC2-BBF3ACB627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0533C-D6E8-604F-B8E5-C64832F0F4FE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61295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EBE53A-18D4-4E4A-A2AE-FE646B2BF1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21B60F0-F6EC-A644-B10F-72B7B63B9D6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0619C7E-CA7E-1442-8D24-C5114CEED5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C13CB-579D-4042-99EE-C01FE027323B}" type="datetime1">
              <a:rPr lang="de-DE" smtClean="0"/>
              <a:t>01.12.23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C30EAC-C97B-E841-B40C-72DAC910BF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2084F46-BE03-AC4A-BB5F-15150BD94F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0533C-D6E8-604F-B8E5-C64832F0F4FE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13201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358B63-EA7A-7947-AA60-B033B76636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EC3035C-D5BE-E843-8011-5123D21ABB3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5349789-A558-074A-8632-137CB98AD4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2C1F26-232D-074C-A0A8-866172A1191A}" type="datetime1">
              <a:rPr lang="de-DE" smtClean="0"/>
              <a:t>01.12.23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BF4654B-0B6E-CC43-8148-D368CFB682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63FB268-E782-3E43-9DFA-B70CC93091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0533C-D6E8-604F-B8E5-C64832F0F4FE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51019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718D24-023A-D345-94F5-00B6AA1B556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90558BD-B201-E14B-94CB-9D975D11BF4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2C4DF83-082D-0E41-84CD-FEC719EC94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E8187-11BA-4840-B726-EF97A08597F0}" type="datetime1">
              <a:rPr lang="de-DE" smtClean="0"/>
              <a:t>01.12.23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4163BDB-623F-A343-B8E0-7B955C0912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0D58843-8E37-AA49-BDC2-BBF3ACB627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0533C-D6E8-604F-B8E5-C64832F0F4FE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83166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358B63-EA7A-7947-AA60-B033B76636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EC3035C-D5BE-E843-8011-5123D21ABB3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5349789-A558-074A-8632-137CB98AD4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DDD505-FE78-DA4B-9292-4B0035D7F0C1}" type="datetime1">
              <a:rPr lang="de-DE" smtClean="0"/>
              <a:t>01.12.23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BF4654B-0B6E-CC43-8148-D368CFB682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63FB268-E782-3E43-9DFA-B70CC93091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0533C-D6E8-604F-B8E5-C64832F0F4FE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0790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7E1F5EE-E7F4-5440-9D9F-692B1EFA8C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0958" y="159063"/>
            <a:ext cx="11270085" cy="6394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7EE9FC1-8BB8-DD40-B071-194A7064E82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1" y="1113287"/>
            <a:ext cx="11273841" cy="50636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B9CF182-944C-FA4A-B9D2-2D0C59B5A8F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7202" y="6452315"/>
            <a:ext cx="2743200" cy="28074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AB4BE9-352C-3C44-8D7A-309BF61526E5}" type="datetime1">
              <a:rPr lang="de-DE" smtClean="0"/>
              <a:t>01.12.23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AE356CB-9B3A-ED42-8179-8C635DDB439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428195" y="6452315"/>
            <a:ext cx="5331854" cy="28074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AA69A8A-4313-8741-960F-F7E8F477C00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987842" y="6452315"/>
            <a:ext cx="2743200" cy="2691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00533C-D6E8-604F-B8E5-C64832F0F4FE}" type="slidenum">
              <a:rPr lang="en-US" smtClean="0"/>
              <a:t>‹Nr.›</a:t>
            </a:fld>
            <a:endParaRPr lang="en-US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C3D5114A-C630-044C-8180-92A95747A7AE}"/>
              </a:ext>
            </a:extLst>
          </p:cNvPr>
          <p:cNvCxnSpPr>
            <a:cxnSpLocks/>
          </p:cNvCxnSpPr>
          <p:nvPr userDrawn="1"/>
        </p:nvCxnSpPr>
        <p:spPr>
          <a:xfrm>
            <a:off x="457201" y="798490"/>
            <a:ext cx="1127384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614680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Calibri" panose="020F0502020204030204" pitchFamily="34" charset="0"/>
          <a:ea typeface="+mj-ea"/>
          <a:cs typeface="Calibri" panose="020F050202020403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7E1F5EE-E7F4-5440-9D9F-692B1EFA8C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0958" y="159063"/>
            <a:ext cx="11270085" cy="6394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7EE9FC1-8BB8-DD40-B071-194A7064E82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1" y="1113287"/>
            <a:ext cx="11273841" cy="50636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B9CF182-944C-FA4A-B9D2-2D0C59B5A8F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7202" y="6452315"/>
            <a:ext cx="2743200" cy="28074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6F5BD6-B24D-7746-83BF-1E31A531CAD9}" type="datetime1">
              <a:rPr lang="de-DE" smtClean="0"/>
              <a:t>01.12.23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AE356CB-9B3A-ED42-8179-8C635DDB439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428195" y="6452315"/>
            <a:ext cx="5331854" cy="28074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AA69A8A-4313-8741-960F-F7E8F477C00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987842" y="6452315"/>
            <a:ext cx="2743200" cy="2691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00533C-D6E8-604F-B8E5-C64832F0F4FE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22174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55" r:id="rId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Calibri" panose="020F0502020204030204" pitchFamily="34" charset="0"/>
          <a:ea typeface="+mj-ea"/>
          <a:cs typeface="Calibri" panose="020F050202020403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tif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tiff"/><Relationship Id="rId2" Type="http://schemas.openxmlformats.org/officeDocument/2006/relationships/image" Target="../media/image2.tif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jpeg"/><Relationship Id="rId4" Type="http://schemas.openxmlformats.org/officeDocument/2006/relationships/image" Target="../media/image4.tif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image" Target="../media/image11.jpeg"/><Relationship Id="rId7" Type="http://schemas.openxmlformats.org/officeDocument/2006/relationships/image" Target="../media/image15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Relationship Id="rId9" Type="http://schemas.openxmlformats.org/officeDocument/2006/relationships/image" Target="../media/image17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EDFDA6-FFD4-5F4A-B18E-DD99E089514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63880" y="582785"/>
            <a:ext cx="11064240" cy="2387600"/>
          </a:xfrm>
          <a:ln>
            <a:noFill/>
            <a:prstDash val="dash"/>
          </a:ln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pl-PL" sz="4800" dirty="0"/>
              <a:t>DRD1 co-</a:t>
            </a:r>
            <a:r>
              <a:rPr lang="pl-PL" sz="4800" dirty="0" err="1"/>
              <a:t>spokesperson</a:t>
            </a:r>
            <a:r>
              <a:rPr lang="pl-PL" sz="4800" dirty="0"/>
              <a:t> </a:t>
            </a:r>
            <a:r>
              <a:rPr lang="pl-PL" sz="4800" dirty="0" err="1"/>
              <a:t>candidates</a:t>
            </a:r>
            <a:r>
              <a:rPr lang="pl-PL" sz="4800" dirty="0"/>
              <a:t> </a:t>
            </a:r>
            <a:r>
              <a:rPr lang="pl-PL" sz="4800" dirty="0" err="1"/>
              <a:t>presentations</a:t>
            </a:r>
            <a:endParaRPr lang="en-US" sz="4800" b="1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C99B29C-6D6F-B040-9EA4-CB229E5D549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640006"/>
            <a:ext cx="9144000" cy="2608262"/>
          </a:xfrm>
        </p:spPr>
        <p:txBody>
          <a:bodyPr>
            <a:normAutofit/>
          </a:bodyPr>
          <a:lstStyle/>
          <a:p>
            <a:r>
              <a:rPr lang="en-US" sz="2800" dirty="0">
                <a:solidFill>
                  <a:srgbClr val="1D59AE"/>
                </a:solidFill>
              </a:rPr>
              <a:t>Piotr Gasik</a:t>
            </a:r>
          </a:p>
          <a:p>
            <a:endParaRPr lang="en-US" dirty="0">
              <a:solidFill>
                <a:srgbClr val="1D59AE"/>
              </a:solidFill>
            </a:endParaRPr>
          </a:p>
          <a:p>
            <a:endParaRPr lang="en-US" dirty="0">
              <a:solidFill>
                <a:srgbClr val="1D59AE"/>
              </a:solidFill>
            </a:endParaRPr>
          </a:p>
          <a:p>
            <a:endParaRPr lang="en-US" dirty="0">
              <a:solidFill>
                <a:srgbClr val="1D59AE"/>
              </a:solidFill>
            </a:endParaRPr>
          </a:p>
          <a:p>
            <a:r>
              <a:rPr lang="en-US" dirty="0">
                <a:solidFill>
                  <a:srgbClr val="1D59AE"/>
                </a:solidFill>
              </a:rPr>
              <a:t>08.12.2023</a:t>
            </a:r>
          </a:p>
        </p:txBody>
      </p:sp>
      <p:pic>
        <p:nvPicPr>
          <p:cNvPr id="4" name="Picture 2" descr="FAIR GSI - The Universe in the Lab (@FAIR_GSI_en) / X">
            <a:extLst>
              <a:ext uri="{FF2B5EF4-FFF2-40B4-BE49-F238E27FC236}">
                <a16:creationId xmlns:a16="http://schemas.microsoft.com/office/drawing/2014/main" id="{E7AC8104-E5DB-9072-668E-89EE714DC11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47" t="12547" r="10553" b="10553"/>
          <a:stretch/>
        </p:blipFill>
        <p:spPr bwMode="auto">
          <a:xfrm>
            <a:off x="5475810" y="5170729"/>
            <a:ext cx="1240380" cy="12403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7733379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9ACD869-F2EF-688E-9A55-C0CCCBADBC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Young researchers @DRD1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2637BE9F-485A-354C-843A-70C16DD5551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0958" y="1066281"/>
            <a:ext cx="8732738" cy="5520614"/>
          </a:xfrm>
        </p:spPr>
        <p:txBody>
          <a:bodyPr>
            <a:normAutofit lnSpcReduction="10000"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en-GB" sz="2000" b="1" dirty="0">
                <a:solidFill>
                  <a:srgbClr val="1D59AE"/>
                </a:solidFill>
              </a:rPr>
              <a:t>Special attention should be paid to the young DRD1 members!</a:t>
            </a:r>
          </a:p>
          <a:p>
            <a:pPr>
              <a:lnSpc>
                <a:spcPct val="150000"/>
              </a:lnSpc>
            </a:pPr>
            <a:endParaRPr lang="en-GB" sz="2000" b="1" dirty="0"/>
          </a:p>
          <a:p>
            <a:pPr>
              <a:lnSpc>
                <a:spcPct val="150000"/>
              </a:lnSpc>
            </a:pPr>
            <a:r>
              <a:rPr lang="en-GB" sz="2000" b="1" dirty="0"/>
              <a:t>Students</a:t>
            </a:r>
            <a:r>
              <a:rPr lang="en-GB" sz="2000" dirty="0"/>
              <a:t> </a:t>
            </a:r>
          </a:p>
          <a:p>
            <a:pPr lvl="1">
              <a:lnSpc>
                <a:spcPct val="150000"/>
              </a:lnSpc>
            </a:pPr>
            <a:r>
              <a:rPr lang="en-GB" sz="1600" dirty="0"/>
              <a:t>Make sure they can present their work and receive valuable feedback!</a:t>
            </a:r>
          </a:p>
          <a:p>
            <a:pPr lvl="1">
              <a:lnSpc>
                <a:spcPct val="150000"/>
              </a:lnSpc>
            </a:pPr>
            <a:r>
              <a:rPr lang="en-GB" sz="1600" dirty="0"/>
              <a:t>Detector schools (see recent MPGD School example!), topical workshops, hands-on sessions (e.g. on simulations)</a:t>
            </a:r>
          </a:p>
          <a:p>
            <a:pPr>
              <a:lnSpc>
                <a:spcPct val="150000"/>
              </a:lnSpc>
            </a:pPr>
            <a:endParaRPr lang="en-GB" sz="2000" b="1" dirty="0"/>
          </a:p>
          <a:p>
            <a:pPr>
              <a:lnSpc>
                <a:spcPct val="150000"/>
              </a:lnSpc>
            </a:pPr>
            <a:r>
              <a:rPr lang="en-GB" sz="2000" b="1" dirty="0"/>
              <a:t>Post-docs, young researchers </a:t>
            </a:r>
          </a:p>
          <a:p>
            <a:pPr lvl="1">
              <a:lnSpc>
                <a:spcPct val="150000"/>
              </a:lnSpc>
            </a:pPr>
            <a:r>
              <a:rPr lang="en-GB" sz="1600" dirty="0"/>
              <a:t>DRD1 - opportunity to reach the </a:t>
            </a:r>
            <a:r>
              <a:rPr lang="en-GB" sz="1600" u="sng" dirty="0"/>
              <a:t>next step</a:t>
            </a:r>
            <a:r>
              <a:rPr lang="en-GB" sz="1600" dirty="0"/>
              <a:t> in the career paths </a:t>
            </a:r>
          </a:p>
          <a:p>
            <a:pPr lvl="1">
              <a:lnSpc>
                <a:spcPct val="150000"/>
              </a:lnSpc>
            </a:pPr>
            <a:r>
              <a:rPr lang="en-GB" sz="1600" dirty="0"/>
              <a:t>Visibility within and outside the community</a:t>
            </a:r>
          </a:p>
          <a:p>
            <a:pPr lvl="1">
              <a:lnSpc>
                <a:spcPct val="150000"/>
              </a:lnSpc>
            </a:pPr>
            <a:r>
              <a:rPr lang="en-GB" sz="1600" dirty="0"/>
              <a:t>Rotating conveners of WGs</a:t>
            </a:r>
          </a:p>
          <a:p>
            <a:pPr lvl="1">
              <a:lnSpc>
                <a:spcPct val="150000"/>
              </a:lnSpc>
            </a:pPr>
            <a:r>
              <a:rPr lang="en-GB" sz="1600" dirty="0"/>
              <a:t>Dedicated common projects for young investigators</a:t>
            </a:r>
            <a:endParaRPr lang="en-GB" sz="2000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737C5EC1-EFAD-3995-63D7-E59902C4ED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0533C-D6E8-604F-B8E5-C64832F0F4FE}" type="slidenum">
              <a:rPr lang="en-US" smtClean="0"/>
              <a:t>10</a:t>
            </a:fld>
            <a:endParaRPr lang="en-US"/>
          </a:p>
        </p:txBody>
      </p:sp>
      <p:pic>
        <p:nvPicPr>
          <p:cNvPr id="7170" name="Picture 2">
            <a:extLst>
              <a:ext uri="{FF2B5EF4-FFF2-40B4-BE49-F238E27FC236}">
                <a16:creationId xmlns:a16="http://schemas.microsoft.com/office/drawing/2014/main" id="{0C91E1D3-EE6F-751E-6805-BDEE2B17682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60835" y="162778"/>
            <a:ext cx="2228648" cy="65361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feld 4">
            <a:extLst>
              <a:ext uri="{FF2B5EF4-FFF2-40B4-BE49-F238E27FC236}">
                <a16:creationId xmlns:a16="http://schemas.microsoft.com/office/drawing/2014/main" id="{EE2BBBD3-126C-DF05-95E4-DC770D4CFE85}"/>
              </a:ext>
            </a:extLst>
          </p:cNvPr>
          <p:cNvSpPr txBox="1"/>
          <p:nvPr/>
        </p:nvSpPr>
        <p:spPr>
          <a:xfrm>
            <a:off x="9660835" y="6633901"/>
            <a:ext cx="1758815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50" dirty="0">
                <a:solidFill>
                  <a:srgbClr val="1D59AE"/>
                </a:solidFill>
              </a:rPr>
              <a:t>© The Upturned Microscope</a:t>
            </a:r>
          </a:p>
        </p:txBody>
      </p:sp>
    </p:spTree>
    <p:extLst>
      <p:ext uri="{BB962C8B-B14F-4D97-AF65-F5344CB8AC3E}">
        <p14:creationId xmlns:p14="http://schemas.microsoft.com/office/powerpoint/2010/main" val="5613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362074C-41A7-4997-B111-8728663DC8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The glue: communication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26B1D709-F6B7-1C51-43A7-25EE4E6AB3F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  <a:tabLst>
                <a:tab pos="8528050" algn="l"/>
              </a:tabLst>
            </a:pPr>
            <a:r>
              <a:rPr lang="en-GB" sz="2000" dirty="0"/>
              <a:t>Key to successful organisation: </a:t>
            </a:r>
            <a:r>
              <a:rPr lang="en-GB" sz="2000" b="1" dirty="0">
                <a:solidFill>
                  <a:srgbClr val="1D59AE"/>
                </a:solidFill>
              </a:rPr>
              <a:t>effective communication</a:t>
            </a:r>
          </a:p>
          <a:p>
            <a:pPr>
              <a:lnSpc>
                <a:spcPct val="150000"/>
              </a:lnSpc>
              <a:tabLst>
                <a:tab pos="8528050" algn="l"/>
              </a:tabLst>
            </a:pPr>
            <a:r>
              <a:rPr lang="en-GB" sz="2000" dirty="0"/>
              <a:t>The co-spokesperson and DRD1 management </a:t>
            </a:r>
            <a:r>
              <a:rPr lang="en-GB" sz="2000" b="1" dirty="0"/>
              <a:t>represent</a:t>
            </a:r>
            <a:r>
              <a:rPr lang="en-GB" sz="2000" dirty="0"/>
              <a:t> the collaboration, </a:t>
            </a:r>
            <a:r>
              <a:rPr lang="en-GB" sz="2000" b="1" dirty="0"/>
              <a:t>implement</a:t>
            </a:r>
            <a:r>
              <a:rPr lang="en-GB" sz="2000" dirty="0"/>
              <a:t> decisions of the CB and </a:t>
            </a:r>
            <a:r>
              <a:rPr lang="en-GB" sz="2000" b="1" dirty="0"/>
              <a:t>listen </a:t>
            </a:r>
            <a:r>
              <a:rPr lang="en-GB" sz="2000" dirty="0"/>
              <a:t>to the collaboration!</a:t>
            </a:r>
          </a:p>
          <a:p>
            <a:pPr>
              <a:lnSpc>
                <a:spcPct val="150000"/>
              </a:lnSpc>
              <a:tabLst>
                <a:tab pos="8528050" algn="l"/>
              </a:tabLst>
            </a:pPr>
            <a:r>
              <a:rPr lang="en-GB" sz="2000" dirty="0"/>
              <a:t>Transparency is of utmost importance!</a:t>
            </a:r>
          </a:p>
          <a:p>
            <a:pPr>
              <a:lnSpc>
                <a:spcPct val="150000"/>
              </a:lnSpc>
              <a:tabLst>
                <a:tab pos="8528050" algn="l"/>
              </a:tabLst>
            </a:pPr>
            <a:endParaRPr lang="en-GB" sz="2000" dirty="0"/>
          </a:p>
          <a:p>
            <a:pPr>
              <a:lnSpc>
                <a:spcPct val="150000"/>
              </a:lnSpc>
              <a:tabLst>
                <a:tab pos="8528050" algn="l"/>
              </a:tabLst>
            </a:pPr>
            <a:r>
              <a:rPr lang="en-GB" sz="2000" dirty="0"/>
              <a:t>Communication within the collaboration: meetings, mini-weeks, workshops</a:t>
            </a:r>
          </a:p>
          <a:p>
            <a:pPr lvl="1">
              <a:lnSpc>
                <a:spcPct val="150000"/>
              </a:lnSpc>
              <a:tabLst>
                <a:tab pos="8528050" algn="l"/>
              </a:tabLst>
            </a:pPr>
            <a:r>
              <a:rPr lang="en-GB" sz="1600" dirty="0"/>
              <a:t>Consider the worldwide collaboration: meetings outside CERN</a:t>
            </a:r>
            <a:endParaRPr lang="en-GB" sz="1600" dirty="0">
              <a:sym typeface="Wingdings" pitchFamily="2" charset="2"/>
            </a:endParaRPr>
          </a:p>
          <a:p>
            <a:pPr lvl="1">
              <a:lnSpc>
                <a:spcPct val="150000"/>
              </a:lnSpc>
              <a:tabLst>
                <a:tab pos="8528050" algn="l"/>
              </a:tabLst>
            </a:pPr>
            <a:r>
              <a:rPr lang="en-GB" sz="1600" dirty="0"/>
              <a:t>Consider the variety of topics and technologies </a:t>
            </a:r>
            <a:r>
              <a:rPr lang="en-GB" sz="1600" dirty="0">
                <a:sym typeface="Wingdings" pitchFamily="2" charset="2"/>
              </a:rPr>
              <a:t> topical sessions, topical workshops</a:t>
            </a:r>
            <a:endParaRPr lang="en-GB" sz="1600" dirty="0"/>
          </a:p>
          <a:p>
            <a:pPr lvl="1">
              <a:lnSpc>
                <a:spcPct val="150000"/>
              </a:lnSpc>
              <a:tabLst>
                <a:tab pos="8528050" algn="l"/>
              </a:tabLst>
            </a:pPr>
            <a:r>
              <a:rPr lang="en-GB" sz="1600" dirty="0"/>
              <a:t>Video participation always available but maximize in-person attendance!</a:t>
            </a:r>
          </a:p>
          <a:p>
            <a:pPr lvl="1">
              <a:lnSpc>
                <a:spcPct val="150000"/>
              </a:lnSpc>
              <a:tabLst>
                <a:tab pos="8528050" algn="l"/>
              </a:tabLst>
            </a:pPr>
            <a:r>
              <a:rPr lang="en-GB" sz="1600" dirty="0"/>
              <a:t>Explore additional tools: web, forums, messaging platforms, etc.</a:t>
            </a:r>
          </a:p>
          <a:p>
            <a:pPr marL="0" indent="0">
              <a:lnSpc>
                <a:spcPct val="150000"/>
              </a:lnSpc>
              <a:buNone/>
              <a:tabLst>
                <a:tab pos="8528050" algn="l"/>
              </a:tabLst>
            </a:pPr>
            <a:endParaRPr lang="en-GB" sz="2000" dirty="0"/>
          </a:p>
          <a:p>
            <a:pPr>
              <a:lnSpc>
                <a:spcPct val="150000"/>
              </a:lnSpc>
              <a:tabLst>
                <a:tab pos="8528050" algn="l"/>
              </a:tabLst>
            </a:pPr>
            <a:endParaRPr lang="en-GB" sz="2000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6183E3D0-B3CD-DA37-48E7-7FF8A088CB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0533C-D6E8-604F-B8E5-C64832F0F4FE}" type="slidenum">
              <a:rPr lang="en-US" smtClean="0"/>
              <a:t>11</a:t>
            </a:fld>
            <a:endParaRPr lang="en-US"/>
          </a:p>
        </p:txBody>
      </p:sp>
      <p:pic>
        <p:nvPicPr>
          <p:cNvPr id="5" name="Picture 2">
            <a:extLst>
              <a:ext uri="{FF2B5EF4-FFF2-40B4-BE49-F238E27FC236}">
                <a16:creationId xmlns:a16="http://schemas.microsoft.com/office/drawing/2014/main" id="{7432C1EC-1588-3A38-327C-126066CC3C6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47900" y="2391797"/>
            <a:ext cx="2636977" cy="1352296"/>
          </a:xfrm>
          <a:prstGeom prst="rect">
            <a:avLst/>
          </a:prstGeom>
        </p:spPr>
      </p:pic>
      <p:pic>
        <p:nvPicPr>
          <p:cNvPr id="5122" name="Picture 2" descr="DRD1 Collaboration">
            <a:extLst>
              <a:ext uri="{FF2B5EF4-FFF2-40B4-BE49-F238E27FC236}">
                <a16:creationId xmlns:a16="http://schemas.microsoft.com/office/drawing/2014/main" id="{4EE8AF50-682C-99B3-98C1-285C9E4CDA0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85138" y="4631237"/>
            <a:ext cx="3531588" cy="18605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7830168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F0DE087-296D-3187-BD60-658D279107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Summary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CD0923F2-B858-5189-F360-06E41320F91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GB" sz="2000" dirty="0"/>
              <a:t>It is a great honour to receive the nomination for a DRD1 co-spokesperson</a:t>
            </a:r>
          </a:p>
          <a:p>
            <a:pPr>
              <a:lnSpc>
                <a:spcPct val="150000"/>
              </a:lnSpc>
            </a:pPr>
            <a:r>
              <a:rPr lang="en-GB" sz="2000" dirty="0"/>
              <a:t>Many of us worked together in the past ∼11 months on the proposal preparation</a:t>
            </a:r>
            <a:br>
              <a:rPr lang="en-GB" sz="2000" dirty="0"/>
            </a:br>
            <a:r>
              <a:rPr lang="en-GB" sz="2000" b="1" dirty="0">
                <a:sym typeface="Wingdings" pitchFamily="2" charset="2"/>
              </a:rPr>
              <a:t> </a:t>
            </a:r>
            <a:r>
              <a:rPr lang="en-GB" sz="2000" b="1" dirty="0"/>
              <a:t>Great seeding experience</a:t>
            </a:r>
          </a:p>
          <a:p>
            <a:pPr>
              <a:lnSpc>
                <a:spcPct val="150000"/>
              </a:lnSpc>
            </a:pPr>
            <a:r>
              <a:rPr lang="en-GB" sz="2000" dirty="0"/>
              <a:t>We are ready to move forward as DRD1</a:t>
            </a:r>
            <a:r>
              <a:rPr lang="en-GB" sz="2000" b="1" u="sng" dirty="0"/>
              <a:t> in January</a:t>
            </a:r>
            <a:r>
              <a:rPr lang="en-GB" sz="2000" dirty="0"/>
              <a:t>! </a:t>
            </a:r>
          </a:p>
          <a:p>
            <a:pPr>
              <a:lnSpc>
                <a:spcPct val="150000"/>
              </a:lnSpc>
            </a:pPr>
            <a:r>
              <a:rPr lang="en-GB" sz="2000" dirty="0">
                <a:solidFill>
                  <a:srgbClr val="000000"/>
                </a:solidFill>
              </a:rPr>
              <a:t>I am </a:t>
            </a:r>
            <a:r>
              <a:rPr lang="en-GB" sz="2000" dirty="0">
                <a:solidFill>
                  <a:srgbClr val="000000"/>
                </a:solidFill>
                <a:effectLst/>
              </a:rPr>
              <a:t>ready to help shape the new collaboration to make the best out of the many challenge</a:t>
            </a:r>
            <a:r>
              <a:rPr lang="en-GB" sz="2000" dirty="0">
                <a:solidFill>
                  <a:srgbClr val="000000"/>
                </a:solidFill>
              </a:rPr>
              <a:t>s ahead of us!</a:t>
            </a:r>
          </a:p>
          <a:p>
            <a:pPr marL="0" indent="0">
              <a:lnSpc>
                <a:spcPct val="150000"/>
              </a:lnSpc>
              <a:buNone/>
            </a:pPr>
            <a:endParaRPr lang="en-GB" sz="2000" dirty="0">
              <a:solidFill>
                <a:srgbClr val="000000"/>
              </a:solidFill>
            </a:endParaRPr>
          </a:p>
          <a:p>
            <a:pPr marL="0" indent="0">
              <a:lnSpc>
                <a:spcPct val="150000"/>
              </a:lnSpc>
              <a:buNone/>
            </a:pPr>
            <a:endParaRPr lang="en-GB" sz="2000" dirty="0">
              <a:solidFill>
                <a:srgbClr val="000000"/>
              </a:solidFill>
            </a:endParaRPr>
          </a:p>
          <a:p>
            <a:pPr marL="0" indent="0" algn="ctr">
              <a:lnSpc>
                <a:spcPct val="150000"/>
              </a:lnSpc>
              <a:buNone/>
            </a:pPr>
            <a:r>
              <a:rPr lang="en-GB" b="1" dirty="0">
                <a:solidFill>
                  <a:srgbClr val="1D59AE"/>
                </a:solidFill>
              </a:rPr>
              <a:t>Thank you for your consideration!</a:t>
            </a:r>
          </a:p>
          <a:p>
            <a:pPr>
              <a:lnSpc>
                <a:spcPct val="150000"/>
              </a:lnSpc>
            </a:pPr>
            <a:endParaRPr lang="en-GB" sz="2000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DDB2B3EF-E3C1-DE24-6F49-AABCA6B351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0533C-D6E8-604F-B8E5-C64832F0F4FE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96135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2AB403-92AB-434A-9CE4-74B48935AE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Scientific biography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4658D6-981A-304E-B660-A15D686F9B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1" y="925044"/>
            <a:ext cx="11273841" cy="585675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600" dirty="0">
                <a:solidFill>
                  <a:schemeClr val="accent1"/>
                </a:solidFill>
              </a:rPr>
              <a:t>2007 – 2011: PhD at  the </a:t>
            </a:r>
            <a:r>
              <a:rPr lang="en-US" sz="1600" b="1" dirty="0">
                <a:solidFill>
                  <a:schemeClr val="accent1"/>
                </a:solidFill>
              </a:rPr>
              <a:t>University of Warsaw</a:t>
            </a:r>
            <a:r>
              <a:rPr lang="en-US" sz="1600" dirty="0">
                <a:solidFill>
                  <a:schemeClr val="accent1"/>
                </a:solidFill>
              </a:rPr>
              <a:t>, </a:t>
            </a:r>
            <a:r>
              <a:rPr lang="en-US" sz="1600" b="1" dirty="0">
                <a:solidFill>
                  <a:schemeClr val="accent1"/>
                </a:solidFill>
              </a:rPr>
              <a:t>Poland</a:t>
            </a:r>
          </a:p>
          <a:p>
            <a:pPr marL="358775" lvl="1" indent="-130175">
              <a:lnSpc>
                <a:spcPct val="120000"/>
              </a:lnSpc>
            </a:pPr>
            <a:r>
              <a:rPr lang="en-US" sz="1400" b="1" dirty="0"/>
              <a:t>FOPI Collaboration</a:t>
            </a:r>
          </a:p>
          <a:p>
            <a:pPr marL="358775" lvl="1" indent="-130175">
              <a:lnSpc>
                <a:spcPct val="120000"/>
              </a:lnSpc>
            </a:pPr>
            <a:r>
              <a:rPr lang="en-US" sz="1400" dirty="0"/>
              <a:t>PhD in Physics</a:t>
            </a:r>
            <a:r>
              <a:rPr lang="en-US" sz="1400" dirty="0">
                <a:sym typeface="Wingdings" pitchFamily="2" charset="2"/>
              </a:rPr>
              <a:t>: </a:t>
            </a:r>
            <a:r>
              <a:rPr lang="en-US" sz="1400" i="1" dirty="0">
                <a:sym typeface="Wingdings" pitchFamily="2" charset="2"/>
              </a:rPr>
              <a:t>“</a:t>
            </a:r>
            <a:r>
              <a:rPr lang="en-US" sz="1400" i="1" dirty="0"/>
              <a:t>Study of nuclear matter properties using strange particles: the analysis of </a:t>
            </a:r>
            <a:r>
              <a:rPr lang="en-US" sz="1400" i="1" dirty="0" err="1"/>
              <a:t>Al+Al</a:t>
            </a:r>
            <a:r>
              <a:rPr lang="en-US" sz="1400" i="1" dirty="0"/>
              <a:t> collisions at 1.9A GeV”</a:t>
            </a:r>
          </a:p>
          <a:p>
            <a:pPr lvl="1">
              <a:lnSpc>
                <a:spcPct val="120000"/>
              </a:lnSpc>
            </a:pPr>
            <a:endParaRPr lang="en-US" sz="100" dirty="0"/>
          </a:p>
          <a:p>
            <a:pPr marL="0" indent="0">
              <a:buNone/>
            </a:pPr>
            <a:r>
              <a:rPr lang="en-US" sz="1600" dirty="0">
                <a:solidFill>
                  <a:schemeClr val="accent1"/>
                </a:solidFill>
              </a:rPr>
              <a:t>2012 – 2020: Research Assistant at the </a:t>
            </a:r>
            <a:r>
              <a:rPr lang="en-US" sz="1600" b="1" dirty="0">
                <a:solidFill>
                  <a:schemeClr val="accent1"/>
                </a:solidFill>
              </a:rPr>
              <a:t>Technical University of Munich, Germany</a:t>
            </a:r>
          </a:p>
          <a:p>
            <a:pPr marL="358775" lvl="1" indent="-130175">
              <a:lnSpc>
                <a:spcPct val="120000"/>
              </a:lnSpc>
            </a:pPr>
            <a:r>
              <a:rPr lang="en-US" sz="1400" b="1" dirty="0"/>
              <a:t>ALICE &amp; RD51 Collaborations</a:t>
            </a:r>
          </a:p>
          <a:p>
            <a:pPr marL="358775" lvl="1" indent="-130175">
              <a:lnSpc>
                <a:spcPct val="120000"/>
              </a:lnSpc>
            </a:pPr>
            <a:r>
              <a:rPr lang="en-US" sz="1400" dirty="0"/>
              <a:t>ALICE TPC Upgrade: development of full-size prototypes, TDR editor,  readout chambers production coordinator</a:t>
            </a:r>
          </a:p>
          <a:p>
            <a:pPr marL="358775" lvl="1" indent="-130175">
              <a:lnSpc>
                <a:spcPct val="120000"/>
              </a:lnSpc>
            </a:pPr>
            <a:r>
              <a:rPr lang="en-US" sz="1400" dirty="0"/>
              <a:t>R&amp;D with MPGDs with focus on a detector performance and stability against electrical discharges</a:t>
            </a:r>
          </a:p>
          <a:p>
            <a:pPr marL="358775" lvl="1" indent="-130175">
              <a:lnSpc>
                <a:spcPct val="120000"/>
              </a:lnSpc>
            </a:pPr>
            <a:r>
              <a:rPr lang="en-US" sz="1400" dirty="0"/>
              <a:t>Supervisor to 10 BSc and 4 MSc theses, mentor to 3 PhD students</a:t>
            </a:r>
          </a:p>
          <a:p>
            <a:pPr lvl="1">
              <a:lnSpc>
                <a:spcPct val="120000"/>
              </a:lnSpc>
            </a:pPr>
            <a:endParaRPr lang="en-US" sz="100" dirty="0"/>
          </a:p>
          <a:p>
            <a:pPr marL="0" indent="0">
              <a:buNone/>
            </a:pPr>
            <a:r>
              <a:rPr lang="en-US" sz="1600" dirty="0">
                <a:solidFill>
                  <a:schemeClr val="accent1"/>
                </a:solidFill>
              </a:rPr>
              <a:t>2019 – 2020: Scientific Associate at </a:t>
            </a:r>
            <a:r>
              <a:rPr lang="en-US" sz="1600" b="1" dirty="0">
                <a:solidFill>
                  <a:schemeClr val="accent1"/>
                </a:solidFill>
              </a:rPr>
              <a:t>CERN, Switzerland</a:t>
            </a:r>
            <a:r>
              <a:rPr lang="en-US" sz="1600" dirty="0">
                <a:solidFill>
                  <a:schemeClr val="accent1"/>
                </a:solidFill>
              </a:rPr>
              <a:t> </a:t>
            </a:r>
          </a:p>
          <a:p>
            <a:pPr marL="358775" lvl="1" indent="-130175">
              <a:lnSpc>
                <a:spcPct val="120000"/>
              </a:lnSpc>
            </a:pPr>
            <a:r>
              <a:rPr lang="en-US" sz="1400" b="1" dirty="0"/>
              <a:t>ALICE TPC Upgrade</a:t>
            </a:r>
            <a:r>
              <a:rPr lang="en-US" sz="1400" dirty="0"/>
              <a:t>: installation manager</a:t>
            </a:r>
          </a:p>
          <a:p>
            <a:pPr marL="358775" lvl="1" indent="-130175">
              <a:lnSpc>
                <a:spcPct val="120000"/>
              </a:lnSpc>
            </a:pPr>
            <a:r>
              <a:rPr lang="en-US" sz="1400" dirty="0"/>
              <a:t>R&amp;D on new electrode materials for gaseous detectors</a:t>
            </a:r>
          </a:p>
          <a:p>
            <a:pPr lvl="1">
              <a:lnSpc>
                <a:spcPct val="120000"/>
              </a:lnSpc>
            </a:pPr>
            <a:endParaRPr lang="en-US" sz="100" dirty="0">
              <a:solidFill>
                <a:schemeClr val="accent1"/>
              </a:solidFill>
            </a:endParaRPr>
          </a:p>
          <a:p>
            <a:pPr marL="0" indent="0">
              <a:buNone/>
            </a:pPr>
            <a:r>
              <a:rPr lang="en-US" sz="1600" dirty="0">
                <a:solidFill>
                  <a:schemeClr val="accent1"/>
                </a:solidFill>
              </a:rPr>
              <a:t>2020 – … : Staff physicist at </a:t>
            </a:r>
            <a:r>
              <a:rPr lang="en-US" sz="1600" b="1" dirty="0">
                <a:solidFill>
                  <a:schemeClr val="accent1"/>
                </a:solidFill>
              </a:rPr>
              <a:t>GSI/FAIR, Darmstadt</a:t>
            </a:r>
            <a:r>
              <a:rPr lang="en-US" sz="1600" dirty="0">
                <a:solidFill>
                  <a:schemeClr val="accent1"/>
                </a:solidFill>
              </a:rPr>
              <a:t> </a:t>
            </a:r>
          </a:p>
          <a:p>
            <a:pPr marL="358775" lvl="1" indent="-130175">
              <a:lnSpc>
                <a:spcPct val="120000"/>
              </a:lnSpc>
            </a:pPr>
            <a:r>
              <a:rPr lang="en-US" sz="1400" b="1" dirty="0"/>
              <a:t>CBM Technical Coordinator</a:t>
            </a:r>
          </a:p>
          <a:p>
            <a:pPr marL="358775" lvl="1" indent="-130175">
              <a:lnSpc>
                <a:spcPct val="120000"/>
              </a:lnSpc>
            </a:pPr>
            <a:r>
              <a:rPr lang="en-US" sz="1400" b="1" dirty="0"/>
              <a:t>RD51 WG2 Convener </a:t>
            </a:r>
            <a:r>
              <a:rPr lang="en-US" sz="1400" dirty="0"/>
              <a:t>(2023)</a:t>
            </a:r>
            <a:endParaRPr lang="en-US" sz="1400" b="1" dirty="0"/>
          </a:p>
          <a:p>
            <a:pPr marL="358775" lvl="1" indent="-130175">
              <a:lnSpc>
                <a:spcPct val="120000"/>
              </a:lnSpc>
            </a:pPr>
            <a:r>
              <a:rPr lang="en-US" sz="1400" dirty="0"/>
              <a:t>R&amp;D on spark-less amplification microstructures, resistive layers, TPCs</a:t>
            </a:r>
          </a:p>
          <a:p>
            <a:pPr lvl="1">
              <a:lnSpc>
                <a:spcPct val="120000"/>
              </a:lnSpc>
            </a:pPr>
            <a:endParaRPr lang="en-US" sz="100" dirty="0">
              <a:solidFill>
                <a:schemeClr val="accent1"/>
              </a:solidFill>
            </a:endParaRPr>
          </a:p>
          <a:p>
            <a:pPr marL="0" indent="0">
              <a:buNone/>
            </a:pPr>
            <a:r>
              <a:rPr lang="en-US" sz="1600" dirty="0">
                <a:solidFill>
                  <a:schemeClr val="accent1"/>
                </a:solidFill>
              </a:rPr>
              <a:t>2021 – … : Guest lecturer at the </a:t>
            </a:r>
            <a:r>
              <a:rPr lang="en-US" sz="1600" b="1" dirty="0">
                <a:solidFill>
                  <a:schemeClr val="accent1"/>
                </a:solidFill>
              </a:rPr>
              <a:t>TU Darmstadt</a:t>
            </a:r>
          </a:p>
          <a:p>
            <a:pPr marL="358775" lvl="1" indent="-130175">
              <a:lnSpc>
                <a:spcPct val="120000"/>
              </a:lnSpc>
            </a:pPr>
            <a:r>
              <a:rPr lang="en-US" sz="1400" b="1" dirty="0"/>
              <a:t>Habilitation in experimental physics: </a:t>
            </a:r>
            <a:r>
              <a:rPr lang="en-US" sz="1400" i="1" dirty="0"/>
              <a:t>”Discharge phenomena in Micro Pattern Gaseous Detectors”</a:t>
            </a:r>
            <a:endParaRPr lang="en-US" sz="14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BC0F439-AF78-8F43-8464-F2605184C61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29581" y="942707"/>
            <a:ext cx="957023" cy="1044027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05632143-D1AC-8645-B5F4-A6E36926F7C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29093" y="2176252"/>
            <a:ext cx="1157998" cy="115799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15253F6-2B87-7348-BF40-C9E37BBE1FC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681729" y="3523768"/>
            <a:ext cx="1052725" cy="1069568"/>
          </a:xfrm>
          <a:prstGeom prst="rect">
            <a:avLst/>
          </a:prstGeom>
        </p:spPr>
      </p:pic>
      <p:pic>
        <p:nvPicPr>
          <p:cNvPr id="8" name="Picture 4" descr="FAIR GSI - Das Universum im Labor (@FAIR_GSI_de) / Twitter">
            <a:extLst>
              <a:ext uri="{FF2B5EF4-FFF2-40B4-BE49-F238E27FC236}">
                <a16:creationId xmlns:a16="http://schemas.microsoft.com/office/drawing/2014/main" id="{993AB0B4-E3B1-48BF-0321-73C2DA9EB7F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242" t="14283" r="12764" b="21529"/>
          <a:stretch/>
        </p:blipFill>
        <p:spPr bwMode="auto">
          <a:xfrm>
            <a:off x="10604733" y="4782854"/>
            <a:ext cx="1126309" cy="9513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Technische Universität Darmstadt – Wikipedia">
            <a:extLst>
              <a:ext uri="{FF2B5EF4-FFF2-40B4-BE49-F238E27FC236}">
                <a16:creationId xmlns:a16="http://schemas.microsoft.com/office/drawing/2014/main" id="{237EEB7D-7B35-62FB-A9BA-AA8A34F1D87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52" t="10162" r="13003" b="12627"/>
          <a:stretch/>
        </p:blipFill>
        <p:spPr bwMode="auto">
          <a:xfrm>
            <a:off x="10252865" y="5923695"/>
            <a:ext cx="1579732" cy="6375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505910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A70CE5C-9970-F7AF-4A62-187EBC52BF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DRD1 biography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275D1E55-3513-F20A-FE7A-7E7325F841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1" y="1113287"/>
            <a:ext cx="11273841" cy="5608188"/>
          </a:xfrm>
        </p:spPr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en-GB" sz="2000" dirty="0">
                <a:solidFill>
                  <a:srgbClr val="1D59AE"/>
                </a:solidFill>
              </a:rPr>
              <a:t>Working Group 2 convener (Jan. 2023)</a:t>
            </a:r>
          </a:p>
          <a:p>
            <a:pPr lvl="1">
              <a:lnSpc>
                <a:spcPct val="150000"/>
              </a:lnSpc>
            </a:pPr>
            <a:r>
              <a:rPr lang="en-GB" sz="1800" dirty="0"/>
              <a:t>C</a:t>
            </a:r>
            <a:r>
              <a:rPr lang="en-GB" sz="1800" i="0" u="none" strike="noStrike" dirty="0">
                <a:effectLst/>
                <a:latin typeface="Calibri" panose="020F0502020204030204" pitchFamily="34" charset="0"/>
              </a:rPr>
              <a:t>ontact person &amp; organizer for the WG</a:t>
            </a:r>
            <a:endParaRPr lang="en-GB" sz="1800" dirty="0"/>
          </a:p>
          <a:p>
            <a:pPr lvl="1">
              <a:lnSpc>
                <a:spcPct val="150000"/>
              </a:lnSpc>
            </a:pPr>
            <a:r>
              <a:rPr lang="en-GB" sz="1800" dirty="0"/>
              <a:t>Survey analysis</a:t>
            </a:r>
          </a:p>
          <a:p>
            <a:pPr lvl="1">
              <a:lnSpc>
                <a:spcPct val="150000"/>
              </a:lnSpc>
            </a:pPr>
            <a:r>
              <a:rPr lang="en-GB" sz="1800" dirty="0"/>
              <a:t>C</a:t>
            </a:r>
            <a:r>
              <a:rPr lang="en-GB" sz="1800" i="0" u="none" strike="noStrike" dirty="0">
                <a:effectLst/>
                <a:latin typeface="Calibri" panose="020F0502020204030204" pitchFamily="34" charset="0"/>
              </a:rPr>
              <a:t>ontribute to the proposal drafting </a:t>
            </a:r>
          </a:p>
          <a:p>
            <a:pPr lvl="1">
              <a:lnSpc>
                <a:spcPct val="150000"/>
              </a:lnSpc>
            </a:pPr>
            <a:r>
              <a:rPr lang="en-GB" sz="1800" dirty="0"/>
              <a:t>Definition of Work Packages</a:t>
            </a:r>
          </a:p>
          <a:p>
            <a:pPr marL="0" indent="0">
              <a:lnSpc>
                <a:spcPct val="150000"/>
              </a:lnSpc>
              <a:buNone/>
            </a:pPr>
            <a:endParaRPr lang="en-GB" sz="2000" dirty="0">
              <a:solidFill>
                <a:srgbClr val="1D59AE"/>
              </a:solidFill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en-GB" sz="2000" dirty="0">
                <a:solidFill>
                  <a:srgbClr val="1D59AE"/>
                </a:solidFill>
              </a:rPr>
              <a:t>Work Package Coordinator (Jun. 2023)</a:t>
            </a:r>
          </a:p>
          <a:p>
            <a:pPr lvl="1">
              <a:lnSpc>
                <a:spcPct val="150000"/>
              </a:lnSpc>
            </a:pPr>
            <a:r>
              <a:rPr lang="en-GB" sz="1800" i="0" u="none" strike="noStrike" dirty="0">
                <a:effectLst/>
                <a:latin typeface="Calibri" panose="020F0502020204030204" pitchFamily="34" charset="0"/>
              </a:rPr>
              <a:t>Extended WP proposal (templates)</a:t>
            </a:r>
          </a:p>
          <a:p>
            <a:pPr lvl="1">
              <a:lnSpc>
                <a:spcPct val="150000"/>
              </a:lnSpc>
            </a:pPr>
            <a:r>
              <a:rPr lang="en-GB" sz="1800" dirty="0"/>
              <a:t>Community meetings</a:t>
            </a:r>
          </a:p>
          <a:p>
            <a:pPr lvl="1">
              <a:lnSpc>
                <a:spcPct val="150000"/>
              </a:lnSpc>
            </a:pPr>
            <a:r>
              <a:rPr lang="en-GB" sz="1800" dirty="0"/>
              <a:t>Several iterations of extended proposals</a:t>
            </a:r>
            <a:br>
              <a:rPr lang="en-GB" sz="1800" dirty="0"/>
            </a:br>
            <a:r>
              <a:rPr lang="en-GB" sz="1800" dirty="0"/>
              <a:t>and executive summary tables</a:t>
            </a:r>
          </a:p>
          <a:p>
            <a:pPr lvl="1">
              <a:lnSpc>
                <a:spcPct val="150000"/>
              </a:lnSpc>
            </a:pPr>
            <a:endParaRPr lang="en-GB" sz="2200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5C9FE729-3699-ECD3-C591-AB81384F2D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0533C-D6E8-604F-B8E5-C64832F0F4FE}" type="slidenum">
              <a:rPr lang="en-US" smtClean="0"/>
              <a:t>3</a:t>
            </a:fld>
            <a:endParaRPr lang="en-US"/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6A38755B-CCA6-6D41-1EA9-57742DB0663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24077" y="1188923"/>
            <a:ext cx="6035984" cy="2283229"/>
          </a:xfrm>
          <a:prstGeom prst="rect">
            <a:avLst/>
          </a:prstGeom>
          <a:ln>
            <a:solidFill>
              <a:srgbClr val="1D59AE"/>
            </a:solidFill>
            <a:extLst>
              <a:ext uri="{C807C97D-BFC1-408E-A445-0C87EB9F89A2}">
                <ask:lineSketchStyleProps xmlns:ask="http://schemas.microsoft.com/office/drawing/2018/sketchyshapes" sd="2805215078">
                  <a:custGeom>
                    <a:avLst/>
                    <a:gdLst>
                      <a:gd name="connsiteX0" fmla="*/ 0 w 6035984"/>
                      <a:gd name="connsiteY0" fmla="*/ 0 h 2283229"/>
                      <a:gd name="connsiteX1" fmla="*/ 669445 w 6035984"/>
                      <a:gd name="connsiteY1" fmla="*/ 0 h 2283229"/>
                      <a:gd name="connsiteX2" fmla="*/ 1037092 w 6035984"/>
                      <a:gd name="connsiteY2" fmla="*/ 0 h 2283229"/>
                      <a:gd name="connsiteX3" fmla="*/ 1525458 w 6035984"/>
                      <a:gd name="connsiteY3" fmla="*/ 0 h 2283229"/>
                      <a:gd name="connsiteX4" fmla="*/ 1953464 w 6035984"/>
                      <a:gd name="connsiteY4" fmla="*/ 0 h 2283229"/>
                      <a:gd name="connsiteX5" fmla="*/ 2622909 w 6035984"/>
                      <a:gd name="connsiteY5" fmla="*/ 0 h 2283229"/>
                      <a:gd name="connsiteX6" fmla="*/ 3292355 w 6035984"/>
                      <a:gd name="connsiteY6" fmla="*/ 0 h 2283229"/>
                      <a:gd name="connsiteX7" fmla="*/ 3961800 w 6035984"/>
                      <a:gd name="connsiteY7" fmla="*/ 0 h 2283229"/>
                      <a:gd name="connsiteX8" fmla="*/ 4510526 w 6035984"/>
                      <a:gd name="connsiteY8" fmla="*/ 0 h 2283229"/>
                      <a:gd name="connsiteX9" fmla="*/ 4938532 w 6035984"/>
                      <a:gd name="connsiteY9" fmla="*/ 0 h 2283229"/>
                      <a:gd name="connsiteX10" fmla="*/ 5426898 w 6035984"/>
                      <a:gd name="connsiteY10" fmla="*/ 0 h 2283229"/>
                      <a:gd name="connsiteX11" fmla="*/ 6035984 w 6035984"/>
                      <a:gd name="connsiteY11" fmla="*/ 0 h 2283229"/>
                      <a:gd name="connsiteX12" fmla="*/ 6035984 w 6035984"/>
                      <a:gd name="connsiteY12" fmla="*/ 547975 h 2283229"/>
                      <a:gd name="connsiteX13" fmla="*/ 6035984 w 6035984"/>
                      <a:gd name="connsiteY13" fmla="*/ 1073118 h 2283229"/>
                      <a:gd name="connsiteX14" fmla="*/ 6035984 w 6035984"/>
                      <a:gd name="connsiteY14" fmla="*/ 1598260 h 2283229"/>
                      <a:gd name="connsiteX15" fmla="*/ 6035984 w 6035984"/>
                      <a:gd name="connsiteY15" fmla="*/ 2283229 h 2283229"/>
                      <a:gd name="connsiteX16" fmla="*/ 5668338 w 6035984"/>
                      <a:gd name="connsiteY16" fmla="*/ 2283229 h 2283229"/>
                      <a:gd name="connsiteX17" fmla="*/ 4998892 w 6035984"/>
                      <a:gd name="connsiteY17" fmla="*/ 2283229 h 2283229"/>
                      <a:gd name="connsiteX18" fmla="*/ 4450166 w 6035984"/>
                      <a:gd name="connsiteY18" fmla="*/ 2283229 h 2283229"/>
                      <a:gd name="connsiteX19" fmla="*/ 3780721 w 6035984"/>
                      <a:gd name="connsiteY19" fmla="*/ 2283229 h 2283229"/>
                      <a:gd name="connsiteX20" fmla="*/ 3292355 w 6035984"/>
                      <a:gd name="connsiteY20" fmla="*/ 2283229 h 2283229"/>
                      <a:gd name="connsiteX21" fmla="*/ 2864349 w 6035984"/>
                      <a:gd name="connsiteY21" fmla="*/ 2283229 h 2283229"/>
                      <a:gd name="connsiteX22" fmla="*/ 2255263 w 6035984"/>
                      <a:gd name="connsiteY22" fmla="*/ 2283229 h 2283229"/>
                      <a:gd name="connsiteX23" fmla="*/ 1827257 w 6035984"/>
                      <a:gd name="connsiteY23" fmla="*/ 2283229 h 2283229"/>
                      <a:gd name="connsiteX24" fmla="*/ 1459611 w 6035984"/>
                      <a:gd name="connsiteY24" fmla="*/ 2283229 h 2283229"/>
                      <a:gd name="connsiteX25" fmla="*/ 910885 w 6035984"/>
                      <a:gd name="connsiteY25" fmla="*/ 2283229 h 2283229"/>
                      <a:gd name="connsiteX26" fmla="*/ 0 w 6035984"/>
                      <a:gd name="connsiteY26" fmla="*/ 2283229 h 2283229"/>
                      <a:gd name="connsiteX27" fmla="*/ 0 w 6035984"/>
                      <a:gd name="connsiteY27" fmla="*/ 1780919 h 2283229"/>
                      <a:gd name="connsiteX28" fmla="*/ 0 w 6035984"/>
                      <a:gd name="connsiteY28" fmla="*/ 1232944 h 2283229"/>
                      <a:gd name="connsiteX29" fmla="*/ 0 w 6035984"/>
                      <a:gd name="connsiteY29" fmla="*/ 730633 h 2283229"/>
                      <a:gd name="connsiteX30" fmla="*/ 0 w 6035984"/>
                      <a:gd name="connsiteY30" fmla="*/ 0 h 228322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</a:cxnLst>
                    <a:rect l="l" t="t" r="r" b="b"/>
                    <a:pathLst>
                      <a:path w="6035984" h="2283229" fill="none" extrusionOk="0">
                        <a:moveTo>
                          <a:pt x="0" y="0"/>
                        </a:moveTo>
                        <a:cubicBezTo>
                          <a:pt x="298274" y="-11315"/>
                          <a:pt x="442822" y="48819"/>
                          <a:pt x="669445" y="0"/>
                        </a:cubicBezTo>
                        <a:cubicBezTo>
                          <a:pt x="896069" y="-48819"/>
                          <a:pt x="953830" y="38256"/>
                          <a:pt x="1037092" y="0"/>
                        </a:cubicBezTo>
                        <a:cubicBezTo>
                          <a:pt x="1120354" y="-38256"/>
                          <a:pt x="1329741" y="12888"/>
                          <a:pt x="1525458" y="0"/>
                        </a:cubicBezTo>
                        <a:cubicBezTo>
                          <a:pt x="1721175" y="-12888"/>
                          <a:pt x="1754589" y="39707"/>
                          <a:pt x="1953464" y="0"/>
                        </a:cubicBezTo>
                        <a:cubicBezTo>
                          <a:pt x="2152339" y="-39707"/>
                          <a:pt x="2367742" y="36682"/>
                          <a:pt x="2622909" y="0"/>
                        </a:cubicBezTo>
                        <a:cubicBezTo>
                          <a:pt x="2878076" y="-36682"/>
                          <a:pt x="3052839" y="26485"/>
                          <a:pt x="3292355" y="0"/>
                        </a:cubicBezTo>
                        <a:cubicBezTo>
                          <a:pt x="3531871" y="-26485"/>
                          <a:pt x="3660358" y="32945"/>
                          <a:pt x="3961800" y="0"/>
                        </a:cubicBezTo>
                        <a:cubicBezTo>
                          <a:pt x="4263242" y="-32945"/>
                          <a:pt x="4326812" y="37411"/>
                          <a:pt x="4510526" y="0"/>
                        </a:cubicBezTo>
                        <a:cubicBezTo>
                          <a:pt x="4694240" y="-37411"/>
                          <a:pt x="4763104" y="21954"/>
                          <a:pt x="4938532" y="0"/>
                        </a:cubicBezTo>
                        <a:cubicBezTo>
                          <a:pt x="5113960" y="-21954"/>
                          <a:pt x="5231333" y="42209"/>
                          <a:pt x="5426898" y="0"/>
                        </a:cubicBezTo>
                        <a:cubicBezTo>
                          <a:pt x="5622463" y="-42209"/>
                          <a:pt x="5873624" y="70930"/>
                          <a:pt x="6035984" y="0"/>
                        </a:cubicBezTo>
                        <a:cubicBezTo>
                          <a:pt x="6089083" y="187017"/>
                          <a:pt x="5995864" y="313478"/>
                          <a:pt x="6035984" y="547975"/>
                        </a:cubicBezTo>
                        <a:cubicBezTo>
                          <a:pt x="6076104" y="782472"/>
                          <a:pt x="6011290" y="960899"/>
                          <a:pt x="6035984" y="1073118"/>
                        </a:cubicBezTo>
                        <a:cubicBezTo>
                          <a:pt x="6060678" y="1185337"/>
                          <a:pt x="5974346" y="1369826"/>
                          <a:pt x="6035984" y="1598260"/>
                        </a:cubicBezTo>
                        <a:cubicBezTo>
                          <a:pt x="6097622" y="1826694"/>
                          <a:pt x="5986731" y="2036642"/>
                          <a:pt x="6035984" y="2283229"/>
                        </a:cubicBezTo>
                        <a:cubicBezTo>
                          <a:pt x="5862059" y="2326972"/>
                          <a:pt x="5746184" y="2265834"/>
                          <a:pt x="5668338" y="2283229"/>
                        </a:cubicBezTo>
                        <a:cubicBezTo>
                          <a:pt x="5590492" y="2300624"/>
                          <a:pt x="5207932" y="2208601"/>
                          <a:pt x="4998892" y="2283229"/>
                        </a:cubicBezTo>
                        <a:cubicBezTo>
                          <a:pt x="4789852" y="2357857"/>
                          <a:pt x="4690413" y="2232780"/>
                          <a:pt x="4450166" y="2283229"/>
                        </a:cubicBezTo>
                        <a:cubicBezTo>
                          <a:pt x="4209919" y="2333678"/>
                          <a:pt x="4065303" y="2253843"/>
                          <a:pt x="3780721" y="2283229"/>
                        </a:cubicBezTo>
                        <a:cubicBezTo>
                          <a:pt x="3496139" y="2312615"/>
                          <a:pt x="3453428" y="2242891"/>
                          <a:pt x="3292355" y="2283229"/>
                        </a:cubicBezTo>
                        <a:cubicBezTo>
                          <a:pt x="3131282" y="2323567"/>
                          <a:pt x="3006795" y="2253830"/>
                          <a:pt x="2864349" y="2283229"/>
                        </a:cubicBezTo>
                        <a:cubicBezTo>
                          <a:pt x="2721903" y="2312628"/>
                          <a:pt x="2491392" y="2231803"/>
                          <a:pt x="2255263" y="2283229"/>
                        </a:cubicBezTo>
                        <a:cubicBezTo>
                          <a:pt x="2019134" y="2334655"/>
                          <a:pt x="1923800" y="2261993"/>
                          <a:pt x="1827257" y="2283229"/>
                        </a:cubicBezTo>
                        <a:cubicBezTo>
                          <a:pt x="1730714" y="2304465"/>
                          <a:pt x="1617545" y="2277509"/>
                          <a:pt x="1459611" y="2283229"/>
                        </a:cubicBezTo>
                        <a:cubicBezTo>
                          <a:pt x="1301677" y="2288949"/>
                          <a:pt x="1046637" y="2237154"/>
                          <a:pt x="910885" y="2283229"/>
                        </a:cubicBezTo>
                        <a:cubicBezTo>
                          <a:pt x="775133" y="2329304"/>
                          <a:pt x="432481" y="2213267"/>
                          <a:pt x="0" y="2283229"/>
                        </a:cubicBezTo>
                        <a:cubicBezTo>
                          <a:pt x="-50228" y="2041133"/>
                          <a:pt x="21397" y="1993554"/>
                          <a:pt x="0" y="1780919"/>
                        </a:cubicBezTo>
                        <a:cubicBezTo>
                          <a:pt x="-21397" y="1568284"/>
                          <a:pt x="19336" y="1351680"/>
                          <a:pt x="0" y="1232944"/>
                        </a:cubicBezTo>
                        <a:cubicBezTo>
                          <a:pt x="-19336" y="1114208"/>
                          <a:pt x="58507" y="838830"/>
                          <a:pt x="0" y="730633"/>
                        </a:cubicBezTo>
                        <a:cubicBezTo>
                          <a:pt x="-58507" y="622436"/>
                          <a:pt x="33472" y="214882"/>
                          <a:pt x="0" y="0"/>
                        </a:cubicBezTo>
                        <a:close/>
                      </a:path>
                      <a:path w="6035984" h="2283229" stroke="0" extrusionOk="0">
                        <a:moveTo>
                          <a:pt x="0" y="0"/>
                        </a:moveTo>
                        <a:cubicBezTo>
                          <a:pt x="146631" y="-3820"/>
                          <a:pt x="348224" y="40312"/>
                          <a:pt x="548726" y="0"/>
                        </a:cubicBezTo>
                        <a:cubicBezTo>
                          <a:pt x="749228" y="-40312"/>
                          <a:pt x="771599" y="3992"/>
                          <a:pt x="976732" y="0"/>
                        </a:cubicBezTo>
                        <a:cubicBezTo>
                          <a:pt x="1181865" y="-3992"/>
                          <a:pt x="1279040" y="29098"/>
                          <a:pt x="1404738" y="0"/>
                        </a:cubicBezTo>
                        <a:cubicBezTo>
                          <a:pt x="1530436" y="-29098"/>
                          <a:pt x="1793113" y="53454"/>
                          <a:pt x="2074184" y="0"/>
                        </a:cubicBezTo>
                        <a:cubicBezTo>
                          <a:pt x="2355255" y="-53454"/>
                          <a:pt x="2365370" y="16842"/>
                          <a:pt x="2441830" y="0"/>
                        </a:cubicBezTo>
                        <a:cubicBezTo>
                          <a:pt x="2518290" y="-16842"/>
                          <a:pt x="2792890" y="13780"/>
                          <a:pt x="2990556" y="0"/>
                        </a:cubicBezTo>
                        <a:cubicBezTo>
                          <a:pt x="3188222" y="-13780"/>
                          <a:pt x="3354804" y="23088"/>
                          <a:pt x="3478922" y="0"/>
                        </a:cubicBezTo>
                        <a:cubicBezTo>
                          <a:pt x="3603040" y="-23088"/>
                          <a:pt x="3859112" y="71028"/>
                          <a:pt x="4148367" y="0"/>
                        </a:cubicBezTo>
                        <a:cubicBezTo>
                          <a:pt x="4437623" y="-71028"/>
                          <a:pt x="4443734" y="10596"/>
                          <a:pt x="4576373" y="0"/>
                        </a:cubicBezTo>
                        <a:cubicBezTo>
                          <a:pt x="4709012" y="-10596"/>
                          <a:pt x="4889923" y="52437"/>
                          <a:pt x="5185459" y="0"/>
                        </a:cubicBezTo>
                        <a:cubicBezTo>
                          <a:pt x="5480995" y="-52437"/>
                          <a:pt x="5722949" y="6997"/>
                          <a:pt x="6035984" y="0"/>
                        </a:cubicBezTo>
                        <a:cubicBezTo>
                          <a:pt x="6057936" y="249374"/>
                          <a:pt x="6032450" y="305755"/>
                          <a:pt x="6035984" y="593640"/>
                        </a:cubicBezTo>
                        <a:cubicBezTo>
                          <a:pt x="6039518" y="881525"/>
                          <a:pt x="5986516" y="871976"/>
                          <a:pt x="6035984" y="1118782"/>
                        </a:cubicBezTo>
                        <a:cubicBezTo>
                          <a:pt x="6085452" y="1365588"/>
                          <a:pt x="5969271" y="1434558"/>
                          <a:pt x="6035984" y="1689589"/>
                        </a:cubicBezTo>
                        <a:cubicBezTo>
                          <a:pt x="6102697" y="1944620"/>
                          <a:pt x="6025323" y="2074477"/>
                          <a:pt x="6035984" y="2283229"/>
                        </a:cubicBezTo>
                        <a:cubicBezTo>
                          <a:pt x="5856285" y="2328588"/>
                          <a:pt x="5677132" y="2260065"/>
                          <a:pt x="5547618" y="2283229"/>
                        </a:cubicBezTo>
                        <a:cubicBezTo>
                          <a:pt x="5418104" y="2306393"/>
                          <a:pt x="5237376" y="2253518"/>
                          <a:pt x="4998892" y="2283229"/>
                        </a:cubicBezTo>
                        <a:cubicBezTo>
                          <a:pt x="4760408" y="2312940"/>
                          <a:pt x="4611174" y="2283121"/>
                          <a:pt x="4450166" y="2283229"/>
                        </a:cubicBezTo>
                        <a:cubicBezTo>
                          <a:pt x="4289158" y="2283337"/>
                          <a:pt x="4239713" y="2244734"/>
                          <a:pt x="4082520" y="2283229"/>
                        </a:cubicBezTo>
                        <a:cubicBezTo>
                          <a:pt x="3925327" y="2321724"/>
                          <a:pt x="3789556" y="2259650"/>
                          <a:pt x="3533794" y="2283229"/>
                        </a:cubicBezTo>
                        <a:cubicBezTo>
                          <a:pt x="3278032" y="2306808"/>
                          <a:pt x="3103279" y="2263772"/>
                          <a:pt x="2924709" y="2283229"/>
                        </a:cubicBezTo>
                        <a:cubicBezTo>
                          <a:pt x="2746140" y="2302686"/>
                          <a:pt x="2555659" y="2275013"/>
                          <a:pt x="2375983" y="2283229"/>
                        </a:cubicBezTo>
                        <a:cubicBezTo>
                          <a:pt x="2196307" y="2291445"/>
                          <a:pt x="2058448" y="2249992"/>
                          <a:pt x="1947977" y="2283229"/>
                        </a:cubicBezTo>
                        <a:cubicBezTo>
                          <a:pt x="1837506" y="2316466"/>
                          <a:pt x="1670443" y="2252038"/>
                          <a:pt x="1399251" y="2283229"/>
                        </a:cubicBezTo>
                        <a:cubicBezTo>
                          <a:pt x="1128059" y="2314420"/>
                          <a:pt x="1188720" y="2245359"/>
                          <a:pt x="1031605" y="2283229"/>
                        </a:cubicBezTo>
                        <a:cubicBezTo>
                          <a:pt x="874490" y="2321099"/>
                          <a:pt x="757283" y="2263797"/>
                          <a:pt x="663958" y="2283229"/>
                        </a:cubicBezTo>
                        <a:cubicBezTo>
                          <a:pt x="570633" y="2302661"/>
                          <a:pt x="133209" y="2215537"/>
                          <a:pt x="0" y="2283229"/>
                        </a:cubicBezTo>
                        <a:cubicBezTo>
                          <a:pt x="-13831" y="2092327"/>
                          <a:pt x="60134" y="1889989"/>
                          <a:pt x="0" y="1735254"/>
                        </a:cubicBezTo>
                        <a:cubicBezTo>
                          <a:pt x="-60134" y="1580520"/>
                          <a:pt x="39347" y="1462879"/>
                          <a:pt x="0" y="1232944"/>
                        </a:cubicBezTo>
                        <a:cubicBezTo>
                          <a:pt x="-39347" y="1003009"/>
                          <a:pt x="46664" y="771088"/>
                          <a:pt x="0" y="639304"/>
                        </a:cubicBezTo>
                        <a:cubicBezTo>
                          <a:pt x="-46664" y="507520"/>
                          <a:pt x="8582" y="283970"/>
                          <a:pt x="0" y="0"/>
                        </a:cubicBezTo>
                        <a:close/>
                      </a:path>
                    </a:pathLst>
                  </a:custGeom>
                  <ask:type>
                    <ask:lineSketchScribble/>
                  </ask:type>
                </ask:lineSketchStyleProps>
              </a:ext>
            </a:extLst>
          </a:ln>
        </p:spPr>
      </p:pic>
      <p:pic>
        <p:nvPicPr>
          <p:cNvPr id="6" name="Grafik 5">
            <a:extLst>
              <a:ext uri="{FF2B5EF4-FFF2-40B4-BE49-F238E27FC236}">
                <a16:creationId xmlns:a16="http://schemas.microsoft.com/office/drawing/2014/main" id="{A6591162-DCD4-3BF2-1793-F0571D42AF3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24077" y="4369802"/>
            <a:ext cx="6035984" cy="2137493"/>
          </a:xfrm>
          <a:prstGeom prst="rect">
            <a:avLst/>
          </a:prstGeom>
          <a:ln>
            <a:solidFill>
              <a:srgbClr val="1D59AE"/>
            </a:solidFill>
            <a:extLst>
              <a:ext uri="{C807C97D-BFC1-408E-A445-0C87EB9F89A2}">
                <ask:lineSketchStyleProps xmlns:ask="http://schemas.microsoft.com/office/drawing/2018/sketchyshapes" sd="3224172416">
                  <a:custGeom>
                    <a:avLst/>
                    <a:gdLst>
                      <a:gd name="connsiteX0" fmla="*/ 0 w 6035984"/>
                      <a:gd name="connsiteY0" fmla="*/ 0 h 2137493"/>
                      <a:gd name="connsiteX1" fmla="*/ 669445 w 6035984"/>
                      <a:gd name="connsiteY1" fmla="*/ 0 h 2137493"/>
                      <a:gd name="connsiteX2" fmla="*/ 1157811 w 6035984"/>
                      <a:gd name="connsiteY2" fmla="*/ 0 h 2137493"/>
                      <a:gd name="connsiteX3" fmla="*/ 1585818 w 6035984"/>
                      <a:gd name="connsiteY3" fmla="*/ 0 h 2137493"/>
                      <a:gd name="connsiteX4" fmla="*/ 2074184 w 6035984"/>
                      <a:gd name="connsiteY4" fmla="*/ 0 h 2137493"/>
                      <a:gd name="connsiteX5" fmla="*/ 2683269 w 6035984"/>
                      <a:gd name="connsiteY5" fmla="*/ 0 h 2137493"/>
                      <a:gd name="connsiteX6" fmla="*/ 3352715 w 6035984"/>
                      <a:gd name="connsiteY6" fmla="*/ 0 h 2137493"/>
                      <a:gd name="connsiteX7" fmla="*/ 4022160 w 6035984"/>
                      <a:gd name="connsiteY7" fmla="*/ 0 h 2137493"/>
                      <a:gd name="connsiteX8" fmla="*/ 4450166 w 6035984"/>
                      <a:gd name="connsiteY8" fmla="*/ 0 h 2137493"/>
                      <a:gd name="connsiteX9" fmla="*/ 4938532 w 6035984"/>
                      <a:gd name="connsiteY9" fmla="*/ 0 h 2137493"/>
                      <a:gd name="connsiteX10" fmla="*/ 5366539 w 6035984"/>
                      <a:gd name="connsiteY10" fmla="*/ 0 h 2137493"/>
                      <a:gd name="connsiteX11" fmla="*/ 6035984 w 6035984"/>
                      <a:gd name="connsiteY11" fmla="*/ 0 h 2137493"/>
                      <a:gd name="connsiteX12" fmla="*/ 6035984 w 6035984"/>
                      <a:gd name="connsiteY12" fmla="*/ 491623 h 2137493"/>
                      <a:gd name="connsiteX13" fmla="*/ 6035984 w 6035984"/>
                      <a:gd name="connsiteY13" fmla="*/ 1025997 h 2137493"/>
                      <a:gd name="connsiteX14" fmla="*/ 6035984 w 6035984"/>
                      <a:gd name="connsiteY14" fmla="*/ 1603120 h 2137493"/>
                      <a:gd name="connsiteX15" fmla="*/ 6035984 w 6035984"/>
                      <a:gd name="connsiteY15" fmla="*/ 2137493 h 2137493"/>
                      <a:gd name="connsiteX16" fmla="*/ 5487258 w 6035984"/>
                      <a:gd name="connsiteY16" fmla="*/ 2137493 h 2137493"/>
                      <a:gd name="connsiteX17" fmla="*/ 4817813 w 6035984"/>
                      <a:gd name="connsiteY17" fmla="*/ 2137493 h 2137493"/>
                      <a:gd name="connsiteX18" fmla="*/ 4329447 w 6035984"/>
                      <a:gd name="connsiteY18" fmla="*/ 2137493 h 2137493"/>
                      <a:gd name="connsiteX19" fmla="*/ 3841081 w 6035984"/>
                      <a:gd name="connsiteY19" fmla="*/ 2137493 h 2137493"/>
                      <a:gd name="connsiteX20" fmla="*/ 3231995 w 6035984"/>
                      <a:gd name="connsiteY20" fmla="*/ 2137493 h 2137493"/>
                      <a:gd name="connsiteX21" fmla="*/ 2743629 w 6035984"/>
                      <a:gd name="connsiteY21" fmla="*/ 2137493 h 2137493"/>
                      <a:gd name="connsiteX22" fmla="*/ 2074184 w 6035984"/>
                      <a:gd name="connsiteY22" fmla="*/ 2137493 h 2137493"/>
                      <a:gd name="connsiteX23" fmla="*/ 1706537 w 6035984"/>
                      <a:gd name="connsiteY23" fmla="*/ 2137493 h 2137493"/>
                      <a:gd name="connsiteX24" fmla="*/ 1037092 w 6035984"/>
                      <a:gd name="connsiteY24" fmla="*/ 2137493 h 2137493"/>
                      <a:gd name="connsiteX25" fmla="*/ 669445 w 6035984"/>
                      <a:gd name="connsiteY25" fmla="*/ 2137493 h 2137493"/>
                      <a:gd name="connsiteX26" fmla="*/ 0 w 6035984"/>
                      <a:gd name="connsiteY26" fmla="*/ 2137493 h 2137493"/>
                      <a:gd name="connsiteX27" fmla="*/ 0 w 6035984"/>
                      <a:gd name="connsiteY27" fmla="*/ 1624495 h 2137493"/>
                      <a:gd name="connsiteX28" fmla="*/ 0 w 6035984"/>
                      <a:gd name="connsiteY28" fmla="*/ 1132871 h 2137493"/>
                      <a:gd name="connsiteX29" fmla="*/ 0 w 6035984"/>
                      <a:gd name="connsiteY29" fmla="*/ 555748 h 2137493"/>
                      <a:gd name="connsiteX30" fmla="*/ 0 w 6035984"/>
                      <a:gd name="connsiteY30" fmla="*/ 0 h 21374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</a:cxnLst>
                    <a:rect l="l" t="t" r="r" b="b"/>
                    <a:pathLst>
                      <a:path w="6035984" h="2137493" fill="none" extrusionOk="0">
                        <a:moveTo>
                          <a:pt x="0" y="0"/>
                        </a:moveTo>
                        <a:cubicBezTo>
                          <a:pt x="329921" y="-9921"/>
                          <a:pt x="345350" y="19284"/>
                          <a:pt x="669445" y="0"/>
                        </a:cubicBezTo>
                        <a:cubicBezTo>
                          <a:pt x="993540" y="-19284"/>
                          <a:pt x="1044791" y="41790"/>
                          <a:pt x="1157811" y="0"/>
                        </a:cubicBezTo>
                        <a:cubicBezTo>
                          <a:pt x="1270831" y="-41790"/>
                          <a:pt x="1408868" y="49559"/>
                          <a:pt x="1585818" y="0"/>
                        </a:cubicBezTo>
                        <a:cubicBezTo>
                          <a:pt x="1762768" y="-49559"/>
                          <a:pt x="1906600" y="44054"/>
                          <a:pt x="2074184" y="0"/>
                        </a:cubicBezTo>
                        <a:cubicBezTo>
                          <a:pt x="2241768" y="-44054"/>
                          <a:pt x="2497198" y="57981"/>
                          <a:pt x="2683269" y="0"/>
                        </a:cubicBezTo>
                        <a:cubicBezTo>
                          <a:pt x="2869341" y="-57981"/>
                          <a:pt x="3040539" y="40859"/>
                          <a:pt x="3352715" y="0"/>
                        </a:cubicBezTo>
                        <a:cubicBezTo>
                          <a:pt x="3664891" y="-40859"/>
                          <a:pt x="3863416" y="4732"/>
                          <a:pt x="4022160" y="0"/>
                        </a:cubicBezTo>
                        <a:cubicBezTo>
                          <a:pt x="4180904" y="-4732"/>
                          <a:pt x="4286119" y="18840"/>
                          <a:pt x="4450166" y="0"/>
                        </a:cubicBezTo>
                        <a:cubicBezTo>
                          <a:pt x="4614213" y="-18840"/>
                          <a:pt x="4711663" y="24677"/>
                          <a:pt x="4938532" y="0"/>
                        </a:cubicBezTo>
                        <a:cubicBezTo>
                          <a:pt x="5165401" y="-24677"/>
                          <a:pt x="5247138" y="20544"/>
                          <a:pt x="5366539" y="0"/>
                        </a:cubicBezTo>
                        <a:cubicBezTo>
                          <a:pt x="5485940" y="-20544"/>
                          <a:pt x="5817074" y="12494"/>
                          <a:pt x="6035984" y="0"/>
                        </a:cubicBezTo>
                        <a:cubicBezTo>
                          <a:pt x="6064239" y="136578"/>
                          <a:pt x="6021122" y="321089"/>
                          <a:pt x="6035984" y="491623"/>
                        </a:cubicBezTo>
                        <a:cubicBezTo>
                          <a:pt x="6050846" y="662157"/>
                          <a:pt x="6003154" y="801910"/>
                          <a:pt x="6035984" y="1025997"/>
                        </a:cubicBezTo>
                        <a:cubicBezTo>
                          <a:pt x="6068814" y="1250084"/>
                          <a:pt x="6028200" y="1372905"/>
                          <a:pt x="6035984" y="1603120"/>
                        </a:cubicBezTo>
                        <a:cubicBezTo>
                          <a:pt x="6043768" y="1833335"/>
                          <a:pt x="5993416" y="1982000"/>
                          <a:pt x="6035984" y="2137493"/>
                        </a:cubicBezTo>
                        <a:cubicBezTo>
                          <a:pt x="5813380" y="2198660"/>
                          <a:pt x="5645650" y="2101262"/>
                          <a:pt x="5487258" y="2137493"/>
                        </a:cubicBezTo>
                        <a:cubicBezTo>
                          <a:pt x="5328866" y="2173724"/>
                          <a:pt x="5064919" y="2095165"/>
                          <a:pt x="4817813" y="2137493"/>
                        </a:cubicBezTo>
                        <a:cubicBezTo>
                          <a:pt x="4570707" y="2179821"/>
                          <a:pt x="4474611" y="2135665"/>
                          <a:pt x="4329447" y="2137493"/>
                        </a:cubicBezTo>
                        <a:cubicBezTo>
                          <a:pt x="4184283" y="2139321"/>
                          <a:pt x="3964779" y="2115374"/>
                          <a:pt x="3841081" y="2137493"/>
                        </a:cubicBezTo>
                        <a:cubicBezTo>
                          <a:pt x="3717383" y="2159612"/>
                          <a:pt x="3373027" y="2087972"/>
                          <a:pt x="3231995" y="2137493"/>
                        </a:cubicBezTo>
                        <a:cubicBezTo>
                          <a:pt x="3090963" y="2187014"/>
                          <a:pt x="2938411" y="2117175"/>
                          <a:pt x="2743629" y="2137493"/>
                        </a:cubicBezTo>
                        <a:cubicBezTo>
                          <a:pt x="2548847" y="2157811"/>
                          <a:pt x="2298099" y="2137270"/>
                          <a:pt x="2074184" y="2137493"/>
                        </a:cubicBezTo>
                        <a:cubicBezTo>
                          <a:pt x="1850269" y="2137716"/>
                          <a:pt x="1845819" y="2094172"/>
                          <a:pt x="1706537" y="2137493"/>
                        </a:cubicBezTo>
                        <a:cubicBezTo>
                          <a:pt x="1567255" y="2180814"/>
                          <a:pt x="1367019" y="2077290"/>
                          <a:pt x="1037092" y="2137493"/>
                        </a:cubicBezTo>
                        <a:cubicBezTo>
                          <a:pt x="707165" y="2197696"/>
                          <a:pt x="746678" y="2120665"/>
                          <a:pt x="669445" y="2137493"/>
                        </a:cubicBezTo>
                        <a:cubicBezTo>
                          <a:pt x="592212" y="2154321"/>
                          <a:pt x="170725" y="2120814"/>
                          <a:pt x="0" y="2137493"/>
                        </a:cubicBezTo>
                        <a:cubicBezTo>
                          <a:pt x="-8541" y="1960150"/>
                          <a:pt x="22615" y="1825987"/>
                          <a:pt x="0" y="1624495"/>
                        </a:cubicBezTo>
                        <a:cubicBezTo>
                          <a:pt x="-22615" y="1423003"/>
                          <a:pt x="37394" y="1356119"/>
                          <a:pt x="0" y="1132871"/>
                        </a:cubicBezTo>
                        <a:cubicBezTo>
                          <a:pt x="-37394" y="909623"/>
                          <a:pt x="36635" y="709367"/>
                          <a:pt x="0" y="555748"/>
                        </a:cubicBezTo>
                        <a:cubicBezTo>
                          <a:pt x="-36635" y="402129"/>
                          <a:pt x="10770" y="172676"/>
                          <a:pt x="0" y="0"/>
                        </a:cubicBezTo>
                        <a:close/>
                      </a:path>
                      <a:path w="6035984" h="2137493" stroke="0" extrusionOk="0">
                        <a:moveTo>
                          <a:pt x="0" y="0"/>
                        </a:moveTo>
                        <a:cubicBezTo>
                          <a:pt x="180262" y="-34761"/>
                          <a:pt x="220201" y="13567"/>
                          <a:pt x="367646" y="0"/>
                        </a:cubicBezTo>
                        <a:cubicBezTo>
                          <a:pt x="515091" y="-13567"/>
                          <a:pt x="817095" y="22068"/>
                          <a:pt x="976732" y="0"/>
                        </a:cubicBezTo>
                        <a:cubicBezTo>
                          <a:pt x="1136369" y="-22068"/>
                          <a:pt x="1268433" y="10441"/>
                          <a:pt x="1404738" y="0"/>
                        </a:cubicBezTo>
                        <a:cubicBezTo>
                          <a:pt x="1541043" y="-10441"/>
                          <a:pt x="1652994" y="30607"/>
                          <a:pt x="1772384" y="0"/>
                        </a:cubicBezTo>
                        <a:cubicBezTo>
                          <a:pt x="1891774" y="-30607"/>
                          <a:pt x="2185347" y="26549"/>
                          <a:pt x="2441830" y="0"/>
                        </a:cubicBezTo>
                        <a:cubicBezTo>
                          <a:pt x="2698313" y="-26549"/>
                          <a:pt x="2780151" y="11256"/>
                          <a:pt x="2869836" y="0"/>
                        </a:cubicBezTo>
                        <a:cubicBezTo>
                          <a:pt x="2959521" y="-11256"/>
                          <a:pt x="3212336" y="10076"/>
                          <a:pt x="3418562" y="0"/>
                        </a:cubicBezTo>
                        <a:cubicBezTo>
                          <a:pt x="3624788" y="-10076"/>
                          <a:pt x="3691427" y="36570"/>
                          <a:pt x="3786208" y="0"/>
                        </a:cubicBezTo>
                        <a:cubicBezTo>
                          <a:pt x="3880989" y="-36570"/>
                          <a:pt x="4263441" y="54483"/>
                          <a:pt x="4395294" y="0"/>
                        </a:cubicBezTo>
                        <a:cubicBezTo>
                          <a:pt x="4527147" y="-54483"/>
                          <a:pt x="4686184" y="11237"/>
                          <a:pt x="4944020" y="0"/>
                        </a:cubicBezTo>
                        <a:cubicBezTo>
                          <a:pt x="5201856" y="-11237"/>
                          <a:pt x="5292726" y="19144"/>
                          <a:pt x="5492745" y="0"/>
                        </a:cubicBezTo>
                        <a:cubicBezTo>
                          <a:pt x="5692764" y="-19144"/>
                          <a:pt x="5907383" y="6478"/>
                          <a:pt x="6035984" y="0"/>
                        </a:cubicBezTo>
                        <a:cubicBezTo>
                          <a:pt x="6073088" y="271566"/>
                          <a:pt x="5980787" y="309943"/>
                          <a:pt x="6035984" y="577123"/>
                        </a:cubicBezTo>
                        <a:cubicBezTo>
                          <a:pt x="6091181" y="844303"/>
                          <a:pt x="5997716" y="904381"/>
                          <a:pt x="6035984" y="1111496"/>
                        </a:cubicBezTo>
                        <a:cubicBezTo>
                          <a:pt x="6074252" y="1318611"/>
                          <a:pt x="6011057" y="1779900"/>
                          <a:pt x="6035984" y="2137493"/>
                        </a:cubicBezTo>
                        <a:cubicBezTo>
                          <a:pt x="5899539" y="2178748"/>
                          <a:pt x="5683812" y="2093779"/>
                          <a:pt x="5366539" y="2137493"/>
                        </a:cubicBezTo>
                        <a:cubicBezTo>
                          <a:pt x="5049266" y="2181207"/>
                          <a:pt x="5032045" y="2098338"/>
                          <a:pt x="4878173" y="2137493"/>
                        </a:cubicBezTo>
                        <a:cubicBezTo>
                          <a:pt x="4724301" y="2176648"/>
                          <a:pt x="4395292" y="2130529"/>
                          <a:pt x="4208727" y="2137493"/>
                        </a:cubicBezTo>
                        <a:cubicBezTo>
                          <a:pt x="4022162" y="2144457"/>
                          <a:pt x="3716274" y="2127769"/>
                          <a:pt x="3539282" y="2137493"/>
                        </a:cubicBezTo>
                        <a:cubicBezTo>
                          <a:pt x="3362290" y="2147217"/>
                          <a:pt x="3135273" y="2092894"/>
                          <a:pt x="2930196" y="2137493"/>
                        </a:cubicBezTo>
                        <a:cubicBezTo>
                          <a:pt x="2725119" y="2182092"/>
                          <a:pt x="2674376" y="2112166"/>
                          <a:pt x="2441830" y="2137493"/>
                        </a:cubicBezTo>
                        <a:cubicBezTo>
                          <a:pt x="2209284" y="2162820"/>
                          <a:pt x="2154398" y="2104588"/>
                          <a:pt x="2074184" y="2137493"/>
                        </a:cubicBezTo>
                        <a:cubicBezTo>
                          <a:pt x="1993970" y="2170398"/>
                          <a:pt x="1783328" y="2078141"/>
                          <a:pt x="1525458" y="2137493"/>
                        </a:cubicBezTo>
                        <a:cubicBezTo>
                          <a:pt x="1267588" y="2196845"/>
                          <a:pt x="1255906" y="2135474"/>
                          <a:pt x="1097452" y="2137493"/>
                        </a:cubicBezTo>
                        <a:cubicBezTo>
                          <a:pt x="938998" y="2139512"/>
                          <a:pt x="711541" y="2078254"/>
                          <a:pt x="488366" y="2137493"/>
                        </a:cubicBezTo>
                        <a:cubicBezTo>
                          <a:pt x="265191" y="2196732"/>
                          <a:pt x="231226" y="2089655"/>
                          <a:pt x="0" y="2137493"/>
                        </a:cubicBezTo>
                        <a:cubicBezTo>
                          <a:pt x="-25071" y="1901335"/>
                          <a:pt x="45144" y="1735668"/>
                          <a:pt x="0" y="1603120"/>
                        </a:cubicBezTo>
                        <a:cubicBezTo>
                          <a:pt x="-45144" y="1470572"/>
                          <a:pt x="54897" y="1331249"/>
                          <a:pt x="0" y="1090121"/>
                        </a:cubicBezTo>
                        <a:cubicBezTo>
                          <a:pt x="-54897" y="848993"/>
                          <a:pt x="40322" y="734324"/>
                          <a:pt x="0" y="555748"/>
                        </a:cubicBezTo>
                        <a:cubicBezTo>
                          <a:pt x="-40322" y="377172"/>
                          <a:pt x="27583" y="272759"/>
                          <a:pt x="0" y="0"/>
                        </a:cubicBezTo>
                        <a:close/>
                      </a:path>
                    </a:pathLst>
                  </a:custGeom>
                  <ask:type>
                    <ask:lineSketchScribble/>
                  </ask:type>
                </ask:lineSketchStyleProps>
              </a:ext>
            </a:extLst>
          </a:ln>
        </p:spPr>
      </p:pic>
    </p:spTree>
    <p:extLst>
      <p:ext uri="{BB962C8B-B14F-4D97-AF65-F5344CB8AC3E}">
        <p14:creationId xmlns:p14="http://schemas.microsoft.com/office/powerpoint/2010/main" val="29292112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4E6741E-6EA7-C721-7680-CFB9DB47A0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DRD1 proposal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3EA89281-57EB-14E3-E424-77E385823AD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2" y="1113286"/>
            <a:ext cx="7268816" cy="5744713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GB" sz="2000" dirty="0"/>
              <a:t>Despite all the challenges, additional requests, last-minute changes and updates, </a:t>
            </a:r>
            <a:r>
              <a:rPr lang="en-GB" sz="2000" b="1" dirty="0">
                <a:solidFill>
                  <a:srgbClr val="1D59AE"/>
                </a:solidFill>
              </a:rPr>
              <a:t>we have made it! </a:t>
            </a:r>
          </a:p>
          <a:p>
            <a:pPr>
              <a:lnSpc>
                <a:spcPct val="150000"/>
              </a:lnSpc>
            </a:pPr>
            <a:r>
              <a:rPr lang="en-GB" sz="2000" b="1" dirty="0"/>
              <a:t>Great atmosphere </a:t>
            </a:r>
            <a:r>
              <a:rPr lang="en-GB" sz="2000" dirty="0"/>
              <a:t>(thanks Leszek and Anna!)</a:t>
            </a:r>
          </a:p>
          <a:p>
            <a:pPr>
              <a:lnSpc>
                <a:spcPct val="150000"/>
              </a:lnSpc>
            </a:pPr>
            <a:endParaRPr lang="en-GB" sz="2000" b="1" dirty="0">
              <a:solidFill>
                <a:srgbClr val="1D59AE"/>
              </a:solidFill>
            </a:endParaRPr>
          </a:p>
          <a:p>
            <a:pPr>
              <a:lnSpc>
                <a:spcPct val="150000"/>
              </a:lnSpc>
            </a:pPr>
            <a:r>
              <a:rPr lang="en-GB" sz="2000" b="1" dirty="0">
                <a:solidFill>
                  <a:srgbClr val="1D59AE"/>
                </a:solidFill>
              </a:rPr>
              <a:t>Comment on Work Packages </a:t>
            </a:r>
            <a:endParaRPr lang="en-GB" sz="2400" b="1" dirty="0">
              <a:solidFill>
                <a:srgbClr val="1D59AE"/>
              </a:solidFill>
            </a:endParaRPr>
          </a:p>
          <a:p>
            <a:pPr lvl="1">
              <a:lnSpc>
                <a:spcPct val="150000"/>
              </a:lnSpc>
            </a:pPr>
            <a:r>
              <a:rPr lang="en-GB" sz="1800" dirty="0"/>
              <a:t>not only tables, tasks, goals, </a:t>
            </a:r>
            <a:r>
              <a:rPr lang="en-GB" sz="1800" dirty="0" err="1"/>
              <a:t>kCHF</a:t>
            </a:r>
            <a:r>
              <a:rPr lang="en-GB" sz="1800" dirty="0"/>
              <a:t>, and FTEs</a:t>
            </a:r>
          </a:p>
          <a:p>
            <a:pPr lvl="1">
              <a:lnSpc>
                <a:spcPct val="150000"/>
              </a:lnSpc>
            </a:pPr>
            <a:r>
              <a:rPr lang="en-GB" sz="1800" dirty="0"/>
              <a:t>opportunity to start the collaborative activities, who is doing what, and where. Seed of the collaboration!</a:t>
            </a:r>
          </a:p>
          <a:p>
            <a:pPr lvl="1">
              <a:lnSpc>
                <a:spcPct val="150000"/>
              </a:lnSpc>
            </a:pPr>
            <a:r>
              <a:rPr lang="en-GB" sz="1800" dirty="0"/>
              <a:t>Note: in many cases, a single WP mixes different technologies!</a:t>
            </a:r>
          </a:p>
          <a:p>
            <a:pPr lvl="1">
              <a:lnSpc>
                <a:spcPct val="150000"/>
              </a:lnSpc>
            </a:pPr>
            <a:r>
              <a:rPr lang="en-GB" sz="1800" dirty="0">
                <a:solidFill>
                  <a:srgbClr val="00B050"/>
                </a:solidFill>
              </a:rPr>
              <a:t>WP coordinators – many thanks for all the great effort!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1ECB8659-1E2E-D135-9C19-3764CC7F29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0533C-D6E8-604F-B8E5-C64832F0F4FE}" type="slidenum">
              <a:rPr lang="en-US" smtClean="0"/>
              <a:t>4</a:t>
            </a:fld>
            <a:endParaRPr lang="en-US"/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B52A5332-C52F-AA68-3678-D88B363DBF3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40366" y="1068867"/>
            <a:ext cx="3884885" cy="5152516"/>
          </a:xfrm>
          <a:prstGeom prst="rect">
            <a:avLst/>
          </a:prstGeom>
          <a:ln>
            <a:solidFill>
              <a:srgbClr val="1D59AE"/>
            </a:solidFill>
          </a:ln>
        </p:spPr>
      </p:pic>
    </p:spTree>
    <p:extLst>
      <p:ext uri="{BB962C8B-B14F-4D97-AF65-F5344CB8AC3E}">
        <p14:creationId xmlns:p14="http://schemas.microsoft.com/office/powerpoint/2010/main" val="42872389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957F9BB-008A-1DEE-411D-5C0232F597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TOWARDS DRD1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E3C141FF-EFC0-0D19-FE34-344F69F52CE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GB" sz="2000" dirty="0"/>
              <a:t>I come from the RD51 family and the experience of last year shows that the style in which the RD51 run, can be propagated to the DRD1 family </a:t>
            </a:r>
          </a:p>
          <a:p>
            <a:pPr>
              <a:lnSpc>
                <a:spcPct val="150000"/>
              </a:lnSpc>
            </a:pPr>
            <a:r>
              <a:rPr lang="en-GB" sz="2000" dirty="0"/>
              <a:t>Bigger group, more technologies, more tools, more challenges, more members </a:t>
            </a:r>
            <a:r>
              <a:rPr lang="en-GB" sz="2000" dirty="0">
                <a:sym typeface="Wingdings" pitchFamily="2" charset="2"/>
              </a:rPr>
              <a:t>➙ </a:t>
            </a:r>
            <a:r>
              <a:rPr lang="en-GB" sz="2000" dirty="0"/>
              <a:t>more fun!</a:t>
            </a:r>
          </a:p>
          <a:p>
            <a:pPr>
              <a:lnSpc>
                <a:spcPct val="150000"/>
              </a:lnSpc>
            </a:pPr>
            <a:endParaRPr lang="en-GB" sz="2400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3058722B-9454-5E5F-1509-20BE97DEB1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0533C-D6E8-604F-B8E5-C64832F0F4FE}" type="slidenum">
              <a:rPr lang="en-US" smtClean="0"/>
              <a:t>5</a:t>
            </a:fld>
            <a:endParaRPr lang="en-US"/>
          </a:p>
        </p:txBody>
      </p:sp>
      <p:pic>
        <p:nvPicPr>
          <p:cNvPr id="2050" name="Picture 2" descr="home">
            <a:extLst>
              <a:ext uri="{FF2B5EF4-FFF2-40B4-BE49-F238E27FC236}">
                <a16:creationId xmlns:a16="http://schemas.microsoft.com/office/drawing/2014/main" id="{E33A7EBF-F4EE-B224-9930-A9B4FD61297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213" y="3188316"/>
            <a:ext cx="4727477" cy="1387884"/>
          </a:xfrm>
          <a:prstGeom prst="rect">
            <a:avLst/>
          </a:prstGeom>
          <a:solidFill>
            <a:schemeClr val="tx1"/>
          </a:solidFill>
        </p:spPr>
      </p:pic>
      <p:pic>
        <p:nvPicPr>
          <p:cNvPr id="5" name="Picture 2" descr="home">
            <a:extLst>
              <a:ext uri="{FF2B5EF4-FFF2-40B4-BE49-F238E27FC236}">
                <a16:creationId xmlns:a16="http://schemas.microsoft.com/office/drawing/2014/main" id="{B7D75629-E808-2F28-8AB2-0251868F466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7449" y="4464389"/>
            <a:ext cx="5720248" cy="1679339"/>
          </a:xfrm>
          <a:prstGeom prst="rect">
            <a:avLst/>
          </a:prstGeom>
          <a:solidFill>
            <a:schemeClr val="tx1"/>
          </a:solidFill>
        </p:spPr>
      </p:pic>
      <p:sp>
        <p:nvSpPr>
          <p:cNvPr id="15" name="Rechteck 14">
            <a:extLst>
              <a:ext uri="{FF2B5EF4-FFF2-40B4-BE49-F238E27FC236}">
                <a16:creationId xmlns:a16="http://schemas.microsoft.com/office/drawing/2014/main" id="{22A7F35F-4D93-4B6B-1E62-12D5B0D2AD20}"/>
              </a:ext>
            </a:extLst>
          </p:cNvPr>
          <p:cNvSpPr/>
          <p:nvPr/>
        </p:nvSpPr>
        <p:spPr>
          <a:xfrm>
            <a:off x="6751807" y="4604650"/>
            <a:ext cx="3089617" cy="608006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054" name="Picture 6">
            <a:extLst>
              <a:ext uri="{FF2B5EF4-FFF2-40B4-BE49-F238E27FC236}">
                <a16:creationId xmlns:a16="http://schemas.microsoft.com/office/drawing/2014/main" id="{87333A85-64AC-8BCC-6438-DFFB31FE5D60}"/>
              </a:ext>
            </a:extLst>
          </p:cNvPr>
          <p:cNvPicPr>
            <a:picLocks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510" t="5939" r="24061" b="5732"/>
          <a:stretch/>
        </p:blipFill>
        <p:spPr bwMode="auto">
          <a:xfrm>
            <a:off x="7861502" y="4555107"/>
            <a:ext cx="738993" cy="7457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Grafik 6">
            <a:extLst>
              <a:ext uri="{FF2B5EF4-FFF2-40B4-BE49-F238E27FC236}">
                <a16:creationId xmlns:a16="http://schemas.microsoft.com/office/drawing/2014/main" id="{A5B448DC-9686-9991-1A53-9D3DAE49457B}"/>
              </a:ext>
            </a:extLst>
          </p:cNvPr>
          <p:cNvPicPr>
            <a:picLocks/>
          </p:cNvPicPr>
          <p:nvPr/>
        </p:nvPicPr>
        <p:blipFill>
          <a:blip r:embed="rId4"/>
          <a:stretch>
            <a:fillRect/>
          </a:stretch>
        </p:blipFill>
        <p:spPr>
          <a:xfrm>
            <a:off x="7043907" y="4555107"/>
            <a:ext cx="759351" cy="745710"/>
          </a:xfrm>
          <a:prstGeom prst="rect">
            <a:avLst/>
          </a:prstGeom>
        </p:spPr>
      </p:pic>
      <p:pic>
        <p:nvPicPr>
          <p:cNvPr id="8" name="Grafik 7">
            <a:extLst>
              <a:ext uri="{FF2B5EF4-FFF2-40B4-BE49-F238E27FC236}">
                <a16:creationId xmlns:a16="http://schemas.microsoft.com/office/drawing/2014/main" id="{DD0C348D-6101-CB1F-443C-8195C98E634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678995" y="5362107"/>
            <a:ext cx="766691" cy="781621"/>
          </a:xfrm>
          <a:prstGeom prst="rect">
            <a:avLst/>
          </a:prstGeom>
        </p:spPr>
      </p:pic>
      <p:pic>
        <p:nvPicPr>
          <p:cNvPr id="11" name="Picture 3">
            <a:extLst>
              <a:ext uri="{FF2B5EF4-FFF2-40B4-BE49-F238E27FC236}">
                <a16:creationId xmlns:a16="http://schemas.microsoft.com/office/drawing/2014/main" id="{4527FB57-B0E2-8B83-D81C-B6F086E8D195}"/>
              </a:ext>
            </a:extLst>
          </p:cNvPr>
          <p:cNvPicPr>
            <a:picLocks/>
          </p:cNvPicPr>
          <p:nvPr/>
        </p:nvPicPr>
        <p:blipFill rotWithShape="1">
          <a:blip r:embed="rId6"/>
          <a:srcRect l="25263" t="-2174" b="3909"/>
          <a:stretch/>
        </p:blipFill>
        <p:spPr>
          <a:xfrm>
            <a:off x="9474499" y="4538628"/>
            <a:ext cx="779606" cy="765430"/>
          </a:xfrm>
          <a:prstGeom prst="rect">
            <a:avLst/>
          </a:prstGeom>
        </p:spPr>
      </p:pic>
      <p:pic>
        <p:nvPicPr>
          <p:cNvPr id="12" name="Grafik 11">
            <a:extLst>
              <a:ext uri="{FF2B5EF4-FFF2-40B4-BE49-F238E27FC236}">
                <a16:creationId xmlns:a16="http://schemas.microsoft.com/office/drawing/2014/main" id="{C0A9A6A5-DB57-EFD1-CC2C-CEA7F6E5EC2A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27699" t="19769" r="27551" b="21356"/>
          <a:stretch/>
        </p:blipFill>
        <p:spPr>
          <a:xfrm>
            <a:off x="8660506" y="4558348"/>
            <a:ext cx="785180" cy="745710"/>
          </a:xfrm>
          <a:prstGeom prst="rect">
            <a:avLst/>
          </a:prstGeom>
        </p:spPr>
      </p:pic>
      <p:pic>
        <p:nvPicPr>
          <p:cNvPr id="13" name="Picture 2" descr="Upward Curved Arrow Bilder – Durchsuchen 8,724 Archivfotos, Vektorgrafiken  und Videos | Adobe Stock">
            <a:extLst>
              <a:ext uri="{FF2B5EF4-FFF2-40B4-BE49-F238E27FC236}">
                <a16:creationId xmlns:a16="http://schemas.microsoft.com/office/drawing/2014/main" id="{50D5C6E8-5146-E4D8-4592-7988A387EBC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rgbClr val="00B05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990403" flipH="1" flipV="1">
            <a:off x="3962552" y="5024528"/>
            <a:ext cx="1644629" cy="7041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Rechteck 13">
            <a:extLst>
              <a:ext uri="{FF2B5EF4-FFF2-40B4-BE49-F238E27FC236}">
                <a16:creationId xmlns:a16="http://schemas.microsoft.com/office/drawing/2014/main" id="{B00181CF-616E-5593-2406-6B3259DE3F7A}"/>
              </a:ext>
            </a:extLst>
          </p:cNvPr>
          <p:cNvSpPr/>
          <p:nvPr/>
        </p:nvSpPr>
        <p:spPr>
          <a:xfrm>
            <a:off x="6183107" y="3937949"/>
            <a:ext cx="5708932" cy="608006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2800" dirty="0">
                <a:latin typeface="Arial" panose="020B0604020202020204" pitchFamily="34" charset="0"/>
                <a:cs typeface="Arial" panose="020B0604020202020204" pitchFamily="34" charset="0"/>
              </a:rPr>
              <a:t>DRD1 Collaboration</a:t>
            </a:r>
          </a:p>
        </p:txBody>
      </p:sp>
      <p:pic>
        <p:nvPicPr>
          <p:cNvPr id="2052" name="Picture 4">
            <a:extLst>
              <a:ext uri="{FF2B5EF4-FFF2-40B4-BE49-F238E27FC236}">
                <a16:creationId xmlns:a16="http://schemas.microsoft.com/office/drawing/2014/main" id="{99AA3AB2-91A8-9926-D500-E36800B906F9}"/>
              </a:ext>
            </a:extLst>
          </p:cNvPr>
          <p:cNvPicPr>
            <a:picLocks noChangeArrowheads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866" t="957" r="35868" b="5213"/>
          <a:stretch/>
        </p:blipFill>
        <p:spPr bwMode="auto">
          <a:xfrm>
            <a:off x="6223560" y="4555107"/>
            <a:ext cx="766691" cy="7457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2263340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4FD69F8-CF0A-9381-23FE-70940DC1FA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First steps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5BBB27B5-FF4F-B290-31F4-7D8B4181CB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1" y="1113287"/>
            <a:ext cx="8530641" cy="5339028"/>
          </a:xfrm>
        </p:spPr>
        <p:txBody>
          <a:bodyPr>
            <a:normAutofit/>
          </a:bodyPr>
          <a:lstStyle/>
          <a:p>
            <a:pPr>
              <a:lnSpc>
                <a:spcPct val="170000"/>
              </a:lnSpc>
            </a:pPr>
            <a:r>
              <a:rPr lang="en-GB" sz="2000" dirty="0"/>
              <a:t>Establishment of the management team</a:t>
            </a:r>
          </a:p>
          <a:p>
            <a:pPr>
              <a:lnSpc>
                <a:spcPct val="170000"/>
              </a:lnSpc>
            </a:pPr>
            <a:r>
              <a:rPr lang="en-GB" sz="2000" dirty="0"/>
              <a:t>Representation of the entire community</a:t>
            </a:r>
          </a:p>
          <a:p>
            <a:pPr>
              <a:lnSpc>
                <a:spcPct val="170000"/>
              </a:lnSpc>
            </a:pPr>
            <a:r>
              <a:rPr lang="en-GB" sz="2000" dirty="0"/>
              <a:t>After one year writing of the proposal, and filling the tables, </a:t>
            </a:r>
            <a:br>
              <a:rPr lang="en-GB" sz="2000" dirty="0"/>
            </a:br>
            <a:r>
              <a:rPr lang="en-GB" sz="2000" dirty="0"/>
              <a:t>we all would like to continue what is the most important: R&amp;D activities</a:t>
            </a:r>
          </a:p>
          <a:p>
            <a:pPr>
              <a:lnSpc>
                <a:spcPct val="170000"/>
              </a:lnSpc>
            </a:pPr>
            <a:endParaRPr lang="en-GB" sz="2000" dirty="0"/>
          </a:p>
          <a:p>
            <a:pPr>
              <a:lnSpc>
                <a:spcPct val="170000"/>
              </a:lnSpc>
            </a:pPr>
            <a:r>
              <a:rPr lang="en-GB" sz="2000" dirty="0"/>
              <a:t>In fact, many of these activities are ongoing anyway</a:t>
            </a:r>
          </a:p>
          <a:p>
            <a:pPr>
              <a:lnSpc>
                <a:spcPct val="170000"/>
              </a:lnSpc>
            </a:pPr>
            <a:r>
              <a:rPr lang="en-GB" sz="2000" b="1" dirty="0"/>
              <a:t>The idea of collaboration:</a:t>
            </a:r>
            <a:r>
              <a:rPr lang="en-GB" sz="2000" dirty="0"/>
              <a:t> build a community which will allow us to work together in an inclusive and friendly environment, exchange information and know-how, develop common tools, and have experts around who can help us.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1F29CEBB-7F2C-076B-22BE-76DC928B40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0533C-D6E8-604F-B8E5-C64832F0F4FE}" type="slidenum">
              <a:rPr lang="en-US" smtClean="0"/>
              <a:t>6</a:t>
            </a:fld>
            <a:endParaRPr lang="en-US"/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3D04DF49-C16B-AA17-B546-DE4DF2E765E1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246006" y="997490"/>
            <a:ext cx="4813028" cy="25507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041966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09A328F-3C9C-196E-FF26-35228EF74D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DRD1 Collaboration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7432115F-0EDE-05EB-C6DB-D09F40DF446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2" y="1113286"/>
            <a:ext cx="6246905" cy="5744713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GB" sz="1800" dirty="0"/>
              <a:t>Several communities </a:t>
            </a:r>
            <a:r>
              <a:rPr lang="en-GB" sz="1800" dirty="0">
                <a:sym typeface="Wingdings" pitchFamily="2" charset="2"/>
              </a:rPr>
              <a:t> one structure</a:t>
            </a:r>
            <a:endParaRPr lang="en-GB" sz="1800" dirty="0"/>
          </a:p>
          <a:p>
            <a:pPr>
              <a:lnSpc>
                <a:spcPct val="150000"/>
              </a:lnSpc>
            </a:pPr>
            <a:r>
              <a:rPr lang="en-GB" sz="1800" dirty="0"/>
              <a:t>Several communities </a:t>
            </a:r>
            <a:r>
              <a:rPr lang="en-GB" sz="1800" dirty="0">
                <a:sym typeface="Wingdings" pitchFamily="2" charset="2"/>
              </a:rPr>
              <a:t> everybody is welcome on board!</a:t>
            </a:r>
          </a:p>
          <a:p>
            <a:pPr>
              <a:lnSpc>
                <a:spcPct val="150000"/>
              </a:lnSpc>
            </a:pPr>
            <a:endParaRPr lang="en-GB" sz="1800" dirty="0">
              <a:sym typeface="Wingdings" pitchFamily="2" charset="2"/>
            </a:endParaRPr>
          </a:p>
          <a:p>
            <a:pPr>
              <a:lnSpc>
                <a:spcPct val="150000"/>
              </a:lnSpc>
            </a:pPr>
            <a:r>
              <a:rPr lang="en-GB" sz="1800" dirty="0">
                <a:sym typeface="Wingdings" pitchFamily="2" charset="2"/>
              </a:rPr>
              <a:t>A lot of common challenges in all technologies:</a:t>
            </a:r>
          </a:p>
          <a:p>
            <a:pPr marL="495300" lvl="1" indent="-268288">
              <a:lnSpc>
                <a:spcPct val="150000"/>
              </a:lnSpc>
              <a:buFont typeface="Symbol" pitchFamily="2" charset="2"/>
              <a:buChar char="-"/>
            </a:pPr>
            <a:r>
              <a:rPr lang="en-GB" sz="1600" dirty="0">
                <a:sym typeface="Wingdings" pitchFamily="2" charset="2"/>
              </a:rPr>
              <a:t>In R&amp;D but also when integrating different technologies within a single experiment</a:t>
            </a:r>
          </a:p>
          <a:p>
            <a:pPr marL="495300" lvl="1" indent="-268288">
              <a:lnSpc>
                <a:spcPct val="150000"/>
              </a:lnSpc>
              <a:buFont typeface="Symbol" pitchFamily="2" charset="2"/>
              <a:buChar char="-"/>
            </a:pPr>
            <a:r>
              <a:rPr lang="en-GB" sz="1600" dirty="0">
                <a:sym typeface="Wingdings" pitchFamily="2" charset="2"/>
              </a:rPr>
              <a:t>Common developments (see next slides)</a:t>
            </a:r>
          </a:p>
          <a:p>
            <a:pPr>
              <a:lnSpc>
                <a:spcPct val="150000"/>
              </a:lnSpc>
            </a:pPr>
            <a:r>
              <a:rPr lang="en-GB" sz="1800" dirty="0"/>
              <a:t>No need to split into sub-WGs, sub-DRD1s</a:t>
            </a:r>
          </a:p>
          <a:p>
            <a:pPr marL="569913" lvl="1" indent="-342900">
              <a:lnSpc>
                <a:spcPct val="150000"/>
              </a:lnSpc>
              <a:buFont typeface="Symbol" pitchFamily="2" charset="2"/>
              <a:buChar char="-"/>
            </a:pPr>
            <a:r>
              <a:rPr lang="en-GB" sz="1600" dirty="0"/>
              <a:t>We anyway continue working on our technology developments</a:t>
            </a:r>
          </a:p>
          <a:p>
            <a:pPr marL="569913" lvl="1" indent="-342900">
              <a:lnSpc>
                <a:spcPct val="150000"/>
              </a:lnSpc>
              <a:buFont typeface="Symbol" pitchFamily="2" charset="2"/>
              <a:buChar char="-"/>
            </a:pPr>
            <a:r>
              <a:rPr lang="en-GB" sz="1600" dirty="0"/>
              <a:t>We discuss them together and try to find synergies!</a:t>
            </a:r>
          </a:p>
          <a:p>
            <a:pPr marL="569913" lvl="1" indent="-342900">
              <a:lnSpc>
                <a:spcPct val="150000"/>
              </a:lnSpc>
              <a:buFont typeface="Symbol" pitchFamily="2" charset="2"/>
              <a:buChar char="-"/>
            </a:pPr>
            <a:r>
              <a:rPr lang="en-GB" sz="1600" dirty="0"/>
              <a:t>See WP: merging several technologies in single application developments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1A8459AC-79A5-D146-8A2E-231D2BDCCC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0533C-D6E8-604F-B8E5-C64832F0F4FE}" type="slidenum">
              <a:rPr lang="en-US" smtClean="0"/>
              <a:t>7</a:t>
            </a:fld>
            <a:endParaRPr lang="en-US"/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75574C56-3DE8-8F64-1793-BB66FF677E8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04107" y="1052330"/>
            <a:ext cx="5308654" cy="2573072"/>
          </a:xfrm>
          <a:prstGeom prst="rect">
            <a:avLst/>
          </a:prstGeom>
        </p:spPr>
      </p:pic>
      <p:pic>
        <p:nvPicPr>
          <p:cNvPr id="4100" name="Picture 4">
            <a:extLst>
              <a:ext uri="{FF2B5EF4-FFF2-40B4-BE49-F238E27FC236}">
                <a16:creationId xmlns:a16="http://schemas.microsoft.com/office/drawing/2014/main" id="{733B41C5-3021-82B2-ACD8-2A9AD60F54D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4107" y="3875482"/>
            <a:ext cx="5308653" cy="2732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feld 5">
            <a:extLst>
              <a:ext uri="{FF2B5EF4-FFF2-40B4-BE49-F238E27FC236}">
                <a16:creationId xmlns:a16="http://schemas.microsoft.com/office/drawing/2014/main" id="{C850A0D2-B7B1-AFA6-BDE9-D55C06E937C4}"/>
              </a:ext>
            </a:extLst>
          </p:cNvPr>
          <p:cNvSpPr txBox="1"/>
          <p:nvPr/>
        </p:nvSpPr>
        <p:spPr>
          <a:xfrm>
            <a:off x="9119147" y="6607918"/>
            <a:ext cx="289361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>
                <a:solidFill>
                  <a:srgbClr val="1D59AE"/>
                </a:solidFill>
              </a:rPr>
              <a:t>Gaseous detector community @ Ageing ‘23</a:t>
            </a:r>
          </a:p>
        </p:txBody>
      </p:sp>
    </p:spTree>
    <p:extLst>
      <p:ext uri="{BB962C8B-B14F-4D97-AF65-F5344CB8AC3E}">
        <p14:creationId xmlns:p14="http://schemas.microsoft.com/office/powerpoint/2010/main" val="299680365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3AC9F84-563D-8398-3582-FF3FFC4E74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Common activities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C2E8C920-8432-B3C3-C64C-D7203CEA1B2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1" y="1113286"/>
            <a:ext cx="5412761" cy="5744714"/>
          </a:xfrm>
        </p:spPr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en-GB" sz="2000" b="1" dirty="0">
                <a:solidFill>
                  <a:srgbClr val="1D59AE"/>
                </a:solidFill>
              </a:rPr>
              <a:t>DRD1 will foster common activities:</a:t>
            </a:r>
            <a:r>
              <a:rPr lang="en-GB" sz="2000" dirty="0">
                <a:solidFill>
                  <a:srgbClr val="1D59AE"/>
                </a:solidFill>
              </a:rPr>
              <a:t> </a:t>
            </a:r>
          </a:p>
          <a:p>
            <a:pPr>
              <a:lnSpc>
                <a:spcPct val="150000"/>
              </a:lnSpc>
            </a:pPr>
            <a:r>
              <a:rPr lang="en-GB" sz="1800" dirty="0"/>
              <a:t>Common projects between institutes</a:t>
            </a:r>
          </a:p>
          <a:p>
            <a:pPr>
              <a:lnSpc>
                <a:spcPct val="150000"/>
              </a:lnSpc>
            </a:pPr>
            <a:r>
              <a:rPr lang="en-GB" sz="1800" dirty="0"/>
              <a:t>Common investments of several users</a:t>
            </a:r>
          </a:p>
          <a:p>
            <a:pPr>
              <a:lnSpc>
                <a:spcPct val="150000"/>
              </a:lnSpc>
            </a:pPr>
            <a:r>
              <a:rPr lang="en-GB" sz="1800" dirty="0"/>
              <a:t>Common beamtimes (WG7)</a:t>
            </a:r>
          </a:p>
          <a:p>
            <a:pPr>
              <a:lnSpc>
                <a:spcPct val="150000"/>
              </a:lnSpc>
            </a:pPr>
            <a:r>
              <a:rPr lang="en-GB" sz="1800" b="1" dirty="0"/>
              <a:t>Common developments for several technologies, </a:t>
            </a:r>
            <a:r>
              <a:rPr lang="en-GB" sz="1800" dirty="0">
                <a:sym typeface="Wingdings" pitchFamily="2" charset="2"/>
              </a:rPr>
              <a:t>such as software (WG4), gas/material databases (WG3), and testing infrastructure (WG7), have been discussed </a:t>
            </a:r>
            <a:r>
              <a:rPr lang="en-GB" sz="1800" b="1" dirty="0">
                <a:sym typeface="Wingdings" pitchFamily="2" charset="2"/>
              </a:rPr>
              <a:t>since the very first community meeting</a:t>
            </a:r>
          </a:p>
          <a:p>
            <a:pPr>
              <a:lnSpc>
                <a:spcPct val="150000"/>
              </a:lnSpc>
            </a:pPr>
            <a:r>
              <a:rPr lang="en-GB" sz="1800" dirty="0">
                <a:sym typeface="Wingdings" pitchFamily="2" charset="2"/>
              </a:rPr>
              <a:t>Eventually, common activities with </a:t>
            </a:r>
            <a:r>
              <a:rPr lang="en-GB" sz="1800" b="1" dirty="0">
                <a:sym typeface="Wingdings" pitchFamily="2" charset="2"/>
              </a:rPr>
              <a:t>other DRDs </a:t>
            </a:r>
            <a:r>
              <a:rPr lang="en-GB" sz="1800" dirty="0">
                <a:sym typeface="Wingdings" pitchFamily="2" charset="2"/>
              </a:rPr>
              <a:t>and national R&amp;D programs</a:t>
            </a:r>
            <a:endParaRPr lang="en-GB" sz="1800" dirty="0"/>
          </a:p>
          <a:p>
            <a:pPr>
              <a:lnSpc>
                <a:spcPct val="150000"/>
              </a:lnSpc>
            </a:pPr>
            <a:endParaRPr lang="en-GB" sz="1800" dirty="0"/>
          </a:p>
          <a:p>
            <a:pPr>
              <a:lnSpc>
                <a:spcPct val="150000"/>
              </a:lnSpc>
            </a:pPr>
            <a:endParaRPr lang="en-GB" sz="1800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6D213F39-EC0D-9120-664F-C8FEA68CB5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0533C-D6E8-604F-B8E5-C64832F0F4FE}" type="slidenum">
              <a:rPr lang="en-US" smtClean="0"/>
              <a:t>8</a:t>
            </a:fld>
            <a:endParaRPr lang="en-US"/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A87506A4-2A94-FDA6-72B0-4453EED438D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0" y="1858581"/>
            <a:ext cx="5635042" cy="2762188"/>
          </a:xfrm>
          <a:prstGeom prst="rect">
            <a:avLst/>
          </a:prstGeom>
          <a:ln>
            <a:solidFill>
              <a:srgbClr val="1D59AE"/>
            </a:solidFill>
          </a:ln>
        </p:spPr>
      </p:pic>
      <p:sp>
        <p:nvSpPr>
          <p:cNvPr id="7" name="Textfeld 6">
            <a:extLst>
              <a:ext uri="{FF2B5EF4-FFF2-40B4-BE49-F238E27FC236}">
                <a16:creationId xmlns:a16="http://schemas.microsoft.com/office/drawing/2014/main" id="{6437F53D-314B-9054-6E3A-DD749626FACE}"/>
              </a:ext>
            </a:extLst>
          </p:cNvPr>
          <p:cNvSpPr txBox="1"/>
          <p:nvPr/>
        </p:nvSpPr>
        <p:spPr>
          <a:xfrm>
            <a:off x="7543800" y="4620768"/>
            <a:ext cx="427751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i="1" dirty="0"/>
              <a:t>R. </a:t>
            </a:r>
            <a:r>
              <a:rPr lang="en-GB" sz="1400" i="1" dirty="0" err="1"/>
              <a:t>Guida</a:t>
            </a:r>
            <a:r>
              <a:rPr lang="en-GB" sz="1400" i="1" dirty="0"/>
              <a:t> – Conference closure and outlook, Ageing 2023</a:t>
            </a:r>
          </a:p>
        </p:txBody>
      </p:sp>
    </p:spTree>
    <p:extLst>
      <p:ext uri="{BB962C8B-B14F-4D97-AF65-F5344CB8AC3E}">
        <p14:creationId xmlns:p14="http://schemas.microsoft.com/office/powerpoint/2010/main" val="174393753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58A3151-5AE6-9965-D147-E2DBE675A9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R&amp;D goals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BE4ADDD0-BE45-DF25-C44C-7853893A3B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1" y="1113287"/>
            <a:ext cx="11273841" cy="5608188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150000"/>
              </a:lnSpc>
            </a:pPr>
            <a:r>
              <a:rPr lang="en-GB" sz="2200" dirty="0"/>
              <a:t>With this </a:t>
            </a:r>
            <a:r>
              <a:rPr lang="en-GB" sz="2200" b="1" dirty="0"/>
              <a:t>community-driven</a:t>
            </a:r>
            <a:r>
              <a:rPr lang="en-GB" sz="2200" dirty="0"/>
              <a:t> approach </a:t>
            </a:r>
            <a:r>
              <a:rPr lang="en-GB" sz="2200" dirty="0">
                <a:sym typeface="Wingdings" pitchFamily="2" charset="2"/>
              </a:rPr>
              <a:t> </a:t>
            </a:r>
            <a:r>
              <a:rPr lang="en-GB" sz="2200" b="1" dirty="0">
                <a:solidFill>
                  <a:srgbClr val="00B050"/>
                </a:solidFill>
                <a:sym typeface="Wingdings" pitchFamily="2" charset="2"/>
              </a:rPr>
              <a:t>push the frontiers of gaseous detector technology</a:t>
            </a:r>
            <a:endParaRPr lang="en-GB" sz="2200" dirty="0">
              <a:sym typeface="Wingdings" pitchFamily="2" charset="2"/>
            </a:endParaRPr>
          </a:p>
          <a:p>
            <a:pPr>
              <a:lnSpc>
                <a:spcPct val="160000"/>
              </a:lnSpc>
            </a:pPr>
            <a:r>
              <a:rPr lang="en-GB" sz="2200" b="1" dirty="0"/>
              <a:t>Blue-sky </a:t>
            </a:r>
            <a:r>
              <a:rPr lang="en-GB" sz="2200" dirty="0"/>
              <a:t>and</a:t>
            </a:r>
            <a:r>
              <a:rPr lang="en-GB" sz="2200" b="1" dirty="0"/>
              <a:t> Strategic R&amp;D!</a:t>
            </a:r>
          </a:p>
          <a:p>
            <a:pPr>
              <a:lnSpc>
                <a:spcPct val="160000"/>
              </a:lnSpc>
            </a:pPr>
            <a:endParaRPr lang="en-GB" sz="1800" dirty="0"/>
          </a:p>
          <a:p>
            <a:pPr>
              <a:lnSpc>
                <a:spcPct val="160000"/>
              </a:lnSpc>
            </a:pPr>
            <a:r>
              <a:rPr lang="en-GB" sz="1800" dirty="0"/>
              <a:t>Use our strength for common grant/funding applications (WP but not only), execute technology transfers, etc.</a:t>
            </a:r>
          </a:p>
          <a:p>
            <a:pPr>
              <a:lnSpc>
                <a:spcPct val="150000"/>
              </a:lnSpc>
            </a:pPr>
            <a:r>
              <a:rPr lang="en-GB" sz="1800" dirty="0"/>
              <a:t>Use the fact of being a large collaboration and map possibilities of requesting access to facilities (e.g. beamtimes) at CERN but also </a:t>
            </a:r>
            <a:r>
              <a:rPr lang="en-GB" sz="1800" b="1" dirty="0"/>
              <a:t>in other collaborating institutes</a:t>
            </a:r>
          </a:p>
          <a:p>
            <a:pPr>
              <a:lnSpc>
                <a:spcPct val="150000"/>
              </a:lnSpc>
            </a:pPr>
            <a:endParaRPr lang="en-GB" sz="1800" dirty="0"/>
          </a:p>
          <a:p>
            <a:pPr>
              <a:lnSpc>
                <a:spcPct val="150000"/>
              </a:lnSpc>
            </a:pPr>
            <a:r>
              <a:rPr lang="en-GB" sz="1800" dirty="0"/>
              <a:t>Make sure our results and activities are well-recognized</a:t>
            </a:r>
          </a:p>
          <a:p>
            <a:pPr>
              <a:lnSpc>
                <a:spcPct val="150000"/>
              </a:lnSpc>
            </a:pPr>
            <a:r>
              <a:rPr lang="en-GB" sz="1800" dirty="0"/>
              <a:t>Participation in DRD1 must be well-recognised!</a:t>
            </a:r>
          </a:p>
          <a:p>
            <a:pPr marL="495300" lvl="1">
              <a:lnSpc>
                <a:spcPct val="150000"/>
              </a:lnSpc>
            </a:pPr>
            <a:r>
              <a:rPr lang="en-GB" sz="1300" dirty="0"/>
              <a:t>DRD1 is a large collaboration: ∼160 institutes, &gt;700 participants, with the DRD Committee review model (as LHCC) and CERN as a host lab</a:t>
            </a:r>
          </a:p>
          <a:p>
            <a:pPr>
              <a:lnSpc>
                <a:spcPct val="150000"/>
              </a:lnSpc>
            </a:pPr>
            <a:endParaRPr lang="en-GB" sz="1800" dirty="0">
              <a:solidFill>
                <a:srgbClr val="1D59AE"/>
              </a:solidFill>
            </a:endParaRPr>
          </a:p>
          <a:p>
            <a:pPr>
              <a:lnSpc>
                <a:spcPct val="150000"/>
              </a:lnSpc>
            </a:pPr>
            <a:r>
              <a:rPr lang="en-GB" sz="1800" b="1" dirty="0">
                <a:solidFill>
                  <a:srgbClr val="1D59AE"/>
                </a:solidFill>
              </a:rPr>
              <a:t>A pivotal role of the new co-spokespersons in exploring these opportunities on behalf of the collaboration</a:t>
            </a:r>
          </a:p>
          <a:p>
            <a:pPr>
              <a:lnSpc>
                <a:spcPct val="150000"/>
              </a:lnSpc>
            </a:pPr>
            <a:endParaRPr lang="en-GB" sz="1800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8BDA41DD-460F-D07F-99D2-A216CBAA99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0533C-D6E8-604F-B8E5-C64832F0F4FE}" type="slidenum">
              <a:rPr lang="en-US" smtClean="0"/>
              <a:t>9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91F1967-934A-BD8E-46E8-4A885A5EB18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09788" y="930129"/>
            <a:ext cx="1484123" cy="23994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3066167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1054</Words>
  <Application>Microsoft Macintosh PowerPoint</Application>
  <PresentationFormat>Breitbild</PresentationFormat>
  <Paragraphs>135</Paragraphs>
  <Slides>12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2</vt:i4>
      </vt:variant>
      <vt:variant>
        <vt:lpstr>Folientitel</vt:lpstr>
      </vt:variant>
      <vt:variant>
        <vt:i4>12</vt:i4>
      </vt:variant>
    </vt:vector>
  </HeadingPairs>
  <TitlesOfParts>
    <vt:vector size="17" baseType="lpstr">
      <vt:lpstr>Arial</vt:lpstr>
      <vt:lpstr>Calibri</vt:lpstr>
      <vt:lpstr>Symbol</vt:lpstr>
      <vt:lpstr>Office Theme</vt:lpstr>
      <vt:lpstr>1_Office Theme</vt:lpstr>
      <vt:lpstr>DRD1 co-spokesperson candidates presentations</vt:lpstr>
      <vt:lpstr>Scientific biography</vt:lpstr>
      <vt:lpstr>DRD1 biography</vt:lpstr>
      <vt:lpstr>DRD1 proposal</vt:lpstr>
      <vt:lpstr>TOWARDS DRD1</vt:lpstr>
      <vt:lpstr>First steps</vt:lpstr>
      <vt:lpstr>DRD1 Collaboration</vt:lpstr>
      <vt:lpstr>Common activities</vt:lpstr>
      <vt:lpstr>R&amp;D goals</vt:lpstr>
      <vt:lpstr>Young researchers @DRD1</vt:lpstr>
      <vt:lpstr>The glue: communication</vt:lpstr>
      <vt:lpstr>Summary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Interview: CBM Technical Coordinator</dc:title>
  <dc:creator>Piotr Gasik</dc:creator>
  <cp:lastModifiedBy>Piotr Gasik</cp:lastModifiedBy>
  <cp:revision>351</cp:revision>
  <cp:lastPrinted>2019-07-18T16:58:12Z</cp:lastPrinted>
  <dcterms:created xsi:type="dcterms:W3CDTF">2019-07-01T12:22:17Z</dcterms:created>
  <dcterms:modified xsi:type="dcterms:W3CDTF">2023-12-08T12:40:04Z</dcterms:modified>
</cp:coreProperties>
</file>