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85" r:id="rId4"/>
    <p:sldId id="276" r:id="rId5"/>
    <p:sldId id="272" r:id="rId6"/>
    <p:sldId id="284" r:id="rId7"/>
    <p:sldId id="279" r:id="rId8"/>
    <p:sldId id="274" r:id="rId9"/>
    <p:sldId id="282" r:id="rId10"/>
    <p:sldId id="280" r:id="rId11"/>
    <p:sldId id="281" r:id="rId12"/>
    <p:sldId id="275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3300"/>
    <a:srgbClr val="0000CC"/>
    <a:srgbClr val="FFFFCC"/>
    <a:srgbClr val="4F81BD"/>
    <a:srgbClr val="CC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6" autoAdjust="0"/>
    <p:restoredTop sz="94660"/>
  </p:normalViewPr>
  <p:slideViewPr>
    <p:cSldViewPr>
      <p:cViewPr varScale="1">
        <p:scale>
          <a:sx n="62" d="100"/>
          <a:sy n="62" d="100"/>
        </p:scale>
        <p:origin x="6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B733F-34ED-45DD-AD8F-0DC21476E82A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17" Type="http://schemas.openxmlformats.org/officeDocument/2006/relationships/image" Target="../media/image17.png"/><Relationship Id="rId2" Type="http://schemas.openxmlformats.org/officeDocument/2006/relationships/image" Target="../media/image2.emf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8.emf"/><Relationship Id="rId7" Type="http://schemas.openxmlformats.org/officeDocument/2006/relationships/image" Target="../media/image22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gif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9.png"/><Relationship Id="rId7" Type="http://schemas.openxmlformats.org/officeDocument/2006/relationships/image" Target="../media/image3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gif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1.png"/><Relationship Id="rId7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107504" y="1716663"/>
            <a:ext cx="901531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MAKSYM TITOV:  2024 - 2025 DRD1 Spokesperson Elections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269" y="62041"/>
            <a:ext cx="2243684" cy="1719967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60"/>
            <a:ext cx="2453319" cy="175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6794" y="62041"/>
            <a:ext cx="2307668" cy="171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8" y="62041"/>
            <a:ext cx="1728847" cy="1710775"/>
          </a:xfrm>
          <a:prstGeom prst="rect">
            <a:avLst/>
          </a:prstGeom>
        </p:spPr>
      </p:pic>
      <p:sp>
        <p:nvSpPr>
          <p:cNvPr id="12" name="TextBox 19"/>
          <p:cNvSpPr txBox="1"/>
          <p:nvPr/>
        </p:nvSpPr>
        <p:spPr>
          <a:xfrm>
            <a:off x="845521" y="133893"/>
            <a:ext cx="702143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FF00"/>
                </a:solidFill>
                <a:latin typeface="ArialMT"/>
              </a:rPr>
              <a:t>HERA</a:t>
            </a:r>
            <a:endParaRPr lang="en-IT" sz="14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2602745" y="1424584"/>
            <a:ext cx="1138606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FF00"/>
                </a:solidFill>
                <a:latin typeface="ArialMT"/>
              </a:rPr>
              <a:t>TEVATRON</a:t>
            </a:r>
            <a:endParaRPr lang="en-IT" sz="14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5216346" y="121825"/>
            <a:ext cx="549743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FF00"/>
                </a:solidFill>
                <a:latin typeface="ArialMT"/>
              </a:rPr>
              <a:t>LHC</a:t>
            </a:r>
            <a:endParaRPr lang="en-IT" sz="14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8274617" y="1342819"/>
            <a:ext cx="549743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FF00"/>
                </a:solidFill>
                <a:latin typeface="ArialMT"/>
              </a:rPr>
              <a:t>ILC</a:t>
            </a:r>
            <a:endParaRPr lang="en-IT" sz="14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2175661" y="2167136"/>
            <a:ext cx="448457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err="1" smtClean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Irfu</a:t>
            </a:r>
            <a:r>
              <a:rPr lang="en-GB" sz="2400" b="1" kern="0" dirty="0" smtClean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, CEA </a:t>
            </a:r>
            <a:r>
              <a:rPr lang="en-GB" sz="2400" b="1" kern="0" dirty="0" err="1" smtClean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Saclay</a:t>
            </a:r>
            <a:r>
              <a:rPr lang="en-GB" sz="2400" b="1" kern="0" dirty="0" smtClean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, France</a:t>
            </a:r>
          </a:p>
        </p:txBody>
      </p:sp>
      <p:pic>
        <p:nvPicPr>
          <p:cNvPr id="20" name="Picture 16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157" y="4097823"/>
            <a:ext cx="1510993" cy="138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8" y="2336639"/>
            <a:ext cx="1703282" cy="171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4129862"/>
            <a:ext cx="2054548" cy="1355355"/>
          </a:xfrm>
          <a:prstGeom prst="rect">
            <a:avLst/>
          </a:prstGeom>
        </p:spPr>
      </p:pic>
      <p:pic>
        <p:nvPicPr>
          <p:cNvPr id="25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157" y="2790753"/>
            <a:ext cx="2104980" cy="125988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80927"/>
            <a:ext cx="1864987" cy="124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9" descr="vienna_anni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517" y="2336639"/>
            <a:ext cx="3001122" cy="169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Line 61"/>
          <p:cNvSpPr>
            <a:spLocks noChangeShapeType="1"/>
          </p:cNvSpPr>
          <p:nvPr/>
        </p:nvSpPr>
        <p:spPr bwMode="auto">
          <a:xfrm>
            <a:off x="2339752" y="4179653"/>
            <a:ext cx="0" cy="23177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654" y="5526597"/>
            <a:ext cx="1899744" cy="124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053" y="4120037"/>
            <a:ext cx="1825802" cy="136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8" descr="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42" y="5539572"/>
            <a:ext cx="2000215" cy="123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48335" y="4095845"/>
            <a:ext cx="3406127" cy="2213475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5580262" y="6233336"/>
            <a:ext cx="3583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DRD1 SP Candidate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Presentations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, </a:t>
            </a:r>
          </a:p>
          <a:p>
            <a:pPr algn="ctr"/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CERN,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Dec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. 8 (2023)</a:t>
            </a:r>
            <a:endParaRPr lang="fr-FR" sz="1600" i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003398" y="5539572"/>
            <a:ext cx="1596541" cy="119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8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359025" y="16042"/>
            <a:ext cx="878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 Role of Spokesperson (SP) &amp; 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Challenges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 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in 2024-2025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654405"/>
            <a:ext cx="914399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MT"/>
              </a:rPr>
              <a:t>A) The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SP is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the First Servant and Ambassador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of the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DRD1</a:t>
            </a:r>
            <a:endParaRPr lang="en-US" b="1" i="1" dirty="0" smtClean="0">
              <a:solidFill>
                <a:srgbClr val="FFFF00"/>
              </a:solidFill>
              <a:latin typeface="ArialMT"/>
            </a:endParaRPr>
          </a:p>
          <a:p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    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defend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collaboration interests in interactions with DRDC committee and other review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bodies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, funding agencies (FA) and CERN directorate, to maintain excellent relations with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other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CERN collaborations, and to represent DRD1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externally:</a:t>
            </a:r>
          </a:p>
          <a:p>
            <a:endParaRPr lang="en-US" sz="1600" i="1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600" i="1" dirty="0">
                <a:solidFill>
                  <a:schemeClr val="bg1"/>
                </a:solidFill>
                <a:latin typeface="ArialMT"/>
              </a:rPr>
              <a:t>      - 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t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imely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interactions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of the DRD1 SP Team with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institutes and FA to finalize and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sign the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rgbClr val="FFFF00"/>
                </a:solidFill>
                <a:latin typeface="ArialMT"/>
              </a:rPr>
            </a:b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         MOU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in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2024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advance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WG activities and establish DRD1 Common Fund </a:t>
            </a:r>
            <a:endParaRPr lang="en-US" sz="1600" i="1" dirty="0" smtClean="0">
              <a:solidFill>
                <a:schemeClr val="bg1"/>
              </a:solidFill>
              <a:latin typeface="ArialMT"/>
            </a:endParaRPr>
          </a:p>
          <a:p>
            <a:r>
              <a:rPr lang="en-US" sz="1600" i="1" dirty="0">
                <a:solidFill>
                  <a:schemeClr val="bg1"/>
                </a:solidFill>
                <a:latin typeface="ArialMT"/>
              </a:rPr>
              <a:t>      -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a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pproval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of DRD1 WP annexes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– an important milestone for strategic R&amp;D program –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will 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require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in-depth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deliberations with FAs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and Finance Bodies</a:t>
            </a:r>
            <a:endParaRPr lang="en-US" sz="1600" i="1" dirty="0" smtClean="0">
              <a:solidFill>
                <a:schemeClr val="bg1"/>
              </a:solidFill>
              <a:latin typeface="ArialMT"/>
            </a:endParaRPr>
          </a:p>
          <a:p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pPr marL="342900" indent="-342900">
              <a:buAutoNum type="alphaUcParenR" startAt="2"/>
            </a:pPr>
            <a:r>
              <a:rPr lang="en-US" b="1" dirty="0" smtClean="0">
                <a:solidFill>
                  <a:srgbClr val="FFFF00"/>
                </a:solidFill>
                <a:latin typeface="ArialMT"/>
              </a:rPr>
              <a:t>The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SP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&amp; CB Teams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have to set up DRD1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Structure in a timely manner </a:t>
            </a:r>
          </a:p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     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propose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the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structure for the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collaboration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organization –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in a wide consultation with DRD1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community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- and pave the road towards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its setting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up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and timely implementation:</a:t>
            </a:r>
          </a:p>
          <a:p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- s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everal DRD1 bodies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could be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envisaged, in addition to SP and CB Teams: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Technical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Coordinator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, Scientific Coordinator,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Finance/Resource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Coordinator, Management Board,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Finance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Board and Scientific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Coordination Board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(SCB)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-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SCB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could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serve as an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executive body to ensure fair representation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coordination of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transversal activities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among “all gas detector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communities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”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(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MPGD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, RPC, TPC,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WIRE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)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-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d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iversity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aspects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 young researches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should be recognized and be the part of SCB</a:t>
            </a:r>
          </a:p>
          <a:p>
            <a:endParaRPr lang="en-US" sz="1600" i="1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en-US" sz="1600" b="1" dirty="0">
                <a:solidFill>
                  <a:srgbClr val="FFFF00"/>
                </a:solidFill>
                <a:latin typeface="ArialMT"/>
              </a:rPr>
              <a:t>C)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The SP has to listen, lead the collaboration, and make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decisions</a:t>
            </a:r>
            <a:endParaRPr lang="en-US" b="1" dirty="0">
              <a:solidFill>
                <a:srgbClr val="FFFF00"/>
              </a:solidFill>
              <a:latin typeface="ArialMT"/>
            </a:endParaRPr>
          </a:p>
          <a:p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     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four major actions: oversee the progress of the DRD1 WG and WP, consult, inform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, and finally 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make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decision. Often a number of iterations with DRD1 institutes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&amp; CB Team will be necessary </a:t>
            </a:r>
          </a:p>
        </p:txBody>
      </p:sp>
    </p:spTree>
    <p:extLst>
      <p:ext uri="{BB962C8B-B14F-4D97-AF65-F5344CB8AC3E}">
        <p14:creationId xmlns:p14="http://schemas.microsoft.com/office/powerpoint/2010/main" val="10800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6514" y="739497"/>
            <a:ext cx="914399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MT"/>
              </a:rPr>
              <a:t>D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)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The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SP has to coordinate and manage the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collaboration</a:t>
            </a:r>
          </a:p>
          <a:p>
            <a:r>
              <a:rPr lang="en-US" sz="1600" b="1" i="1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consensus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between management and the wider DRD1 community is fundamental for the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efficient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and harmonious fulfilment of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DRD1 ambitions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  </a:t>
            </a: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-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choice of the WG conveners and WP coordinators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reflects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fair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representation of “all </a:t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 gas detector’ communities (LVD, MPGD, RPC, TPC, WIRE)</a:t>
            </a: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-  d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iscover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” people in DRD1 for the right responsibilities, by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direct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contact with the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groups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- 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a management style based on real delegation (without micromanagement)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this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attitude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  should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percolate at all levels: people should feel empowered in their roles and be able to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  take decisions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SP remains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responsible in front of DRD1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community for all decisions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r>
              <a:rPr lang="en-US" b="1" dirty="0" smtClean="0">
                <a:solidFill>
                  <a:srgbClr val="FFFF00"/>
                </a:solidFill>
                <a:latin typeface="ArialMT"/>
              </a:rPr>
              <a:t>E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) 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The </a:t>
            </a:r>
            <a:r>
              <a:rPr lang="en-US" b="1" dirty="0">
                <a:solidFill>
                  <a:srgbClr val="FFFF00"/>
                </a:solidFill>
                <a:latin typeface="ArialMT"/>
              </a:rPr>
              <a:t>SP has to find the way towards maintaining community-driven “enjoyable DRD1 scientific environment to work on and the passion for gaseous detectors</a:t>
            </a:r>
            <a:r>
              <a:rPr lang="en-US" b="1" dirty="0" smtClean="0">
                <a:solidFill>
                  <a:srgbClr val="FFFF00"/>
                </a:solidFill>
                <a:latin typeface="ArialMT"/>
              </a:rPr>
              <a:t>” </a:t>
            </a:r>
          </a:p>
          <a:p>
            <a:r>
              <a:rPr lang="en-US" b="1" dirty="0">
                <a:solidFill>
                  <a:srgbClr val="FFFF00"/>
                </a:solidFill>
                <a:latin typeface="ArialMT"/>
              </a:rPr>
              <a:t>     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communication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and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engagement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is a very important part of the DRD1 Collaboration and we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should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continuously strive to improve them, </a:t>
            </a:r>
            <a:endParaRPr lang="en-US" sz="1600" i="1" dirty="0" smtClean="0">
              <a:solidFill>
                <a:schemeClr val="bg1"/>
              </a:solidFill>
              <a:latin typeface="ArialMT"/>
            </a:endParaRPr>
          </a:p>
          <a:p>
            <a:endParaRPr lang="en-US" sz="1600" b="1" i="1" dirty="0">
              <a:solidFill>
                <a:srgbClr val="FFFF00"/>
              </a:solidFill>
              <a:latin typeface="ArialMT"/>
            </a:endParaRP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-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f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airness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and transparent decision process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with respect to all gas detector communities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     should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be the key leitmotiv of the DRD1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management</a:t>
            </a:r>
            <a:endParaRPr lang="en-US" sz="1600" i="1" dirty="0">
              <a:solidFill>
                <a:schemeClr val="bg1"/>
              </a:solidFill>
              <a:latin typeface="ArialMT"/>
            </a:endParaRPr>
          </a:p>
          <a:p>
            <a:r>
              <a:rPr lang="en-US" sz="1600" i="1" dirty="0">
                <a:solidFill>
                  <a:schemeClr val="bg1"/>
                </a:solidFill>
                <a:latin typeface="ArialMT"/>
              </a:rPr>
              <a:t>     - i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mprove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awareness not only about decisions, but also of the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context and reasons behind </a:t>
            </a:r>
            <a:r>
              <a:rPr lang="en-US" sz="1600" i="1" dirty="0" smtClean="0">
                <a:solidFill>
                  <a:srgbClr val="FFFF00"/>
                </a:solidFill>
                <a:latin typeface="ArialMT"/>
              </a:rPr>
              <a:t>them</a:t>
            </a:r>
          </a:p>
          <a:p>
            <a:r>
              <a:rPr lang="en-US" sz="1600" i="1" dirty="0">
                <a:solidFill>
                  <a:schemeClr val="bg1"/>
                </a:solidFill>
                <a:latin typeface="ArialMT"/>
              </a:rPr>
              <a:t>     - e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qually 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important is the </a:t>
            </a:r>
            <a:r>
              <a:rPr lang="en-US" sz="1600" i="1" dirty="0">
                <a:solidFill>
                  <a:srgbClr val="FFFF00"/>
                </a:solidFill>
                <a:latin typeface="ArialMT"/>
              </a:rPr>
              <a:t>bottom-up flow of information</a:t>
            </a:r>
            <a:endParaRPr lang="en-US" sz="1600" i="1" dirty="0" smtClean="0">
              <a:solidFill>
                <a:srgbClr val="FFFF00"/>
              </a:solidFill>
              <a:latin typeface="ArialMT"/>
            </a:endParaRPr>
          </a:p>
          <a:p>
            <a:endParaRPr lang="en-US" sz="1600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695" y="6064448"/>
            <a:ext cx="87758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n w="12700">
                  <a:solidFill>
                    <a:srgbClr val="C00000"/>
                  </a:solidFill>
                </a:ln>
                <a:effectLst>
                  <a:outerShdw blurRad="317500" dist="20320" dir="4800000" rotWithShape="0">
                    <a:srgbClr val="000000">
                      <a:alpha val="40000"/>
                    </a:srgbClr>
                  </a:outerShdw>
                </a:effectLst>
                <a:latin typeface="ArialMT"/>
              </a:rPr>
              <a:t>The Most Important Person in DRD1 is not the SP … It is YOU !!!!</a:t>
            </a:r>
            <a:endParaRPr lang="en-US" sz="2200" dirty="0">
              <a:ln w="12700">
                <a:solidFill>
                  <a:srgbClr val="C00000"/>
                </a:solidFill>
              </a:ln>
              <a:effectLst>
                <a:outerShdw blurRad="317500" dist="20320" dir="4800000" rotWithShape="0">
                  <a:srgbClr val="000000">
                    <a:alpha val="40000"/>
                  </a:srgbClr>
                </a:outerShdw>
              </a:effectLst>
              <a:latin typeface="ArialMT"/>
            </a:endParaRPr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251521" y="16042"/>
            <a:ext cx="878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 Role of Spokesperson (SP) &amp; 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Challenges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 </a:t>
            </a: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in 2024-2025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6209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-27384"/>
            <a:ext cx="9180512" cy="6885384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1259632" y="97392"/>
            <a:ext cx="62576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Spokesperson Candidate: Maksym </a:t>
            </a:r>
            <a:r>
              <a:rPr lang="en-GB" sz="2400" b="1" kern="0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Titov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826095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Being a candidate to the highest  management role of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DRD1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is a </a:t>
            </a:r>
            <a:r>
              <a:rPr lang="en-US" b="1" i="1" dirty="0" smtClean="0">
                <a:solidFill>
                  <a:srgbClr val="FFFF00"/>
                </a:solidFill>
                <a:latin typeface="ArialMT"/>
              </a:rPr>
              <a:t>GREAT HONOR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and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sz="1600" b="1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I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am </a:t>
            </a:r>
            <a:r>
              <a:rPr lang="en-US" b="1" i="1" dirty="0">
                <a:solidFill>
                  <a:srgbClr val="FFFF00"/>
                </a:solidFill>
                <a:latin typeface="ArialMT"/>
              </a:rPr>
              <a:t>thankful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 for being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considered</a:t>
            </a:r>
          </a:p>
          <a:p>
            <a:endParaRPr lang="en-US" sz="1600" b="1" i="1" dirty="0" smtClean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The DRD1 Implementation Process have shown that we have many talented people in the</a:t>
            </a:r>
            <a:endParaRPr lang="en-US" sz="1600" b="1" i="1" dirty="0">
              <a:solidFill>
                <a:schemeClr val="bg1"/>
              </a:solidFill>
              <a:latin typeface="ArialMT"/>
            </a:endParaRPr>
          </a:p>
          <a:p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    Collaboration on and we should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build a dynamic and diversified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DRD1 community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: </a:t>
            </a:r>
            <a:br>
              <a:rPr lang="en-US" sz="1600" b="1" i="1" dirty="0" smtClean="0">
                <a:solidFill>
                  <a:srgbClr val="FFFF00"/>
                </a:solidFill>
                <a:latin typeface="ArialMT"/>
              </a:rPr>
            </a:b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    - ensure strong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DRD1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Support to Young Scientists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by helping them to grow and be able </a:t>
            </a:r>
            <a:br>
              <a:rPr lang="en-US" sz="1600" b="1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       to take higher responsibilities</a:t>
            </a:r>
            <a:endParaRPr lang="en-US" sz="1600" b="1" i="1" dirty="0" smtClean="0">
              <a:solidFill>
                <a:schemeClr val="bg1"/>
              </a:solidFill>
              <a:latin typeface="ArialMT"/>
            </a:endParaRPr>
          </a:p>
          <a:p>
            <a:endParaRPr lang="en-US" sz="1600" b="1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We have to develop a robust </a:t>
            </a:r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STARTUP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STRATEGY n 2024</a:t>
            </a:r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: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 </a:t>
            </a:r>
            <a:br>
              <a:rPr lang="en-US" sz="1600" b="1" i="1" dirty="0" smtClean="0">
                <a:solidFill>
                  <a:srgbClr val="FFFF00"/>
                </a:solidFill>
                <a:latin typeface="ArialMT"/>
              </a:rPr>
            </a:b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-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fair representation of all gas detector communities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in DRD1 coordination</a:t>
            </a:r>
          </a:p>
          <a:p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    - transparent decision-making process</a:t>
            </a:r>
          </a:p>
          <a:p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    - delegation of responsibilities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(no micromanagement)</a:t>
            </a:r>
            <a:endParaRPr lang="en-US" sz="1600" b="1" i="1" dirty="0" smtClean="0">
              <a:solidFill>
                <a:schemeClr val="bg1"/>
              </a:solidFill>
              <a:latin typeface="ArialMT"/>
            </a:endParaRPr>
          </a:p>
          <a:p>
            <a:endParaRPr lang="en-US" sz="1600" b="1" i="1" dirty="0" smtClean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I will be always available to listen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to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the collaboration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members in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order to </a:t>
            </a:r>
            <a:r>
              <a:rPr lang="en-US" sz="1600" b="1" i="1" dirty="0">
                <a:solidFill>
                  <a:srgbClr val="FFFF00"/>
                </a:solidFill>
                <a:latin typeface="ArialMT"/>
              </a:rPr>
              <a:t>define strategic planning and build consensus for 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DRD1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next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steps,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</a:rPr>
              <a:t>priorities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, and goals in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an ambiance of collegiality, cooperation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and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greater intellectual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freedom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i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Based on my past experience in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RD51, other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international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collaborations,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and deep understanding of the CERN environment,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I’ll look forward working with all of you, guided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by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science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,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RD51/DRD1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collaborative spirit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</a:rPr>
              <a:t>and the </a:t>
            </a:r>
            <a:r>
              <a:rPr lang="en-US" sz="1600" b="1" i="1" dirty="0">
                <a:solidFill>
                  <a:schemeClr val="bg1"/>
                </a:solidFill>
                <a:latin typeface="ArialMT"/>
              </a:rPr>
              <a:t>principle of inclusiveness</a:t>
            </a:r>
            <a:endParaRPr lang="en-US" sz="1600" b="1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155940" y="6072087"/>
            <a:ext cx="4795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i="1" dirty="0" smtClean="0">
                <a:solidFill>
                  <a:srgbClr val="FFFF00"/>
                </a:solidFill>
                <a:latin typeface="ArialMT"/>
              </a:rPr>
              <a:t>THANK YOU FOR YOUR ATTENTION! </a:t>
            </a:r>
            <a:endParaRPr lang="fr-FR" sz="2000" b="1" i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63697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576001" y="6421109"/>
            <a:ext cx="2599000" cy="3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5"/>
          <p:cNvSpPr>
            <a:spLocks noGrp="1"/>
          </p:cNvSpPr>
          <p:nvPr>
            <p:ph type="dt" sz="half" idx="4294967295"/>
          </p:nvPr>
        </p:nvSpPr>
        <p:spPr>
          <a:xfrm>
            <a:off x="3327401" y="6421109"/>
            <a:ext cx="4131732" cy="324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657094"/>
            <a:ext cx="9144000" cy="6156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511563"/>
            <a:ext cx="905056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1993 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2003: 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HERA-B</a:t>
            </a:r>
            <a:r>
              <a:rPr lang="en-US" i="1" dirty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Experiment at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DESY / HERA, Hamburg</a:t>
            </a:r>
          </a:p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2003 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2006:  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ATLAS</a:t>
            </a:r>
            <a:r>
              <a:rPr lang="en-US" i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Experiment at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CERN / LHC, Geneva</a:t>
            </a:r>
          </a:p>
          <a:p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2004 –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2011:</a:t>
            </a:r>
            <a:r>
              <a:rPr lang="en-US" i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 </a:t>
            </a:r>
            <a:r>
              <a:rPr lang="en-US" i="1" dirty="0" err="1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DZero</a:t>
            </a:r>
            <a:r>
              <a:rPr lang="en-US" i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Experiment at </a:t>
            </a:r>
            <a:r>
              <a:rPr lang="en-US" i="1" dirty="0" err="1" smtClean="0">
                <a:latin typeface="ArialMT"/>
                <a:cs typeface="Arial" panose="020B0604020202020204" pitchFamily="34" charset="0"/>
              </a:rPr>
              <a:t>Fermilab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 / </a:t>
            </a:r>
            <a:r>
              <a:rPr lang="en-US" i="1" dirty="0" err="1" smtClean="0">
                <a:latin typeface="ArialMT"/>
                <a:cs typeface="Arial" panose="020B0604020202020204" pitchFamily="34" charset="0"/>
              </a:rPr>
              <a:t>Tevatron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, Chicago</a:t>
            </a:r>
          </a:p>
          <a:p>
            <a:endParaRPr lang="en-US" dirty="0">
              <a:solidFill>
                <a:srgbClr val="663300"/>
              </a:solidFill>
              <a:latin typeface="ArialMT"/>
              <a:cs typeface="Arial" panose="020B0604020202020204" pitchFamily="34" charset="0"/>
            </a:endParaRPr>
          </a:p>
          <a:p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2008 – 2023: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RD51</a:t>
            </a:r>
            <a:r>
              <a:rPr lang="en-US" i="1" dirty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Collaboration at CERN, Geneva</a:t>
            </a:r>
          </a:p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                     2023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,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2008 - 2015    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Spokesperson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of the RD51 Collaboration </a:t>
            </a:r>
            <a:endParaRPr lang="en-US" i="1" dirty="0" smtClean="0">
              <a:solidFill>
                <a:srgbClr val="FF0000"/>
              </a:solidFill>
              <a:latin typeface="ArialMT"/>
              <a:cs typeface="Arial" panose="020B0604020202020204" pitchFamily="34" charset="0"/>
            </a:endParaRPr>
          </a:p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                     2016 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– 2022        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    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Scientific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Secretary of the RD51 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Collaboration</a:t>
            </a:r>
            <a:endParaRPr lang="en-US" i="1" dirty="0">
              <a:solidFill>
                <a:srgbClr val="FF0000"/>
              </a:solidFill>
              <a:latin typeface="ArialMT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0000CC"/>
              </a:solidFill>
              <a:latin typeface="ArialMT"/>
              <a:cs typeface="Arial" panose="020B0604020202020204" pitchFamily="34" charset="0"/>
            </a:endParaRPr>
          </a:p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2007 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present: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CMS</a:t>
            </a:r>
            <a:r>
              <a:rPr lang="en-US" i="1" dirty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Experiment at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CERN / LHC, Geneva</a:t>
            </a:r>
          </a:p>
          <a:p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2007 </a:t>
            </a:r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present: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International Linear Collider in Japan </a:t>
            </a:r>
            <a:r>
              <a:rPr lang="en-US" i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(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LCC</a:t>
            </a:r>
            <a:r>
              <a:rPr lang="en-US" i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)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&amp; </a:t>
            </a:r>
            <a:r>
              <a:rPr lang="en-US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LCTPC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 Collaboration</a:t>
            </a:r>
          </a:p>
          <a:p>
            <a:r>
              <a:rPr lang="en-US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2007 – present: </a:t>
            </a:r>
            <a:r>
              <a:rPr lang="en-US" i="1" dirty="0">
                <a:latin typeface="ArialMT"/>
                <a:cs typeface="Arial" panose="020B0604020202020204" pitchFamily="34" charset="0"/>
              </a:rPr>
              <a:t>Particle Data Group </a:t>
            </a:r>
            <a:r>
              <a:rPr lang="en-US" i="1" dirty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(PDG)</a:t>
            </a:r>
            <a:r>
              <a:rPr lang="en-US" i="1" dirty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en-US" i="1" dirty="0" smtClean="0">
                <a:latin typeface="ArialMT"/>
                <a:cs typeface="Arial" panose="020B0604020202020204" pitchFamily="34" charset="0"/>
              </a:rPr>
              <a:t>Collaboration</a:t>
            </a:r>
            <a:endParaRPr lang="en-US" i="1" dirty="0">
              <a:latin typeface="ArialMT"/>
              <a:cs typeface="Arial" panose="020B0604020202020204" pitchFamily="34" charset="0"/>
            </a:endParaRPr>
          </a:p>
        </p:txBody>
      </p:sp>
      <p:sp>
        <p:nvSpPr>
          <p:cNvPr id="8" name="Flèche droite 7"/>
          <p:cNvSpPr/>
          <p:nvPr/>
        </p:nvSpPr>
        <p:spPr>
          <a:xfrm>
            <a:off x="179512" y="2232248"/>
            <a:ext cx="8712968" cy="216024"/>
          </a:xfrm>
          <a:prstGeom prst="rightArrow">
            <a:avLst/>
          </a:prstGeom>
          <a:gradFill flip="none" rotWithShape="1">
            <a:gsLst>
              <a:gs pos="11000">
                <a:schemeClr val="tx2">
                  <a:lumMod val="60000"/>
                  <a:lumOff val="40000"/>
                </a:schemeClr>
              </a:gs>
              <a:gs pos="5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71980" y="18610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1995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32079" y="18908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2015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65438" y="19012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2020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26187" y="18721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2000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258419" y="19150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2005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865466" y="18721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2010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645" y="805321"/>
            <a:ext cx="1174203" cy="622999"/>
          </a:xfrm>
          <a:prstGeom prst="rect">
            <a:avLst/>
          </a:prstGeom>
        </p:spPr>
      </p:pic>
      <p:pic>
        <p:nvPicPr>
          <p:cNvPr id="16" name="Picture 2" descr="http://www.desy.de/~vaneldik/hera-b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79" y="752093"/>
            <a:ext cx="1193368" cy="87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atlasexperiment.org/photos/atlas_photos/selected-photos/logos/2015/ATLAS-Logo-Square-Blue-RG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6" y="762311"/>
            <a:ext cx="824065" cy="82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746753"/>
            <a:ext cx="820641" cy="82064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242" y="2592289"/>
            <a:ext cx="997238" cy="1532776"/>
          </a:xfrm>
          <a:prstGeom prst="rect">
            <a:avLst/>
          </a:prstGeom>
        </p:spPr>
      </p:pic>
      <p:pic>
        <p:nvPicPr>
          <p:cNvPr id="20" name="Picture 16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75565"/>
            <a:ext cx="1164071" cy="106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720080"/>
            <a:ext cx="853255" cy="853255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2" name="Connecteur droit avec flèche 21"/>
          <p:cNvCxnSpPr/>
          <p:nvPr/>
        </p:nvCxnSpPr>
        <p:spPr>
          <a:xfrm>
            <a:off x="6007" y="1800200"/>
            <a:ext cx="2693785" cy="16799"/>
          </a:xfrm>
          <a:prstGeom prst="straightConnector1">
            <a:avLst/>
          </a:prstGeom>
          <a:ln w="34925">
            <a:solidFill>
              <a:srgbClr val="0000C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2673258" y="1656184"/>
            <a:ext cx="1250670" cy="0"/>
          </a:xfrm>
          <a:prstGeom prst="straightConnector1">
            <a:avLst/>
          </a:prstGeom>
          <a:ln w="34925">
            <a:solidFill>
              <a:srgbClr val="0000C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059657" y="1800200"/>
            <a:ext cx="2649326" cy="0"/>
          </a:xfrm>
          <a:prstGeom prst="straightConnector1">
            <a:avLst/>
          </a:prstGeom>
          <a:ln w="34925">
            <a:solidFill>
              <a:srgbClr val="0000C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427984" y="1656184"/>
            <a:ext cx="4505054" cy="88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427984" y="2520280"/>
            <a:ext cx="4412335" cy="9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027"/>
          <p:cNvSpPr txBox="1">
            <a:spLocks noChangeArrowheads="1"/>
          </p:cNvSpPr>
          <p:nvPr/>
        </p:nvSpPr>
        <p:spPr bwMode="auto">
          <a:xfrm>
            <a:off x="546679" y="-27384"/>
            <a:ext cx="9173479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Professional Experience: International Collaborations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40" name="Shape 6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735313" y="909916"/>
            <a:ext cx="1176336" cy="5471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41" name="Rectangle 40"/>
          <p:cNvSpPr/>
          <p:nvPr/>
        </p:nvSpPr>
        <p:spPr>
          <a:xfrm>
            <a:off x="35496" y="5742637"/>
            <a:ext cx="90505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~ 100 publications</a:t>
            </a:r>
            <a:r>
              <a:rPr lang="en-US" sz="1400" i="1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,</a:t>
            </a:r>
            <a:r>
              <a:rPr lang="en-US" sz="1400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reviews, monographs with </a:t>
            </a:r>
            <a:r>
              <a:rPr lang="en-US" sz="1400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major personal contribution </a:t>
            </a:r>
            <a:r>
              <a:rPr lang="en-US" sz="1400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(total papers: 1500, h-index: 125)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rgbClr val="FF0000"/>
                </a:solidFill>
                <a:latin typeface="ArialMT"/>
                <a:cs typeface="Arial" panose="020B0604020202020204" pitchFamily="34" charset="0"/>
              </a:rPr>
              <a:t>More than 500 talks at International Conferences and Workshops </a:t>
            </a:r>
            <a:r>
              <a:rPr lang="en-US" sz="1400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(including opening and summary talks), national and international institutes, colloquia, seminars and summer/winter schools, as well as talks for </a:t>
            </a:r>
            <a:r>
              <a:rPr lang="en-US" sz="1400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diplomatic authorities, government </a:t>
            </a:r>
            <a:r>
              <a:rPr lang="en-US" sz="1400" i="1" dirty="0" smtClean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officials, funding agencies and general public</a:t>
            </a:r>
            <a:endParaRPr lang="en-US" sz="1400" i="1" dirty="0">
              <a:solidFill>
                <a:srgbClr val="0000CC"/>
              </a:solidFill>
              <a:latin typeface="Arial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4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236567" y="59414"/>
            <a:ext cx="354334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Curriculum Vitae (CV): 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191" y="836712"/>
            <a:ext cx="4227415" cy="583264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836712"/>
            <a:ext cx="4282210" cy="583264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026" y="836712"/>
            <a:ext cx="4265704" cy="14033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20942" y="151992"/>
            <a:ext cx="54575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dirty="0" smtClean="0">
                <a:solidFill>
                  <a:schemeClr val="bg1"/>
                </a:solidFill>
                <a:latin typeface="ArialMT"/>
              </a:rPr>
              <a:t>https</a:t>
            </a:r>
            <a:r>
              <a:rPr lang="fr-FR" sz="1400" b="1" i="1" dirty="0">
                <a:solidFill>
                  <a:schemeClr val="bg1"/>
                </a:solidFill>
                <a:latin typeface="ArialMT"/>
              </a:rPr>
              <a:t>://indico.cern.ch/event/1352912/contributions/5696928/attachments/2766133/4818211/MTITOV_CV_0512023_FINAL.pdf</a:t>
            </a:r>
          </a:p>
        </p:txBody>
      </p:sp>
    </p:spTree>
    <p:extLst>
      <p:ext uri="{BB962C8B-B14F-4D97-AF65-F5344CB8AC3E}">
        <p14:creationId xmlns:p14="http://schemas.microsoft.com/office/powerpoint/2010/main" val="263940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251520" y="-27384"/>
            <a:ext cx="900370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Background: Physics Analysis @ Hadron/Lepton Colliders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504" y="611977"/>
            <a:ext cx="89198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i="1" dirty="0" err="1" smtClean="0">
                <a:solidFill>
                  <a:srgbClr val="FFFF00"/>
                </a:solidFill>
                <a:latin typeface="ArialMT"/>
              </a:rPr>
              <a:t>Physics</a:t>
            </a:r>
            <a:r>
              <a:rPr lang="fr-FR" sz="1600" i="1" dirty="0" smtClean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Analysis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i="1" dirty="0">
                <a:solidFill>
                  <a:schemeClr val="bg1"/>
                </a:solidFill>
                <a:latin typeface="ArialMT"/>
              </a:rPr>
              <a:t>at Hadron 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/ Lepton </a:t>
            </a:r>
            <a:r>
              <a:rPr lang="fr-FR" sz="1600" i="1" dirty="0" err="1">
                <a:solidFill>
                  <a:schemeClr val="bg1"/>
                </a:solidFill>
                <a:latin typeface="ArialMT"/>
              </a:rPr>
              <a:t>Colliders</a:t>
            </a:r>
            <a:r>
              <a:rPr lang="fr-FR" sz="1600" i="1" dirty="0">
                <a:solidFill>
                  <a:schemeClr val="bg1"/>
                </a:solidFill>
                <a:latin typeface="ArialMT"/>
              </a:rPr>
              <a:t>: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Searches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i="1" dirty="0">
                <a:solidFill>
                  <a:schemeClr val="bg1"/>
                </a:solidFill>
                <a:latin typeface="ArialMT"/>
              </a:rPr>
              <a:t>for </a:t>
            </a:r>
            <a:r>
              <a:rPr lang="fr-FR" sz="1600" i="1" dirty="0" err="1">
                <a:solidFill>
                  <a:schemeClr val="bg1"/>
                </a:solidFill>
                <a:latin typeface="ArialMT"/>
              </a:rPr>
              <a:t>Higgs</a:t>
            </a:r>
            <a:r>
              <a:rPr lang="fr-FR" sz="1600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Boson,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Supersymmetry</a:t>
            </a:r>
            <a:r>
              <a:rPr lang="fr-FR" sz="1600" i="1" dirty="0">
                <a:solidFill>
                  <a:schemeClr val="bg1"/>
                </a:solidFill>
                <a:latin typeface="ArialMT"/>
              </a:rPr>
              <a:t>, and 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BSM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Physics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: 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CMS @ CERN; DØ @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Fermilab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; ILC @ </a:t>
            </a:r>
            <a:r>
              <a:rPr lang="fr-FR" sz="1600" i="1" dirty="0" err="1">
                <a:solidFill>
                  <a:srgbClr val="FFFF00"/>
                </a:solidFill>
                <a:latin typeface="ArialMT"/>
              </a:rPr>
              <a:t>Japan</a:t>
            </a:r>
            <a:r>
              <a:rPr lang="fr-FR" sz="1600" i="1" dirty="0">
                <a:solidFill>
                  <a:srgbClr val="FFFF00"/>
                </a:solidFill>
                <a:latin typeface="ArialMT"/>
              </a:rPr>
              <a:t>; HERA-B @ DESY </a:t>
            </a:r>
            <a:r>
              <a:rPr lang="fr-FR" sz="1600" i="1" dirty="0" err="1" smtClean="0">
                <a:solidFill>
                  <a:srgbClr val="FFFF00"/>
                </a:solidFill>
                <a:latin typeface="ArialMT"/>
              </a:rPr>
              <a:t>Hamburg</a:t>
            </a:r>
            <a:endParaRPr lang="fr-FR" sz="1600" i="1" dirty="0">
              <a:solidFill>
                <a:srgbClr val="FFFF00"/>
              </a:solidFill>
              <a:latin typeface="ArialMT"/>
            </a:endParaRPr>
          </a:p>
        </p:txBody>
      </p:sp>
      <p:pic>
        <p:nvPicPr>
          <p:cNvPr id="10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620" y="1325757"/>
            <a:ext cx="3669133" cy="2394628"/>
          </a:xfrm>
          <a:prstGeom prst="rect">
            <a:avLst/>
          </a:prstGeom>
        </p:spPr>
      </p:pic>
      <p:pic>
        <p:nvPicPr>
          <p:cNvPr id="11" name="Picture 4" descr="logo-white-b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7113" y="1367592"/>
            <a:ext cx="936675" cy="408196"/>
          </a:xfrm>
          <a:prstGeom prst="rect">
            <a:avLst/>
          </a:prstGeom>
          <a:noFill/>
        </p:spPr>
      </p:pic>
      <p:pic>
        <p:nvPicPr>
          <p:cNvPr id="12" name="図 6" descr="Comparison_with_LHC_Axial-vector_D8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007" y="4129748"/>
            <a:ext cx="3748360" cy="261065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400692" y="3765327"/>
            <a:ext cx="3563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solidFill>
                  <a:srgbClr val="FFFF00"/>
                </a:solidFill>
                <a:latin typeface="ArialMT"/>
              </a:rPr>
              <a:t>ILC: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Search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for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Dark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Matter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Particles</a:t>
            </a:r>
            <a:endParaRPr lang="fr-FR" sz="1600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6012160" y="4746599"/>
            <a:ext cx="2652596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A</a:t>
            </a:r>
            <a:r>
              <a:rPr lang="en-US" sz="1400" b="1" i="1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400" b="1" i="1" dirty="0" err="1" smtClean="0">
                <a:solidFill>
                  <a:schemeClr val="bg1"/>
                </a:solidFill>
                <a:latin typeface="ArialMT"/>
              </a:rPr>
              <a:t>Chaus</a:t>
            </a: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, PhD (CEA/DESY)</a:t>
            </a:r>
            <a:endParaRPr lang="en-US" sz="1400" b="1" i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313" y="1341553"/>
            <a:ext cx="3022183" cy="236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131167" y="1412776"/>
            <a:ext cx="211863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FF00"/>
                </a:solidFill>
                <a:latin typeface="ArialMT"/>
              </a:rPr>
              <a:t>D0 </a:t>
            </a:r>
            <a:r>
              <a:rPr lang="fr-FR" b="1" i="1" dirty="0" err="1" smtClean="0">
                <a:solidFill>
                  <a:srgbClr val="FFFF00"/>
                </a:solidFill>
                <a:latin typeface="ArialMT"/>
              </a:rPr>
              <a:t>Experiment</a:t>
            </a:r>
            <a:r>
              <a:rPr lang="fr-FR" b="1" i="1" dirty="0" smtClean="0">
                <a:solidFill>
                  <a:srgbClr val="FFFF00"/>
                </a:solidFill>
                <a:latin typeface="ArialMT"/>
              </a:rPr>
              <a:t>:</a:t>
            </a:r>
            <a:br>
              <a:rPr lang="fr-FR" b="1" i="1" dirty="0" smtClean="0">
                <a:solidFill>
                  <a:srgbClr val="FFFF00"/>
                </a:solidFill>
                <a:latin typeface="ArialMT"/>
              </a:rPr>
            </a:br>
            <a:endParaRPr lang="fr-FR" b="1" i="1" dirty="0">
              <a:solidFill>
                <a:srgbClr val="FFFF00"/>
              </a:solidFill>
              <a:latin typeface="ArialMT"/>
            </a:endParaRPr>
          </a:p>
          <a:p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-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Searches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for:</a:t>
            </a: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 SM (Higgs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WW)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</a:t>
            </a:r>
          </a:p>
          <a:p>
            <a:r>
              <a:rPr lang="en-US" sz="1600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MSSM (Higgs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i="1" dirty="0" err="1" smtClean="0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)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 </a:t>
            </a:r>
          </a:p>
          <a:p>
            <a:endParaRPr lang="fr-FR" sz="1600" i="1" dirty="0" smtClean="0">
              <a:solidFill>
                <a:schemeClr val="bg1"/>
              </a:solidFill>
              <a:latin typeface="ArialMT"/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- 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SUSY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searches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in </a:t>
            </a:r>
            <a:r>
              <a:rPr lang="fr-FR" sz="1600" i="1" dirty="0" err="1" smtClean="0">
                <a:solidFill>
                  <a:schemeClr val="bg1"/>
                </a:solidFill>
                <a:latin typeface="ArialMT"/>
              </a:rPr>
              <a:t>trilepton</a:t>
            </a:r>
            <a:r>
              <a:rPr lang="fr-FR" sz="1600" i="1" dirty="0" smtClean="0">
                <a:solidFill>
                  <a:schemeClr val="bg1"/>
                </a:solidFill>
                <a:latin typeface="ArialMT"/>
              </a:rPr>
              <a:t> final states</a:t>
            </a:r>
            <a:endParaRPr lang="fr-FR" sz="1600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2678411" y="1585545"/>
            <a:ext cx="253329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ArialMT"/>
              </a:rPr>
              <a:t>2004: First H</a:t>
            </a:r>
            <a:r>
              <a:rPr lang="en-US" sz="1400" b="1" i="1" dirty="0" smtClean="0">
                <a:solidFill>
                  <a:srgbClr val="FF0000"/>
                </a:solidFill>
                <a:latin typeface="ArialMT"/>
                <a:sym typeface="Wingdings" panose="05000000000000000000" pitchFamily="2" charset="2"/>
              </a:rPr>
              <a:t> WW Neural Network Analysis @ D0</a:t>
            </a:r>
            <a:endParaRPr lang="en-US" sz="1400" b="1" i="1" dirty="0">
              <a:solidFill>
                <a:srgbClr val="FF0000"/>
              </a:solidFill>
              <a:latin typeface="ArialMT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5831529" y="3097147"/>
            <a:ext cx="3013858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err="1" smtClean="0">
                <a:solidFill>
                  <a:schemeClr val="bg1"/>
                </a:solidFill>
                <a:latin typeface="ArialMT"/>
              </a:rPr>
              <a:t>Phys.Lett</a:t>
            </a: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. B </a:t>
            </a:r>
            <a:r>
              <a:rPr lang="en-US" sz="1400" b="1" i="1" dirty="0">
                <a:solidFill>
                  <a:schemeClr val="bg1"/>
                </a:solidFill>
                <a:latin typeface="ArialMT"/>
              </a:rPr>
              <a:t>707, 323-329 (2012</a:t>
            </a: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)</a:t>
            </a:r>
            <a:endParaRPr lang="en-US" sz="1400" b="1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2483768" y="3429000"/>
            <a:ext cx="2744341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M. </a:t>
            </a:r>
            <a:r>
              <a:rPr lang="en-US" sz="1400" b="1" i="1" dirty="0" err="1" smtClean="0">
                <a:solidFill>
                  <a:schemeClr val="bg1"/>
                </a:solidFill>
                <a:latin typeface="ArialMT"/>
              </a:rPr>
              <a:t>Titov</a:t>
            </a: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, D0 Note-5537 (2007)</a:t>
            </a:r>
            <a:endParaRPr lang="fr-FR" sz="1400" b="1" i="1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22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720" y="4052791"/>
            <a:ext cx="2648049" cy="2689851"/>
          </a:xfrm>
          <a:prstGeom prst="rect">
            <a:avLst/>
          </a:prstGeom>
        </p:spPr>
      </p:pic>
      <p:pic>
        <p:nvPicPr>
          <p:cNvPr id="21" name="Picture 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2134"/>
            <a:ext cx="2989912" cy="196948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ZoneTexte 22"/>
          <p:cNvSpPr txBox="1"/>
          <p:nvPr/>
        </p:nvSpPr>
        <p:spPr>
          <a:xfrm>
            <a:off x="1067629" y="3695910"/>
            <a:ext cx="2926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FF00"/>
                </a:solidFill>
                <a:latin typeface="ArialMT"/>
              </a:rPr>
              <a:t>CMS </a:t>
            </a:r>
            <a:r>
              <a:rPr lang="fr-FR" b="1" i="1" dirty="0" err="1" smtClean="0">
                <a:solidFill>
                  <a:srgbClr val="FFFF00"/>
                </a:solidFill>
                <a:latin typeface="ArialMT"/>
              </a:rPr>
              <a:t>Experiment</a:t>
            </a:r>
            <a:r>
              <a:rPr lang="fr-FR" b="1" i="1" dirty="0" smtClean="0">
                <a:solidFill>
                  <a:srgbClr val="FFFF00"/>
                </a:solidFill>
                <a:latin typeface="ArialMT"/>
              </a:rPr>
              <a:t>:</a:t>
            </a:r>
            <a:endParaRPr lang="fr-FR" sz="1600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504" y="4140369"/>
            <a:ext cx="42736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SM Z </a:t>
            </a:r>
            <a:r>
              <a:rPr lang="en-US" sz="1600" i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latin typeface="ArialMT"/>
              </a:rPr>
              <a:t>ττ</a:t>
            </a:r>
            <a:r>
              <a:rPr lang="en-US" sz="1600" i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Measurement </a:t>
            </a:r>
          </a:p>
          <a:p>
            <a:r>
              <a:rPr lang="en-US" sz="1600" i="1" dirty="0" smtClean="0">
                <a:solidFill>
                  <a:schemeClr val="bg1"/>
                </a:solidFill>
                <a:latin typeface="ArialMT"/>
              </a:rPr>
              <a:t>&amp; MSSM (Higgs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i="1" dirty="0" err="1" smtClean="0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n-US" sz="1600" i="1" dirty="0" smtClean="0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)</a:t>
            </a:r>
            <a:endParaRPr lang="en-US" sz="1600" i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26" name="TextBox 14"/>
          <p:cNvSpPr txBox="1"/>
          <p:nvPr/>
        </p:nvSpPr>
        <p:spPr>
          <a:xfrm>
            <a:off x="287356" y="4787139"/>
            <a:ext cx="1968617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>
                <a:solidFill>
                  <a:schemeClr val="bg1"/>
                </a:solidFill>
                <a:latin typeface="ArialMT"/>
              </a:rPr>
              <a:t>JHEP 1108 (2011) 117</a:t>
            </a:r>
            <a:endParaRPr lang="en-US" sz="1400" b="1" i="1" dirty="0" smtClean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7" name="TextBox 14"/>
          <p:cNvSpPr txBox="1"/>
          <p:nvPr/>
        </p:nvSpPr>
        <p:spPr>
          <a:xfrm>
            <a:off x="2366823" y="5243827"/>
            <a:ext cx="2844881" cy="523220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  <a:t>S. Choudhury, PhD (CEA)</a:t>
            </a:r>
            <a:br>
              <a:rPr lang="en-GB" sz="1400" b="1" i="1" dirty="0" smtClean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</a:br>
            <a:r>
              <a:rPr lang="en-GB" sz="1400" b="1" i="1" dirty="0" err="1" smtClean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  <a:t>Phys.Rev.Lett</a:t>
            </a:r>
            <a:r>
              <a:rPr lang="en-GB" sz="1400" b="1" i="1" dirty="0" smtClean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  <a:t> </a:t>
            </a:r>
            <a:r>
              <a:rPr lang="en-GB" sz="1400" b="1" i="1" dirty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  <a:t>106:231801, </a:t>
            </a:r>
            <a:r>
              <a:rPr lang="en-GB" sz="1400" b="1" i="1" dirty="0" smtClean="0">
                <a:solidFill>
                  <a:schemeClr val="bg1"/>
                </a:solidFill>
                <a:latin typeface="ArialMT"/>
                <a:ea typeface="Garamond" panose="02020404030301010803" pitchFamily="18" charset="0"/>
              </a:rPr>
              <a:t>2011</a:t>
            </a:r>
            <a:endParaRPr lang="en-US" sz="1400" b="1" i="1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41109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1547664" y="-85844"/>
            <a:ext cx="75963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Background: Detector Instrumentation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Picture 7" descr="tracks_old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9573" y="3199681"/>
            <a:ext cx="4120699" cy="192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ieee2001_paperpic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79" y="5199450"/>
            <a:ext cx="3190478" cy="1522082"/>
          </a:xfrm>
          <a:prstGeom prst="rect">
            <a:avLst/>
          </a:prstGeom>
          <a:noFill/>
        </p:spPr>
      </p:pic>
      <p:sp>
        <p:nvSpPr>
          <p:cNvPr id="14" name="TextBox 19"/>
          <p:cNvSpPr txBox="1"/>
          <p:nvPr/>
        </p:nvSpPr>
        <p:spPr>
          <a:xfrm>
            <a:off x="227668" y="5266609"/>
            <a:ext cx="2791149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nl-NL" sz="1400" b="1" dirty="0">
                <a:solidFill>
                  <a:schemeClr val="bg1"/>
                </a:solidFill>
                <a:latin typeface="ArialMT"/>
              </a:rPr>
              <a:t>IEEE </a:t>
            </a:r>
            <a:r>
              <a:rPr lang="nl-NL" sz="1400" b="1" dirty="0" smtClean="0">
                <a:solidFill>
                  <a:schemeClr val="bg1"/>
                </a:solidFill>
                <a:latin typeface="ArialMT"/>
              </a:rPr>
              <a:t>TNS 48(4</a:t>
            </a:r>
            <a:r>
              <a:rPr lang="nl-NL" sz="1400" b="1" dirty="0">
                <a:solidFill>
                  <a:schemeClr val="bg1"/>
                </a:solidFill>
                <a:latin typeface="ArialMT"/>
              </a:rPr>
              <a:t>), </a:t>
            </a:r>
            <a:r>
              <a:rPr lang="nl-NL" sz="1400" b="1" dirty="0" smtClean="0">
                <a:solidFill>
                  <a:schemeClr val="bg1"/>
                </a:solidFill>
                <a:latin typeface="ArialMT"/>
              </a:rPr>
              <a:t>p. 1059 </a:t>
            </a:r>
            <a:r>
              <a:rPr lang="nl-NL" sz="1400" b="1" dirty="0">
                <a:solidFill>
                  <a:schemeClr val="bg1"/>
                </a:solidFill>
                <a:latin typeface="ArialMT"/>
              </a:rPr>
              <a:t>(2001</a:t>
            </a:r>
            <a:r>
              <a:rPr lang="nl-NL" sz="1400" b="1" dirty="0" smtClean="0">
                <a:solidFill>
                  <a:schemeClr val="bg1"/>
                </a:solidFill>
                <a:latin typeface="ArialMT"/>
              </a:rPr>
              <a:t>)</a:t>
            </a:r>
            <a:endParaRPr lang="en-US" sz="1400" b="1" dirty="0" smtClean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15" name="Picture 10" descr="E04fro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32639"/>
            <a:ext cx="2660685" cy="182596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95536" y="3870496"/>
            <a:ext cx="1227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400" b="1" i="1" dirty="0" smtClean="0">
                <a:solidFill>
                  <a:schemeClr val="bg1"/>
                </a:solidFill>
                <a:latin typeface="ArialMT"/>
              </a:rPr>
              <a:t>ATLAS SCT </a:t>
            </a:r>
          </a:p>
          <a:p>
            <a:pPr algn="ctr"/>
            <a:r>
              <a:rPr lang="en-US" altLang="en-US" sz="1400" b="1" i="1" dirty="0" smtClean="0">
                <a:solidFill>
                  <a:schemeClr val="bg1"/>
                </a:solidFill>
                <a:latin typeface="ArialMT"/>
              </a:rPr>
              <a:t>module</a:t>
            </a:r>
            <a:endParaRPr lang="en-US" altLang="en-US" sz="1400" b="1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436196" y="4687882"/>
            <a:ext cx="2146485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NIM </a:t>
            </a:r>
            <a:r>
              <a:rPr lang="en-US" sz="1400" b="1" i="1" dirty="0">
                <a:solidFill>
                  <a:schemeClr val="bg1"/>
                </a:solidFill>
                <a:latin typeface="ArialMT"/>
              </a:rPr>
              <a:t>A575, </a:t>
            </a: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p. 353, 2007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80031" y="3465657"/>
            <a:ext cx="857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1400" b="1" i="1" dirty="0" smtClean="0">
                <a:solidFill>
                  <a:schemeClr val="bg1"/>
                </a:solidFill>
                <a:latin typeface="ArialMT"/>
              </a:rPr>
              <a:t>3GEM +</a:t>
            </a:r>
            <a:br>
              <a:rPr lang="en-US" altLang="en-US" sz="1400" b="1" i="1" dirty="0" smtClean="0">
                <a:solidFill>
                  <a:schemeClr val="bg1"/>
                </a:solidFill>
                <a:latin typeface="ArialMT"/>
              </a:rPr>
            </a:br>
            <a:r>
              <a:rPr lang="en-US" altLang="en-US" sz="1400" b="1" i="1" dirty="0" err="1" smtClean="0">
                <a:solidFill>
                  <a:schemeClr val="bg1"/>
                </a:solidFill>
                <a:latin typeface="ArialMT"/>
              </a:rPr>
              <a:t>Timepix</a:t>
            </a:r>
            <a:endParaRPr lang="en-US" altLang="en-US" sz="1400" b="1" i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20" name="TextBox 14"/>
          <p:cNvSpPr txBox="1"/>
          <p:nvPr/>
        </p:nvSpPr>
        <p:spPr>
          <a:xfrm>
            <a:off x="3564946" y="4338519"/>
            <a:ext cx="2087174" cy="523220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NIM A581, p.274, 2007</a:t>
            </a:r>
            <a:br>
              <a:rPr lang="en-US" sz="1400" b="1" i="1" dirty="0" smtClean="0">
                <a:solidFill>
                  <a:schemeClr val="bg1"/>
                </a:solidFill>
                <a:latin typeface="ArialMT"/>
              </a:rPr>
            </a:br>
            <a:r>
              <a:rPr lang="en-US" sz="1400" b="1" i="1" dirty="0" smtClean="0">
                <a:solidFill>
                  <a:schemeClr val="bg1"/>
                </a:solidFill>
                <a:latin typeface="ArialMT"/>
              </a:rPr>
              <a:t>NIM A573, p.361, 2007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08" y="477534"/>
            <a:ext cx="3498838" cy="262180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2537" y="3123720"/>
            <a:ext cx="1939199" cy="1998873"/>
          </a:xfrm>
          <a:prstGeom prst="rect">
            <a:avLst/>
          </a:prstGeom>
        </p:spPr>
      </p:pic>
      <p:sp>
        <p:nvSpPr>
          <p:cNvPr id="23" name="TextBox 19"/>
          <p:cNvSpPr txBox="1"/>
          <p:nvPr/>
        </p:nvSpPr>
        <p:spPr>
          <a:xfrm>
            <a:off x="240494" y="2626378"/>
            <a:ext cx="2018502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CERN </a:t>
            </a:r>
            <a:r>
              <a:rPr lang="en-US" sz="1400" b="1" dirty="0" err="1" smtClean="0">
                <a:solidFill>
                  <a:schemeClr val="bg1"/>
                </a:solidFill>
                <a:latin typeface="ArialMT"/>
              </a:rPr>
              <a:t>Courrier</a:t>
            </a:r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 (2015)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5199450"/>
            <a:ext cx="2924658" cy="1527690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5199450"/>
            <a:ext cx="3200151" cy="154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9"/>
          <p:cNvSpPr txBox="1"/>
          <p:nvPr/>
        </p:nvSpPr>
        <p:spPr>
          <a:xfrm>
            <a:off x="3976687" y="5425479"/>
            <a:ext cx="1994457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arXiv: 0403055 (2004)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6903" y="477533"/>
            <a:ext cx="1816646" cy="2621809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36096" y="466794"/>
            <a:ext cx="1716876" cy="2670268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52972" y="462266"/>
            <a:ext cx="1920046" cy="2674795"/>
          </a:xfrm>
          <a:prstGeom prst="rect">
            <a:avLst/>
          </a:prstGeom>
        </p:spPr>
      </p:pic>
      <p:sp>
        <p:nvSpPr>
          <p:cNvPr id="28" name="TextBox 19"/>
          <p:cNvSpPr txBox="1"/>
          <p:nvPr/>
        </p:nvSpPr>
        <p:spPr>
          <a:xfrm>
            <a:off x="3691646" y="2435007"/>
            <a:ext cx="1617751" cy="523220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JINST15 C10023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(2020)</a:t>
            </a:r>
          </a:p>
        </p:txBody>
      </p:sp>
    </p:spTree>
    <p:extLst>
      <p:ext uri="{BB962C8B-B14F-4D97-AF65-F5344CB8AC3E}">
        <p14:creationId xmlns:p14="http://schemas.microsoft.com/office/powerpoint/2010/main" val="30185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195434" y="-32556"/>
            <a:ext cx="52247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Background: Science Diplomacy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16" y="2986433"/>
            <a:ext cx="3419484" cy="256461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6" y="2843775"/>
            <a:ext cx="5224740" cy="391216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783" y="54858"/>
            <a:ext cx="3871617" cy="278891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496" y="537642"/>
            <a:ext cx="55446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2013-2016: Liaison between CERN &amp; Ukraine Ministry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of Science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and Education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/ Ministry of Foreign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Affairs </a:t>
            </a:r>
          </a:p>
          <a:p>
            <a:endParaRPr lang="en-US" sz="1600" i="1" dirty="0">
              <a:solidFill>
                <a:schemeClr val="bg1"/>
              </a:solidFill>
              <a:latin typeface="ArialM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&gt; 2017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: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Scientific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Advisor to CERN Council Delegates (Ukraine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>
              <a:solidFill>
                <a:schemeClr val="bg1"/>
              </a:solidFill>
              <a:latin typeface="ArialM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&gt; 2016: Global effort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to facilitate science diplomacy discussions between Japan,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US, France, Germany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Parliament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members 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for the ILC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project</a:t>
            </a:r>
            <a:r>
              <a:rPr lang="en-US" sz="1600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 </a:t>
            </a:r>
            <a:r>
              <a:rPr lang="en-US" sz="1600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in Japan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i="1" dirty="0">
              <a:solidFill>
                <a:schemeClr val="bg1"/>
              </a:solidFill>
              <a:latin typeface="ArialMT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i="1" dirty="0" smtClean="0">
              <a:solidFill>
                <a:schemeClr val="bg1"/>
              </a:solidFill>
              <a:latin typeface="ArialMT"/>
              <a:ea typeface="Calibri" panose="020F0502020204030204" pitchFamily="34" charset="0"/>
            </a:endParaRPr>
          </a:p>
          <a:p>
            <a:endParaRPr lang="en-US" sz="1600" i="1" dirty="0">
              <a:solidFill>
                <a:schemeClr val="bg1"/>
              </a:solidFill>
              <a:latin typeface="ArialMT"/>
              <a:ea typeface="Calibri" panose="020F0502020204030204" pitchFamily="34" charset="0"/>
            </a:endParaRPr>
          </a:p>
          <a:p>
            <a:endParaRPr lang="en-US" sz="1600" dirty="0">
              <a:latin typeface="ArialMT"/>
              <a:ea typeface="Calibri" panose="020F0502020204030204" pitchFamily="34" charset="0"/>
            </a:endParaRPr>
          </a:p>
          <a:p>
            <a:r>
              <a:rPr lang="en-US" sz="1600" dirty="0" smtClean="0">
                <a:latin typeface="ArialMT"/>
                <a:ea typeface="Calibri" panose="020F0502020204030204" pitchFamily="34" charset="0"/>
              </a:rPr>
              <a:t> </a:t>
            </a:r>
            <a:endParaRPr lang="fr-FR" sz="1600" dirty="0">
              <a:latin typeface="ArialMT"/>
            </a:endParaRPr>
          </a:p>
        </p:txBody>
      </p:sp>
      <p:pic>
        <p:nvPicPr>
          <p:cNvPr id="12" name="図 17" descr="テーブル, 室内, 壁, 人 が含まれている画像&#10;&#10;非常に高い精度で生成された説明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587" y="2821919"/>
            <a:ext cx="2020725" cy="147117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16" y="5128052"/>
            <a:ext cx="2160768" cy="162462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9591" y="5709808"/>
            <a:ext cx="1927447" cy="108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4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539552" y="49206"/>
            <a:ext cx="33123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Statement: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34435" y="98813"/>
            <a:ext cx="6376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chemeClr val="bg1"/>
                </a:solidFill>
                <a:latin typeface="ArialMT"/>
              </a:rPr>
              <a:t>https</a:t>
            </a:r>
            <a:r>
              <a:rPr lang="fr-FR" sz="1400" b="1" i="1" dirty="0">
                <a:solidFill>
                  <a:schemeClr val="bg1"/>
                </a:solidFill>
                <a:latin typeface="ArialMT"/>
              </a:rPr>
              <a:t>://indico.cern.ch/event/1352912/contributions/5696930/attachments/2766345/4818834/MTITOV_RESUME-STATEMENT_05122023_FINAL.pdf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24" y="767090"/>
            <a:ext cx="4287280" cy="593954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324" y="767091"/>
            <a:ext cx="4227281" cy="5923814"/>
          </a:xfrm>
          <a:prstGeom prst="rect">
            <a:avLst/>
          </a:prstGeom>
        </p:spPr>
      </p:pic>
      <p:sp>
        <p:nvSpPr>
          <p:cNvPr id="9" name="TextBox 12"/>
          <p:cNvSpPr txBox="1"/>
          <p:nvPr/>
        </p:nvSpPr>
        <p:spPr>
          <a:xfrm rot="21148751">
            <a:off x="6128212" y="2278541"/>
            <a:ext cx="1878997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663300"/>
                </a:solidFill>
                <a:latin typeface="ArialMT"/>
              </a:rPr>
              <a:t>Spokesperson Role</a:t>
            </a:r>
            <a:endParaRPr lang="en-US" sz="1200" dirty="0" smtClean="0">
              <a:solidFill>
                <a:srgbClr val="663300"/>
              </a:solidFill>
              <a:latin typeface="ArialMT"/>
              <a:cs typeface="Arial" panose="020B0604020202020204" pitchFamily="34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 rot="21148751">
            <a:off x="6146858" y="6073042"/>
            <a:ext cx="1878997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663300"/>
                </a:solidFill>
                <a:latin typeface="ArialMT"/>
              </a:rPr>
              <a:t>Personal Statement</a:t>
            </a:r>
            <a:endParaRPr lang="en-US" sz="1200" dirty="0" smtClean="0">
              <a:solidFill>
                <a:srgbClr val="663300"/>
              </a:solidFill>
              <a:latin typeface="ArialMT"/>
              <a:cs typeface="Arial" panose="020B0604020202020204" pitchFamily="34" charset="0"/>
            </a:endParaRPr>
          </a:p>
        </p:txBody>
      </p:sp>
      <p:sp>
        <p:nvSpPr>
          <p:cNvPr id="11" name="TextBox 12"/>
          <p:cNvSpPr txBox="1"/>
          <p:nvPr/>
        </p:nvSpPr>
        <p:spPr>
          <a:xfrm rot="21148751">
            <a:off x="1263868" y="5689789"/>
            <a:ext cx="1431687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663300"/>
                </a:solidFill>
                <a:latin typeface="ArialMT"/>
              </a:rPr>
              <a:t>RD51 to DRD1 Transition</a:t>
            </a:r>
            <a:endParaRPr lang="en-US" sz="1200" dirty="0" smtClean="0">
              <a:solidFill>
                <a:srgbClr val="663300"/>
              </a:solidFill>
              <a:latin typeface="ArialMT"/>
              <a:cs typeface="Arial" panose="020B0604020202020204" pitchFamily="34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 rot="21148751">
            <a:off x="1263868" y="2335195"/>
            <a:ext cx="1431687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663300"/>
                </a:solidFill>
                <a:latin typeface="ArialMT"/>
              </a:rPr>
              <a:t>Professional</a:t>
            </a:r>
          </a:p>
          <a:p>
            <a:pPr algn="ctr"/>
            <a:r>
              <a:rPr lang="en-US" sz="1400" b="1" dirty="0" smtClean="0">
                <a:solidFill>
                  <a:srgbClr val="663300"/>
                </a:solidFill>
                <a:latin typeface="ArialMT"/>
                <a:cs typeface="Arial" panose="020B0604020202020204" pitchFamily="34" charset="0"/>
              </a:rPr>
              <a:t>Resume</a:t>
            </a:r>
            <a:endParaRPr lang="en-US" sz="1200" dirty="0" smtClean="0">
              <a:solidFill>
                <a:srgbClr val="663300"/>
              </a:solidFill>
              <a:latin typeface="Arial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5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1646609" y="-63811"/>
            <a:ext cx="749739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RD51 Legacy: From RD51 to DRD1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108" y="2319643"/>
            <a:ext cx="1947040" cy="115276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150504" y="1728929"/>
            <a:ext cx="2540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fr-FR" sz="14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400" b="1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Expertize</a:t>
            </a:r>
            <a:endParaRPr lang="fr-FR" sz="14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(RD51 Scientific Network)</a:t>
            </a:r>
            <a:endParaRPr lang="fr-FR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629" y="4117955"/>
            <a:ext cx="4321461" cy="111124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3629" y="5578842"/>
            <a:ext cx="4321461" cy="116252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961330" y="3552984"/>
            <a:ext cx="412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MPGD </a:t>
            </a:r>
            <a:r>
              <a:rPr lang="fr-FR" sz="1400" b="1" i="1" dirty="0" err="1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Technology</a:t>
            </a:r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 </a:t>
            </a:r>
            <a:r>
              <a:rPr lang="fr-FR" sz="1400" b="1" i="1" dirty="0" err="1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Development</a:t>
            </a:r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 / </a:t>
            </a:r>
          </a:p>
          <a:p>
            <a:pPr algn="ctr"/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Support « Blue-</a:t>
            </a:r>
            <a:r>
              <a:rPr lang="fr-FR" sz="1400" b="1" i="1" dirty="0" err="1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Sky</a:t>
            </a:r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 R&amp;D » (Common </a:t>
            </a:r>
            <a:r>
              <a:rPr lang="fr-FR" sz="1400" b="1" i="1" dirty="0" err="1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Projects</a:t>
            </a:r>
            <a:r>
              <a:rPr lang="fr-FR" sz="1400" b="1" i="1" dirty="0" smtClean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)</a:t>
            </a:r>
            <a:endParaRPr lang="fr-FR" sz="1400" b="1" i="1" dirty="0">
              <a:solidFill>
                <a:schemeClr val="bg1"/>
              </a:solidFill>
              <a:latin typeface="ArialMT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87526" y="5249324"/>
            <a:ext cx="3537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Tools, </a:t>
            </a:r>
            <a:r>
              <a:rPr lang="fr-FR" sz="1400" b="1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r>
              <a:rPr lang="fr-FR" sz="14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Infrastructure</a:t>
            </a:r>
            <a:endParaRPr lang="fr-FR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148751">
            <a:off x="7654394" y="1884466"/>
            <a:ext cx="1210588" cy="1200329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RD51:</a:t>
            </a:r>
          </a:p>
          <a:p>
            <a:pPr algn="ctr"/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MAJOR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9810" y="476672"/>
            <a:ext cx="91563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The </a:t>
            </a:r>
            <a:r>
              <a:rPr lang="en-US" sz="1600" b="1" i="1" dirty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DRD1 scientific proposal structure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, 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contains 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well-integrated </a:t>
            </a:r>
            <a:r>
              <a:rPr lang="en-US" sz="1600" b="1" i="1" dirty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major RD51 assets: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/>
            </a:r>
            <a:br>
              <a:rPr lang="en-US" sz="1600" b="1" i="1" dirty="0" smtClean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</a:br>
            <a:r>
              <a:rPr lang="en-US" sz="1600" b="1" i="1" u="sng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WG</a:t>
            </a:r>
            <a:r>
              <a:rPr lang="en-US" sz="1600" b="1" i="1" dirty="0" smtClean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 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- the core of the collaboration and a scientific platform to build community, </a:t>
            </a:r>
            <a:r>
              <a:rPr lang="en-US" sz="1600" b="1" i="1" u="sng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Common Projects, R&amp;D Tools and Facilities, 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while </a:t>
            </a:r>
            <a:r>
              <a:rPr lang="en-US" sz="1600" b="1" i="1" dirty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opening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new opportunities 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for the </a:t>
            </a:r>
            <a:r>
              <a:rPr lang="en-US" sz="1600" b="1" i="1" dirty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transversal activities </a:t>
            </a:r>
            <a:r>
              <a:rPr lang="en-US" sz="1600" b="1" i="1" dirty="0">
                <a:solidFill>
                  <a:schemeClr val="bg1"/>
                </a:solidFill>
                <a:latin typeface="ArialMT"/>
                <a:ea typeface="Calibri" panose="020F0502020204030204" pitchFamily="34" charset="0"/>
              </a:rPr>
              <a:t>between different gas detector communities and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strategic </a:t>
            </a:r>
            <a:r>
              <a:rPr lang="en-US" sz="1600" b="1" i="1" dirty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R&amp;D, organized in </a:t>
            </a:r>
            <a:r>
              <a:rPr lang="en-US" sz="1600" b="1" i="1" dirty="0" smtClean="0">
                <a:solidFill>
                  <a:srgbClr val="FFFF00"/>
                </a:solidFill>
                <a:latin typeface="ArialMT"/>
                <a:ea typeface="Calibri" panose="020F0502020204030204" pitchFamily="34" charset="0"/>
              </a:rPr>
              <a:t>WP</a:t>
            </a:r>
          </a:p>
        </p:txBody>
      </p:sp>
      <p:pic>
        <p:nvPicPr>
          <p:cNvPr id="18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59" y="1637993"/>
            <a:ext cx="2908246" cy="1954723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6209" y="2057103"/>
            <a:ext cx="3061748" cy="2234997"/>
          </a:xfrm>
          <a:prstGeom prst="rect">
            <a:avLst/>
          </a:prstGeom>
        </p:spPr>
      </p:pic>
      <p:sp>
        <p:nvSpPr>
          <p:cNvPr id="16" name="TextBox 19"/>
          <p:cNvSpPr txBox="1"/>
          <p:nvPr/>
        </p:nvSpPr>
        <p:spPr>
          <a:xfrm>
            <a:off x="1931323" y="1684122"/>
            <a:ext cx="2896259" cy="315501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FF00"/>
                </a:solidFill>
                <a:latin typeface="ArialMT"/>
              </a:rPr>
              <a:t>https</a:t>
            </a:r>
            <a:r>
              <a:rPr lang="en-US" sz="1400" b="1" i="1" dirty="0">
                <a:solidFill>
                  <a:srgbClr val="FFFF00"/>
                </a:solidFill>
                <a:latin typeface="ArialMT"/>
              </a:rPr>
              <a:t>://rd51-public.web.cern.ch/ </a:t>
            </a:r>
            <a:endParaRPr lang="en-US" sz="1400" b="1" i="1" dirty="0" smtClean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-190399" y="3585184"/>
            <a:ext cx="1837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RD51</a:t>
            </a:r>
            <a:r>
              <a:rPr lang="fr-FR" sz="1600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2008:</a:t>
            </a:r>
            <a:endParaRPr lang="fr-FR" sz="1600" b="1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04" y="4415938"/>
            <a:ext cx="4402953" cy="2325808"/>
          </a:xfrm>
          <a:prstGeom prst="rect">
            <a:avLst/>
          </a:prstGeom>
        </p:spPr>
      </p:pic>
      <p:sp>
        <p:nvSpPr>
          <p:cNvPr id="21" name="Flèche vers le bas 20"/>
          <p:cNvSpPr/>
          <p:nvPr/>
        </p:nvSpPr>
        <p:spPr>
          <a:xfrm>
            <a:off x="557845" y="3933056"/>
            <a:ext cx="340521" cy="69938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99797" y="461620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  <a:latin typeface="ArialMT"/>
              </a:rPr>
              <a:t>2023:</a:t>
            </a:r>
            <a:endParaRPr lang="fr-FR" b="1" i="1" dirty="0">
              <a:solidFill>
                <a:srgbClr val="FF0000"/>
              </a:solidFill>
              <a:latin typeface="ArialM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39810" y="5347709"/>
            <a:ext cx="4419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DRD1 </a:t>
            </a:r>
            <a:r>
              <a:rPr lang="fr-FR" sz="1400" b="1" i="1" dirty="0" err="1">
                <a:solidFill>
                  <a:srgbClr val="FF0000"/>
                </a:solidFill>
                <a:latin typeface="ArialMT"/>
              </a:rPr>
              <a:t>P</a:t>
            </a:r>
            <a:r>
              <a:rPr lang="fr-FR" sz="1400" b="1" i="1" dirty="0" err="1" smtClean="0">
                <a:solidFill>
                  <a:srgbClr val="FF0000"/>
                </a:solidFill>
                <a:latin typeface="ArialMT"/>
              </a:rPr>
              <a:t>resentation</a:t>
            </a: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 (P. </a:t>
            </a:r>
            <a:r>
              <a:rPr lang="fr-FR" sz="1400" b="1" i="1" dirty="0" err="1">
                <a:solidFill>
                  <a:srgbClr val="FF0000"/>
                </a:solidFill>
                <a:latin typeface="ArialMT"/>
              </a:rPr>
              <a:t>G</a:t>
            </a:r>
            <a:r>
              <a:rPr lang="fr-FR" sz="1400" b="1" i="1" dirty="0" err="1" smtClean="0">
                <a:solidFill>
                  <a:srgbClr val="FF0000"/>
                </a:solidFill>
                <a:latin typeface="ArialMT"/>
              </a:rPr>
              <a:t>asik</a:t>
            </a: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) to DRDC (</a:t>
            </a:r>
            <a:r>
              <a:rPr lang="fr-FR" sz="1400" b="1" i="1" dirty="0" err="1" smtClean="0">
                <a:solidFill>
                  <a:srgbClr val="FF0000"/>
                </a:solidFill>
                <a:latin typeface="ArialMT"/>
              </a:rPr>
              <a:t>Dec</a:t>
            </a: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.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DRD1 </a:t>
            </a:r>
            <a:r>
              <a:rPr lang="fr-FR" sz="1400" b="1" i="1" dirty="0" err="1" smtClean="0">
                <a:solidFill>
                  <a:srgbClr val="FF0000"/>
                </a:solidFill>
                <a:latin typeface="ArialMT"/>
              </a:rPr>
              <a:t>Approval</a:t>
            </a: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 by CERN RB </a:t>
            </a:r>
            <a:r>
              <a:rPr lang="fr-FR" sz="1400" b="1" i="1" dirty="0">
                <a:solidFill>
                  <a:srgbClr val="FF0000"/>
                </a:solidFill>
                <a:latin typeface="ArialMT"/>
              </a:rPr>
              <a:t>(</a:t>
            </a:r>
            <a:r>
              <a:rPr lang="fr-FR" sz="1400" b="1" i="1" dirty="0" err="1" smtClean="0">
                <a:solidFill>
                  <a:srgbClr val="FF0000"/>
                </a:solidFill>
                <a:latin typeface="ArialMT"/>
              </a:rPr>
              <a:t>Dec</a:t>
            </a:r>
            <a:r>
              <a:rPr lang="fr-FR" sz="1400" b="1" i="1" dirty="0" smtClean="0">
                <a:solidFill>
                  <a:srgbClr val="FF0000"/>
                </a:solidFill>
                <a:latin typeface="ArialMT"/>
              </a:rPr>
              <a:t>. 6)</a:t>
            </a:r>
            <a:endParaRPr lang="fr-FR" sz="1400" b="1" i="1" dirty="0">
              <a:solidFill>
                <a:srgbClr val="FF0000"/>
              </a:solidFill>
              <a:latin typeface="ArialMT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1231544" y="5041819"/>
            <a:ext cx="2318714" cy="30777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IT" sz="1400" b="1" i="1" dirty="0" smtClean="0">
                <a:solidFill>
                  <a:srgbClr val="FFFF00"/>
                </a:solidFill>
                <a:latin typeface="ArialMT"/>
              </a:rPr>
              <a:t>https</a:t>
            </a:r>
            <a:r>
              <a:rPr lang="en-IT" sz="1400" b="1" i="1" dirty="0">
                <a:solidFill>
                  <a:srgbClr val="FFFF00"/>
                </a:solidFill>
                <a:latin typeface="ArialMT"/>
              </a:rPr>
              <a:t>://drd1.web.cern.ch/</a:t>
            </a:r>
          </a:p>
        </p:txBody>
      </p:sp>
    </p:spTree>
    <p:extLst>
      <p:ext uri="{BB962C8B-B14F-4D97-AF65-F5344CB8AC3E}">
        <p14:creationId xmlns:p14="http://schemas.microsoft.com/office/powerpoint/2010/main" val="380306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20688"/>
            <a:ext cx="3248478" cy="483937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2728941"/>
            <a:ext cx="3244487" cy="4049840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:a16="http://schemas.microsoft.com/office/drawing/2014/main" id="{48B9DD5A-A206-8809-C488-C339D89782C8}"/>
              </a:ext>
            </a:extLst>
          </p:cNvPr>
          <p:cNvSpPr txBox="1"/>
          <p:nvPr/>
        </p:nvSpPr>
        <p:spPr>
          <a:xfrm>
            <a:off x="3427991" y="620688"/>
            <a:ext cx="5716010" cy="2128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7815" indent="-285115" algn="just">
              <a:lnSpc>
                <a:spcPct val="105000"/>
              </a:lnSpc>
              <a:spcBef>
                <a:spcPts val="875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lang="en-GB" sz="1400" b="1" i="1" dirty="0" smtClean="0">
                <a:solidFill>
                  <a:srgbClr val="FFFF00"/>
                </a:solidFill>
                <a:latin typeface="Arial"/>
                <a:cs typeface="Arial"/>
              </a:rPr>
              <a:t>Collaboration</a:t>
            </a:r>
            <a:r>
              <a:rPr lang="en-GB" sz="1400" b="1" i="1" spc="-20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lang="en-GB" sz="1400" b="1" i="1" dirty="0" smtClean="0">
                <a:solidFill>
                  <a:srgbClr val="FFFF00"/>
                </a:solidFill>
                <a:latin typeface="Arial"/>
                <a:cs typeface="Arial"/>
              </a:rPr>
              <a:t>ype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:</a:t>
            </a:r>
            <a:r>
              <a:rPr lang="en-GB" sz="1400" b="1" i="1" spc="-10" dirty="0">
                <a:solidFill>
                  <a:srgbClr val="FFFF00"/>
                </a:solidFill>
                <a:latin typeface="Arial"/>
                <a:cs typeface="Arial"/>
              </a:rPr>
              <a:t> Community-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driven</a:t>
            </a:r>
            <a:r>
              <a:rPr lang="en-GB" sz="1400" b="1" i="1" spc="-1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400" b="1" i="1" spc="-10" dirty="0" smtClean="0">
                <a:solidFill>
                  <a:srgbClr val="FFFF00"/>
                </a:solidFill>
                <a:latin typeface="Arial"/>
                <a:cs typeface="Arial"/>
              </a:rPr>
              <a:t>(“bottom-up”) </a:t>
            </a:r>
            <a:r>
              <a:rPr lang="en-GB" sz="1400" i="1" dirty="0" smtClean="0">
                <a:solidFill>
                  <a:schemeClr val="bg1"/>
                </a:solidFill>
                <a:latin typeface="Arial"/>
                <a:cs typeface="Arial"/>
              </a:rPr>
              <a:t>with</a:t>
            </a:r>
            <a:r>
              <a:rPr lang="en-GB" sz="1400" i="1" spc="-5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400" i="1" dirty="0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en-GB" sz="1400" i="1" spc="-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400" i="1" spc="-5" dirty="0" smtClean="0">
                <a:solidFill>
                  <a:schemeClr val="bg1"/>
                </a:solidFill>
                <a:latin typeface="Arial"/>
                <a:cs typeface="Arial"/>
              </a:rPr>
              <a:t>cross-disciplinary </a:t>
            </a:r>
            <a:r>
              <a:rPr lang="en-GB" sz="1400" i="1" dirty="0" smtClean="0">
                <a:solidFill>
                  <a:schemeClr val="bg1"/>
                </a:solidFill>
                <a:latin typeface="Arial"/>
                <a:cs typeface="Arial"/>
              </a:rPr>
              <a:t>R&amp;D</a:t>
            </a:r>
            <a:r>
              <a:rPr lang="en-GB" sz="1400" i="1" spc="-1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chemeClr val="bg1"/>
                </a:solidFill>
                <a:latin typeface="Arial"/>
                <a:cs typeface="Arial"/>
              </a:rPr>
              <a:t>environment &amp; exchange: </a:t>
            </a:r>
            <a:r>
              <a:rPr lang="en-GB" sz="1400" i="1" dirty="0">
                <a:solidFill>
                  <a:schemeClr val="bg1"/>
                </a:solidFill>
                <a:latin typeface="Arial"/>
                <a:cs typeface="Arial"/>
              </a:rPr>
              <a:t>common</a:t>
            </a:r>
            <a:r>
              <a:rPr lang="en-GB" sz="1400" i="1" spc="-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400" i="1" dirty="0">
                <a:solidFill>
                  <a:schemeClr val="bg1"/>
                </a:solidFill>
                <a:latin typeface="Arial"/>
                <a:cs typeface="Arial"/>
              </a:rPr>
              <a:t>infrastructures (labs, workshops)</a:t>
            </a:r>
            <a:r>
              <a:rPr lang="en-GB" sz="1400" i="1" spc="-5" dirty="0">
                <a:solidFill>
                  <a:schemeClr val="bg1"/>
                </a:solidFill>
                <a:latin typeface="Arial"/>
                <a:cs typeface="Arial"/>
              </a:rPr>
              <a:t>, common </a:t>
            </a:r>
            <a:r>
              <a:rPr lang="en-GB" sz="1400" i="1" dirty="0">
                <a:solidFill>
                  <a:schemeClr val="bg1"/>
                </a:solidFill>
                <a:latin typeface="Arial"/>
                <a:cs typeface="Arial"/>
              </a:rPr>
              <a:t>R&amp;D</a:t>
            </a:r>
            <a:r>
              <a:rPr lang="en-GB" sz="1400" i="1" spc="-5" dirty="0">
                <a:solidFill>
                  <a:schemeClr val="bg1"/>
                </a:solidFill>
                <a:latin typeface="Arial"/>
                <a:cs typeface="Arial"/>
              </a:rPr>
              <a:t> tools (software and </a:t>
            </a:r>
            <a:r>
              <a:rPr lang="en-GB" sz="1400" i="1" spc="-5" dirty="0" smtClean="0">
                <a:solidFill>
                  <a:schemeClr val="bg1"/>
                </a:solidFill>
                <a:latin typeface="Arial"/>
                <a:cs typeface="Arial"/>
              </a:rPr>
              <a:t>electronics</a:t>
            </a:r>
            <a:r>
              <a:rPr lang="en-GB" sz="1400" i="1" spc="-10" dirty="0" smtClean="0">
                <a:solidFill>
                  <a:schemeClr val="bg1"/>
                </a:solidFill>
                <a:latin typeface="Arial"/>
                <a:cs typeface="Arial"/>
              </a:rPr>
              <a:t>)</a:t>
            </a:r>
            <a:endParaRPr lang="en-GB" sz="1400" i="1" dirty="0">
              <a:solidFill>
                <a:schemeClr val="bg1"/>
              </a:solidFill>
              <a:latin typeface="Arial"/>
              <a:cs typeface="Arial"/>
            </a:endParaRPr>
          </a:p>
          <a:p>
            <a:pPr algn="just">
              <a:lnSpc>
                <a:spcPct val="105000"/>
              </a:lnSpc>
              <a:spcBef>
                <a:spcPts val="35"/>
              </a:spcBef>
              <a:buFont typeface="Arial"/>
              <a:buChar char="•"/>
            </a:pPr>
            <a:endParaRPr lang="en-GB" sz="1400" i="1" dirty="0">
              <a:latin typeface="Arial"/>
              <a:cs typeface="Arial"/>
            </a:endParaRPr>
          </a:p>
          <a:p>
            <a:pPr marL="297815" marR="145415" indent="-285115" algn="just">
              <a:lnSpc>
                <a:spcPct val="105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Scientific</a:t>
            </a:r>
            <a:r>
              <a:rPr lang="en-GB" sz="1400" b="1" i="1" spc="-3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lang="en-GB" sz="1400" b="1" i="1" dirty="0" smtClean="0">
                <a:solidFill>
                  <a:srgbClr val="FFFF00"/>
                </a:solidFill>
                <a:latin typeface="Arial"/>
                <a:cs typeface="Arial"/>
              </a:rPr>
              <a:t>rganization 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in</a:t>
            </a:r>
            <a:r>
              <a:rPr lang="en-GB" sz="1400" b="1" i="1" spc="-3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400" b="1" i="1" dirty="0">
                <a:solidFill>
                  <a:srgbClr val="FFFF00"/>
                </a:solidFill>
                <a:latin typeface="Arial"/>
                <a:cs typeface="Arial"/>
              </a:rPr>
              <a:t>Working</a:t>
            </a:r>
            <a:r>
              <a:rPr lang="en-GB" sz="1400" b="1" i="1" spc="-25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400" b="1" i="1" dirty="0" smtClean="0">
                <a:solidFill>
                  <a:srgbClr val="FFFF00"/>
                </a:solidFill>
                <a:latin typeface="Arial"/>
                <a:cs typeface="Arial"/>
              </a:rPr>
              <a:t>Groups (WG)</a:t>
            </a:r>
            <a:r>
              <a:rPr lang="en-GB" sz="1400" b="1" i="1" dirty="0" smtClean="0">
                <a:solidFill>
                  <a:schemeClr val="bg1"/>
                </a:solidFill>
                <a:latin typeface="Arial"/>
                <a:cs typeface="Arial"/>
              </a:rPr>
              <a:t>:</a:t>
            </a:r>
            <a:r>
              <a:rPr lang="en-GB" sz="1400" b="1" i="1" spc="-15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</a:rPr>
              <a:t>provides a platform for sharing knowledge, </a:t>
            </a:r>
            <a:r>
              <a:rPr lang="en-GB" sz="1400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expertise &amp; efforts by supporting 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</a:rPr>
              <a:t>strategic detector R&amp;D directions, facilitating the establishment of joint projects between institutes. </a:t>
            </a:r>
            <a:endParaRPr lang="en-GB" sz="1400" i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28890" y="-27384"/>
            <a:ext cx="92956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New Epoch: DRD1 – A Community of Gas Detector Physicists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49E4609D-DB15-1229-99AB-188A6DBF112C}"/>
              </a:ext>
            </a:extLst>
          </p:cNvPr>
          <p:cNvSpPr txBox="1"/>
          <p:nvPr/>
        </p:nvSpPr>
        <p:spPr>
          <a:xfrm>
            <a:off x="5544616" y="2986494"/>
            <a:ext cx="349188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Work </a:t>
            </a:r>
            <a:r>
              <a:rPr lang="en-GB" sz="1400" b="1" i="1" dirty="0">
                <a:solidFill>
                  <a:srgbClr val="FFFF00"/>
                </a:solidFill>
                <a:latin typeface="Arial" panose="020B0604020202020204" pitchFamily="34" charset="0"/>
              </a:rPr>
              <a:t>Packages (WP)</a:t>
            </a:r>
            <a:r>
              <a:rPr lang="en-GB" sz="1400" b="1" i="1" dirty="0">
                <a:solidFill>
                  <a:srgbClr val="0432FF"/>
                </a:solidFill>
                <a:latin typeface="Arial" panose="020B0604020202020204" pitchFamily="34" charset="0"/>
              </a:rPr>
              <a:t>: 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</a:rPr>
              <a:t>long-term projects addressing strategic R&amp;D goals, 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outlined in the ECFA Detector R&amp;D roadmap 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</a:rPr>
              <a:t>with dedicated funding lines. </a:t>
            </a:r>
          </a:p>
          <a:p>
            <a:pPr marL="232172" indent="-232172" algn="just">
              <a:buFont typeface="Arial" panose="020B0604020202020204" pitchFamily="34" charset="0"/>
              <a:buChar char="•"/>
            </a:pPr>
            <a:endParaRPr lang="en-GB" sz="1400" i="1" dirty="0">
              <a:latin typeface="Arial" panose="020B0604020202020204" pitchFamily="34" charset="0"/>
            </a:endParaRPr>
          </a:p>
          <a:p>
            <a:pPr marL="232172" indent="-232172" algn="just">
              <a:buFont typeface="Arial" panose="020B0604020202020204" pitchFamily="34" charset="0"/>
              <a:buChar char="•"/>
            </a:pPr>
            <a:r>
              <a:rPr lang="en-GB" sz="1400" b="1" i="1" dirty="0">
                <a:solidFill>
                  <a:srgbClr val="FFFF00"/>
                </a:solidFill>
                <a:latin typeface="Arial" panose="020B0604020202020204" pitchFamily="34" charset="0"/>
              </a:rPr>
              <a:t>Common Projects (CP): </a:t>
            </a:r>
            <a:r>
              <a:rPr lang="en-GB" sz="1400" b="1" i="1" dirty="0">
                <a:solidFill>
                  <a:schemeClr val="bg1"/>
                </a:solidFill>
                <a:latin typeface="Arial" panose="020B0604020202020204" pitchFamily="34" charset="0"/>
              </a:rPr>
              <a:t>s</a:t>
            </a:r>
            <a:r>
              <a:rPr lang="en-GB" sz="1400" i="1" dirty="0">
                <a:solidFill>
                  <a:schemeClr val="bg1"/>
                </a:solidFill>
                <a:latin typeface="Arial" panose="020B0604020202020204" pitchFamily="34" charset="0"/>
              </a:rPr>
              <a:t>hort-term blue-sky R&amp;D or common tool development with limited time and resources, supported by the Collaboration Common funds. </a:t>
            </a:r>
            <a:endParaRPr lang="en-GB" sz="1400" i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232172" indent="-232172" algn="just">
              <a:buFont typeface="Arial" panose="020B0604020202020204" pitchFamily="34" charset="0"/>
              <a:buChar char="•"/>
            </a:pPr>
            <a:endParaRPr lang="en-GB" sz="1400" i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232172" indent="-232172">
              <a:buFont typeface="Arial" panose="020B0604020202020204" pitchFamily="34" charset="0"/>
              <a:buChar char="•"/>
            </a:pPr>
            <a:r>
              <a:rPr lang="en-US" sz="1400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Big </a:t>
            </a:r>
            <a:r>
              <a:rPr lang="en-US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APPRECIATION</a:t>
            </a:r>
            <a:r>
              <a:rPr lang="en-US" sz="1400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 to the DRD1 </a:t>
            </a:r>
            <a:r>
              <a:rPr lang="en-US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COMMUNITY</a:t>
            </a:r>
            <a:r>
              <a:rPr lang="en-US" sz="1400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 for great </a:t>
            </a:r>
            <a:r>
              <a:rPr lang="en-US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TEAMWORK, </a:t>
            </a:r>
            <a:r>
              <a:rPr lang="en-US" sz="1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which allowed to shape the </a:t>
            </a:r>
            <a:r>
              <a:rPr lang="en-US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“legacy document” </a:t>
            </a:r>
            <a:r>
              <a:rPr lang="en-US" sz="1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 gaseous detectors domain </a:t>
            </a:r>
            <a:r>
              <a:rPr lang="en-US" sz="14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for decades to come </a:t>
            </a:r>
            <a:endParaRPr lang="en-GB" sz="1400" b="1" i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146" y="1916832"/>
            <a:ext cx="3275844" cy="653797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33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5651</TotalTime>
  <Words>1584</Words>
  <Application>Microsoft Office PowerPoint</Application>
  <PresentationFormat>Affichage à l'écran (4:3)</PresentationFormat>
  <Paragraphs>147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ArialMT</vt:lpstr>
      <vt:lpstr>Calibri</vt:lpstr>
      <vt:lpstr>Garamond</vt:lpstr>
      <vt:lpstr>Palatino Linotype</vt:lpstr>
      <vt:lpstr>Symbol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298</cp:revision>
  <dcterms:created xsi:type="dcterms:W3CDTF">2014-10-28T06:43:35Z</dcterms:created>
  <dcterms:modified xsi:type="dcterms:W3CDTF">2023-12-08T07:41:26Z</dcterms:modified>
</cp:coreProperties>
</file>