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4C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9B8A9C-97D8-DB4D-9258-C64164AC9FE4}" v="172" dt="2024-03-14T11:54:23.710"/>
    <p1510:client id="{6ABB4080-AA3C-0141-B8CC-1CFF7760B786}" v="3" dt="2024-03-14T19:57:24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>
      <p:cViewPr varScale="1">
        <p:scale>
          <a:sx n="117" d="100"/>
          <a:sy n="117" d="100"/>
        </p:scale>
        <p:origin x="5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egor Molan" userId="b9931bc9-255c-4f94-a327-ff939745803d" providerId="ADAL" clId="{6ABB4080-AA3C-0141-B8CC-1CFF7760B786}"/>
    <pc:docChg chg="custSel modSld">
      <pc:chgData name="Gregor Molan" userId="b9931bc9-255c-4f94-a327-ff939745803d" providerId="ADAL" clId="{6ABB4080-AA3C-0141-B8CC-1CFF7760B786}" dt="2024-03-14T20:44:49.717" v="64" actId="20577"/>
      <pc:docMkLst>
        <pc:docMk/>
      </pc:docMkLst>
      <pc:sldChg chg="modSp mod">
        <pc:chgData name="Gregor Molan" userId="b9931bc9-255c-4f94-a327-ff939745803d" providerId="ADAL" clId="{6ABB4080-AA3C-0141-B8CC-1CFF7760B786}" dt="2024-03-14T12:05:02.072" v="5" actId="12"/>
        <pc:sldMkLst>
          <pc:docMk/>
          <pc:sldMk cId="1508233467" sldId="257"/>
        </pc:sldMkLst>
        <pc:spChg chg="mod">
          <ac:chgData name="Gregor Molan" userId="b9931bc9-255c-4f94-a327-ff939745803d" providerId="ADAL" clId="{6ABB4080-AA3C-0141-B8CC-1CFF7760B786}" dt="2024-03-14T12:05:02.072" v="5" actId="12"/>
          <ac:spMkLst>
            <pc:docMk/>
            <pc:sldMk cId="1508233467" sldId="257"/>
            <ac:spMk id="3" creationId="{E8D566B5-50A6-9E4E-6F1F-E77046CFBCD0}"/>
          </ac:spMkLst>
        </pc:spChg>
      </pc:sldChg>
      <pc:sldChg chg="modSp mod">
        <pc:chgData name="Gregor Molan" userId="b9931bc9-255c-4f94-a327-ff939745803d" providerId="ADAL" clId="{6ABB4080-AA3C-0141-B8CC-1CFF7760B786}" dt="2024-03-14T12:06:02.485" v="6" actId="790"/>
        <pc:sldMkLst>
          <pc:docMk/>
          <pc:sldMk cId="1268574586" sldId="258"/>
        </pc:sldMkLst>
        <pc:spChg chg="mod">
          <ac:chgData name="Gregor Molan" userId="b9931bc9-255c-4f94-a327-ff939745803d" providerId="ADAL" clId="{6ABB4080-AA3C-0141-B8CC-1CFF7760B786}" dt="2024-03-14T12:06:02.485" v="6" actId="790"/>
          <ac:spMkLst>
            <pc:docMk/>
            <pc:sldMk cId="1268574586" sldId="258"/>
            <ac:spMk id="3" creationId="{CBCD577F-F45C-B402-FBBF-A4EF6852E808}"/>
          </ac:spMkLst>
        </pc:spChg>
      </pc:sldChg>
      <pc:sldChg chg="addSp delSp modSp mod">
        <pc:chgData name="Gregor Molan" userId="b9931bc9-255c-4f94-a327-ff939745803d" providerId="ADAL" clId="{6ABB4080-AA3C-0141-B8CC-1CFF7760B786}" dt="2024-03-14T19:57:50.607" v="48" actId="478"/>
        <pc:sldMkLst>
          <pc:docMk/>
          <pc:sldMk cId="2161279729" sldId="259"/>
        </pc:sldMkLst>
        <pc:spChg chg="add del mod">
          <ac:chgData name="Gregor Molan" userId="b9931bc9-255c-4f94-a327-ff939745803d" providerId="ADAL" clId="{6ABB4080-AA3C-0141-B8CC-1CFF7760B786}" dt="2024-03-14T19:57:50.607" v="48" actId="478"/>
          <ac:spMkLst>
            <pc:docMk/>
            <pc:sldMk cId="2161279729" sldId="259"/>
            <ac:spMk id="10" creationId="{078B90A9-7C29-2364-1524-5B23D7669085}"/>
          </ac:spMkLst>
        </pc:spChg>
        <pc:picChg chg="add mod">
          <ac:chgData name="Gregor Molan" userId="b9931bc9-255c-4f94-a327-ff939745803d" providerId="ADAL" clId="{6ABB4080-AA3C-0141-B8CC-1CFF7760B786}" dt="2024-03-14T19:57:38.679" v="46" actId="14100"/>
          <ac:picMkLst>
            <pc:docMk/>
            <pc:sldMk cId="2161279729" sldId="259"/>
            <ac:picMk id="5" creationId="{7AFBDE50-94FF-B929-F4DC-06F22A836C5F}"/>
          </ac:picMkLst>
        </pc:picChg>
        <pc:picChg chg="del">
          <ac:chgData name="Gregor Molan" userId="b9931bc9-255c-4f94-a327-ff939745803d" providerId="ADAL" clId="{6ABB4080-AA3C-0141-B8CC-1CFF7760B786}" dt="2024-03-14T19:57:46.240" v="47" actId="478"/>
          <ac:picMkLst>
            <pc:docMk/>
            <pc:sldMk cId="2161279729" sldId="259"/>
            <ac:picMk id="7" creationId="{B6BEE3C2-FA50-AA7F-E7B9-8629B1A53D2E}"/>
          </ac:picMkLst>
        </pc:picChg>
      </pc:sldChg>
      <pc:sldChg chg="modSp mod">
        <pc:chgData name="Gregor Molan" userId="b9931bc9-255c-4f94-a327-ff939745803d" providerId="ADAL" clId="{6ABB4080-AA3C-0141-B8CC-1CFF7760B786}" dt="2024-03-14T19:00:10.690" v="41" actId="207"/>
        <pc:sldMkLst>
          <pc:docMk/>
          <pc:sldMk cId="3177653083" sldId="261"/>
        </pc:sldMkLst>
        <pc:spChg chg="mod">
          <ac:chgData name="Gregor Molan" userId="b9931bc9-255c-4f94-a327-ff939745803d" providerId="ADAL" clId="{6ABB4080-AA3C-0141-B8CC-1CFF7760B786}" dt="2024-03-14T19:00:10.690" v="41" actId="207"/>
          <ac:spMkLst>
            <pc:docMk/>
            <pc:sldMk cId="3177653083" sldId="261"/>
            <ac:spMk id="3" creationId="{E41C0C7B-6D5D-E438-71EC-279D5A72063C}"/>
          </ac:spMkLst>
        </pc:spChg>
      </pc:sldChg>
      <pc:sldChg chg="modSp mod">
        <pc:chgData name="Gregor Molan" userId="b9931bc9-255c-4f94-a327-ff939745803d" providerId="ADAL" clId="{6ABB4080-AA3C-0141-B8CC-1CFF7760B786}" dt="2024-03-14T20:44:49.717" v="64" actId="20577"/>
        <pc:sldMkLst>
          <pc:docMk/>
          <pc:sldMk cId="489794156" sldId="262"/>
        </pc:sldMkLst>
        <pc:spChg chg="mod">
          <ac:chgData name="Gregor Molan" userId="b9931bc9-255c-4f94-a327-ff939745803d" providerId="ADAL" clId="{6ABB4080-AA3C-0141-B8CC-1CFF7760B786}" dt="2024-03-14T20:44:49.717" v="64" actId="20577"/>
          <ac:spMkLst>
            <pc:docMk/>
            <pc:sldMk cId="489794156" sldId="262"/>
            <ac:spMk id="3" creationId="{DFED877E-CE55-8A0D-C46B-1C1A806EC145}"/>
          </ac:spMkLst>
        </pc:spChg>
        <pc:spChg chg="mod">
          <ac:chgData name="Gregor Molan" userId="b9931bc9-255c-4f94-a327-ff939745803d" providerId="ADAL" clId="{6ABB4080-AA3C-0141-B8CC-1CFF7760B786}" dt="2024-03-14T20:43:21.172" v="63" actId="14100"/>
          <ac:spMkLst>
            <pc:docMk/>
            <pc:sldMk cId="489794156" sldId="262"/>
            <ac:spMk id="9" creationId="{8341DF98-46D9-99F1-9AD2-68A5AEA4B5E6}"/>
          </ac:spMkLst>
        </pc:spChg>
      </pc:sldChg>
      <pc:sldChg chg="modSp mod">
        <pc:chgData name="Gregor Molan" userId="b9931bc9-255c-4f94-a327-ff939745803d" providerId="ADAL" clId="{6ABB4080-AA3C-0141-B8CC-1CFF7760B786}" dt="2024-03-14T12:10:08.541" v="26" actId="14100"/>
        <pc:sldMkLst>
          <pc:docMk/>
          <pc:sldMk cId="2292316772" sldId="264"/>
        </pc:sldMkLst>
        <pc:spChg chg="mod">
          <ac:chgData name="Gregor Molan" userId="b9931bc9-255c-4f94-a327-ff939745803d" providerId="ADAL" clId="{6ABB4080-AA3C-0141-B8CC-1CFF7760B786}" dt="2024-03-14T12:10:08.541" v="26" actId="14100"/>
          <ac:spMkLst>
            <pc:docMk/>
            <pc:sldMk cId="2292316772" sldId="264"/>
            <ac:spMk id="3" creationId="{4A67043E-F881-B001-6040-15890021C274}"/>
          </ac:spMkLst>
        </pc:spChg>
      </pc:sldChg>
      <pc:sldChg chg="addSp modSp mod">
        <pc:chgData name="Gregor Molan" userId="b9931bc9-255c-4f94-a327-ff939745803d" providerId="ADAL" clId="{6ABB4080-AA3C-0141-B8CC-1CFF7760B786}" dt="2024-03-14T12:12:16.174" v="30" actId="1076"/>
        <pc:sldMkLst>
          <pc:docMk/>
          <pc:sldMk cId="572431138" sldId="266"/>
        </pc:sldMkLst>
        <pc:spChg chg="add mod">
          <ac:chgData name="Gregor Molan" userId="b9931bc9-255c-4f94-a327-ff939745803d" providerId="ADAL" clId="{6ABB4080-AA3C-0141-B8CC-1CFF7760B786}" dt="2024-03-14T12:11:00.859" v="27" actId="571"/>
          <ac:spMkLst>
            <pc:docMk/>
            <pc:sldMk cId="572431138" sldId="266"/>
            <ac:spMk id="4" creationId="{583DCBA1-0689-1453-228D-AE351078AD6C}"/>
          </ac:spMkLst>
        </pc:spChg>
        <pc:spChg chg="mod">
          <ac:chgData name="Gregor Molan" userId="b9931bc9-255c-4f94-a327-ff939745803d" providerId="ADAL" clId="{6ABB4080-AA3C-0141-B8CC-1CFF7760B786}" dt="2024-03-14T12:12:16.174" v="30" actId="1076"/>
          <ac:spMkLst>
            <pc:docMk/>
            <pc:sldMk cId="572431138" sldId="266"/>
            <ac:spMk id="25" creationId="{2D0D1B25-3718-7D89-24E9-E5D5039D6719}"/>
          </ac:spMkLst>
        </pc:spChg>
      </pc:sldChg>
      <pc:sldChg chg="modSp">
        <pc:chgData name="Gregor Molan" userId="b9931bc9-255c-4f94-a327-ff939745803d" providerId="ADAL" clId="{6ABB4080-AA3C-0141-B8CC-1CFF7760B786}" dt="2024-03-14T13:18:24.836" v="31" actId="948"/>
        <pc:sldMkLst>
          <pc:docMk/>
          <pc:sldMk cId="2789266573" sldId="267"/>
        </pc:sldMkLst>
        <pc:spChg chg="mod">
          <ac:chgData name="Gregor Molan" userId="b9931bc9-255c-4f94-a327-ff939745803d" providerId="ADAL" clId="{6ABB4080-AA3C-0141-B8CC-1CFF7760B786}" dt="2024-03-14T13:18:24.836" v="31" actId="948"/>
          <ac:spMkLst>
            <pc:docMk/>
            <pc:sldMk cId="2789266573" sldId="267"/>
            <ac:spMk id="2" creationId="{282D80E7-6368-4CA0-B781-9611EB58ABB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B54346-0501-6F4D-89E0-9B39ABE65DB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82B8E-E259-A64F-94E7-7860BF8F55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76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82B8E-E259-A64F-94E7-7860BF8F558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479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82B8E-E259-A64F-94E7-7860BF8F558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63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B82B8E-E259-A64F-94E7-7860BF8F558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188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D6719-37DC-E2D7-7D7A-1B170A292E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F627FC-83DD-4161-83CD-665C3A0323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FD64F-FB35-7C21-6E02-634BC8B4C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04CEE5-28B1-C1A4-F8BE-7BA386572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40C046-0F6B-2794-FD68-5DBA641C7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47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7CCD4-68B8-48E8-6239-CC390D9A6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98B726-68FE-A297-EE4D-976CCD2F98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E79A1-E24E-B163-7518-61B2BA5BB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CC4BD-CD31-B665-B46C-4BFCE9B7C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8F30E-961E-CDFE-9536-03A738CE1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731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E17FE2-B46B-A55A-5439-FF3AF6BCDF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73C802-9446-1B07-A7E3-A7271B314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D766B-72CF-BF39-0A98-24DC74BE1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F435D-187A-AFAF-B96C-3F717ED2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0F721-3B6D-8CAF-55F0-C96722583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83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34A0EC-BBD6-5C88-3BEC-83173B290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31E09F-FD33-9F76-2A80-88C460B8A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F55FAA-B4EF-955F-69AC-91E354C1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0A5E7-CF6F-E6BC-F30E-C05C49966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402F5-209B-BEFB-EFF0-BE2870905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305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D00B8-F47D-E569-79F5-00018BCEC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C7DCB-621D-3E62-A4DB-657C941B50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EE1DB-F438-C06A-D1CF-EA1A95CB0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160B94-A9CA-7FB1-F0AA-860D392C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1115E-DC31-2933-2951-69F85F5BB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59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F55E4-8556-F951-05AC-5418DE712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25D435-A606-56FB-C992-46E4B499CF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50AA9A-03B7-37B8-24EE-66DEEB1B54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631C05-8131-D99B-32C9-B1A65DDEC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F41C11-CD60-3519-A4DB-108F51003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CD7B5A-8713-7DA9-15A7-E54B488F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525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F2F65-21B3-5BB3-2435-548B326B4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976F9-3127-A0C9-C267-2AFA63E053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C23FA2-08F3-0DCC-79A0-509861BC6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3C362-888A-B19F-0510-74F64525AD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8ED18-E936-8E50-1096-F661A59A4B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A8799D-ABC6-58C3-AC95-F448FF3AA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1132E1-F263-36A7-E691-28EE05A81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2F0A9-AADB-1E02-0DAA-895CDF5AC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6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88DA1-44E0-0A04-103D-125AF12A5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FDEFE3-3F10-962B-6785-5A5273DE1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5E893B-111F-2D8F-EF74-9C2B5FD6D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02BD7F-E3E4-C4F0-123B-C989F3D8C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00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194416-763C-FD93-D9B0-1ADB9DAA3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80F1B2-6F30-8FE6-DBD5-3C8416B34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6A6DB4-D168-01FC-FFC2-07EB4CBFF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Graphic 2">
            <a:extLst>
              <a:ext uri="{FF2B5EF4-FFF2-40B4-BE49-F238E27FC236}">
                <a16:creationId xmlns:a16="http://schemas.microsoft.com/office/drawing/2014/main" id="{88B98998-DE1F-5252-5C0C-B11617F620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D655B7F-B643-0BAA-5245-C74D4B86C7A6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95779-3135-CA86-A11D-DE16359C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E4ED58-BF96-5670-A7D2-6187B09C1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4CE5D7-310E-3E5D-C71F-3936D86C82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4082E3-2F44-E3CA-B36F-6BF02BFA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607C7F-EFBE-EE2A-2886-F301B81FE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0B0DA4-267D-BC48-8D4B-E9731E49B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420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2A149-4485-A71B-96E0-F8EB99FB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3282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E50CE2-5DF7-19B3-3150-BE5939800F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643542-E833-9D49-7999-039D2126D7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53282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94D776-FE04-CCA3-FBF0-2C9C2527C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71FCAA-BF61-B393-DA73-EBA39DA94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6DDD8B-0665-80AD-823D-355390A79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Graphic 2">
            <a:extLst>
              <a:ext uri="{FF2B5EF4-FFF2-40B4-BE49-F238E27FC236}">
                <a16:creationId xmlns:a16="http://schemas.microsoft.com/office/drawing/2014/main" id="{F21D81E5-ED29-3C47-485C-EB6705605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169B1D1-11E8-3EC9-EB77-7CE3F9752CD8}"/>
              </a:ext>
            </a:extLst>
          </p:cNvPr>
          <p:cNvSpPr/>
          <p:nvPr userDrawn="1"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90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63300A-7FD8-6429-071A-FCD0B09F1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C76269-89B6-BBE0-92B8-6C9704C05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3F9E38-A0EF-1A01-4DF4-EB952A8B1F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6D9F76-D6C4-A44C-911D-E216B40194C8}" type="datetimeFigureOut">
              <a:rPr lang="en-GB" smtClean="0"/>
              <a:t>15/03/2024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C9F28D-D1DA-71C2-E48B-0B123CFE1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ED4FF-F556-240D-B6F1-F52334251F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A7DA0E-9EA0-304C-A345-5FE4D8D1CA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9028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ectangle 7"/>
          <p:cNvSpPr>
            <a:spLocks noChangeAspec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B0AB1"/>
              </a:gs>
              <a:gs pos="27000">
                <a:srgbClr val="254DD9">
                  <a:alpha val="60000"/>
                </a:srgbClr>
              </a:gs>
              <a:gs pos="100000">
                <a:srgbClr val="254DD9">
                  <a:alpha val="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2D80E7-6368-4CA0-B781-9611EB58AB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4579" y="568510"/>
            <a:ext cx="10882842" cy="1672936"/>
          </a:xfrm>
        </p:spPr>
        <p:txBody>
          <a:bodyPr anchor="t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4000" b="1" dirty="0">
                <a:solidFill>
                  <a:schemeClr val="bg1"/>
                </a:solidFill>
              </a:rPr>
              <a:t>Comparison of High-Performance Distributed File Systems on two Platforms: Linux and Windows</a:t>
            </a:r>
            <a:endParaRPr lang="sr-Latn-RS" sz="36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B7DD61-8DE1-4E5E-A149-A08C00323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766" y="4517592"/>
            <a:ext cx="5693832" cy="435145"/>
          </a:xfrm>
        </p:spPr>
        <p:txBody>
          <a:bodyPr anchor="b">
            <a:normAutofit/>
          </a:bodyPr>
          <a:lstStyle/>
          <a:p>
            <a:pPr algn="l"/>
            <a:r>
              <a:rPr lang="sr-Latn-RS" sz="1600" dirty="0">
                <a:solidFill>
                  <a:schemeClr val="bg1"/>
                </a:solidFill>
              </a:rPr>
              <a:t>Comtrade Group</a:t>
            </a:r>
            <a:r>
              <a:rPr lang="en-US" sz="1600" dirty="0">
                <a:solidFill>
                  <a:schemeClr val="bg1"/>
                </a:solidFill>
              </a:rPr>
              <a:t> / </a:t>
            </a:r>
            <a:r>
              <a:rPr lang="sr-Latn-RS" sz="1600" dirty="0">
                <a:solidFill>
                  <a:schemeClr val="bg1"/>
                </a:solidFill>
              </a:rPr>
              <a:t>Comtrade360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E3C2B29-D896-45A2-A5DC-8CC3AFB645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66" y="5667145"/>
            <a:ext cx="2027873" cy="63709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75D2B73-2EE1-4851-96E3-5D18E9661BD4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0759FEB-EE49-5345-0349-31D7235A129E}"/>
              </a:ext>
            </a:extLst>
          </p:cNvPr>
          <p:cNvSpPr txBox="1">
            <a:spLocks/>
          </p:cNvSpPr>
          <p:nvPr/>
        </p:nvSpPr>
        <p:spPr>
          <a:xfrm>
            <a:off x="685766" y="3692465"/>
            <a:ext cx="10882842" cy="11422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6000"/>
              </a:lnSpc>
            </a:pPr>
            <a:r>
              <a:rPr lang="en-US" sz="2800" dirty="0">
                <a:solidFill>
                  <a:schemeClr val="bg1"/>
                </a:solidFill>
              </a:rPr>
              <a:t>Gregor Molan</a:t>
            </a:r>
            <a:endParaRPr lang="sr-Latn-RS" sz="3600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742340D-5F46-2285-A385-DBC3FB65DF6A}"/>
              </a:ext>
            </a:extLst>
          </p:cNvPr>
          <p:cNvSpPr txBox="1">
            <a:spLocks/>
          </p:cNvSpPr>
          <p:nvPr/>
        </p:nvSpPr>
        <p:spPr>
          <a:xfrm>
            <a:off x="654579" y="2520709"/>
            <a:ext cx="10882842" cy="105369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en-US" sz="2800" dirty="0">
                <a:solidFill>
                  <a:schemeClr val="bg1"/>
                </a:solidFill>
              </a:rPr>
              <a:t>The superiority of EOS-based Comtrade Distributed File System (CDFS) for Earth Observation Data Storage</a:t>
            </a:r>
            <a:endParaRPr lang="sr-Latn-R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26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8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6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4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4800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6" grpId="0" animBg="1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41137-BB2C-EE9A-E80E-2B0B425AD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Prospects and Enhancements for CDFS in Earth Observation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AE13C-7BD7-1F8F-822A-C4DEFFE75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60847"/>
            <a:ext cx="10515600" cy="438630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Potential future enhancements and developments in EOS that could further improve its capabilities for Earth observation data storage and management:</a:t>
            </a:r>
          </a:p>
          <a:p>
            <a:r>
              <a:rPr lang="en-GB" dirty="0"/>
              <a:t>Enhance EOS installation.</a:t>
            </a:r>
          </a:p>
          <a:p>
            <a:r>
              <a:rPr lang="en-GB" dirty="0"/>
              <a:t>Specify the EOS parameters to scale between throughput speed, latency, and reliability.</a:t>
            </a:r>
          </a:p>
          <a:p>
            <a:r>
              <a:rPr lang="en-GB" dirty="0"/>
              <a:t>Specify the EOS source code files and header files to additionally finetune the dependences between throughput speed, latency, and reliability.</a:t>
            </a:r>
          </a:p>
          <a:p>
            <a:endParaRPr lang="en-GB" dirty="0"/>
          </a:p>
        </p:txBody>
      </p:sp>
      <p:pic>
        <p:nvPicPr>
          <p:cNvPr id="4" name="Graphic 2">
            <a:extLst>
              <a:ext uri="{FF2B5EF4-FFF2-40B4-BE49-F238E27FC236}">
                <a16:creationId xmlns:a16="http://schemas.microsoft.com/office/drawing/2014/main" id="{2BE61FAE-F828-2335-03B3-8BAE629A4B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8579D1-593D-005E-F72F-7E7BAC028FE4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ketchy line">
            <a:extLst>
              <a:ext uri="{FF2B5EF4-FFF2-40B4-BE49-F238E27FC236}">
                <a16:creationId xmlns:a16="http://schemas.microsoft.com/office/drawing/2014/main" id="{B8D54415-2112-6284-B4F6-1E929FE0B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121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A9EE49C-A33B-8F2E-33CE-30FCD73BAD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" t="5774" r="2299" b="4248"/>
          <a:stretch/>
        </p:blipFill>
        <p:spPr>
          <a:xfrm>
            <a:off x="13884" y="-22860"/>
            <a:ext cx="12201525" cy="6858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F763786-A1F0-B6DA-C87A-7C4623F01D4F}"/>
              </a:ext>
            </a:extLst>
          </p:cNvPr>
          <p:cNvSpPr>
            <a:spLocks noChangeAspect="1"/>
          </p:cNvSpPr>
          <p:nvPr/>
        </p:nvSpPr>
        <p:spPr>
          <a:xfrm>
            <a:off x="0" y="-12700"/>
            <a:ext cx="12192000" cy="6883400"/>
          </a:xfrm>
          <a:prstGeom prst="rect">
            <a:avLst/>
          </a:prstGeom>
          <a:gradFill flip="none" rotWithShape="1">
            <a:gsLst>
              <a:gs pos="0">
                <a:srgbClr val="1B0AB1">
                  <a:lumMod val="69000"/>
                </a:srgbClr>
              </a:gs>
              <a:gs pos="71000">
                <a:srgbClr val="254DD9">
                  <a:alpha val="83000"/>
                </a:srgbClr>
              </a:gs>
              <a:gs pos="100000">
                <a:srgbClr val="254DD9">
                  <a:alpha val="33000"/>
                </a:srgb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97E5D8-8B22-E7FF-B225-8DA36549B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354144" cy="103754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Key Takeaways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28F96-A6FF-F44E-B816-E3E198B9DE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8200" y="1715722"/>
            <a:ext cx="10658400" cy="2808312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ts val="22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Overview of the key takeaways of EOS to emphasise EOS's role as a superior Earth observation data storage solution.</a:t>
            </a:r>
          </a:p>
          <a:p>
            <a:pPr marL="342900" indent="-342900">
              <a:spcBef>
                <a:spcPts val="22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Advantages of spreading EOS and CDFS to Earth observation data storage.</a:t>
            </a:r>
          </a:p>
          <a:p>
            <a:pPr marL="342900" indent="-342900">
              <a:spcBef>
                <a:spcPts val="22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Recommendations for the EOS team considering extending EOS for Earth observation data needs.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04CAEA8-DFF2-A50F-2D3B-42E77B3B32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945" y="6239756"/>
            <a:ext cx="1191161" cy="374226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D0D1B25-3718-7D89-24E9-E5D5039D6719}"/>
              </a:ext>
            </a:extLst>
          </p:cNvPr>
          <p:cNvSpPr txBox="1">
            <a:spLocks/>
          </p:cNvSpPr>
          <p:nvPr/>
        </p:nvSpPr>
        <p:spPr>
          <a:xfrm>
            <a:off x="845284" y="5161764"/>
            <a:ext cx="10658400" cy="13702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200"/>
              </a:spcBef>
            </a:pPr>
            <a:r>
              <a:rPr lang="en-GB" sz="2800" dirty="0">
                <a:solidFill>
                  <a:schemeClr val="bg1"/>
                </a:solidFill>
              </a:rPr>
              <a:t>Gregor Molan</a:t>
            </a:r>
          </a:p>
          <a:p>
            <a:pPr>
              <a:spcBef>
                <a:spcPts val="2200"/>
              </a:spcBef>
            </a:pPr>
            <a:r>
              <a:rPr lang="en-GB" sz="2800" noProof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gregor.molan@comtrade.com</a:t>
            </a:r>
          </a:p>
          <a:p>
            <a:pPr>
              <a:spcBef>
                <a:spcPts val="0"/>
              </a:spcBef>
            </a:pPr>
            <a:r>
              <a:rPr lang="en-GB" sz="2800" noProof="1">
                <a:solidFill>
                  <a:schemeClr val="bg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gregor.molan@cern.sh</a:t>
            </a:r>
          </a:p>
        </p:txBody>
      </p:sp>
      <p:sp>
        <p:nvSpPr>
          <p:cNvPr id="26" name="sketchy line">
            <a:extLst>
              <a:ext uri="{FF2B5EF4-FFF2-40B4-BE49-F238E27FC236}">
                <a16:creationId xmlns:a16="http://schemas.microsoft.com/office/drawing/2014/main" id="{A3CA8E5C-2AD9-092D-C93F-5DF8BBD6F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412776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ketchy line">
            <a:extLst>
              <a:ext uri="{FF2B5EF4-FFF2-40B4-BE49-F238E27FC236}">
                <a16:creationId xmlns:a16="http://schemas.microsoft.com/office/drawing/2014/main" id="{583DCBA1-0689-1453-228D-AE351078AD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484039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44450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1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A8908DB7-C3A6-4FCB-9820-CEE02B398C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07B32D-E507-A3DF-FA9C-A29FA773C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823"/>
            <a:ext cx="3419856" cy="322022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5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Rising Quantity of Earth Observation Data</a:t>
            </a:r>
          </a:p>
        </p:txBody>
      </p:sp>
      <p:sp>
        <p:nvSpPr>
          <p:cNvPr id="33" name="sketch line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267200" y="630936"/>
            <a:ext cx="18288" cy="5590381"/>
          </a:xfrm>
          <a:custGeom>
            <a:avLst/>
            <a:gdLst>
              <a:gd name="connsiteX0" fmla="*/ 0 w 18288"/>
              <a:gd name="connsiteY0" fmla="*/ 0 h 5590381"/>
              <a:gd name="connsiteX1" fmla="*/ 18288 w 18288"/>
              <a:gd name="connsiteY1" fmla="*/ 0 h 5590381"/>
              <a:gd name="connsiteX2" fmla="*/ 18288 w 18288"/>
              <a:gd name="connsiteY2" fmla="*/ 754701 h 5590381"/>
              <a:gd name="connsiteX3" fmla="*/ 18288 w 18288"/>
              <a:gd name="connsiteY3" fmla="*/ 1565307 h 5590381"/>
              <a:gd name="connsiteX4" fmla="*/ 18288 w 18288"/>
              <a:gd name="connsiteY4" fmla="*/ 2152297 h 5590381"/>
              <a:gd name="connsiteX5" fmla="*/ 18288 w 18288"/>
              <a:gd name="connsiteY5" fmla="*/ 2906998 h 5590381"/>
              <a:gd name="connsiteX6" fmla="*/ 18288 w 18288"/>
              <a:gd name="connsiteY6" fmla="*/ 3549892 h 5590381"/>
              <a:gd name="connsiteX7" fmla="*/ 18288 w 18288"/>
              <a:gd name="connsiteY7" fmla="*/ 4080978 h 5590381"/>
              <a:gd name="connsiteX8" fmla="*/ 18288 w 18288"/>
              <a:gd name="connsiteY8" fmla="*/ 4835680 h 5590381"/>
              <a:gd name="connsiteX9" fmla="*/ 18288 w 18288"/>
              <a:gd name="connsiteY9" fmla="*/ 5590381 h 5590381"/>
              <a:gd name="connsiteX10" fmla="*/ 0 w 18288"/>
              <a:gd name="connsiteY10" fmla="*/ 5590381 h 5590381"/>
              <a:gd name="connsiteX11" fmla="*/ 0 w 18288"/>
              <a:gd name="connsiteY11" fmla="*/ 4835680 h 5590381"/>
              <a:gd name="connsiteX12" fmla="*/ 0 w 18288"/>
              <a:gd name="connsiteY12" fmla="*/ 4304593 h 5590381"/>
              <a:gd name="connsiteX13" fmla="*/ 0 w 18288"/>
              <a:gd name="connsiteY13" fmla="*/ 3773507 h 5590381"/>
              <a:gd name="connsiteX14" fmla="*/ 0 w 18288"/>
              <a:gd name="connsiteY14" fmla="*/ 3186517 h 5590381"/>
              <a:gd name="connsiteX15" fmla="*/ 0 w 18288"/>
              <a:gd name="connsiteY15" fmla="*/ 2487720 h 5590381"/>
              <a:gd name="connsiteX16" fmla="*/ 0 w 18288"/>
              <a:gd name="connsiteY16" fmla="*/ 1956633 h 5590381"/>
              <a:gd name="connsiteX17" fmla="*/ 0 w 18288"/>
              <a:gd name="connsiteY17" fmla="*/ 1425547 h 5590381"/>
              <a:gd name="connsiteX18" fmla="*/ 0 w 18288"/>
              <a:gd name="connsiteY18" fmla="*/ 614942 h 5590381"/>
              <a:gd name="connsiteX19" fmla="*/ 0 w 18288"/>
              <a:gd name="connsiteY19" fmla="*/ 0 h 559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288" h="5590381" fill="none" extrusionOk="0">
                <a:moveTo>
                  <a:pt x="0" y="0"/>
                </a:moveTo>
                <a:cubicBezTo>
                  <a:pt x="7726" y="-435"/>
                  <a:pt x="14198" y="437"/>
                  <a:pt x="18288" y="0"/>
                </a:cubicBezTo>
                <a:cubicBezTo>
                  <a:pt x="-5226" y="225076"/>
                  <a:pt x="46275" y="562283"/>
                  <a:pt x="18288" y="754701"/>
                </a:cubicBezTo>
                <a:cubicBezTo>
                  <a:pt x="-9699" y="947119"/>
                  <a:pt x="30081" y="1239251"/>
                  <a:pt x="18288" y="1565307"/>
                </a:cubicBezTo>
                <a:cubicBezTo>
                  <a:pt x="6495" y="1891363"/>
                  <a:pt x="7160" y="1999140"/>
                  <a:pt x="18288" y="2152297"/>
                </a:cubicBezTo>
                <a:cubicBezTo>
                  <a:pt x="29417" y="2305454"/>
                  <a:pt x="28705" y="2598333"/>
                  <a:pt x="18288" y="2906998"/>
                </a:cubicBezTo>
                <a:cubicBezTo>
                  <a:pt x="7871" y="3215663"/>
                  <a:pt x="35263" y="3327412"/>
                  <a:pt x="18288" y="3549892"/>
                </a:cubicBezTo>
                <a:cubicBezTo>
                  <a:pt x="1313" y="3772372"/>
                  <a:pt x="38561" y="3843836"/>
                  <a:pt x="18288" y="4080978"/>
                </a:cubicBezTo>
                <a:cubicBezTo>
                  <a:pt x="-1985" y="4318120"/>
                  <a:pt x="-3806" y="4511166"/>
                  <a:pt x="18288" y="4835680"/>
                </a:cubicBezTo>
                <a:cubicBezTo>
                  <a:pt x="40382" y="5160194"/>
                  <a:pt x="-13070" y="5401748"/>
                  <a:pt x="18288" y="5590381"/>
                </a:cubicBezTo>
                <a:cubicBezTo>
                  <a:pt x="12010" y="5589863"/>
                  <a:pt x="6799" y="5589982"/>
                  <a:pt x="0" y="5590381"/>
                </a:cubicBezTo>
                <a:cubicBezTo>
                  <a:pt x="-6480" y="5250523"/>
                  <a:pt x="-32148" y="5052531"/>
                  <a:pt x="0" y="4835680"/>
                </a:cubicBezTo>
                <a:cubicBezTo>
                  <a:pt x="32148" y="4618829"/>
                  <a:pt x="5352" y="4496374"/>
                  <a:pt x="0" y="4304593"/>
                </a:cubicBezTo>
                <a:cubicBezTo>
                  <a:pt x="-5352" y="4112812"/>
                  <a:pt x="9645" y="3919423"/>
                  <a:pt x="0" y="3773507"/>
                </a:cubicBezTo>
                <a:cubicBezTo>
                  <a:pt x="-9645" y="3627591"/>
                  <a:pt x="-10654" y="3330687"/>
                  <a:pt x="0" y="3186517"/>
                </a:cubicBezTo>
                <a:cubicBezTo>
                  <a:pt x="10654" y="3042347"/>
                  <a:pt x="18181" y="2635923"/>
                  <a:pt x="0" y="2487720"/>
                </a:cubicBezTo>
                <a:cubicBezTo>
                  <a:pt x="-18181" y="2339517"/>
                  <a:pt x="-7947" y="2113537"/>
                  <a:pt x="0" y="1956633"/>
                </a:cubicBezTo>
                <a:cubicBezTo>
                  <a:pt x="7947" y="1799729"/>
                  <a:pt x="-15145" y="1657735"/>
                  <a:pt x="0" y="1425547"/>
                </a:cubicBezTo>
                <a:cubicBezTo>
                  <a:pt x="15145" y="1193359"/>
                  <a:pt x="-23832" y="948054"/>
                  <a:pt x="0" y="614942"/>
                </a:cubicBezTo>
                <a:cubicBezTo>
                  <a:pt x="23832" y="281831"/>
                  <a:pt x="2816" y="129878"/>
                  <a:pt x="0" y="0"/>
                </a:cubicBezTo>
                <a:close/>
              </a:path>
              <a:path w="18288" h="5590381" stroke="0" extrusionOk="0">
                <a:moveTo>
                  <a:pt x="0" y="0"/>
                </a:moveTo>
                <a:cubicBezTo>
                  <a:pt x="5871" y="848"/>
                  <a:pt x="11713" y="-200"/>
                  <a:pt x="18288" y="0"/>
                </a:cubicBezTo>
                <a:cubicBezTo>
                  <a:pt x="41141" y="165299"/>
                  <a:pt x="3613" y="427555"/>
                  <a:pt x="18288" y="698798"/>
                </a:cubicBezTo>
                <a:cubicBezTo>
                  <a:pt x="32963" y="970041"/>
                  <a:pt x="19680" y="1226199"/>
                  <a:pt x="18288" y="1397595"/>
                </a:cubicBezTo>
                <a:cubicBezTo>
                  <a:pt x="16896" y="1568991"/>
                  <a:pt x="38798" y="1794517"/>
                  <a:pt x="18288" y="2152297"/>
                </a:cubicBezTo>
                <a:cubicBezTo>
                  <a:pt x="-2222" y="2510077"/>
                  <a:pt x="40846" y="2594424"/>
                  <a:pt x="18288" y="2739287"/>
                </a:cubicBezTo>
                <a:cubicBezTo>
                  <a:pt x="-4270" y="2884150"/>
                  <a:pt x="27117" y="3129706"/>
                  <a:pt x="18288" y="3493988"/>
                </a:cubicBezTo>
                <a:cubicBezTo>
                  <a:pt x="9459" y="3858270"/>
                  <a:pt x="54201" y="4041447"/>
                  <a:pt x="18288" y="4304593"/>
                </a:cubicBezTo>
                <a:cubicBezTo>
                  <a:pt x="-17625" y="4567740"/>
                  <a:pt x="49627" y="5149125"/>
                  <a:pt x="18288" y="5590381"/>
                </a:cubicBezTo>
                <a:cubicBezTo>
                  <a:pt x="10860" y="5590744"/>
                  <a:pt x="7568" y="5590157"/>
                  <a:pt x="0" y="5590381"/>
                </a:cubicBezTo>
                <a:cubicBezTo>
                  <a:pt x="36767" y="5266821"/>
                  <a:pt x="-16223" y="5116146"/>
                  <a:pt x="0" y="4835680"/>
                </a:cubicBezTo>
                <a:cubicBezTo>
                  <a:pt x="16223" y="4555214"/>
                  <a:pt x="-16316" y="4356490"/>
                  <a:pt x="0" y="4136882"/>
                </a:cubicBezTo>
                <a:cubicBezTo>
                  <a:pt x="16316" y="3917274"/>
                  <a:pt x="8005" y="3773465"/>
                  <a:pt x="0" y="3549892"/>
                </a:cubicBezTo>
                <a:cubicBezTo>
                  <a:pt x="-8005" y="3326319"/>
                  <a:pt x="27623" y="3052456"/>
                  <a:pt x="0" y="2851094"/>
                </a:cubicBezTo>
                <a:cubicBezTo>
                  <a:pt x="-27623" y="2649732"/>
                  <a:pt x="5614" y="2455815"/>
                  <a:pt x="0" y="2264104"/>
                </a:cubicBezTo>
                <a:cubicBezTo>
                  <a:pt x="-5614" y="2072393"/>
                  <a:pt x="22598" y="1990723"/>
                  <a:pt x="0" y="1733018"/>
                </a:cubicBezTo>
                <a:cubicBezTo>
                  <a:pt x="-22598" y="1475313"/>
                  <a:pt x="-6965" y="1369123"/>
                  <a:pt x="0" y="1090124"/>
                </a:cubicBezTo>
                <a:cubicBezTo>
                  <a:pt x="6965" y="811125"/>
                  <a:pt x="-19273" y="507044"/>
                  <a:pt x="0" y="0"/>
                </a:cubicBezTo>
                <a:close/>
              </a:path>
            </a:pathLst>
          </a:custGeom>
          <a:solidFill>
            <a:srgbClr val="254CD9"/>
          </a:solidFill>
          <a:ln w="41275" cap="rnd">
            <a:solidFill>
              <a:srgbClr val="254CD9"/>
            </a:solidFill>
            <a:round/>
            <a:extLst>
              <a:ext uri="{C807C97D-BFC1-408E-A445-0C87EB9F89A2}">
                <ask:lineSketchStyleProps xmlns:ask="http://schemas.microsoft.com/office/drawing/2018/sketchyshapes" sd="311409761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 descr="A satellite network in space&#10;&#10;Description automatically generated with medium confidence">
            <a:extLst>
              <a:ext uri="{FF2B5EF4-FFF2-40B4-BE49-F238E27FC236}">
                <a16:creationId xmlns:a16="http://schemas.microsoft.com/office/drawing/2014/main" id="{C7305ADB-BB9A-D378-8C8F-2213674C268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3795" r="-3" b="-3"/>
          <a:stretch/>
        </p:blipFill>
        <p:spPr>
          <a:xfrm>
            <a:off x="643128" y="4034569"/>
            <a:ext cx="1999127" cy="207798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566B5-50A6-9E4E-6F1F-E77046CFB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54296" y="640823"/>
            <a:ext cx="6894576" cy="558624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proliferation of Earth observation satellites has led to a surge in data generation, posing significant data storage and management challenges.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History of Earth observation data collection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The exponential growth of new satellites, including nanosatellites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9" name="Graphic 2">
            <a:extLst>
              <a:ext uri="{FF2B5EF4-FFF2-40B4-BE49-F238E27FC236}">
                <a16:creationId xmlns:a16="http://schemas.microsoft.com/office/drawing/2014/main" id="{FDF7F956-6114-F96C-599F-970AB9D6B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494BC02-D9F9-B0D5-E9F2-3FC4D69CC80C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C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33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71196E-55E5-4B76-DCA8-0FB0F0EC4E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 dirty="0"/>
              <a:t>Need for High-Performance Data Storage in Earth Observation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D577F-F45C-B402-FBBF-A4EF6852E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2493" y="2071316"/>
            <a:ext cx="11044228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 sz="3200" dirty="0"/>
              <a:t>The demand for high-performance data storage in Earth observation is essential for: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GB" sz="3200" dirty="0"/>
              <a:t>Extracting,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GB" sz="3200" dirty="0"/>
              <a:t>Storing,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GB" sz="3200" dirty="0"/>
              <a:t>Processing,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GB" sz="3200" dirty="0"/>
              <a:t>Analysing</a:t>
            </a:r>
          </a:p>
          <a:p>
            <a:pPr lvl="0"/>
            <a:endParaRPr lang="en-GB" sz="3200" dirty="0"/>
          </a:p>
          <a:p>
            <a:pPr lvl="0"/>
            <a:r>
              <a:rPr lang="en-GB" sz="3200" dirty="0"/>
              <a:t>Insights from the vast volumes of satellite data. 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BCAFD1C6-FDBB-1385-2357-D7BAED5FA4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3"/>
          <a:srcRect l="3795" r="-3" b="-3"/>
          <a:stretch/>
        </p:blipFill>
        <p:spPr>
          <a:xfrm>
            <a:off x="9043645" y="2693286"/>
            <a:ext cx="2508961" cy="2607922"/>
          </a:xfrm>
          <a:prstGeom prst="rect">
            <a:avLst/>
          </a:prstGeom>
        </p:spPr>
      </p:pic>
      <p:pic>
        <p:nvPicPr>
          <p:cNvPr id="7" name="Graphic 2">
            <a:extLst>
              <a:ext uri="{FF2B5EF4-FFF2-40B4-BE49-F238E27FC236}">
                <a16:creationId xmlns:a16="http://schemas.microsoft.com/office/drawing/2014/main" id="{EB730C72-FCE6-63B0-9D74-66C752F148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516F3C-6998-9C85-2495-561AB930E5AF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74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A8C76D-C4F4-7892-44AD-C87C59A57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Data Volume Challenge</a:t>
            </a:r>
          </a:p>
        </p:txBody>
      </p:sp>
      <p:sp>
        <p:nvSpPr>
          <p:cNvPr id="30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58141-B62C-CC45-EBEA-1BBF2F443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2492" y="2071316"/>
            <a:ext cx="8669034" cy="4119172"/>
          </a:xfrm>
        </p:spPr>
        <p:txBody>
          <a:bodyPr vert="horz" lIns="91440" tIns="45720" rIns="91440" bIns="45720" rtlCol="0" anchor="t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3200" dirty="0"/>
              <a:t>Increasing number of satellites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3200" dirty="0"/>
              <a:t>Increasing data collection size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3200" dirty="0"/>
              <a:t>Increasing data requests from users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3200" dirty="0"/>
          </a:p>
          <a:p>
            <a:r>
              <a:rPr lang="en-US" sz="3200" dirty="0"/>
              <a:t>The consequence: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3200" dirty="0"/>
              <a:t>Managing the sheer volume of Earth observation data efficiently is a critical challenge.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3200" dirty="0"/>
          </a:p>
        </p:txBody>
      </p:sp>
      <p:pic>
        <p:nvPicPr>
          <p:cNvPr id="8" name="Graphic 2">
            <a:extLst>
              <a:ext uri="{FF2B5EF4-FFF2-40B4-BE49-F238E27FC236}">
                <a16:creationId xmlns:a16="http://schemas.microsoft.com/office/drawing/2014/main" id="{3C3A90B2-1133-3C7A-0C51-4C9B43AE0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DE1B85A-D158-661C-9FE6-3F3A6C89D4E4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large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7AFBDE50-94FF-B929-F4DC-06F22A836C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6413" y="2098194"/>
            <a:ext cx="246888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79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B16481-0663-30CF-1B1C-45F863A3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Data Accessibility Challenge</a:t>
            </a:r>
          </a:p>
        </p:txBody>
      </p:sp>
      <p:sp>
        <p:nvSpPr>
          <p:cNvPr id="2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4AAE1E-BC4D-4E86-AF9F-823ABC4ED0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2492" y="2288956"/>
            <a:ext cx="11047016" cy="39015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3200" dirty="0"/>
              <a:t>Crucial needs for timely analysis and decision-making are: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3200" dirty="0"/>
              <a:t>Fast access to space data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3200" dirty="0"/>
              <a:t>Reliable access to space data.</a:t>
            </a:r>
          </a:p>
        </p:txBody>
      </p:sp>
      <p:pic>
        <p:nvPicPr>
          <p:cNvPr id="7" name="Content Placeholder 6" descr="A person standing in a tunnel&#10;&#10;Description automatically generated">
            <a:extLst>
              <a:ext uri="{FF2B5EF4-FFF2-40B4-BE49-F238E27FC236}">
                <a16:creationId xmlns:a16="http://schemas.microsoft.com/office/drawing/2014/main" id="{D489CA81-762B-DE3D-A954-0663FF6419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696" r="96" b="-3"/>
          <a:stretch/>
        </p:blipFill>
        <p:spPr>
          <a:xfrm>
            <a:off x="8867239" y="3135752"/>
            <a:ext cx="2723774" cy="2831208"/>
          </a:xfrm>
          <a:prstGeom prst="rect">
            <a:avLst/>
          </a:prstGeom>
        </p:spPr>
      </p:pic>
      <p:pic>
        <p:nvPicPr>
          <p:cNvPr id="8" name="Graphic 2">
            <a:extLst>
              <a:ext uri="{FF2B5EF4-FFF2-40B4-BE49-F238E27FC236}">
                <a16:creationId xmlns:a16="http://schemas.microsoft.com/office/drawing/2014/main" id="{3F499A7B-F50E-FFC0-37D2-4FA9A6FBE7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99C7BAD-029E-957B-1401-27257F6C1DB6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8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CD55A-2E90-A26E-8178-5697C08A8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High-Performance File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1C0C7B-6D5D-E438-71EC-279D5A720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20881"/>
            <a:ext cx="10515600" cy="3756082"/>
          </a:xfrm>
        </p:spPr>
        <p:txBody>
          <a:bodyPr/>
          <a:lstStyle/>
          <a:p>
            <a:r>
              <a:rPr lang="en-GB" dirty="0"/>
              <a:t>Comparison of the following aspects in rigorous speed-testing</a:t>
            </a:r>
          </a:p>
          <a:p>
            <a:pPr lvl="1"/>
            <a:r>
              <a:rPr lang="en-GB" dirty="0"/>
              <a:t>EOS based </a:t>
            </a:r>
            <a:r>
              <a:rPr lang="en-GB" dirty="0">
                <a:solidFill>
                  <a:srgbClr val="254CD9"/>
                </a:solidFill>
              </a:rPr>
              <a:t>CDFS</a:t>
            </a:r>
            <a:r>
              <a:rPr lang="en-GB" dirty="0"/>
              <a:t> </a:t>
            </a:r>
          </a:p>
          <a:p>
            <a:r>
              <a:rPr lang="en-GB" dirty="0"/>
              <a:t>EOS distributed file system has been subjected alongside other high-performance file systems, such as </a:t>
            </a:r>
            <a:r>
              <a:rPr lang="en-GB" dirty="0">
                <a:solidFill>
                  <a:srgbClr val="254CD9"/>
                </a:solidFill>
              </a:rPr>
              <a:t>Ceph</a:t>
            </a:r>
            <a:r>
              <a:rPr lang="en-GB" dirty="0"/>
              <a:t>, </a:t>
            </a:r>
            <a:r>
              <a:rPr lang="en-GB" dirty="0">
                <a:solidFill>
                  <a:srgbClr val="254CD9"/>
                </a:solidFill>
              </a:rPr>
              <a:t>Lustre</a:t>
            </a:r>
            <a:r>
              <a:rPr lang="en-GB" dirty="0"/>
              <a:t>, </a:t>
            </a:r>
            <a:r>
              <a:rPr lang="en-GB" dirty="0">
                <a:solidFill>
                  <a:srgbClr val="254CD9"/>
                </a:solidFill>
              </a:rPr>
              <a:t>IBM Spectrum Scale</a:t>
            </a:r>
            <a:r>
              <a:rPr lang="en-GB" dirty="0"/>
              <a:t>, and </a:t>
            </a:r>
            <a:r>
              <a:rPr lang="en-GB" dirty="0">
                <a:solidFill>
                  <a:srgbClr val="254CD9"/>
                </a:solidFill>
              </a:rPr>
              <a:t>Hadoop</a:t>
            </a:r>
            <a:r>
              <a:rPr lang="en-GB" dirty="0"/>
              <a:t>, demonstrating its superiority in various aspects.</a:t>
            </a:r>
          </a:p>
          <a:p>
            <a:endParaRPr lang="en-GB" dirty="0"/>
          </a:p>
        </p:txBody>
      </p:sp>
      <p:pic>
        <p:nvPicPr>
          <p:cNvPr id="4" name="Graphic 2">
            <a:extLst>
              <a:ext uri="{FF2B5EF4-FFF2-40B4-BE49-F238E27FC236}">
                <a16:creationId xmlns:a16="http://schemas.microsoft.com/office/drawing/2014/main" id="{4A97B2B2-DC8C-729A-CC80-182E27A67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ACDF8FF-CD28-DBE2-138C-F41B501A9BAE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ketchy line">
            <a:extLst>
              <a:ext uri="{FF2B5EF4-FFF2-40B4-BE49-F238E27FC236}">
                <a16:creationId xmlns:a16="http://schemas.microsoft.com/office/drawing/2014/main" id="{F2569749-BE54-448D-0047-4FB501BAE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653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C5FC4B-6EDE-C038-77AE-EDE2C5D8E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600"/>
              <a:t>Advantages of EOS (CDFS) for Earth Observation Data Storage</a:t>
            </a:r>
          </a:p>
        </p:txBody>
      </p:sp>
      <p:sp>
        <p:nvSpPr>
          <p:cNvPr id="44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D877E-CE55-8A0D-C46B-1C1A806EC1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2492" y="3337560"/>
            <a:ext cx="8786690" cy="285292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Reliability for Earth Observation </a:t>
            </a:r>
            <a:r>
              <a:rPr lang="en-US" sz="2400"/>
              <a:t>Data Storage.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CDFS ensures data integrity and availability, which is critical for mission-critical applications.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CDFS provides high-performance storage capabilities, enabling rapid data access and analysis.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6" name="Picture Placeholder 5" descr="A close up of a computer server&#10;&#10;Description automatically generated">
            <a:extLst>
              <a:ext uri="{FF2B5EF4-FFF2-40B4-BE49-F238E27FC236}">
                <a16:creationId xmlns:a16="http://schemas.microsoft.com/office/drawing/2014/main" id="{5D792415-1E88-797A-E9F8-CB12EB2E201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r="3792" b="-3"/>
          <a:stretch/>
        </p:blipFill>
        <p:spPr>
          <a:xfrm>
            <a:off x="9768407" y="3335248"/>
            <a:ext cx="1822603" cy="234658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341DF98-46D9-99F1-9AD2-68A5AEA4B5E6}"/>
              </a:ext>
            </a:extLst>
          </p:cNvPr>
          <p:cNvSpPr txBox="1">
            <a:spLocks/>
          </p:cNvSpPr>
          <p:nvPr/>
        </p:nvSpPr>
        <p:spPr>
          <a:xfrm>
            <a:off x="572492" y="2511184"/>
            <a:ext cx="11018519" cy="82637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CDFS offers seamless scalability to accommodate the growing volume of Earth observation data.</a:t>
            </a:r>
          </a:p>
        </p:txBody>
      </p:sp>
      <p:pic>
        <p:nvPicPr>
          <p:cNvPr id="10" name="Graphic 2">
            <a:extLst>
              <a:ext uri="{FF2B5EF4-FFF2-40B4-BE49-F238E27FC236}">
                <a16:creationId xmlns:a16="http://schemas.microsoft.com/office/drawing/2014/main" id="{8D51FEB3-7509-0A47-B487-E7B8D3968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8E0E375-95FA-B5E4-87F1-6758ECDD2340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794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10878-142C-2723-CD3E-505CCEFBD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CDFS's Superiority in Handling Earth Observation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AB2975-1C51-A492-0B3C-DA940D954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8001"/>
            <a:ext cx="10515600" cy="3978961"/>
          </a:xfrm>
        </p:spPr>
        <p:txBody>
          <a:bodyPr>
            <a:normAutofit/>
          </a:bodyPr>
          <a:lstStyle/>
          <a:p>
            <a:r>
              <a:rPr lang="en-GB" sz="3200" dirty="0"/>
              <a:t>CDFS's architecture and features</a:t>
            </a:r>
          </a:p>
          <a:p>
            <a:r>
              <a:rPr lang="en-GB" sz="3200" dirty="0"/>
              <a:t>Well-suited for handling</a:t>
            </a:r>
          </a:p>
          <a:p>
            <a:pPr lvl="1"/>
            <a:r>
              <a:rPr lang="en-GB" sz="3200" dirty="0"/>
              <a:t>The unique requirements of Earth observation data</a:t>
            </a:r>
          </a:p>
          <a:p>
            <a:pPr lvl="1"/>
            <a:r>
              <a:rPr lang="en-GB" sz="3200" dirty="0"/>
              <a:t>Handling large volumes</a:t>
            </a:r>
          </a:p>
          <a:p>
            <a:pPr lvl="1"/>
            <a:r>
              <a:rPr lang="en-GB" sz="3200" dirty="0"/>
              <a:t>Handling diverse formats</a:t>
            </a:r>
          </a:p>
          <a:p>
            <a:pPr lvl="1"/>
            <a:r>
              <a:rPr lang="en-GB" sz="3200" dirty="0"/>
              <a:t>Satisfying real-time processing needs</a:t>
            </a:r>
          </a:p>
        </p:txBody>
      </p:sp>
      <p:pic>
        <p:nvPicPr>
          <p:cNvPr id="5" name="Graphic 2">
            <a:extLst>
              <a:ext uri="{FF2B5EF4-FFF2-40B4-BE49-F238E27FC236}">
                <a16:creationId xmlns:a16="http://schemas.microsoft.com/office/drawing/2014/main" id="{91ABFAA7-7F75-C287-7DAA-B3AE170F86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78196A-BD46-D6F7-30C2-EEBFD8E70180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ketchy line">
            <a:extLst>
              <a:ext uri="{FF2B5EF4-FFF2-40B4-BE49-F238E27FC236}">
                <a16:creationId xmlns:a16="http://schemas.microsoft.com/office/drawing/2014/main" id="{69160D9A-4A52-8093-4DC2-7E8BD2026E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32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7E8DD-C65F-888A-6066-CFB892AE7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CDFS: EOS Implementation Prepared to Collect Earth Observation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7043E-F881-B001-6040-15890021C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36745"/>
            <a:ext cx="10515600" cy="4712699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3200" dirty="0"/>
              <a:t>The initial set-up prepared at Comtrade as a PoC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3200" dirty="0"/>
              <a:t>to collect and handle Earth observation data:</a:t>
            </a:r>
          </a:p>
          <a:p>
            <a:pPr lvl="1">
              <a:spcBef>
                <a:spcPts val="1700"/>
              </a:spcBef>
            </a:pPr>
            <a:r>
              <a:rPr lang="en-GB" dirty="0"/>
              <a:t>Management Nodes:</a:t>
            </a:r>
          </a:p>
          <a:p>
            <a:pPr lvl="2"/>
            <a:r>
              <a:rPr lang="en-GB" sz="2400" dirty="0"/>
              <a:t>32 threads, 2x Intel® Xeon® Silver 4208 Processor</a:t>
            </a:r>
          </a:p>
          <a:p>
            <a:pPr lvl="2"/>
            <a:r>
              <a:rPr lang="en-GB" sz="2400" dirty="0"/>
              <a:t>384 GB RAM, 2x 2 TB SSDs</a:t>
            </a:r>
          </a:p>
          <a:p>
            <a:pPr lvl="1"/>
            <a:r>
              <a:rPr lang="en-GB" dirty="0"/>
              <a:t>Storage Nodes: </a:t>
            </a:r>
          </a:p>
          <a:p>
            <a:pPr lvl="2"/>
            <a:r>
              <a:rPr lang="en-GB" sz="2400" dirty="0"/>
              <a:t>32 threads, 2x Intel® Xeon® Silver 4208 Processor</a:t>
            </a:r>
          </a:p>
          <a:p>
            <a:pPr lvl="2"/>
            <a:r>
              <a:rPr lang="en-GB" sz="2400" dirty="0"/>
              <a:t>64 GB RAM, 1x 2 TB SSD, 6x 2 TB HDDs</a:t>
            </a:r>
          </a:p>
          <a:p>
            <a:pPr lvl="1"/>
            <a:r>
              <a:rPr lang="en-GB" dirty="0"/>
              <a:t>Client Node Nodes:</a:t>
            </a:r>
          </a:p>
          <a:p>
            <a:pPr lvl="2"/>
            <a:r>
              <a:rPr lang="en-GB" sz="2400" dirty="0"/>
              <a:t>12 threads, Intel® Core™ i5-12400 Processor</a:t>
            </a:r>
          </a:p>
          <a:p>
            <a:pPr lvl="2"/>
            <a:r>
              <a:rPr lang="en-GB" sz="2400" dirty="0"/>
              <a:t>16 GB RAM, 1 TB SSD</a:t>
            </a:r>
          </a:p>
          <a:p>
            <a:endParaRPr lang="en-GB" sz="2400" dirty="0"/>
          </a:p>
        </p:txBody>
      </p:sp>
      <p:pic>
        <p:nvPicPr>
          <p:cNvPr id="4" name="Graphic 2">
            <a:extLst>
              <a:ext uri="{FF2B5EF4-FFF2-40B4-BE49-F238E27FC236}">
                <a16:creationId xmlns:a16="http://schemas.microsoft.com/office/drawing/2014/main" id="{AC6B1B85-9D58-20B9-75ED-DE10ADF532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548" y="6277856"/>
            <a:ext cx="1186033" cy="37158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2AEDAB7-04A1-E936-E1B4-6846A543F6E5}"/>
              </a:ext>
            </a:extLst>
          </p:cNvPr>
          <p:cNvSpPr/>
          <p:nvPr/>
        </p:nvSpPr>
        <p:spPr>
          <a:xfrm>
            <a:off x="0" y="6812281"/>
            <a:ext cx="12192000" cy="45719"/>
          </a:xfrm>
          <a:prstGeom prst="rect">
            <a:avLst/>
          </a:prstGeom>
          <a:solidFill>
            <a:srgbClr val="254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ketchy line">
            <a:extLst>
              <a:ext uri="{FF2B5EF4-FFF2-40B4-BE49-F238E27FC236}">
                <a16:creationId xmlns:a16="http://schemas.microsoft.com/office/drawing/2014/main" id="{0FBB141D-B0CC-02B5-50E0-AAB3544AD0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rgbClr val="254CD9">
              <a:alpha val="75000"/>
            </a:srgbClr>
          </a:solidFill>
          <a:ln w="44450" cap="rnd">
            <a:solidFill>
              <a:srgbClr val="254CD9">
                <a:alpha val="75000"/>
              </a:srgb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16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548</Words>
  <Application>Microsoft Macintosh PowerPoint</Application>
  <PresentationFormat>Widescreen</PresentationFormat>
  <Paragraphs>70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Courier New</vt:lpstr>
      <vt:lpstr>Office Theme</vt:lpstr>
      <vt:lpstr>Comparison of High-Performance Distributed File Systems on two Platforms: Linux and Windows</vt:lpstr>
      <vt:lpstr>The Rising Quantity of Earth Observation Data</vt:lpstr>
      <vt:lpstr>Need for High-Performance Data Storage in Earth Observation</vt:lpstr>
      <vt:lpstr>Data Volume Challenge</vt:lpstr>
      <vt:lpstr>Data Accessibility Challenge</vt:lpstr>
      <vt:lpstr>Comparison of High-Performance File Systems</vt:lpstr>
      <vt:lpstr>Advantages of EOS (CDFS) for Earth Observation Data Storage</vt:lpstr>
      <vt:lpstr>CDFS's Superiority in Handling Earth Observation Data</vt:lpstr>
      <vt:lpstr>CDFS: EOS Implementation Prepared to Collect Earth Observation Data</vt:lpstr>
      <vt:lpstr>Prospects and Enhancements for CDFS in Earth Observation</vt:lpstr>
      <vt:lpstr>Key Takeaways and Conclusion</vt:lpstr>
    </vt:vector>
  </TitlesOfParts>
  <Manager/>
  <Company>Comtrade 360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High-Performance Distributed File Systems on two Platforms: Linux and Windows</dc:title>
  <dc:subject>EOS-workshop 2024</dc:subject>
  <dc:creator>Gregor Molan</dc:creator>
  <cp:keywords/>
  <dc:description>The superiority of EOS-based Comtrade Distributed File System (CDFS) for Earth Observation Data Storage</dc:description>
  <cp:lastModifiedBy>Gregor Molan</cp:lastModifiedBy>
  <cp:revision>2</cp:revision>
  <dcterms:created xsi:type="dcterms:W3CDTF">2024-03-14T09:45:00Z</dcterms:created>
  <dcterms:modified xsi:type="dcterms:W3CDTF">2024-03-15T08:51:20Z</dcterms:modified>
  <cp:category/>
</cp:coreProperties>
</file>