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1" r:id="rId2"/>
    <p:sldId id="289" r:id="rId3"/>
    <p:sldId id="283" r:id="rId4"/>
    <p:sldId id="299" r:id="rId5"/>
    <p:sldId id="290" r:id="rId6"/>
    <p:sldId id="292" r:id="rId7"/>
    <p:sldId id="294" r:id="rId8"/>
    <p:sldId id="300" r:id="rId9"/>
    <p:sldId id="301" r:id="rId10"/>
    <p:sldId id="302" r:id="rId11"/>
    <p:sldId id="298" r:id="rId12"/>
    <p:sldId id="285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BE1"/>
    <a:srgbClr val="02FF00"/>
    <a:srgbClr val="9999FF"/>
    <a:srgbClr val="3333D5"/>
    <a:srgbClr val="12346D"/>
    <a:srgbClr val="F5BB93"/>
    <a:srgbClr val="7DA4C5"/>
    <a:srgbClr val="EFB7A3"/>
    <a:srgbClr val="578AB4"/>
    <a:srgbClr val="EAB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41" autoAdjust="0"/>
    <p:restoredTop sz="94348" autoAdjust="0"/>
  </p:normalViewPr>
  <p:slideViewPr>
    <p:cSldViewPr snapToGrid="0" snapToObjects="1">
      <p:cViewPr varScale="1">
        <p:scale>
          <a:sx n="88" d="100"/>
          <a:sy n="88" d="100"/>
        </p:scale>
        <p:origin x="468" y="72"/>
      </p:cViewPr>
      <p:guideLst/>
    </p:cSldViewPr>
  </p:slideViewPr>
  <p:outlineViewPr>
    <p:cViewPr>
      <p:scale>
        <a:sx n="33" d="100"/>
        <a:sy n="33" d="100"/>
      </p:scale>
      <p:origin x="0" y="-3507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0" d="100"/>
          <a:sy n="60" d="100"/>
        </p:scale>
        <p:origin x="3051" y="5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A8D00-6234-4002-AC65-6C26E528A323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23A1F-98B8-4253-A101-6A4562FB8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6BE1A-EBEC-6E4F-B3D0-9EEBE2490507}" type="datetimeFigureOut">
              <a:rPr kumimoji="1" lang="zh-CN" altLang="en-US" smtClean="0"/>
              <a:t>2024/3/15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A0B27-4EE5-6442-9424-7A0329C3AC2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A0B27-4EE5-6442-9424-7A0329C3AC2A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1850" y="2670879"/>
            <a:ext cx="10515600" cy="1640371"/>
          </a:xfrm>
        </p:spPr>
        <p:txBody>
          <a:bodyPr anchor="ctr"/>
          <a:lstStyle>
            <a:lvl1pPr algn="l">
              <a:defRPr sz="6000">
                <a:latin typeface="Lato Black" panose="020F0502020204030203" pitchFamily="34" charset="0"/>
                <a:cs typeface="Lato Black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831850" y="4311251"/>
            <a:ext cx="10515600" cy="17784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3" name="图片 2" descr="图片包含 游戏机, 桌子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2700"/>
            <a:ext cx="12192000" cy="2381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429000"/>
            <a:ext cx="10515600" cy="1640371"/>
          </a:xfrm>
        </p:spPr>
        <p:txBody>
          <a:bodyPr anchor="b"/>
          <a:lstStyle>
            <a:lvl1pPr>
              <a:defRPr sz="6000">
                <a:latin typeface="Lato Black" panose="020F0502020204030203" pitchFamily="34" charset="0"/>
                <a:cs typeface="Lato Black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5266607"/>
            <a:ext cx="10515600" cy="82304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4" name="图片 3" descr="图片包含 游戏机, 桌子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2700"/>
            <a:ext cx="12192000" cy="2381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753209"/>
          </a:xfrm>
          <a:prstGeom prst="rect">
            <a:avLst/>
          </a:prstGeom>
          <a:noFill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88844" y="57269"/>
            <a:ext cx="11824252" cy="623768"/>
          </a:xfrm>
        </p:spPr>
        <p:txBody>
          <a:bodyPr>
            <a:normAutofit/>
          </a:bodyPr>
          <a:lstStyle>
            <a:lvl1pPr>
              <a:defRPr sz="3200">
                <a:solidFill>
                  <a:srgbClr val="12346D"/>
                </a:solidFill>
                <a:latin typeface="Lato Black" panose="020F0502020204030203" pitchFamily="34" charset="0"/>
                <a:cs typeface="Lato Black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73" y="1204175"/>
            <a:ext cx="11001894" cy="4972787"/>
          </a:xfrm>
        </p:spPr>
        <p:txBody>
          <a:bodyPr/>
          <a:lstStyle>
            <a:lvl1pPr marL="342900" indent="-342900">
              <a:lnSpc>
                <a:spcPct val="120000"/>
              </a:lnSpc>
              <a:spcBef>
                <a:spcPts val="600"/>
              </a:spcBef>
              <a:buClr>
                <a:srgbClr val="7F7F7F"/>
              </a:buClr>
              <a:buSzPct val="100000"/>
              <a:buFont typeface="Source Sans Pro" panose="020B0503030403020204" pitchFamily="34" charset="0"/>
              <a:buChar char="◉"/>
              <a:defRPr sz="2400">
                <a:latin typeface="+mj-lt"/>
                <a:ea typeface="+mj-ea"/>
              </a:defRPr>
            </a:lvl1pPr>
            <a:lvl2pPr>
              <a:lnSpc>
                <a:spcPct val="120000"/>
              </a:lnSpc>
              <a:spcBef>
                <a:spcPts val="600"/>
              </a:spcBef>
              <a:buClr>
                <a:srgbClr val="7F7F7F"/>
              </a:buClr>
              <a:defRPr sz="2000">
                <a:latin typeface="+mn-lt"/>
                <a:ea typeface="+mn-ea"/>
              </a:defRPr>
            </a:lvl2pPr>
            <a:lvl3pPr>
              <a:lnSpc>
                <a:spcPct val="120000"/>
              </a:lnSpc>
              <a:spcBef>
                <a:spcPts val="600"/>
              </a:spcBef>
              <a:defRPr sz="18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3pPr>
            <a:lvl4pPr>
              <a:lnSpc>
                <a:spcPct val="120000"/>
              </a:lnSpc>
              <a:spcBef>
                <a:spcPts val="600"/>
              </a:spcBef>
              <a:defRPr sz="16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4pPr>
            <a:lvl5pPr>
              <a:lnSpc>
                <a:spcPct val="120000"/>
              </a:lnSpc>
              <a:spcBef>
                <a:spcPts val="600"/>
              </a:spcBef>
              <a:defRPr sz="14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753209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2673" y="1204175"/>
            <a:ext cx="5282738" cy="4971600"/>
          </a:xfrm>
        </p:spPr>
        <p:txBody>
          <a:bodyPr/>
          <a:lstStyle>
            <a:lvl1pPr marL="342900" indent="-342900" algn="l">
              <a:buClr>
                <a:srgbClr val="7F7F7F"/>
              </a:buClr>
              <a:buFont typeface="Source Sans Pro" panose="020B0503030403020204" pitchFamily="34" charset="0"/>
              <a:buChar char="◉"/>
              <a:defRPr sz="2400">
                <a:latin typeface="+mj-lt"/>
                <a:ea typeface="+mj-ea"/>
              </a:defRPr>
            </a:lvl1pPr>
            <a:lvl2pPr>
              <a:buClr>
                <a:srgbClr val="7F7F7F"/>
              </a:buClr>
              <a:defRPr sz="2000"/>
            </a:lvl2pPr>
            <a:lvl3pPr>
              <a:defRPr sz="18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4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6591" y="1204175"/>
            <a:ext cx="5297976" cy="4971600"/>
          </a:xfrm>
        </p:spPr>
        <p:txBody>
          <a:bodyPr/>
          <a:lstStyle>
            <a:lvl1pPr marL="342900" indent="-342900" algn="l">
              <a:buClr>
                <a:srgbClr val="7F7F7F"/>
              </a:buClr>
              <a:buSzPct val="100000"/>
              <a:buFont typeface="Source Sans Pro" panose="020B0503030403020204" pitchFamily="34" charset="0"/>
              <a:buChar char="◉"/>
              <a:defRPr sz="2400">
                <a:latin typeface="+mj-lt"/>
                <a:ea typeface="+mj-ea"/>
              </a:defRPr>
            </a:lvl1pPr>
            <a:lvl2pPr>
              <a:buClr>
                <a:srgbClr val="7F7F7F"/>
              </a:buClr>
              <a:defRPr sz="2000"/>
            </a:lvl2pPr>
            <a:lvl3pPr>
              <a:defRPr sz="18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4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88844" y="57269"/>
            <a:ext cx="11824252" cy="623768"/>
          </a:xfrm>
        </p:spPr>
        <p:txBody>
          <a:bodyPr>
            <a:normAutofit/>
          </a:bodyPr>
          <a:lstStyle>
            <a:lvl1pPr>
              <a:defRPr sz="3200">
                <a:solidFill>
                  <a:srgbClr val="12346D"/>
                </a:solidFill>
                <a:latin typeface="Lato Black" panose="020F0502020204030203" pitchFamily="34" charset="0"/>
                <a:cs typeface="Lato Black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4056000" y="6644286"/>
            <a:ext cx="4080000" cy="220133"/>
          </a:xfrm>
          <a:prstGeom prst="rect">
            <a:avLst/>
          </a:prstGeom>
          <a:solidFill>
            <a:srgbClr val="9ECB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100" b="1" dirty="0">
                <a:solidFill>
                  <a:schemeClr val="bg1"/>
                </a:solidFill>
                <a:latin typeface="+mn-lt"/>
              </a:rPr>
              <a:t>EOS Status at IHEP</a:t>
            </a:r>
            <a:endParaRPr kumimoji="1" lang="zh-CN" altLang="en-US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6644285"/>
            <a:ext cx="4080000" cy="220134"/>
          </a:xfrm>
          <a:prstGeom prst="rect">
            <a:avLst/>
          </a:prstGeom>
          <a:solidFill>
            <a:srgbClr val="EFB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altLang="zh-CN" sz="1100" b="1" dirty="0">
                <a:latin typeface="+mn-lt"/>
              </a:rPr>
              <a:t>EOS Workshop 2024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522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10" name="日期占位符 3"/>
          <p:cNvSpPr txBox="1"/>
          <p:nvPr userDrawn="1"/>
        </p:nvSpPr>
        <p:spPr>
          <a:xfrm>
            <a:off x="9770772" y="6637866"/>
            <a:ext cx="1362187" cy="2201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8136000" y="6644285"/>
            <a:ext cx="4056000" cy="220133"/>
          </a:xfrm>
          <a:prstGeom prst="rect">
            <a:avLst/>
          </a:prstGeom>
          <a:solidFill>
            <a:srgbClr val="7DA4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latin typeface="+mn-lt"/>
              </a:rPr>
              <a:t>2024-March-15</a:t>
            </a:r>
          </a:p>
        </p:txBody>
      </p:sp>
      <p:sp>
        <p:nvSpPr>
          <p:cNvPr id="11" name="日期占位符 3"/>
          <p:cNvSpPr txBox="1"/>
          <p:nvPr userDrawn="1"/>
        </p:nvSpPr>
        <p:spPr>
          <a:xfrm>
            <a:off x="11353800" y="6644285"/>
            <a:ext cx="814200" cy="20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b="1" dirty="0">
                <a:solidFill>
                  <a:schemeClr val="bg1"/>
                </a:solidFill>
                <a:latin typeface="+mj-lt"/>
                <a:ea typeface="Source Sans Pro" panose="020B0503030403020204" pitchFamily="34" charset="0"/>
              </a:rPr>
              <a:t> </a:t>
            </a:r>
            <a:fld id="{4F42B4B9-4F4F-DC40-8BF5-0036F3636617}" type="slidenum">
              <a:rPr lang="en-US" sz="1100" b="1" smtClean="0">
                <a:solidFill>
                  <a:schemeClr val="bg1"/>
                </a:solidFill>
                <a:latin typeface="+mj-lt"/>
                <a:ea typeface="Source Sans Pro" panose="020B0503030403020204" pitchFamily="34" charset="0"/>
              </a:rPr>
              <a:t>‹#›</a:t>
            </a:fld>
            <a:r>
              <a:rPr lang="en-US" sz="1100" b="1" dirty="0">
                <a:solidFill>
                  <a:schemeClr val="bg1"/>
                </a:solidFill>
                <a:latin typeface="+mj-lt"/>
                <a:ea typeface="Source Sans Pro" panose="020B0503030403020204" pitchFamily="34" charset="0"/>
              </a:rPr>
              <a:t> /</a:t>
            </a:r>
            <a:r>
              <a:rPr lang="en-US" altLang="zh-CN" sz="1100" b="1" dirty="0">
                <a:solidFill>
                  <a:schemeClr val="bg1"/>
                </a:solidFill>
                <a:latin typeface="+mj-lt"/>
                <a:ea typeface="Source Sans Pro" panose="020B0503030403020204" pitchFamily="34" charset="0"/>
              </a:rPr>
              <a:t>13</a:t>
            </a:r>
            <a:r>
              <a:rPr lang="en-US" sz="1100" b="1" dirty="0">
                <a:solidFill>
                  <a:schemeClr val="bg1"/>
                </a:solidFill>
                <a:latin typeface="+mj-lt"/>
                <a:ea typeface="Source Sans Pro" panose="020B0503030403020204" pitchFamily="34" charset="0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2674721"/>
            <a:ext cx="10997161" cy="177643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sz="4800" dirty="0">
                <a:latin typeface="Lato Black" panose="020F0502020204030203" pitchFamily="34" charset="0"/>
                <a:cs typeface="Lato Black" panose="020F0502020204030203" pitchFamily="34" charset="0"/>
              </a:rPr>
              <a:t>EOS Status at IHEP</a:t>
            </a:r>
            <a:endParaRPr lang="zh-CN" altLang="en-US" sz="4800" dirty="0">
              <a:latin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944591"/>
            <a:ext cx="10515600" cy="144686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800" dirty="0">
                <a:ea typeface="Lato Heavy" panose="020F0502020204030203" pitchFamily="34" charset="0"/>
                <a:cs typeface="Lato Heavy" panose="020F0502020204030203" pitchFamily="34" charset="0"/>
              </a:rPr>
              <a:t>Haibo LI&lt;lihaibo@ihep.ac.cn&gt;</a:t>
            </a:r>
          </a:p>
          <a:p>
            <a:pPr>
              <a:lnSpc>
                <a:spcPct val="80000"/>
              </a:lnSpc>
            </a:pPr>
            <a:r>
              <a:rPr lang="en-US" altLang="zh-CN" sz="2800" dirty="0">
                <a:ea typeface="Lato Heavy" panose="020F0502020204030203" pitchFamily="34" charset="0"/>
                <a:cs typeface="Lato Heavy" panose="020F0502020204030203" pitchFamily="34" charset="0"/>
              </a:rPr>
              <a:t>On behalf of the IHEP CC storage team</a:t>
            </a:r>
          </a:p>
          <a:p>
            <a:pPr>
              <a:lnSpc>
                <a:spcPct val="80000"/>
              </a:lnSpc>
            </a:pPr>
            <a:endParaRPr lang="en-US" altLang="zh-CN" sz="2800" dirty="0"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4" name="文本占位符 2"/>
          <p:cNvSpPr txBox="1"/>
          <p:nvPr/>
        </p:nvSpPr>
        <p:spPr>
          <a:xfrm>
            <a:off x="844550" y="5777946"/>
            <a:ext cx="10515600" cy="10380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en-US" altLang="zh-CN" sz="1600" dirty="0"/>
          </a:p>
          <a:p>
            <a:pPr>
              <a:lnSpc>
                <a:spcPct val="80000"/>
              </a:lnSpc>
            </a:pPr>
            <a:r>
              <a:rPr lang="en-US" altLang="zh-CN" sz="2000" dirty="0"/>
              <a:t>March 15, 2024</a:t>
            </a:r>
            <a:endParaRPr lang="zh-CN" altLang="en-US" sz="2000" dirty="0"/>
          </a:p>
          <a:p>
            <a:pPr>
              <a:lnSpc>
                <a:spcPct val="80000"/>
              </a:lnSpc>
            </a:pPr>
            <a:endParaRPr lang="zh-CN" altLang="en-US" sz="20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70A651C-5A23-4E84-9A2C-D7C3049B9A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059" y="5895739"/>
            <a:ext cx="2142754" cy="444083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38C02331-4840-4D42-B3A1-9CD15D384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8457" y="5143350"/>
            <a:ext cx="3019496" cy="634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08E943-C3CF-480D-B499-EF7F5A25F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Plans in 2024 – New EOS instance for LHAASO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E07AE22-34DD-44DE-9CCD-B5E7518C2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Add new instances for LHAASO to reduce the pressure on MGM</a:t>
            </a:r>
          </a:p>
          <a:p>
            <a:r>
              <a:rPr lang="en-US" altLang="zh-CN" dirty="0"/>
              <a:t>Be transparent to experiments and provide unified MGM endpoint</a:t>
            </a:r>
          </a:p>
          <a:p>
            <a:pPr lvl="1"/>
            <a:r>
              <a:rPr lang="en-US" altLang="zh-CN" dirty="0"/>
              <a:t>Use </a:t>
            </a:r>
            <a:r>
              <a:rPr lang="zh-CN" altLang="en-US" dirty="0"/>
              <a:t>‘</a:t>
            </a:r>
            <a:r>
              <a:rPr lang="en-US" altLang="zh-CN" dirty="0" err="1"/>
              <a:t>eos</a:t>
            </a:r>
            <a:r>
              <a:rPr lang="en-US" altLang="zh-CN" dirty="0"/>
              <a:t> route link</a:t>
            </a:r>
            <a:r>
              <a:rPr lang="zh-CN" altLang="en-US" dirty="0"/>
              <a:t>‘ </a:t>
            </a:r>
            <a:r>
              <a:rPr lang="en-US" altLang="zh-CN" dirty="0"/>
              <a:t>to federate these two instance</a:t>
            </a:r>
          </a:p>
          <a:p>
            <a:r>
              <a:rPr lang="en-US" altLang="zh-CN" dirty="0"/>
              <a:t>Functionality has been verified to work</a:t>
            </a:r>
          </a:p>
          <a:p>
            <a:r>
              <a:rPr lang="en-US" altLang="zh-CN" dirty="0"/>
              <a:t>New instances and old instances are distinguished by different directories</a:t>
            </a:r>
          </a:p>
        </p:txBody>
      </p:sp>
    </p:spTree>
    <p:extLst>
      <p:ext uri="{BB962C8B-B14F-4D97-AF65-F5344CB8AC3E}">
        <p14:creationId xmlns:p14="http://schemas.microsoft.com/office/powerpoint/2010/main" val="433875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068505-3745-4E63-B316-92FF49314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Plans in 2024 - Others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808F39D-8C78-4EBB-AEF7-5160C58267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Capacity expansion 6PB of gross space</a:t>
            </a:r>
          </a:p>
          <a:p>
            <a:r>
              <a:rPr lang="en-US" altLang="zh-CN" dirty="0"/>
              <a:t>Migrate to Alma Linux 9.3 by June 30 of this year</a:t>
            </a:r>
          </a:p>
          <a:p>
            <a:r>
              <a:rPr lang="en-US" altLang="zh-CN" dirty="0"/>
              <a:t>Construction of T2 EOS SE sites for other universities in China</a:t>
            </a:r>
          </a:p>
          <a:p>
            <a:r>
              <a:rPr lang="en-US" altLang="zh-CN" dirty="0"/>
              <a:t>Update EOS version to the latest 5.2.x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8181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48444A-D239-4C09-9301-DA61D0C13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34D1406-CC28-48E6-AB82-9237E79F4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EOS SE Replaces DPM  as WLCG SE at IHEP</a:t>
            </a:r>
          </a:p>
          <a:p>
            <a:r>
              <a:rPr lang="en-US" altLang="zh-CN" dirty="0"/>
              <a:t>ARM EOS is currently in production and running stable</a:t>
            </a:r>
          </a:p>
          <a:p>
            <a:r>
              <a:rPr lang="en-US" altLang="zh-CN" dirty="0"/>
              <a:t>As the data increases, the EOS systems face more and more demands and challenges, and we need do more efforts </a:t>
            </a:r>
          </a:p>
          <a:p>
            <a:r>
              <a:rPr lang="en-US" altLang="zh-CN" dirty="0"/>
              <a:t>EOS provides good storage guarantee for LHAASO experimental data processing and ensures the output of LHAASO scientific results</a:t>
            </a:r>
          </a:p>
          <a:p>
            <a:endParaRPr lang="en-US" altLang="zh-CN" dirty="0"/>
          </a:p>
          <a:p>
            <a:pPr marL="0" indent="0" algn="ctr">
              <a:buNone/>
            </a:pPr>
            <a:r>
              <a:rPr lang="en-US" altLang="zh-CN" sz="2800" b="1" dirty="0"/>
              <a:t>Thanks for great support from the CERN EOS team!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776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429000"/>
            <a:ext cx="10515600" cy="2267857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altLang="zh-CN" sz="6000" dirty="0"/>
              <a:t>Thanks for your attentions!</a:t>
            </a:r>
            <a:br>
              <a:rPr lang="en-US" altLang="zh-CN" sz="6000" dirty="0"/>
            </a:br>
            <a:r>
              <a:rPr lang="zh-CN" altLang="en-US" sz="8000" dirty="0">
                <a:latin typeface="华文行楷" panose="02010800040101010101" pitchFamily="2" charset="-122"/>
                <a:ea typeface="华文行楷" panose="02010800040101010101" pitchFamily="2" charset="-122"/>
              </a:rPr>
              <a:t>谢谢！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59F800-ECF9-4B97-8626-EB4B724C0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IHEP at a glance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98FD932-8268-45B4-8741-0C3C0C055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844" y="1092947"/>
            <a:ext cx="11001894" cy="5182941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b="1" i="0" dirty="0">
                <a:solidFill>
                  <a:srgbClr val="24292F"/>
                </a:solidFill>
                <a:effectLst/>
                <a:latin typeface="Noto Sans SC"/>
              </a:rPr>
              <a:t>I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nstitute of </a:t>
            </a:r>
            <a:r>
              <a:rPr lang="en-US" altLang="zh-CN" b="1" i="0" dirty="0">
                <a:solidFill>
                  <a:srgbClr val="24292F"/>
                </a:solidFill>
                <a:effectLst/>
                <a:latin typeface="Noto Sans SC"/>
              </a:rPr>
              <a:t>H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igh </a:t>
            </a:r>
            <a:r>
              <a:rPr lang="en-US" altLang="zh-CN" b="1" i="0" dirty="0">
                <a:solidFill>
                  <a:srgbClr val="24292F"/>
                </a:solidFill>
                <a:effectLst/>
                <a:latin typeface="Noto Sans SC"/>
              </a:rPr>
              <a:t>E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nergy </a:t>
            </a:r>
            <a:r>
              <a:rPr lang="en-US" altLang="zh-CN" b="1" i="0" dirty="0">
                <a:solidFill>
                  <a:srgbClr val="24292F"/>
                </a:solidFill>
                <a:effectLst/>
                <a:latin typeface="Noto Sans SC"/>
              </a:rPr>
              <a:t>P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hysics (IHEP) is a premier research institute in China, dedicated to the study of particle physics, accelerator physics, and related fields.</a:t>
            </a:r>
            <a:endParaRPr lang="en-US" altLang="zh-CN" dirty="0"/>
          </a:p>
          <a:p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Data storage requirements for </a:t>
            </a:r>
            <a:r>
              <a:rPr lang="en-US" altLang="zh-CN" dirty="0"/>
              <a:t>HEP experiments at IHEP</a:t>
            </a:r>
          </a:p>
          <a:p>
            <a:pPr lvl="1"/>
            <a:r>
              <a:rPr lang="en-US" altLang="zh-CN" dirty="0"/>
              <a:t> Beijing Electron Positron Collider BEPCII/BESIII</a:t>
            </a:r>
          </a:p>
          <a:p>
            <a:pPr lvl="2"/>
            <a:r>
              <a:rPr lang="en-US" altLang="zh-CN" dirty="0"/>
              <a:t>1PB/year, with an accumulation of over 10PB</a:t>
            </a:r>
          </a:p>
          <a:p>
            <a:pPr lvl="1"/>
            <a:r>
              <a:rPr lang="en-US" altLang="zh-CN" dirty="0"/>
              <a:t>Jiangmen Neutrino Experiment</a:t>
            </a:r>
          </a:p>
          <a:p>
            <a:pPr lvl="2"/>
            <a:r>
              <a:rPr lang="en-US" altLang="zh-CN" dirty="0"/>
              <a:t>2PB/year</a:t>
            </a:r>
          </a:p>
          <a:p>
            <a:pPr lvl="1"/>
            <a:r>
              <a:rPr lang="en-US" altLang="zh-CN" dirty="0"/>
              <a:t>Large High Altitude Air Shower Observatory (LHAASO)</a:t>
            </a:r>
          </a:p>
          <a:p>
            <a:pPr lvl="2"/>
            <a:r>
              <a:rPr lang="en-US" altLang="zh-CN" dirty="0"/>
              <a:t>10PB/year</a:t>
            </a:r>
          </a:p>
          <a:p>
            <a:pPr lvl="1"/>
            <a:r>
              <a:rPr lang="en-US" altLang="zh-CN" dirty="0"/>
              <a:t>High Energy Synchrotron Radiation Light Source (HEPS)</a:t>
            </a:r>
          </a:p>
          <a:p>
            <a:pPr lvl="2"/>
            <a:r>
              <a:rPr lang="en-US" altLang="zh-CN" dirty="0"/>
              <a:t>100PB/year</a:t>
            </a:r>
          </a:p>
          <a:p>
            <a:pPr lvl="1"/>
            <a:r>
              <a:rPr lang="en-US" altLang="zh-CN" dirty="0"/>
              <a:t>High-Energy Space Astronomy Experiments such as </a:t>
            </a:r>
            <a:br>
              <a:rPr lang="en-US" altLang="zh-CN" dirty="0"/>
            </a:br>
            <a:r>
              <a:rPr lang="en-US" altLang="zh-CN" dirty="0"/>
              <a:t>HXMT/HERD/</a:t>
            </a:r>
            <a:r>
              <a:rPr lang="en-US" altLang="zh-CN" dirty="0" err="1"/>
              <a:t>eXTP</a:t>
            </a:r>
            <a:r>
              <a:rPr lang="en-US" altLang="zh-CN" dirty="0"/>
              <a:t>/</a:t>
            </a:r>
            <a:r>
              <a:rPr lang="en-US" altLang="zh-CN" dirty="0" err="1"/>
              <a:t>GeCAM</a:t>
            </a:r>
            <a:r>
              <a:rPr lang="en-US" altLang="zh-CN" dirty="0"/>
              <a:t>, etc.</a:t>
            </a:r>
          </a:p>
          <a:p>
            <a:pPr lvl="2"/>
            <a:r>
              <a:rPr lang="en-US" altLang="zh-CN" dirty="0"/>
              <a:t>10PB/year</a:t>
            </a:r>
          </a:p>
          <a:p>
            <a:pPr lvl="1"/>
            <a:r>
              <a:rPr lang="en-US" altLang="zh-CN" dirty="0"/>
              <a:t>WLCG: CMS, ATLAS, </a:t>
            </a:r>
            <a:r>
              <a:rPr lang="en-US" altLang="zh-CN" dirty="0" err="1"/>
              <a:t>LHCb</a:t>
            </a:r>
            <a:r>
              <a:rPr lang="en-US" altLang="zh-CN" dirty="0"/>
              <a:t>, </a:t>
            </a:r>
            <a:r>
              <a:rPr lang="en-US" altLang="zh-CN" dirty="0" err="1"/>
              <a:t>BelleII</a:t>
            </a:r>
            <a:r>
              <a:rPr lang="en-US" altLang="zh-CN" dirty="0"/>
              <a:t>, etc.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AE7BFC1-7C2B-49A1-9D51-C5EAD3D336CA}"/>
              </a:ext>
            </a:extLst>
          </p:cNvPr>
          <p:cNvSpPr txBox="1"/>
          <p:nvPr/>
        </p:nvSpPr>
        <p:spPr>
          <a:xfrm>
            <a:off x="10368121" y="4616737"/>
            <a:ext cx="2023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0070C0"/>
                </a:solidFill>
              </a:rPr>
              <a:t>Particle collider</a:t>
            </a:r>
          </a:p>
          <a:p>
            <a:pPr algn="ctr"/>
            <a:r>
              <a:rPr lang="zh-CN" altLang="en-US" sz="1400" dirty="0"/>
              <a:t>（</a:t>
            </a:r>
            <a:r>
              <a:rPr lang="en-US" altLang="zh-CN" sz="1400" dirty="0"/>
              <a:t>BEPCII,</a:t>
            </a:r>
            <a:r>
              <a:rPr lang="en-US" altLang="zh-CN" sz="1400" dirty="0">
                <a:solidFill>
                  <a:srgbClr val="FF0000"/>
                </a:solidFill>
              </a:rPr>
              <a:t> HEPS</a:t>
            </a:r>
            <a:r>
              <a:rPr lang="en-US" altLang="zh-CN" sz="1400" dirty="0"/>
              <a:t>,CSNS</a:t>
            </a:r>
            <a:r>
              <a:rPr lang="zh-CN" altLang="en-US" sz="1400" dirty="0"/>
              <a:t>）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2B3F74EF-42D3-4E4D-915D-4078A49A4FCF}"/>
              </a:ext>
            </a:extLst>
          </p:cNvPr>
          <p:cNvGrpSpPr/>
          <p:nvPr/>
        </p:nvGrpSpPr>
        <p:grpSpPr>
          <a:xfrm>
            <a:off x="6166884" y="2124230"/>
            <a:ext cx="6138028" cy="4175789"/>
            <a:chOff x="5886939" y="2000941"/>
            <a:chExt cx="6274782" cy="3743018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007ECE5B-F902-4D38-BD98-CB61EC1C9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6163" y="2000941"/>
              <a:ext cx="1566917" cy="807417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7557F2DB-33A1-4D9D-8095-EAD7CC674EE4}"/>
                </a:ext>
              </a:extLst>
            </p:cNvPr>
            <p:cNvSpPr txBox="1"/>
            <p:nvPr/>
          </p:nvSpPr>
          <p:spPr>
            <a:xfrm>
              <a:off x="10300021" y="2047808"/>
              <a:ext cx="1630918" cy="662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70C0"/>
                  </a:solidFill>
                </a:rPr>
                <a:t>Space astronomy </a:t>
              </a:r>
            </a:p>
            <a:p>
              <a:pPr algn="ctr"/>
              <a:r>
                <a:rPr lang="en-US" altLang="zh-CN" sz="1400" dirty="0">
                  <a:solidFill>
                    <a:srgbClr val="0070C0"/>
                  </a:solidFill>
                </a:rPr>
                <a:t>satellite</a:t>
              </a:r>
            </a:p>
            <a:p>
              <a:pPr algn="ctr"/>
              <a:r>
                <a:rPr lang="zh-CN" altLang="en-US" sz="1400" dirty="0"/>
                <a:t>（</a:t>
              </a:r>
              <a:r>
                <a:rPr lang="en-US" altLang="zh-CN" sz="1400" dirty="0"/>
                <a:t>HXMT, </a:t>
              </a:r>
              <a:r>
                <a:rPr lang="en-US" altLang="zh-CN" sz="1400" dirty="0">
                  <a:solidFill>
                    <a:srgbClr val="FF0000"/>
                  </a:solidFill>
                </a:rPr>
                <a:t>HERD</a:t>
              </a:r>
              <a:r>
                <a:rPr lang="zh-CN" altLang="en-US" sz="1400" dirty="0"/>
                <a:t>）</a:t>
              </a:r>
            </a:p>
          </p:txBody>
        </p: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31CB4263-E1A1-4BD6-80E0-980441659097}"/>
                </a:ext>
              </a:extLst>
            </p:cNvPr>
            <p:cNvCxnSpPr/>
            <p:nvPr/>
          </p:nvCxnSpPr>
          <p:spPr>
            <a:xfrm>
              <a:off x="10290988" y="2059653"/>
              <a:ext cx="7089" cy="366267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EA17F0B0-38BA-48DB-8261-A68A2205CEC1}"/>
                </a:ext>
              </a:extLst>
            </p:cNvPr>
            <p:cNvSpPr txBox="1"/>
            <p:nvPr/>
          </p:nvSpPr>
          <p:spPr>
            <a:xfrm>
              <a:off x="9362008" y="2190874"/>
              <a:ext cx="598745" cy="213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~550KM</a:t>
              </a:r>
              <a:endParaRPr lang="zh-CN" altLang="en-US" sz="1400" dirty="0"/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D5796742-58DD-415F-9B30-B88351990C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07154" y="2930618"/>
              <a:ext cx="1540626" cy="817492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15572F58-37FF-4AE9-AA81-E12B06AB7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26164" y="2926089"/>
              <a:ext cx="1566917" cy="822022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7A888CE1-05BF-4A03-BCF0-AD4E4EBE672D}"/>
                </a:ext>
              </a:extLst>
            </p:cNvPr>
            <p:cNvSpPr txBox="1"/>
            <p:nvPr/>
          </p:nvSpPr>
          <p:spPr>
            <a:xfrm>
              <a:off x="9323200" y="3273086"/>
              <a:ext cx="598745" cy="213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~4400M</a:t>
              </a:r>
              <a:endParaRPr lang="zh-CN" altLang="en-US" sz="1400" dirty="0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F4396C53-A3F7-413E-9F8A-01AA3258BB8E}"/>
                </a:ext>
              </a:extLst>
            </p:cNvPr>
            <p:cNvSpPr txBox="1"/>
            <p:nvPr/>
          </p:nvSpPr>
          <p:spPr>
            <a:xfrm>
              <a:off x="10208041" y="3125592"/>
              <a:ext cx="1953680" cy="662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70C0"/>
                  </a:solidFill>
                </a:rPr>
                <a:t>High Altitude Cosmic </a:t>
              </a:r>
              <a:br>
                <a:rPr lang="en-US" altLang="zh-CN" sz="1400" dirty="0">
                  <a:solidFill>
                    <a:srgbClr val="0070C0"/>
                  </a:solidFill>
                </a:rPr>
              </a:br>
              <a:r>
                <a:rPr lang="en-US" altLang="zh-CN" sz="1400" dirty="0">
                  <a:solidFill>
                    <a:srgbClr val="0070C0"/>
                  </a:solidFill>
                </a:rPr>
                <a:t>Ray Observatory</a:t>
              </a:r>
            </a:p>
            <a:p>
              <a:pPr algn="ctr"/>
              <a:r>
                <a:rPr lang="zh-CN" altLang="en-US" sz="1400" dirty="0"/>
                <a:t>（</a:t>
              </a:r>
              <a:r>
                <a:rPr lang="en-US" altLang="zh-CN" sz="1400" dirty="0">
                  <a:solidFill>
                    <a:srgbClr val="FF0000"/>
                  </a:solidFill>
                </a:rPr>
                <a:t>LHAASO</a:t>
              </a:r>
              <a:r>
                <a:rPr lang="en-US" altLang="zh-CN" sz="1400" dirty="0"/>
                <a:t>, YBJ</a:t>
              </a:r>
              <a:r>
                <a:rPr lang="zh-CN" altLang="en-US" sz="1400" dirty="0"/>
                <a:t>）</a:t>
              </a: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2104295F-A525-4B75-BBC4-3C1A55DABA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07769" y="2000941"/>
              <a:ext cx="1540011" cy="807417"/>
            </a:xfrm>
            <a:prstGeom prst="rect">
              <a:avLst/>
            </a:prstGeom>
          </p:spPr>
        </p:pic>
        <p:pic>
          <p:nvPicPr>
            <p:cNvPr id="15" name="Picture 4" descr="http://tse2.mm.bing.net/th?id=OIP.Mfddced73f7a3edb44ad038e7cf68ce2do0&amp;w=209&amp;h=143&amp;c=7&amp;rs=1&amp;qlt=90&amp;o=4&amp;pid=1.1">
              <a:extLst>
                <a:ext uri="{FF2B5EF4-FFF2-40B4-BE49-F238E27FC236}">
                  <a16:creationId xmlns:a16="http://schemas.microsoft.com/office/drawing/2014/main" id="{C3CEA0D1-5F50-4C44-A460-A4CF81E15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9390" y="3853403"/>
              <a:ext cx="1307941" cy="882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4BD9651B-7D99-45E5-83C7-23A624E09BDA}"/>
                </a:ext>
              </a:extLst>
            </p:cNvPr>
            <p:cNvSpPr txBox="1"/>
            <p:nvPr/>
          </p:nvSpPr>
          <p:spPr>
            <a:xfrm>
              <a:off x="9417732" y="4327134"/>
              <a:ext cx="451814" cy="213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~-5M</a:t>
              </a:r>
              <a:endParaRPr lang="zh-CN" altLang="en-US" sz="1400" dirty="0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B6F9819A-09E7-4A37-9E4C-B9FF7C9AA21A}"/>
                </a:ext>
              </a:extLst>
            </p:cNvPr>
            <p:cNvSpPr txBox="1"/>
            <p:nvPr/>
          </p:nvSpPr>
          <p:spPr>
            <a:xfrm>
              <a:off x="10160284" y="4888734"/>
              <a:ext cx="1910388" cy="855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70C0"/>
                  </a:solidFill>
                </a:rPr>
                <a:t>Underground Neutrino </a:t>
              </a:r>
            </a:p>
            <a:p>
              <a:pPr algn="ctr"/>
              <a:r>
                <a:rPr lang="en-US" altLang="zh-CN" sz="1400" dirty="0">
                  <a:solidFill>
                    <a:srgbClr val="0070C0"/>
                  </a:solidFill>
                </a:rPr>
                <a:t>Experiment</a:t>
              </a:r>
            </a:p>
            <a:p>
              <a:pPr algn="ctr"/>
              <a:r>
                <a:rPr lang="zh-CN" altLang="en-US" sz="1400" dirty="0"/>
                <a:t>（</a:t>
              </a:r>
              <a:r>
                <a:rPr lang="en-US" altLang="zh-CN" sz="1400" dirty="0">
                  <a:solidFill>
                    <a:srgbClr val="FF0000"/>
                  </a:solidFill>
                </a:rPr>
                <a:t>JUNO</a:t>
              </a:r>
              <a:r>
                <a:rPr lang="en-US" altLang="zh-CN" sz="1400" dirty="0"/>
                <a:t>, </a:t>
              </a:r>
              <a:r>
                <a:rPr lang="en-US" altLang="zh-CN" sz="1400" dirty="0" err="1"/>
                <a:t>Dayabay</a:t>
              </a:r>
              <a:r>
                <a:rPr lang="zh-CN" altLang="en-US" sz="1400" dirty="0"/>
                <a:t>）</a:t>
              </a:r>
            </a:p>
          </p:txBody>
        </p: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C4930A7A-EB39-435B-93FA-8CB3EA2A0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86939" y="4881713"/>
              <a:ext cx="1206921" cy="828390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8834E071-A32E-43EA-94C5-8707E8825358}"/>
                </a:ext>
              </a:extLst>
            </p:cNvPr>
            <p:cNvSpPr txBox="1"/>
            <p:nvPr/>
          </p:nvSpPr>
          <p:spPr>
            <a:xfrm>
              <a:off x="9403403" y="5003719"/>
              <a:ext cx="598745" cy="363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-2500M</a:t>
              </a:r>
            </a:p>
            <a:p>
              <a:r>
                <a:rPr lang="en-US" altLang="zh-CN" sz="1400" dirty="0"/>
                <a:t>~-300M</a:t>
              </a:r>
              <a:endParaRPr lang="zh-CN" altLang="en-US" sz="1400" dirty="0"/>
            </a:p>
          </p:txBody>
        </p:sp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2B15A897-4424-43D5-8520-D269C27ED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16304" y="4874759"/>
              <a:ext cx="1069533" cy="826679"/>
            </a:xfrm>
            <a:prstGeom prst="rect">
              <a:avLst/>
            </a:prstGeom>
          </p:spPr>
        </p:pic>
        <p:pic>
          <p:nvPicPr>
            <p:cNvPr id="21" name="Picture 18">
              <a:extLst>
                <a:ext uri="{FF2B5EF4-FFF2-40B4-BE49-F238E27FC236}">
                  <a16:creationId xmlns:a16="http://schemas.microsoft.com/office/drawing/2014/main" id="{2632E8E4-37A3-49FD-8504-FA42D72AF4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7093860" y="4880951"/>
              <a:ext cx="1122444" cy="829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5">
              <a:extLst>
                <a:ext uri="{FF2B5EF4-FFF2-40B4-BE49-F238E27FC236}">
                  <a16:creationId xmlns:a16="http://schemas.microsoft.com/office/drawing/2014/main" id="{50E8B0DC-0EF0-4E5B-8951-58B77CFCF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7651751" y="3866218"/>
              <a:ext cx="1502808" cy="884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13563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1D55251-1E29-435C-9DCF-B754DB682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EOS deployment at IHEP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1BBA701D-E2F1-4D42-B4BB-D09EE52D5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/>
              <a:t> EOS is one of the major storage systems at IHEP</a:t>
            </a:r>
          </a:p>
          <a:p>
            <a:pPr lvl="1"/>
            <a:r>
              <a:rPr lang="en-US" altLang="zh-CN" dirty="0"/>
              <a:t>Serves for LHAASO, JUNO, CTA and </a:t>
            </a:r>
            <a:r>
              <a:rPr lang="en-US" altLang="zh-CN" dirty="0" err="1"/>
              <a:t>IHEPBox</a:t>
            </a:r>
            <a:endParaRPr lang="en-US" altLang="zh-CN" dirty="0"/>
          </a:p>
          <a:p>
            <a:r>
              <a:rPr lang="en-US" altLang="zh-CN" dirty="0"/>
              <a:t>EOS in production since 2016</a:t>
            </a:r>
          </a:p>
          <a:p>
            <a:r>
              <a:rPr lang="en-US" altLang="zh-CN" dirty="0"/>
              <a:t>11 EOS instances </a:t>
            </a:r>
          </a:p>
          <a:p>
            <a:pPr lvl="1"/>
            <a:r>
              <a:rPr lang="en-US" altLang="zh-CN" dirty="0"/>
              <a:t>6 instances for physics</a:t>
            </a:r>
          </a:p>
          <a:p>
            <a:pPr lvl="1"/>
            <a:r>
              <a:rPr lang="en-US" altLang="zh-CN" dirty="0"/>
              <a:t>4 instances for CTA</a:t>
            </a:r>
          </a:p>
          <a:p>
            <a:pPr lvl="1"/>
            <a:r>
              <a:rPr lang="en-US" altLang="zh-CN" dirty="0"/>
              <a:t>1 instance for </a:t>
            </a:r>
            <a:r>
              <a:rPr lang="en-US" altLang="zh-CN" dirty="0" err="1"/>
              <a:t>IHEPBox</a:t>
            </a:r>
            <a:endParaRPr lang="en-US" altLang="zh-CN" dirty="0"/>
          </a:p>
          <a:p>
            <a:r>
              <a:rPr lang="en-US" altLang="zh-CN" dirty="0"/>
              <a:t>EOS versions</a:t>
            </a:r>
          </a:p>
          <a:p>
            <a:pPr lvl="1"/>
            <a:r>
              <a:rPr lang="en-US" altLang="zh-CN" dirty="0"/>
              <a:t>MGM: 5.1.25,</a:t>
            </a:r>
            <a:r>
              <a:rPr lang="zh-CN" altLang="en-US" dirty="0"/>
              <a:t> </a:t>
            </a:r>
            <a:r>
              <a:rPr lang="en-US" altLang="zh-CN" dirty="0"/>
              <a:t>5.2.X   FST: 5.1.25, 5.2.X</a:t>
            </a:r>
          </a:p>
          <a:p>
            <a:pPr lvl="1"/>
            <a:r>
              <a:rPr lang="en-US" altLang="zh-CN" dirty="0"/>
              <a:t>Computing nodes: 5.1.25</a:t>
            </a:r>
          </a:p>
          <a:p>
            <a:r>
              <a:rPr lang="en-US" altLang="zh-CN" dirty="0"/>
              <a:t>Replica 2</a:t>
            </a:r>
          </a:p>
          <a:p>
            <a:r>
              <a:rPr lang="en-US" altLang="zh-CN" dirty="0"/>
              <a:t>Access via </a:t>
            </a:r>
            <a:r>
              <a:rPr lang="en-US" altLang="zh-CN" dirty="0" err="1"/>
              <a:t>xrootd</a:t>
            </a:r>
            <a:r>
              <a:rPr lang="en-US" altLang="zh-CN" dirty="0"/>
              <a:t> at batch nodes</a:t>
            </a:r>
          </a:p>
          <a:p>
            <a:r>
              <a:rPr lang="en-US" altLang="zh-CN" dirty="0" err="1"/>
              <a:t>Fusex</a:t>
            </a:r>
            <a:r>
              <a:rPr lang="en-US" altLang="zh-CN" dirty="0"/>
              <a:t> at login node</a:t>
            </a:r>
          </a:p>
          <a:p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805BA94-F788-447F-9279-A7ADEBEEC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136" y="3790289"/>
            <a:ext cx="4618695" cy="2637922"/>
          </a:xfrm>
          <a:prstGeom prst="rect">
            <a:avLst/>
          </a:prstGeom>
        </p:spPr>
      </p:pic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67153FBD-4911-4C83-9B34-9E3BE04B30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018532"/>
              </p:ext>
            </p:extLst>
          </p:nvPr>
        </p:nvGraphicFramePr>
        <p:xfrm>
          <a:off x="7496059" y="1190233"/>
          <a:ext cx="4093268" cy="2600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3712">
                  <a:extLst>
                    <a:ext uri="{9D8B030D-6E8A-4147-A177-3AD203B41FA5}">
                      <a16:colId xmlns:a16="http://schemas.microsoft.com/office/drawing/2014/main" val="388716895"/>
                    </a:ext>
                  </a:extLst>
                </a:gridCol>
                <a:gridCol w="1519556">
                  <a:extLst>
                    <a:ext uri="{9D8B030D-6E8A-4147-A177-3AD203B41FA5}">
                      <a16:colId xmlns:a16="http://schemas.microsoft.com/office/drawing/2014/main" val="2990805723"/>
                    </a:ext>
                  </a:extLst>
                </a:gridCol>
              </a:tblGrid>
              <a:tr h="433343">
                <a:tc>
                  <a:txBody>
                    <a:bodyPr/>
                    <a:lstStyle/>
                    <a:p>
                      <a:r>
                        <a:rPr lang="en-US" altLang="zh-CN" sz="1600" b="0" baseline="0" dirty="0"/>
                        <a:t>Raw Capacity</a:t>
                      </a:r>
                      <a:endParaRPr lang="zh-CN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chemeClr val="bg1"/>
                          </a:solidFill>
                        </a:rPr>
                        <a:t>~ 50PB</a:t>
                      </a:r>
                      <a:endParaRPr lang="zh-CN" alt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429310"/>
                  </a:ext>
                </a:extLst>
              </a:tr>
              <a:tr h="433343">
                <a:tc>
                  <a:txBody>
                    <a:bodyPr/>
                    <a:lstStyle/>
                    <a:p>
                      <a:r>
                        <a:rPr lang="en-US" altLang="zh-CN" sz="1600" b="0" dirty="0"/>
                        <a:t>Disk</a:t>
                      </a:r>
                      <a:r>
                        <a:rPr lang="en-US" altLang="zh-CN" sz="1600" b="0" baseline="0" dirty="0"/>
                        <a:t> server</a:t>
                      </a:r>
                      <a:endParaRPr lang="zh-CN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/>
                        <a:t>148</a:t>
                      </a:r>
                      <a:endParaRPr lang="zh-CN" alt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325181"/>
                  </a:ext>
                </a:extLst>
              </a:tr>
              <a:tr h="433343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Number of fs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3906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966561"/>
                  </a:ext>
                </a:extLst>
              </a:tr>
              <a:tr h="433343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Number of</a:t>
                      </a:r>
                      <a:r>
                        <a:rPr lang="en-US" altLang="zh-CN" sz="1600" baseline="0" dirty="0"/>
                        <a:t> files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~ 700 Mil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252923"/>
                  </a:ext>
                </a:extLst>
              </a:tr>
              <a:tr h="433343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Number of</a:t>
                      </a:r>
                      <a:r>
                        <a:rPr lang="en-US" altLang="zh-CN" sz="1600" baseline="0" dirty="0"/>
                        <a:t> directories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~ 15 Mil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731572"/>
                  </a:ext>
                </a:extLst>
              </a:tr>
              <a:tr h="433343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Peak throughput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&gt;100 GB/s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832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9596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0EC381-1EE6-413B-8FF8-DF891780F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EOS Hardware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6C3391-C9AC-421E-BAFE-5728E94C7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RAID array</a:t>
            </a:r>
          </a:p>
          <a:p>
            <a:pPr lvl="1"/>
            <a:r>
              <a:rPr lang="en-US" altLang="zh-CN" dirty="0"/>
              <a:t>Disks per RAID: 84</a:t>
            </a:r>
          </a:p>
          <a:p>
            <a:pPr lvl="1"/>
            <a:r>
              <a:rPr lang="en-US" altLang="zh-CN" dirty="0"/>
              <a:t>Disk sizes:12TB, 20TB</a:t>
            </a:r>
          </a:p>
          <a:p>
            <a:pPr lvl="1"/>
            <a:r>
              <a:rPr lang="en-US" altLang="zh-CN" dirty="0"/>
              <a:t>Mainly used in </a:t>
            </a:r>
            <a:r>
              <a:rPr lang="en-US" altLang="zh-CN" dirty="0" err="1"/>
              <a:t>Daocheng</a:t>
            </a:r>
            <a:r>
              <a:rPr lang="en-US" altLang="zh-CN" dirty="0"/>
              <a:t> site, </a:t>
            </a:r>
            <a:r>
              <a:rPr lang="en-US" altLang="zh-CN" sz="2000" dirty="0"/>
              <a:t>Sichuan province (at the altitude of 4410m)</a:t>
            </a:r>
          </a:p>
          <a:p>
            <a:r>
              <a:rPr lang="en-US" altLang="zh-CN" dirty="0"/>
              <a:t>JBOD array</a:t>
            </a:r>
          </a:p>
          <a:p>
            <a:pPr lvl="1"/>
            <a:r>
              <a:rPr lang="en-US" altLang="zh-CN" dirty="0"/>
              <a:t>Disks per JBOD: 84</a:t>
            </a:r>
          </a:p>
          <a:p>
            <a:pPr lvl="1"/>
            <a:r>
              <a:rPr lang="en-US" altLang="zh-CN" dirty="0"/>
              <a:t>Disk sizes: 12TB, 16TB</a:t>
            </a:r>
            <a:r>
              <a:rPr lang="zh-CN" altLang="en-US" dirty="0"/>
              <a:t>，</a:t>
            </a:r>
            <a:r>
              <a:rPr lang="en-US" altLang="zh-CN" dirty="0"/>
              <a:t>20TB </a:t>
            </a:r>
          </a:p>
          <a:p>
            <a:pPr lvl="1"/>
            <a:r>
              <a:rPr lang="en-US" altLang="zh-CN" dirty="0"/>
              <a:t>Connected with two FSTs, configured with 25Gbs network</a:t>
            </a:r>
          </a:p>
          <a:p>
            <a:r>
              <a:rPr lang="en-US" altLang="zh-CN" dirty="0"/>
              <a:t>FST servers</a:t>
            </a:r>
          </a:p>
          <a:p>
            <a:pPr lvl="1"/>
            <a:r>
              <a:rPr lang="en-US" altLang="zh-CN" dirty="0"/>
              <a:t>16-40 cores, 128GB-256 GB RAM, 960GB SSD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1855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F4AEEA-7703-47B5-AF27-C13594F9D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Updates in 2023 – SE from DPM to EOS  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A7E815F-0319-4DF7-822A-72AA933BCC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/>
              <a:t>EOS SE replace DPM as WLCG T2 storage</a:t>
            </a:r>
          </a:p>
          <a:p>
            <a:pPr lvl="1"/>
            <a:r>
              <a:rPr lang="en-US" altLang="zh-CN" dirty="0"/>
              <a:t>One instance servers for ATLAS, CMS, </a:t>
            </a:r>
            <a:r>
              <a:rPr lang="en-US" altLang="zh-CN" dirty="0" err="1"/>
              <a:t>BelleII</a:t>
            </a:r>
            <a:endParaRPr lang="en-US" altLang="zh-CN" dirty="0"/>
          </a:p>
          <a:p>
            <a:pPr lvl="1"/>
            <a:r>
              <a:rPr lang="en-US" altLang="zh-CN" dirty="0"/>
              <a:t>Capacity: 2 PB</a:t>
            </a:r>
          </a:p>
          <a:p>
            <a:pPr lvl="1"/>
            <a:r>
              <a:rPr lang="en-US" altLang="zh-CN" dirty="0"/>
              <a:t>Use RAID array</a:t>
            </a:r>
          </a:p>
          <a:p>
            <a:pPr lvl="1"/>
            <a:r>
              <a:rPr lang="en-US" altLang="zh-CN" dirty="0"/>
              <a:t>One replica</a:t>
            </a:r>
          </a:p>
          <a:p>
            <a:pPr lvl="1"/>
            <a:r>
              <a:rPr lang="en-US" altLang="zh-CN" dirty="0"/>
              <a:t>EOS version: 5.1.25</a:t>
            </a:r>
          </a:p>
          <a:p>
            <a:r>
              <a:rPr lang="en-US" altLang="zh-CN" dirty="0"/>
              <a:t>EOS SE and CTA used for </a:t>
            </a:r>
            <a:r>
              <a:rPr lang="en-US" altLang="zh-CN" dirty="0" err="1"/>
              <a:t>LHCb</a:t>
            </a:r>
            <a:r>
              <a:rPr lang="en-US" altLang="zh-CN" dirty="0"/>
              <a:t> T1 storage</a:t>
            </a:r>
          </a:p>
          <a:p>
            <a:pPr lvl="1"/>
            <a:r>
              <a:rPr lang="en-US" altLang="zh-CN" dirty="0"/>
              <a:t>1 instance for SE, 1 instance for CTA</a:t>
            </a:r>
          </a:p>
          <a:p>
            <a:pPr lvl="1"/>
            <a:r>
              <a:rPr lang="en-US" altLang="zh-CN" dirty="0"/>
              <a:t>SE Capacity: 6.69 PB</a:t>
            </a:r>
          </a:p>
          <a:p>
            <a:pPr lvl="1"/>
            <a:r>
              <a:rPr lang="en-US" altLang="zh-CN" dirty="0"/>
              <a:t>Use JBOD array</a:t>
            </a:r>
          </a:p>
          <a:p>
            <a:pPr lvl="1"/>
            <a:r>
              <a:rPr lang="en-US" altLang="zh-CN" dirty="0"/>
              <a:t>Replica 2</a:t>
            </a:r>
          </a:p>
          <a:p>
            <a:pPr lvl="1"/>
            <a:r>
              <a:rPr lang="en-US" altLang="zh-CN" dirty="0"/>
              <a:t>EOS version: 5.1.25</a:t>
            </a:r>
          </a:p>
          <a:p>
            <a:pPr lvl="1"/>
            <a:r>
              <a:rPr lang="en-US" altLang="zh-CN" dirty="0"/>
              <a:t>Ready, undergoing data challenge now</a:t>
            </a:r>
            <a:endParaRPr lang="zh-CN" altLang="en-US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4689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F4AEEA-7703-47B5-AF27-C13594F9D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Updates in 2023 – ARM EOS in Production  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A7E815F-0319-4DF7-822A-72AA933BCC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ARM EOS in production since Oct. 2023</a:t>
            </a:r>
          </a:p>
          <a:p>
            <a:pPr lvl="1"/>
            <a:r>
              <a:rPr lang="en-US" altLang="zh-CN" dirty="0"/>
              <a:t>2 PB gross capacity, 310 TB used</a:t>
            </a:r>
          </a:p>
          <a:p>
            <a:pPr lvl="1"/>
            <a:r>
              <a:rPr lang="en-US" altLang="zh-CN" dirty="0"/>
              <a:t>OS: Ubuntu 18.04.6 </a:t>
            </a:r>
          </a:p>
          <a:p>
            <a:pPr lvl="1"/>
            <a:r>
              <a:rPr lang="en-US" altLang="zh-CN" dirty="0"/>
              <a:t>Recompile EOS </a:t>
            </a:r>
          </a:p>
          <a:p>
            <a:pPr lvl="1"/>
            <a:r>
              <a:rPr lang="en-US" altLang="zh-CN" dirty="0"/>
              <a:t>EOS version: 5.1.27 </a:t>
            </a:r>
          </a:p>
          <a:p>
            <a:pPr lvl="1"/>
            <a:r>
              <a:rPr lang="en-US" altLang="zh-CN" dirty="0"/>
              <a:t>CPU: 4*ARM@1.8G Neon</a:t>
            </a:r>
          </a:p>
          <a:p>
            <a:pPr lvl="1"/>
            <a:r>
              <a:rPr lang="en-US" altLang="zh-CN" dirty="0"/>
              <a:t>NIC: 10 Gbps</a:t>
            </a:r>
          </a:p>
          <a:p>
            <a:pPr lvl="1"/>
            <a:r>
              <a:rPr lang="en-US" altLang="zh-CN" dirty="0"/>
              <a:t>Disk: 12 disks * 16 TB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1FFFC3F-66FC-4E0B-B7E7-69E01BB001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344" y="3758338"/>
            <a:ext cx="2741884" cy="1895487"/>
          </a:xfrm>
          <a:prstGeom prst="rect">
            <a:avLst/>
          </a:prstGeom>
        </p:spPr>
      </p:pic>
      <p:sp>
        <p:nvSpPr>
          <p:cNvPr id="9" name="圆角矩形 10">
            <a:extLst>
              <a:ext uri="{FF2B5EF4-FFF2-40B4-BE49-F238E27FC236}">
                <a16:creationId xmlns:a16="http://schemas.microsoft.com/office/drawing/2014/main" id="{E2B63203-A4C9-45EF-9A4E-56B5F5797763}"/>
              </a:ext>
            </a:extLst>
          </p:cNvPr>
          <p:cNvSpPr/>
          <p:nvPr/>
        </p:nvSpPr>
        <p:spPr>
          <a:xfrm>
            <a:off x="5961320" y="2143243"/>
            <a:ext cx="2741884" cy="1537490"/>
          </a:xfrm>
          <a:prstGeom prst="roundRect">
            <a:avLst>
              <a:gd name="adj" fmla="val 0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zh-CN"/>
            </a:defPPr>
            <a:lvl1pPr marL="0" algn="l" defTabSz="802244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01121" algn="l" defTabSz="802244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2244" algn="l" defTabSz="802244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3365" algn="l" defTabSz="802244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604487" algn="l" defTabSz="802244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005608" algn="l" defTabSz="802244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406730" algn="l" defTabSz="802244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807852" algn="l" defTabSz="802244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208973" algn="l" defTabSz="802244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latin typeface="Times New Roman Bold" panose="02020803070505020304" pitchFamily="18" charset="0"/>
              <a:ea typeface="思源宋体 CN Heavy" panose="02020900000000000000" pitchFamily="18" charset="-122"/>
              <a:cs typeface="+mn-ea"/>
              <a:sym typeface="Times New Roman Bold" panose="020208030705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291E6A22-F2E3-4D3C-A4D4-DAEF1EE160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2767" y="2143243"/>
            <a:ext cx="2741654" cy="342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770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F4AEEA-7703-47B5-AF27-C13594F9D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Updates in 2023 – Capacity Expansion and Upgrade  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A7E815F-0319-4DF7-822A-72AA933BCC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Expansion of 6 PB of storage in 2023 </a:t>
            </a:r>
          </a:p>
          <a:p>
            <a:r>
              <a:rPr lang="en-US" altLang="zh-CN" dirty="0"/>
              <a:t>Upgrade EOS version to EOS5</a:t>
            </a:r>
          </a:p>
          <a:p>
            <a:pPr lvl="1"/>
            <a:r>
              <a:rPr lang="en-US" altLang="zh-CN" dirty="0"/>
              <a:t>4.8.48 -&gt; 5.1.25, 5.2.0, 5.2.16</a:t>
            </a:r>
          </a:p>
          <a:p>
            <a:pPr lvl="1"/>
            <a:r>
              <a:rPr lang="en-US" altLang="zh-CN" dirty="0"/>
              <a:t>Use </a:t>
            </a:r>
            <a:r>
              <a:rPr lang="en-US" altLang="zh-CN" dirty="0" err="1"/>
              <a:t>eosxd</a:t>
            </a:r>
            <a:r>
              <a:rPr lang="en-US" altLang="zh-CN" dirty="0"/>
              <a:t> instead of </a:t>
            </a:r>
            <a:r>
              <a:rPr lang="en-US" altLang="zh-CN" dirty="0" err="1"/>
              <a:t>eosd</a:t>
            </a:r>
            <a:endParaRPr lang="en-US" altLang="zh-CN" dirty="0"/>
          </a:p>
          <a:p>
            <a:r>
              <a:rPr lang="en-US" altLang="zh-CN" dirty="0"/>
              <a:t>Migrated from </a:t>
            </a:r>
            <a:r>
              <a:rPr lang="en-US" altLang="zh-CN" dirty="0" err="1"/>
              <a:t>LevelDB</a:t>
            </a:r>
            <a:r>
              <a:rPr lang="en-US" altLang="zh-CN" dirty="0"/>
              <a:t> to extended attributes</a:t>
            </a:r>
          </a:p>
          <a:p>
            <a:r>
              <a:rPr lang="en-US" altLang="zh-CN" dirty="0"/>
              <a:t>Verified EOS on Alma Linux 9.3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940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36F5F4-6906-4632-829D-C299D2448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Issues in 2023 – MGM Stuck 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6DCAB70-E77A-4C0C-B7A1-56A17839B5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673" y="1204175"/>
            <a:ext cx="11001894" cy="5210802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dirty="0"/>
              <a:t>LHAASO EOS instances have been experiencing MGM stuck since we update to EOS V5.1</a:t>
            </a:r>
          </a:p>
          <a:p>
            <a:pPr lvl="1"/>
            <a:r>
              <a:rPr lang="en-US" altLang="zh-CN" dirty="0"/>
              <a:t> ‘</a:t>
            </a:r>
            <a:r>
              <a:rPr lang="en-US" altLang="zh-CN" dirty="0" err="1"/>
              <a:t>eos</a:t>
            </a:r>
            <a:r>
              <a:rPr lang="en-US" altLang="zh-CN" dirty="0"/>
              <a:t> </a:t>
            </a:r>
            <a:r>
              <a:rPr lang="en-US" altLang="zh-CN" dirty="0" err="1"/>
              <a:t>ViewRWMutex</a:t>
            </a:r>
            <a:r>
              <a:rPr lang="en-US" altLang="zh-CN" dirty="0"/>
              <a:t>’ shows high latency</a:t>
            </a:r>
            <a:r>
              <a:rPr lang="zh-CN" altLang="en-US" dirty="0"/>
              <a:t>，</a:t>
            </a:r>
            <a:r>
              <a:rPr lang="en-US" altLang="zh-CN" dirty="0"/>
              <a:t>related to the EOS global namespace lock</a:t>
            </a:r>
          </a:p>
          <a:p>
            <a:pPr lvl="1"/>
            <a:r>
              <a:rPr lang="en-US" altLang="zh-CN" dirty="0"/>
              <a:t>Ask for help from CERN, and back to normal after upgrading to version 5.2.0</a:t>
            </a:r>
          </a:p>
          <a:p>
            <a:r>
              <a:rPr lang="en-US" altLang="zh-CN" dirty="0"/>
              <a:t>Characteristics of LHAASO EOS instance</a:t>
            </a:r>
          </a:p>
          <a:p>
            <a:pPr lvl="1"/>
            <a:r>
              <a:rPr lang="en-US" altLang="zh-CN" dirty="0"/>
              <a:t>Currently 46 PB, 450 M files, 90% used</a:t>
            </a:r>
          </a:p>
          <a:p>
            <a:pPr lvl="1"/>
            <a:r>
              <a:rPr lang="en-US" altLang="zh-CN" dirty="0"/>
              <a:t>Many small files, like 1KB, 1MB, 10MB files</a:t>
            </a:r>
          </a:p>
          <a:p>
            <a:pPr lvl="1"/>
            <a:r>
              <a:rPr lang="en-US" altLang="zh-CN" dirty="0"/>
              <a:t>A large number of files are read and written within a short period of time</a:t>
            </a:r>
          </a:p>
          <a:p>
            <a:pPr lvl="1"/>
            <a:r>
              <a:rPr lang="en-US" altLang="zh-CN" dirty="0"/>
              <a:t>Frequent use of ‘</a:t>
            </a:r>
            <a:r>
              <a:rPr lang="en-US" altLang="zh-CN" dirty="0" err="1"/>
              <a:t>eos</a:t>
            </a:r>
            <a:r>
              <a:rPr lang="en-US" altLang="zh-CN" dirty="0"/>
              <a:t> </a:t>
            </a:r>
            <a:r>
              <a:rPr lang="en-US" altLang="zh-CN" dirty="0" err="1"/>
              <a:t>newfind</a:t>
            </a:r>
            <a:r>
              <a:rPr lang="en-US" altLang="zh-CN" dirty="0"/>
              <a:t>’ and ‘</a:t>
            </a:r>
            <a:r>
              <a:rPr lang="en-US" altLang="zh-CN" dirty="0" err="1"/>
              <a:t>eos</a:t>
            </a:r>
            <a:r>
              <a:rPr lang="en-US" altLang="zh-CN" dirty="0"/>
              <a:t> stat’ commands</a:t>
            </a:r>
          </a:p>
          <a:p>
            <a:r>
              <a:rPr lang="en-US" altLang="zh-CN" dirty="0"/>
              <a:t>Some measures</a:t>
            </a:r>
          </a:p>
          <a:p>
            <a:pPr lvl="1"/>
            <a:r>
              <a:rPr lang="en-US" altLang="zh-CN" dirty="0"/>
              <a:t>Limit user threads: threads:* =&gt; 200</a:t>
            </a:r>
          </a:p>
          <a:p>
            <a:pPr lvl="1"/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Optimize user jobs</a:t>
            </a:r>
            <a:endParaRPr lang="en-US" altLang="zh-CN" dirty="0"/>
          </a:p>
          <a:p>
            <a:r>
              <a:rPr lang="en-US" altLang="zh-CN" dirty="0"/>
              <a:t>Current status</a:t>
            </a:r>
          </a:p>
          <a:p>
            <a:pPr lvl="1"/>
            <a:r>
              <a:rPr lang="en-US" altLang="zh-CN" dirty="0"/>
              <a:t>The occurrence of MGM unresponsiveness has significantly decreased, though they still occur occasionally</a:t>
            </a:r>
          </a:p>
          <a:p>
            <a:pPr lvl="1"/>
            <a:r>
              <a:rPr lang="en-US" altLang="zh-CN" dirty="0"/>
              <a:t>Generally caused by individual users, who can be identified using ‘</a:t>
            </a:r>
            <a:r>
              <a:rPr lang="en-US" altLang="zh-CN" b="1" dirty="0" err="1"/>
              <a:t>eos</a:t>
            </a:r>
            <a:r>
              <a:rPr lang="en-US" altLang="zh-CN" b="1" dirty="0"/>
              <a:t> ipc:// ns</a:t>
            </a:r>
            <a:r>
              <a:rPr lang="en-US" altLang="zh-CN" dirty="0"/>
              <a:t>’</a:t>
            </a:r>
          </a:p>
          <a:p>
            <a:pPr lvl="1"/>
            <a:r>
              <a:rPr lang="en-US" altLang="zh-CN" dirty="0"/>
              <a:t>Restricting the access for the identified user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5730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FE1849-59D8-4EAB-9EF7-21D00459E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Issues in 2023 – Others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EA2830B-43E4-4771-B951-932C8349A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/>
              <a:t>Data deletion stress</a:t>
            </a:r>
          </a:p>
          <a:p>
            <a:pPr lvl="1"/>
            <a:r>
              <a:rPr lang="en-US" altLang="zh-CN" dirty="0"/>
              <a:t>Storage runs full for long periods of time and deleting data is a routine task</a:t>
            </a:r>
          </a:p>
          <a:p>
            <a:pPr lvl="1"/>
            <a:r>
              <a:rPr lang="en-US" altLang="zh-CN" dirty="0"/>
              <a:t>When user use the ‘</a:t>
            </a:r>
            <a:r>
              <a:rPr lang="en-US" altLang="zh-CN" dirty="0" err="1"/>
              <a:t>eos</a:t>
            </a:r>
            <a:r>
              <a:rPr lang="en-US" altLang="zh-CN" dirty="0"/>
              <a:t> rm -rf’ command to delete a directory, it may fail with timeout</a:t>
            </a:r>
          </a:p>
          <a:p>
            <a:pPr lvl="1"/>
            <a:r>
              <a:rPr lang="zh-CN" altLang="en-US" dirty="0"/>
              <a:t>‘’</a:t>
            </a:r>
            <a:r>
              <a:rPr lang="en-US" altLang="zh-CN" dirty="0" err="1"/>
              <a:t>eos</a:t>
            </a:r>
            <a:r>
              <a:rPr lang="en-US" altLang="zh-CN" dirty="0"/>
              <a:t> rm</a:t>
            </a:r>
            <a:r>
              <a:rPr lang="zh-CN" altLang="en-US" dirty="0"/>
              <a:t>‘’</a:t>
            </a:r>
            <a:r>
              <a:rPr lang="en-US" altLang="zh-CN" dirty="0"/>
              <a:t> on administrator's side will cause MGM to be unresponsive</a:t>
            </a:r>
          </a:p>
          <a:p>
            <a:pPr lvl="1"/>
            <a:r>
              <a:rPr lang="en-US" altLang="zh-CN" dirty="0"/>
              <a:t>Currently we use ‘</a:t>
            </a:r>
            <a:r>
              <a:rPr lang="en-US" altLang="zh-CN" dirty="0" err="1"/>
              <a:t>eos</a:t>
            </a:r>
            <a:r>
              <a:rPr lang="en-US" altLang="zh-CN" dirty="0"/>
              <a:t> </a:t>
            </a:r>
            <a:r>
              <a:rPr lang="en-US" altLang="zh-CN" dirty="0" err="1"/>
              <a:t>newfind</a:t>
            </a:r>
            <a:r>
              <a:rPr lang="en-US" altLang="zh-CN" dirty="0"/>
              <a:t> -f</a:t>
            </a:r>
            <a:r>
              <a:rPr lang="zh-CN" altLang="en-US" dirty="0"/>
              <a:t>’</a:t>
            </a:r>
            <a:r>
              <a:rPr lang="en-US" altLang="zh-CN" dirty="0"/>
              <a:t> to generate a list of files first, and then delete them one by one in the background, which takes a long time</a:t>
            </a:r>
          </a:p>
          <a:p>
            <a:r>
              <a:rPr lang="en-US" altLang="zh-CN" dirty="0" err="1"/>
              <a:t>Fusex</a:t>
            </a:r>
            <a:r>
              <a:rPr lang="en-US" altLang="zh-CN" dirty="0"/>
              <a:t> client crashed</a:t>
            </a:r>
          </a:p>
          <a:p>
            <a:pPr lvl="1"/>
            <a:r>
              <a:rPr lang="en-US" altLang="zh-CN" dirty="0" err="1"/>
              <a:t>Fusex</a:t>
            </a:r>
            <a:r>
              <a:rPr lang="en-US" altLang="zh-CN" dirty="0"/>
              <a:t> client sometimes generates </a:t>
            </a:r>
            <a:r>
              <a:rPr lang="en-US" altLang="zh-CN" dirty="0" err="1"/>
              <a:t>coredump</a:t>
            </a:r>
            <a:r>
              <a:rPr lang="en-US" altLang="zh-CN" dirty="0"/>
              <a:t>, the /root/core.* file needs to be cleaned regularly</a:t>
            </a:r>
          </a:p>
          <a:p>
            <a:pPr lvl="1"/>
            <a:r>
              <a:rPr lang="en-US" altLang="zh-CN" dirty="0"/>
              <a:t>Sometimes the </a:t>
            </a:r>
            <a:r>
              <a:rPr lang="en-US" altLang="zh-CN" dirty="0" err="1"/>
              <a:t>Fusex</a:t>
            </a:r>
            <a:r>
              <a:rPr lang="en-US" altLang="zh-CN" dirty="0"/>
              <a:t> cache is not cleared automatically, resulting in full space and crashed</a:t>
            </a:r>
          </a:p>
          <a:p>
            <a:pPr lvl="1"/>
            <a:r>
              <a:rPr lang="en-US" altLang="zh-CN" dirty="0"/>
              <a:t>Sometimes files are not synchronized</a:t>
            </a:r>
          </a:p>
          <a:p>
            <a:pPr lvl="1"/>
            <a:r>
              <a:rPr lang="en-US" altLang="zh-CN" dirty="0"/>
              <a:t>EOS client version: 5.1.25, we will update it to 5.2.19 later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1749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Lato Heavy"/>
        <a:ea typeface="思源黑体 CN Medium"/>
        <a:cs typeface=""/>
      </a:majorFont>
      <a:minorFont>
        <a:latin typeface="Lato SemiLight"/>
        <a:ea typeface="思源黑体 CN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2326</TotalTime>
  <Words>1021</Words>
  <Application>Microsoft Office PowerPoint</Application>
  <PresentationFormat>宽屏</PresentationFormat>
  <Paragraphs>149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Lato Heavy</vt:lpstr>
      <vt:lpstr>Lato SemiLight</vt:lpstr>
      <vt:lpstr>Noto Sans SC</vt:lpstr>
      <vt:lpstr>等线</vt:lpstr>
      <vt:lpstr>华文行楷</vt:lpstr>
      <vt:lpstr>Arial</vt:lpstr>
      <vt:lpstr>Lato Black</vt:lpstr>
      <vt:lpstr>Source Sans Pro</vt:lpstr>
      <vt:lpstr>Times New Roman Bold</vt:lpstr>
      <vt:lpstr>Office 主题​​</vt:lpstr>
      <vt:lpstr>EOS Status at IHEP</vt:lpstr>
      <vt:lpstr>IHEP at a glance</vt:lpstr>
      <vt:lpstr>EOS deployment at IHEP</vt:lpstr>
      <vt:lpstr>EOS Hardware</vt:lpstr>
      <vt:lpstr>Updates in 2023 – SE from DPM to EOS  </vt:lpstr>
      <vt:lpstr>Updates in 2023 – ARM EOS in Production  </vt:lpstr>
      <vt:lpstr>Updates in 2023 – Capacity Expansion and Upgrade  </vt:lpstr>
      <vt:lpstr>Issues in 2023 – MGM Stuck </vt:lpstr>
      <vt:lpstr>Issues in 2023 – Others</vt:lpstr>
      <vt:lpstr>Plans in 2024 – New EOS instance for LHAASO</vt:lpstr>
      <vt:lpstr>Plans in 2024 - Others</vt:lpstr>
      <vt:lpstr>Summary</vt:lpstr>
      <vt:lpstr>Thanks for your attentions! 谢谢！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AI计算平台规划</dc:title>
  <dc:creator>然 杜</dc:creator>
  <cp:lastModifiedBy>李 海波</cp:lastModifiedBy>
  <cp:revision>71</cp:revision>
  <cp:lastPrinted>2024-02-22T22:34:59Z</cp:lastPrinted>
  <dcterms:created xsi:type="dcterms:W3CDTF">2024-02-22T22:34:59Z</dcterms:created>
  <dcterms:modified xsi:type="dcterms:W3CDTF">2024-03-15T14:39:20Z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/>
  </property>
  <property fmtid="{D5CDD505-2E9C-101B-9397-08002B2CF9AE}" pid="3" name="KSOProductBuildVer">
    <vt:lpwstr>2052-0.0.0.0</vt:lpwstr>
  </property>
</Properties>
</file>