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17"/>
  </p:notesMasterIdLst>
  <p:handoutMasterIdLst>
    <p:handoutMasterId r:id="rId18"/>
  </p:handoutMasterIdLst>
  <p:sldIdLst>
    <p:sldId id="258" r:id="rId6"/>
    <p:sldId id="280" r:id="rId7"/>
    <p:sldId id="259" r:id="rId8"/>
    <p:sldId id="282" r:id="rId9"/>
    <p:sldId id="283" r:id="rId10"/>
    <p:sldId id="270" r:id="rId11"/>
    <p:sldId id="287" r:id="rId12"/>
    <p:sldId id="288" r:id="rId13"/>
    <p:sldId id="277" r:id="rId14"/>
    <p:sldId id="278" r:id="rId15"/>
    <p:sldId id="268" r:id="rId1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641" autoAdjust="0"/>
    <p:restoredTop sz="83013" autoAdjust="0"/>
  </p:normalViewPr>
  <p:slideViewPr>
    <p:cSldViewPr snapToObjects="1" showGuides="1">
      <p:cViewPr varScale="1">
        <p:scale>
          <a:sx n="96" d="100"/>
          <a:sy n="96" d="100"/>
        </p:scale>
        <p:origin x="416" y="17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01/07/2024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01/07/2024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‹N°›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114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855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404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357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864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476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654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271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Nicolas DELERUE – I.FAST Challenge based innovation – July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Nicolas DELERUE – I.FAST Challenge based innovation – July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st-cbi.particle-accelerators.eu/material-about-particle-accelerator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7672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i-archamps.e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7402857" cy="1107996"/>
          </a:xfrm>
        </p:spPr>
        <p:txBody>
          <a:bodyPr/>
          <a:lstStyle/>
          <a:p>
            <a:r>
              <a:rPr lang="fr-FR" dirty="0"/>
              <a:t>The I.FAST Challenge </a:t>
            </a:r>
            <a:r>
              <a:rPr lang="fr-FR" dirty="0" err="1"/>
              <a:t>Based</a:t>
            </a:r>
            <a:r>
              <a:rPr lang="fr-FR" dirty="0"/>
              <a:t> Innovation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1169780"/>
          </a:xfrm>
        </p:spPr>
        <p:txBody>
          <a:bodyPr>
            <a:normAutofit/>
          </a:bodyPr>
          <a:lstStyle/>
          <a:p>
            <a:r>
              <a:rPr lang="en-GB" dirty="0"/>
              <a:t>Nicolas DELERUE / CNRS</a:t>
            </a:r>
            <a:br>
              <a:rPr lang="en-GB" dirty="0"/>
            </a:br>
            <a:r>
              <a:rPr lang="en-GB" dirty="0"/>
              <a:t>with Phil Burrows/Oxford, Bob Holland/ESI, </a:t>
            </a:r>
            <a:br>
              <a:rPr lang="en-GB" dirty="0"/>
            </a:br>
            <a:r>
              <a:rPr lang="en-GB" dirty="0"/>
              <a:t>Elias </a:t>
            </a:r>
            <a:r>
              <a:rPr lang="en-GB" dirty="0" err="1"/>
              <a:t>Metral</a:t>
            </a:r>
            <a:r>
              <a:rPr lang="en-GB" dirty="0"/>
              <a:t>/CERN, Louis </a:t>
            </a:r>
            <a:r>
              <a:rPr lang="en-GB" dirty="0" err="1"/>
              <a:t>Rinolfi</a:t>
            </a:r>
            <a:r>
              <a:rPr lang="en-GB" dirty="0"/>
              <a:t>/ESI, </a:t>
            </a:r>
            <a:r>
              <a:rPr lang="en-GB" dirty="0" err="1"/>
              <a:t>Valeriia</a:t>
            </a:r>
            <a:r>
              <a:rPr lang="en-GB" dirty="0"/>
              <a:t> </a:t>
            </a:r>
            <a:r>
              <a:rPr lang="en-GB" dirty="0" err="1"/>
              <a:t>Starovoitova</a:t>
            </a:r>
            <a:r>
              <a:rPr lang="en-GB" dirty="0"/>
              <a:t>/IAEA, Maurizio </a:t>
            </a:r>
            <a:r>
              <a:rPr lang="en-GB" dirty="0" err="1"/>
              <a:t>Vretenar</a:t>
            </a:r>
            <a:r>
              <a:rPr lang="en-GB" dirty="0"/>
              <a:t>/CERN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169921"/>
            <a:ext cx="7402857" cy="91036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Online welcome meeting</a:t>
            </a:r>
          </a:p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July 2024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Looking forward to the I.FAST CBI 2024!</a:t>
            </a:r>
          </a:p>
          <a:p>
            <a:r>
              <a:rPr lang="en-GB" dirty="0"/>
              <a:t>See you in </a:t>
            </a:r>
            <a:r>
              <a:rPr lang="en-GB" dirty="0" err="1"/>
              <a:t>Archamps</a:t>
            </a:r>
            <a:r>
              <a:rPr lang="en-GB" dirty="0"/>
              <a:t> on July 23</a:t>
            </a:r>
            <a:r>
              <a:rPr lang="en-GB" baseline="30000" dirty="0"/>
              <a:t>rd</a:t>
            </a:r>
            <a:r>
              <a:rPr lang="en-GB" dirty="0"/>
              <a:t>!</a:t>
            </a:r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83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9D1883-FFFE-494B-04D3-AC7EF0186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I.FAST </a:t>
            </a:r>
            <a:r>
              <a:rPr lang="fr-FR" dirty="0" err="1"/>
              <a:t>project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B2529-8B1E-B176-CF9C-122500B27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I.FAST = Innovation Fostering in Accelerator Science and Technology</a:t>
            </a:r>
          </a:p>
          <a:p>
            <a:r>
              <a:rPr lang="en-GB" dirty="0"/>
              <a:t>https://</a:t>
            </a:r>
            <a:r>
              <a:rPr lang="en-GB" dirty="0" err="1"/>
              <a:t>ifast-project.eu</a:t>
            </a:r>
            <a:r>
              <a:rPr lang="en-GB" dirty="0"/>
              <a:t>/home</a:t>
            </a:r>
          </a:p>
          <a:p>
            <a:r>
              <a:rPr lang="en-GB" dirty="0"/>
              <a:t>49 partners (research organizations, industry,…) including: CERN, CNRS (France), University of Oxford and other UK Universities, INFN (Italy), DESY, GSI  (Germany), ESI,…</a:t>
            </a:r>
          </a:p>
          <a:p>
            <a:r>
              <a:rPr lang="en-GB" dirty="0"/>
              <a:t>Gathering top researchers in the field of particle accelerators</a:t>
            </a:r>
          </a:p>
          <a:p>
            <a:r>
              <a:rPr lang="en-GB" dirty="0"/>
              <a:t>Looking at innovative applications of accelerator technology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7A2367B-E3F2-E61D-690C-44AA57B9E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B323DF-9C02-ECB9-D656-26E3DD8B9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4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I.FAST Challenge Based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690688"/>
            <a:ext cx="7058000" cy="401903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I. FAST CBI is one of the many tasks within the I. FAST Project.</a:t>
            </a:r>
          </a:p>
          <a:p>
            <a:r>
              <a:rPr lang="en-GB" dirty="0"/>
              <a:t>The aim of the challenge:</a:t>
            </a:r>
          </a:p>
          <a:p>
            <a:r>
              <a:rPr lang="en-GB" dirty="0"/>
              <a:t>Use accelerator technology to address a given problem:</a:t>
            </a:r>
            <a:br>
              <a:rPr lang="en-GB" dirty="0"/>
            </a:br>
            <a:r>
              <a:rPr lang="en-GB" dirty="0"/>
              <a:t>“</a:t>
            </a:r>
            <a:r>
              <a:rPr lang="fr-FR" dirty="0" err="1"/>
              <a:t>Accelerators</a:t>
            </a:r>
            <a:r>
              <a:rPr lang="fr-FR" dirty="0"/>
              <a:t> for </a:t>
            </a:r>
            <a:r>
              <a:rPr lang="fr-FR" dirty="0" err="1"/>
              <a:t>health</a:t>
            </a:r>
            <a:r>
              <a:rPr lang="fr-FR" dirty="0"/>
              <a:t>: </a:t>
            </a:r>
            <a:r>
              <a:rPr lang="fr-FR" dirty="0" err="1"/>
              <a:t>imaging</a:t>
            </a:r>
            <a:r>
              <a:rPr lang="fr-FR" dirty="0"/>
              <a:t> and new </a:t>
            </a:r>
            <a:r>
              <a:rPr lang="fr-FR" dirty="0" err="1"/>
              <a:t>treatment</a:t>
            </a:r>
            <a:r>
              <a:rPr lang="fr-FR" dirty="0"/>
              <a:t> </a:t>
            </a:r>
            <a:r>
              <a:rPr lang="fr-FR" dirty="0" err="1"/>
              <a:t>modalities</a:t>
            </a:r>
            <a:r>
              <a:rPr lang="en-GB" dirty="0"/>
              <a:t>”</a:t>
            </a:r>
          </a:p>
          <a:p>
            <a:r>
              <a:rPr lang="en-GB" dirty="0"/>
              <a:t>Can you suggest innovative use of accelerator technology to address the challenge?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 help you better understand accelerators and the challenge, there will be seminars on both topics.</a:t>
            </a:r>
          </a:p>
          <a:p>
            <a:r>
              <a:rPr lang="en-GB" dirty="0"/>
              <a:t>There is also some material at </a:t>
            </a:r>
            <a:r>
              <a:rPr lang="en-GB" dirty="0">
                <a:hlinkClick r:id="rId3"/>
              </a:rPr>
              <a:t>http://www.ifast-cbi.particle-accelerators.eu/material-about-particle-accelerators/</a:t>
            </a:r>
            <a:r>
              <a:rPr lang="en-GB" dirty="0"/>
              <a:t> </a:t>
            </a:r>
          </a:p>
          <a:p>
            <a:r>
              <a:rPr lang="en-GB" dirty="0"/>
              <a:t>Feel free to contact the seminar speakers for additional details about their presentation.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32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online seminar program is on indico: </a:t>
            </a:r>
            <a:r>
              <a:rPr lang="en-GB" dirty="0">
                <a:hlinkClick r:id="rId3"/>
              </a:rPr>
              <a:t>https://indico.cern.ch/category/17672/</a:t>
            </a:r>
            <a:r>
              <a:rPr lang="en-GB" dirty="0"/>
              <a:t> </a:t>
            </a:r>
          </a:p>
          <a:p>
            <a:r>
              <a:rPr lang="en-GB" dirty="0"/>
              <a:t>The in-person seminars program will be posted soon on indico.</a:t>
            </a:r>
          </a:p>
          <a:p>
            <a:r>
              <a:rPr lang="en-GB" dirty="0"/>
              <a:t>In addition to the seminars there is:</a:t>
            </a:r>
          </a:p>
          <a:p>
            <a:pPr lvl="1"/>
            <a:r>
              <a:rPr lang="en-GB" dirty="0"/>
              <a:t>Plenty of time for collaborative work</a:t>
            </a:r>
          </a:p>
          <a:p>
            <a:pPr lvl="1"/>
            <a:r>
              <a:rPr lang="en-GB" dirty="0"/>
              <a:t>A visit of CERN</a:t>
            </a:r>
          </a:p>
          <a:p>
            <a:pPr lvl="1"/>
            <a:r>
              <a:rPr lang="en-GB" dirty="0"/>
              <a:t>A visit of Annecy</a:t>
            </a:r>
          </a:p>
          <a:p>
            <a:pPr lvl="1"/>
            <a:r>
              <a:rPr lang="en-GB" dirty="0"/>
              <a:t>Two “conferences”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02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Seminars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3"/>
            <a:ext cx="10515600" cy="482453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There will be 4 online seminars organised before the challenge (all at 17:00 Geneva time):</a:t>
            </a:r>
          </a:p>
          <a:p>
            <a:pPr lvl="1"/>
            <a:r>
              <a:rPr lang="en-GB" dirty="0"/>
              <a:t>Thursday July 4th, 17h, Willy </a:t>
            </a:r>
            <a:r>
              <a:rPr lang="en-GB" dirty="0" err="1"/>
              <a:t>Mondelaers</a:t>
            </a:r>
            <a:r>
              <a:rPr lang="en-GB" dirty="0"/>
              <a:t>, "Small particle accelerators and their applications in medicine and industry" </a:t>
            </a:r>
          </a:p>
          <a:p>
            <a:pPr lvl="1"/>
            <a:r>
              <a:rPr lang="en-GB" dirty="0"/>
              <a:t>Tuesday July 9th, 17h, Joao Seco, "Introduction to Radiation Biology" </a:t>
            </a:r>
          </a:p>
          <a:p>
            <a:pPr lvl="1"/>
            <a:r>
              <a:rPr lang="en-GB" dirty="0"/>
              <a:t>Thursday 11th July, 17h, Ugo </a:t>
            </a:r>
            <a:r>
              <a:rPr lang="en-GB" dirty="0" err="1"/>
              <a:t>Amaldi</a:t>
            </a:r>
            <a:r>
              <a:rPr lang="en-GB" dirty="0"/>
              <a:t>, "History of </a:t>
            </a:r>
            <a:r>
              <a:rPr lang="en-GB" dirty="0" err="1"/>
              <a:t>hadrontherapy</a:t>
            </a:r>
            <a:r>
              <a:rPr lang="en-GB" dirty="0"/>
              <a:t>" </a:t>
            </a:r>
          </a:p>
          <a:p>
            <a:pPr lvl="1"/>
            <a:r>
              <a:rPr lang="en-GB" dirty="0"/>
              <a:t>Tuesday July 16th, 17h, Christine </a:t>
            </a:r>
            <a:r>
              <a:rPr lang="en-GB" dirty="0" err="1"/>
              <a:t>Darve</a:t>
            </a:r>
            <a:r>
              <a:rPr lang="en-GB" dirty="0"/>
              <a:t>,  "Accelerating Medical Knowledge Sharing for a Sustainable Future" </a:t>
            </a:r>
          </a:p>
          <a:p>
            <a:pPr lvl="1"/>
            <a:r>
              <a:rPr lang="en-GB" dirty="0"/>
              <a:t>Thursday July 18th, 17th, Industry forum, Several industrial partners will make a short presentation on their activity on medical accelerators. </a:t>
            </a:r>
          </a:p>
          <a:p>
            <a:r>
              <a:rPr lang="en-GB" i="1" dirty="0"/>
              <a:t>Please mute your microphone during the seminars.</a:t>
            </a:r>
          </a:p>
          <a:p>
            <a:r>
              <a:rPr lang="en-GB" dirty="0"/>
              <a:t>Feel free to ask questions at the end. Even if the question seems trivial, it is not a problem to ask it!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453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Collaborative spirit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Although this is a challenge, it is important to keep a collaborative spirit between teams.</a:t>
            </a:r>
          </a:p>
          <a:p>
            <a:r>
              <a:rPr lang="en-GB" dirty="0"/>
              <a:t>In the accelerator world, everyone tries the best for his/her facility but we also go to other facilities to help at critical times.</a:t>
            </a:r>
          </a:p>
          <a:p>
            <a:r>
              <a:rPr lang="en-GB" dirty="0"/>
              <a:t>If you have information that may be relevant to another team. We encourage you to pass it to them.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1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are you? / Teams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5800" y="1946108"/>
            <a:ext cx="7058000" cy="376361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You should have received an email with your team number.</a:t>
            </a:r>
          </a:p>
          <a:p>
            <a:r>
              <a:rPr lang="en-GB" dirty="0"/>
              <a:t>You will have a dedicated meeting this week to meet your team (you have received an email with the time/date). </a:t>
            </a:r>
          </a:p>
          <a:p>
            <a:r>
              <a:rPr lang="en-GB" dirty="0"/>
              <a:t>Each team is balanced (based on the answers you gave in the application forms) in gender, in academic training (physicists, engineers, life scientists, medicine students,…) and in country of study.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49BBBA-2B90-374F-B345-7FE5EF6F3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9" y="1916832"/>
            <a:ext cx="373281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14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4"/>
            <a:ext cx="5401816" cy="439248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challenge will take place at the European Scientific Institute (ESI) in </a:t>
            </a:r>
            <a:r>
              <a:rPr lang="en-GB" dirty="0" err="1"/>
              <a:t>Archamps</a:t>
            </a:r>
            <a:r>
              <a:rPr lang="en-GB" dirty="0"/>
              <a:t> near Geneva: </a:t>
            </a:r>
            <a:r>
              <a:rPr lang="en-GB" dirty="0">
                <a:hlinkClick r:id="rId3"/>
              </a:rPr>
              <a:t>https://www.esi-archamps.eu/</a:t>
            </a:r>
            <a:r>
              <a:rPr lang="en-GB" dirty="0"/>
              <a:t> </a:t>
            </a:r>
          </a:p>
          <a:p>
            <a:r>
              <a:rPr lang="en-GB" dirty="0"/>
              <a:t>ESI has strong experience in hosting scientific schools</a:t>
            </a:r>
          </a:p>
          <a:p>
            <a:r>
              <a:rPr lang="en-GB" dirty="0"/>
              <a:t>The ESI team is taking care of the logistics, accommodation and travel arrangements for the participants.</a:t>
            </a:r>
          </a:p>
          <a:p>
            <a:r>
              <a:rPr lang="en-GB" dirty="0"/>
              <a:t>Presentation after this one.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129202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Nicolas DELERUE – I.FAST Challenge based innovation – July 2024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6F298DE-83AB-1FAA-1447-6CF86421F3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6316" y="186747"/>
            <a:ext cx="3386740" cy="225782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CD626DD-4E8F-3C1F-BA47-D87A3B6B1E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6040" y="2564904"/>
            <a:ext cx="5182145" cy="344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03493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17231</TotalTime>
  <Words>793</Words>
  <Application>Microsoft Macintosh PowerPoint</Application>
  <PresentationFormat>Grand écran</PresentationFormat>
  <Paragraphs>79</Paragraphs>
  <Slides>11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Présentation PowerPoint</vt:lpstr>
      <vt:lpstr>The I.FAST project</vt:lpstr>
      <vt:lpstr>I.FAST Challenge Based Innovation</vt:lpstr>
      <vt:lpstr>The process</vt:lpstr>
      <vt:lpstr>The program</vt:lpstr>
      <vt:lpstr>Seminars</vt:lpstr>
      <vt:lpstr>Collaborative spirit</vt:lpstr>
      <vt:lpstr>Who are you? / Teams</vt:lpstr>
      <vt:lpstr>Hosting</vt:lpstr>
      <vt:lpstr>Outlook</vt:lpstr>
      <vt:lpstr>Présentation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Delerue</cp:lastModifiedBy>
  <cp:revision>406</cp:revision>
  <dcterms:created xsi:type="dcterms:W3CDTF">2017-04-26T09:15:49Z</dcterms:created>
  <dcterms:modified xsi:type="dcterms:W3CDTF">2024-07-01T14:52:10Z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