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3" r:id="rId3"/>
  </p:sldMasterIdLst>
  <p:notesMasterIdLst>
    <p:notesMasterId r:id="rId27"/>
  </p:notesMasterIdLst>
  <p:handoutMasterIdLst>
    <p:handoutMasterId r:id="rId28"/>
  </p:handoutMasterIdLst>
  <p:sldIdLst>
    <p:sldId id="256" r:id="rId4"/>
    <p:sldId id="301" r:id="rId5"/>
    <p:sldId id="316" r:id="rId6"/>
    <p:sldId id="302" r:id="rId7"/>
    <p:sldId id="306" r:id="rId8"/>
    <p:sldId id="307" r:id="rId9"/>
    <p:sldId id="311" r:id="rId10"/>
    <p:sldId id="312" r:id="rId11"/>
    <p:sldId id="304" r:id="rId12"/>
    <p:sldId id="313" r:id="rId13"/>
    <p:sldId id="297" r:id="rId14"/>
    <p:sldId id="310" r:id="rId15"/>
    <p:sldId id="317" r:id="rId16"/>
    <p:sldId id="305" r:id="rId17"/>
    <p:sldId id="320" r:id="rId18"/>
    <p:sldId id="319" r:id="rId19"/>
    <p:sldId id="318" r:id="rId20"/>
    <p:sldId id="314" r:id="rId21"/>
    <p:sldId id="322" r:id="rId22"/>
    <p:sldId id="323" r:id="rId23"/>
    <p:sldId id="308" r:id="rId24"/>
    <p:sldId id="309" r:id="rId25"/>
    <p:sldId id="275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0000FF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38" autoAdjust="0"/>
  </p:normalViewPr>
  <p:slideViewPr>
    <p:cSldViewPr>
      <p:cViewPr>
        <p:scale>
          <a:sx n="66" d="100"/>
          <a:sy n="66" d="100"/>
        </p:scale>
        <p:origin x="-606" y="58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G\Desktop\PETS&amp;DBacc\ff_real_rf_pets\real_50MHz\total_st_dev_phas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G\Desktop\PETS&amp;DBacc\ff_real_rf_pets\real_50MHz\total_st_dev_phas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0786993030002989"/>
          <c:y val="4.997162998411217E-2"/>
          <c:w val="0.66263022755154999"/>
          <c:h val="0.72189481227413721"/>
        </c:manualLayout>
      </c:layout>
      <c:lineChart>
        <c:grouping val="standard"/>
        <c:ser>
          <c:idx val="0"/>
          <c:order val="0"/>
          <c:tx>
            <c:strRef>
              <c:f>total_st_dev_phase_chicane_acc_!$P$5</c:f>
              <c:strCache>
                <c:ptCount val="1"/>
                <c:pt idx="0">
                  <c:v>Absolute total error (μm) up tp 50 MHz</c:v>
                </c:pt>
              </c:strCache>
            </c:strRef>
          </c:tx>
          <c:marker>
            <c:symbol val="none"/>
          </c:marker>
          <c:cat>
            <c:strRef>
              <c:f>total_st_dev_phase_chicane_acc_!$Q$3:$X$3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total_st_dev_phase_chicane_acc_!$Q$5:$X$5</c:f>
              <c:numCache>
                <c:formatCode>General</c:formatCode>
                <c:ptCount val="8"/>
                <c:pt idx="0">
                  <c:v>129.63999999999999</c:v>
                </c:pt>
                <c:pt idx="1">
                  <c:v>10.828967290600039</c:v>
                </c:pt>
                <c:pt idx="2">
                  <c:v>9.2737461030000077</c:v>
                </c:pt>
                <c:pt idx="3">
                  <c:v>5.4778620682000092</c:v>
                </c:pt>
                <c:pt idx="4">
                  <c:v>2.2160942680000066</c:v>
                </c:pt>
                <c:pt idx="5">
                  <c:v>0.8534958384000042</c:v>
                </c:pt>
                <c:pt idx="6">
                  <c:v>0.48506530739999998</c:v>
                </c:pt>
                <c:pt idx="7">
                  <c:v>0.8051274601999997</c:v>
                </c:pt>
              </c:numCache>
            </c:numRef>
          </c:val>
        </c:ser>
        <c:ser>
          <c:idx val="1"/>
          <c:order val="1"/>
          <c:tx>
            <c:strRef>
              <c:f>total_st_dev_phase_chicane_acc_!$P$6</c:f>
              <c:strCache>
                <c:ptCount val="1"/>
                <c:pt idx="0">
                  <c:v>Absolute total error (μm) up to 2 MHz </c:v>
                </c:pt>
              </c:strCache>
            </c:strRef>
          </c:tx>
          <c:marker>
            <c:symbol val="none"/>
          </c:marker>
          <c:cat>
            <c:strRef>
              <c:f>total_st_dev_phase_chicane_acc_!$Q$3:$X$3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total_st_dev_phase_chicane_acc_!$Q$6:$X$6</c:f>
              <c:numCache>
                <c:formatCode>General</c:formatCode>
                <c:ptCount val="8"/>
                <c:pt idx="0">
                  <c:v>129.63999999999999</c:v>
                </c:pt>
                <c:pt idx="1">
                  <c:v>29.323737749999982</c:v>
                </c:pt>
                <c:pt idx="2">
                  <c:v>4.2861309099999945</c:v>
                </c:pt>
                <c:pt idx="3">
                  <c:v>0.58256824499999937</c:v>
                </c:pt>
                <c:pt idx="4">
                  <c:v>0.37990822500000077</c:v>
                </c:pt>
                <c:pt idx="5">
                  <c:v>0.37095122000000008</c:v>
                </c:pt>
                <c:pt idx="6">
                  <c:v>0.32659380000000032</c:v>
                </c:pt>
                <c:pt idx="7">
                  <c:v>0.60128235499999949</c:v>
                </c:pt>
              </c:numCache>
            </c:numRef>
          </c:val>
        </c:ser>
        <c:marker val="1"/>
        <c:axId val="68727168"/>
        <c:axId val="68729088"/>
      </c:lineChart>
      <c:catAx>
        <c:axId val="6872716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err="1"/>
                  <a:t>Feedforward</a:t>
                </a:r>
                <a:r>
                  <a:rPr lang="en-GB" dirty="0"/>
                  <a:t> </a:t>
                </a:r>
                <a:r>
                  <a:rPr lang="en-GB" dirty="0" smtClean="0"/>
                  <a:t>averaging time</a:t>
                </a:r>
              </a:p>
            </c:rich>
          </c:tx>
          <c:layout>
            <c:manualLayout>
              <c:xMode val="edge"/>
              <c:yMode val="edge"/>
              <c:x val="0.28647048009262255"/>
              <c:y val="0.87305117837457247"/>
            </c:manualLayout>
          </c:layout>
        </c:title>
        <c:numFmt formatCode="General" sourceLinked="1"/>
        <c:majorTickMark val="none"/>
        <c:tickLblPos val="low"/>
        <c:crossAx val="68729088"/>
        <c:crosses val="autoZero"/>
        <c:auto val="1"/>
        <c:lblAlgn val="ctr"/>
        <c:lblOffset val="100"/>
      </c:catAx>
      <c:valAx>
        <c:axId val="68729088"/>
        <c:scaling>
          <c:logBase val="10"/>
          <c:orientation val="minMax"/>
          <c:max val="2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Phase </a:t>
                </a:r>
                <a:r>
                  <a:rPr lang="en-GB" baseline="0" dirty="0" smtClean="0"/>
                  <a:t>total </a:t>
                </a:r>
                <a:r>
                  <a:rPr lang="en-GB" baseline="0" dirty="0"/>
                  <a:t>error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crossAx val="68727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792147856518125"/>
          <c:y val="0.28358214244831276"/>
          <c:w val="0.1918156167979006"/>
          <c:h val="0.28430477158504702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0786993030002989"/>
          <c:y val="4.9971629984112094E-2"/>
          <c:w val="0.66263022755154932"/>
          <c:h val="0.72189481227413632"/>
        </c:manualLayout>
      </c:layout>
      <c:lineChart>
        <c:grouping val="standard"/>
        <c:ser>
          <c:idx val="0"/>
          <c:order val="0"/>
          <c:tx>
            <c:v>white noise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total_st_dev_phase_chicane_acc_!$Q$4:$X$4</c:f>
              <c:numCache>
                <c:formatCode>General</c:formatCode>
                <c:ptCount val="8"/>
                <c:pt idx="0">
                  <c:v>1</c:v>
                </c:pt>
                <c:pt idx="1">
                  <c:v>8.3531065185128414E-2</c:v>
                </c:pt>
                <c:pt idx="2">
                  <c:v>7.1534604311940836E-2</c:v>
                </c:pt>
                <c:pt idx="3">
                  <c:v>4.2254412744523379E-2</c:v>
                </c:pt>
                <c:pt idx="4">
                  <c:v>1.7094216815797619E-2</c:v>
                </c:pt>
                <c:pt idx="5">
                  <c:v>6.5835840666461174E-3</c:v>
                </c:pt>
                <c:pt idx="6">
                  <c:v>3.7416330407281664E-3</c:v>
                </c:pt>
                <c:pt idx="7">
                  <c:v>6.2104864254859575E-3</c:v>
                </c:pt>
              </c:numCache>
            </c:numRef>
          </c:val>
        </c:ser>
        <c:ser>
          <c:idx val="1"/>
          <c:order val="1"/>
          <c:tx>
            <c:v>1/sqrt(f) noise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oversqrtf!$S$3:$Z$3</c:f>
              <c:numCache>
                <c:formatCode>General</c:formatCode>
                <c:ptCount val="8"/>
                <c:pt idx="0">
                  <c:v>1</c:v>
                </c:pt>
                <c:pt idx="1">
                  <c:v>0.15211251413249113</c:v>
                </c:pt>
                <c:pt idx="2">
                  <c:v>7.752380219724489E-2</c:v>
                </c:pt>
                <c:pt idx="3">
                  <c:v>3.4093750073049052E-2</c:v>
                </c:pt>
                <c:pt idx="4">
                  <c:v>1.254352692476754E-2</c:v>
                </c:pt>
                <c:pt idx="5">
                  <c:v>5.456518318290483E-3</c:v>
                </c:pt>
                <c:pt idx="6">
                  <c:v>3.3319728092315115E-3</c:v>
                </c:pt>
                <c:pt idx="7">
                  <c:v>5.7311963074897698E-3</c:v>
                </c:pt>
              </c:numCache>
            </c:numRef>
          </c:val>
        </c:ser>
        <c:ser>
          <c:idx val="2"/>
          <c:order val="2"/>
          <c:tx>
            <c:v>pink noise</c:v>
          </c:tx>
          <c:spPr>
            <a:ln>
              <a:solidFill>
                <a:srgbClr val="FF0066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overf!$S$2:$Z$2</c:f>
              <c:numCache>
                <c:formatCode>General</c:formatCode>
                <c:ptCount val="8"/>
                <c:pt idx="0">
                  <c:v>1</c:v>
                </c:pt>
                <c:pt idx="1">
                  <c:v>0.49357831729913754</c:v>
                </c:pt>
                <c:pt idx="2">
                  <c:v>4.2818943725567798E-2</c:v>
                </c:pt>
                <c:pt idx="3">
                  <c:v>1.2821395878225873E-2</c:v>
                </c:pt>
                <c:pt idx="4">
                  <c:v>4.8493990425285596E-3</c:v>
                </c:pt>
                <c:pt idx="5">
                  <c:v>2.8577947329978376E-3</c:v>
                </c:pt>
                <c:pt idx="6">
                  <c:v>2.1043923874050179E-3</c:v>
                </c:pt>
                <c:pt idx="7">
                  <c:v>3.3758150428056148E-3</c:v>
                </c:pt>
              </c:numCache>
            </c:numRef>
          </c:val>
        </c:ser>
        <c:ser>
          <c:idx val="3"/>
          <c:order val="3"/>
          <c:tx>
            <c:v>1/sqrt(f^3) noise</c:v>
          </c:tx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overf32!$S$2:$Z$2</c:f>
              <c:numCache>
                <c:formatCode>General</c:formatCode>
                <c:ptCount val="8"/>
                <c:pt idx="0">
                  <c:v>1</c:v>
                </c:pt>
                <c:pt idx="1">
                  <c:v>0.86103016514341768</c:v>
                </c:pt>
                <c:pt idx="2">
                  <c:v>8.601447289599615E-3</c:v>
                </c:pt>
                <c:pt idx="3">
                  <c:v>1.9271280357331321E-3</c:v>
                </c:pt>
                <c:pt idx="4">
                  <c:v>1.2124971336333723E-3</c:v>
                </c:pt>
                <c:pt idx="5">
                  <c:v>1.0603980182785568E-3</c:v>
                </c:pt>
                <c:pt idx="6">
                  <c:v>9.6719848775264844E-4</c:v>
                </c:pt>
                <c:pt idx="7">
                  <c:v>1.1890246859546339E-3</c:v>
                </c:pt>
              </c:numCache>
            </c:numRef>
          </c:val>
        </c:ser>
        <c:ser>
          <c:idx val="4"/>
          <c:order val="4"/>
          <c:tx>
            <c:v>red noise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overf2!$S$2:$Z$2</c:f>
              <c:numCache>
                <c:formatCode>General</c:formatCode>
                <c:ptCount val="8"/>
                <c:pt idx="0">
                  <c:v>1</c:v>
                </c:pt>
                <c:pt idx="1">
                  <c:v>0.96009535036520965</c:v>
                </c:pt>
                <c:pt idx="2">
                  <c:v>2.7433187385163663E-3</c:v>
                </c:pt>
                <c:pt idx="3">
                  <c:v>6.8024957110012169E-4</c:v>
                </c:pt>
                <c:pt idx="4">
                  <c:v>6.3037430319774475E-4</c:v>
                </c:pt>
                <c:pt idx="5">
                  <c:v>6.027376470270128E-4</c:v>
                </c:pt>
                <c:pt idx="6">
                  <c:v>5.7819763210373884E-4</c:v>
                </c:pt>
                <c:pt idx="7">
                  <c:v>6.1975896884986664E-4</c:v>
                </c:pt>
              </c:numCache>
            </c:numRef>
          </c:val>
        </c:ser>
        <c:marker val="1"/>
        <c:axId val="68585728"/>
        <c:axId val="68604288"/>
      </c:lineChart>
      <c:catAx>
        <c:axId val="6858572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Feedforward bandwidth</a:t>
                </a:r>
              </a:p>
            </c:rich>
          </c:tx>
          <c:layout>
            <c:manualLayout>
              <c:xMode val="edge"/>
              <c:yMode val="edge"/>
              <c:x val="0.28647042562488328"/>
              <c:y val="0.87305109282864335"/>
            </c:manualLayout>
          </c:layout>
        </c:title>
        <c:numFmt formatCode="General" sourceLinked="1"/>
        <c:majorTickMark val="none"/>
        <c:tickLblPos val="low"/>
        <c:crossAx val="68604288"/>
        <c:crosses val="autoZero"/>
        <c:auto val="1"/>
        <c:lblAlgn val="ctr"/>
        <c:lblOffset val="100"/>
      </c:catAx>
      <c:valAx>
        <c:axId val="68604288"/>
        <c:scaling>
          <c:logBase val="10"/>
          <c:orientation val="minMax"/>
          <c:max val="2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</a:t>
                </a:r>
                <a:r>
                  <a:rPr lang="en-GB" baseline="0"/>
                  <a:t> total error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68585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69940224063227"/>
          <c:y val="0.28358202982474762"/>
          <c:w val="0.14790344298695399"/>
          <c:h val="0.2699417393453622"/>
        </c:manualLayout>
      </c:layout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8F6A8-EB81-4466-A44C-68FBED3DA6CD}" type="datetime1">
              <a:rPr lang="en-US" smtClean="0"/>
              <a:pPr/>
              <a:t>4/18/2011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7EBFA-D410-4F92-AA9A-8B588E567A53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12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spAutoFit/>
          </a:bodyPr>
          <a:lstStyle/>
          <a:p>
            <a:pPr algn="r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1EC914A-0AE4-48E3-8212-B61DB45DB56E}" type="slidenum">
              <a:rPr lang="en-GB" sz="1200">
                <a:solidFill>
                  <a:schemeClr val="tx1"/>
                </a:solidFill>
                <a:ea typeface="HG Mincho Light J;MS Gothic;HG " charset="0"/>
                <a:cs typeface="HG Mincho Light J;MS Gothic;HG " charset="0"/>
              </a:rPr>
              <a:pPr algn="r" eaLnBrk="1" hangingPunct="1">
                <a:lnSpc>
                  <a:spcPts val="1800"/>
                </a:lnSpc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200">
              <a:solidFill>
                <a:schemeClr val="tx1"/>
              </a:solidFill>
              <a:ea typeface="HG Mincho Light J;MS Gothic;HG " charset="0"/>
              <a:cs typeface="HG Mincho Light J;MS Gothic;HG 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2pPr>
      <a:lvl3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3pPr>
      <a:lvl4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4pPr>
      <a:lvl5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9pPr>
    </p:titleStyle>
    <p:bodyStyle>
      <a:lvl1pPr marL="339725" indent="-339725" algn="l" defTabSz="457200" rtl="0" eaLnBrk="0" fontAlgn="base" hangingPunct="0">
        <a:lnSpc>
          <a:spcPts val="3213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539552" y="2514909"/>
            <a:ext cx="8208912" cy="6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Phase stability of </a:t>
            </a:r>
            <a:r>
              <a:rPr lang="en-GB" sz="36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CLIC</a:t>
            </a: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 Drive Beam</a:t>
            </a:r>
            <a:endParaRPr lang="en-GB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300288" y="3929063"/>
            <a:ext cx="44005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tx1"/>
                </a:solidFill>
                <a:latin typeface="Arial" charset="0"/>
              </a:rPr>
              <a:t>Alexander Gerbershagen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2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University of Oxford, FONT group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CERN, BE-ABP-CC3 group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428625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286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Gerade Verbindung 10"/>
          <p:cNvCxnSpPr/>
          <p:nvPr/>
        </p:nvCxnSpPr>
        <p:spPr bwMode="auto">
          <a:xfrm>
            <a:off x="611560" y="2060848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Gerade Verbindung 11"/>
          <p:cNvCxnSpPr/>
          <p:nvPr/>
        </p:nvCxnSpPr>
        <p:spPr bwMode="auto">
          <a:xfrm>
            <a:off x="611560" y="3573016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8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6672"/>
            <a:ext cx="1100138" cy="1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3 – combination scheme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AlexG\Desktop\paper\Combina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844824"/>
            <a:ext cx="5697538" cy="3649662"/>
          </a:xfrm>
          <a:prstGeom prst="rect">
            <a:avLst/>
          </a:prstGeom>
          <a:noFill/>
        </p:spPr>
      </p:pic>
      <p:sp>
        <p:nvSpPr>
          <p:cNvPr id="9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645024"/>
            <a:ext cx="3402381" cy="213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73016"/>
            <a:ext cx="3243333" cy="219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124744"/>
            <a:ext cx="34528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124744"/>
            <a:ext cx="3348038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4 – main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483768" y="5707548"/>
            <a:ext cx="431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Interval 11.7 GHz – 12.3 GHz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5899" y="4820959"/>
            <a:ext cx="7356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Peaks from 240ns long trains in combination scheme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peaks from 240ns drive beam accelerating structures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high frequencies by convoluting the signal 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 with main beam accelerating structure RF filling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Result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C:\Users\AlexG\Desktop\PETS&amp;DBacc\ff_real_rf_pets\real_DBacc\no_f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412776"/>
            <a:ext cx="4584700" cy="3267075"/>
          </a:xfrm>
          <a:prstGeom prst="rect">
            <a:avLst/>
          </a:prstGeom>
          <a:noFill/>
        </p:spPr>
      </p:pic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2: 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</a:t>
            </a: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40000"/>
            <a:ext cx="5580000" cy="411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979712" y="5517232"/>
            <a:ext cx="2018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Delay of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x</a:t>
            </a:r>
            <a:r>
              <a:rPr lang="en-GB" sz="1400" i="1" dirty="0" err="1" smtClean="0">
                <a:solidFill>
                  <a:srgbClr val="000000"/>
                </a:solidFill>
                <a:latin typeface="Arial"/>
              </a:rPr>
              <a:t>ns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Linear rise in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y</a:t>
            </a:r>
            <a:r>
              <a:rPr lang="en-GB" sz="1400" i="1" dirty="0" err="1" smtClean="0">
                <a:solidFill>
                  <a:schemeClr val="tx1"/>
                </a:solidFill>
                <a:latin typeface="+mj-lt"/>
              </a:rPr>
              <a:t>ns</a:t>
            </a:r>
            <a:endParaRPr lang="en-GB" sz="1400" i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feedback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979712" y="5517232"/>
            <a:ext cx="299633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Feedforward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has no delay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Linear rise in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x</a:t>
            </a:r>
            <a:r>
              <a:rPr lang="en-GB" sz="1400" i="1" dirty="0" err="1" smtClean="0">
                <a:solidFill>
                  <a:schemeClr val="tx1"/>
                </a:solidFill>
                <a:latin typeface="+mj-lt"/>
              </a:rPr>
              <a:t>ns</a:t>
            </a:r>
            <a:endParaRPr lang="en-GB" sz="1400" i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0" y="1440000"/>
            <a:ext cx="5580000" cy="40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483768" y="5661248"/>
            <a:ext cx="45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Feedforward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correction can be applied 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before the bunch with the measured error</a:t>
            </a: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1340768"/>
            <a:ext cx="5923810" cy="429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lexG\Desktop\PETS&amp;DBacc\ff_real_rf_pets\real_50MHz\middle_vs_en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7034" y="2132856"/>
            <a:ext cx="3475022" cy="252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91680" y="5733256"/>
            <a:ext cx="4543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Efficiency depends on the averaging time</a:t>
            </a: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0" y="1440000"/>
            <a:ext cx="5794286" cy="4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18/04/2011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A862EA0D-2C9B-44FD-945A-427BA22C68F5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18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42844" y="1571612"/>
            <a:ext cx="8128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240ns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245241" y="3679812"/>
            <a:ext cx="5572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2ns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173803" y="1571612"/>
            <a:ext cx="6842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20ns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14282" y="3670287"/>
            <a:ext cx="6842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10ns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352448" y="3679812"/>
            <a:ext cx="5572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5ns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260994" y="1571612"/>
            <a:ext cx="6858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50ns</a:t>
            </a: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3600" kern="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averaging time</a:t>
            </a:r>
          </a:p>
        </p:txBody>
      </p:sp>
      <p:pic>
        <p:nvPicPr>
          <p:cNvPr id="1046" name="Picture 22" descr="C:\Users\AlexG\Desktop\PETS&amp;DBacc\ff_real_rf_pets\real_50MHz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25077"/>
            <a:ext cx="2377646" cy="1780187"/>
          </a:xfrm>
          <a:prstGeom prst="rect">
            <a:avLst/>
          </a:prstGeom>
          <a:noFill/>
        </p:spPr>
      </p:pic>
      <p:pic>
        <p:nvPicPr>
          <p:cNvPr id="1047" name="Picture 23" descr="C:\Users\AlexG\Desktop\PETS&amp;DBacc\ff_real_rf_pets\real_50MHz\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8002" y="4060506"/>
            <a:ext cx="2280102" cy="1816766"/>
          </a:xfrm>
          <a:prstGeom prst="rect">
            <a:avLst/>
          </a:prstGeom>
          <a:noFill/>
        </p:spPr>
      </p:pic>
      <p:pic>
        <p:nvPicPr>
          <p:cNvPr id="1048" name="Picture 24" descr="C:\Users\AlexG\Desktop\PETS&amp;DBacc\ff_real_rf_pets\real_50MHz\1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2426419" cy="1853345"/>
          </a:xfrm>
          <a:prstGeom prst="rect">
            <a:avLst/>
          </a:prstGeom>
          <a:noFill/>
        </p:spPr>
      </p:pic>
      <p:pic>
        <p:nvPicPr>
          <p:cNvPr id="1049" name="Picture 25" descr="C:\Users\AlexG\Desktop\PETS&amp;DBacc\ff_real_rf_pets\real_50MHz\2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844824"/>
            <a:ext cx="2194286" cy="1668572"/>
          </a:xfrm>
          <a:prstGeom prst="rect">
            <a:avLst/>
          </a:prstGeom>
          <a:noFill/>
        </p:spPr>
      </p:pic>
      <p:pic>
        <p:nvPicPr>
          <p:cNvPr id="1050" name="Picture 26" descr="C:\Users\AlexG\Desktop\PETS&amp;DBacc\ff_real_rf_pets\real_50MHz\5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28002" y="1927302"/>
            <a:ext cx="2274286" cy="1645714"/>
          </a:xfrm>
          <a:prstGeom prst="rect">
            <a:avLst/>
          </a:prstGeom>
          <a:noFill/>
        </p:spPr>
      </p:pic>
      <p:pic>
        <p:nvPicPr>
          <p:cNvPr id="1051" name="Picture 27" descr="C:\Users\AlexG\Desktop\PETS&amp;DBacc\ff_real_rf_pets\real_50MHz\24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916832"/>
            <a:ext cx="2217143" cy="1702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18/04/2011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0FE681E2-FDBC-4EBE-AB48-BD9022CCF0AA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19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3600" kern="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averaging time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251520" y="5085184"/>
          <a:ext cx="8615268" cy="1069701"/>
        </p:xfrm>
        <a:graphic>
          <a:graphicData uri="http://schemas.openxmlformats.org/drawingml/2006/table">
            <a:tbl>
              <a:tblPr/>
              <a:tblGrid>
                <a:gridCol w="3122755"/>
                <a:gridCol w="841594"/>
                <a:gridCol w="664417"/>
                <a:gridCol w="664417"/>
                <a:gridCol w="664417"/>
                <a:gridCol w="664417"/>
                <a:gridCol w="664417"/>
                <a:gridCol w="664417"/>
                <a:gridCol w="664417"/>
              </a:tblGrid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Feedforward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averaging</a:t>
                      </a:r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time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comb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240ns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50ns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20ns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10ns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5ns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Absolute total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error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tp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50 MHz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10.829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9.2737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5.4779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Absolute total error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μm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 up to 2 MHz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29.324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4.2861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Diagramm 10"/>
          <p:cNvGraphicFramePr>
            <a:graphicFrameLocks/>
          </p:cNvGraphicFramePr>
          <p:nvPr/>
        </p:nvGraphicFramePr>
        <p:xfrm>
          <a:off x="0" y="1268760"/>
          <a:ext cx="9144000" cy="3715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1196752"/>
            <a:ext cx="710483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1: 	Analyse the error, consider 4 steps: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1. Chicane (by Avni Aksoy)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2. Drive beam accelerator (by Rolf Wegner)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3. Combination scheme (by Daniel Schulte and me)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4. PETS -&gt; main linac (by Oleksiy Kononenko)</a:t>
            </a: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2: 	Correct the error: feedforward system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Also apply feedforward using phase monitor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6045" y="2996952"/>
            <a:ext cx="43481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18/04/2011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0FE681E2-FDBC-4EBE-AB48-BD9022CCF0AA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20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for different types of noise</a:t>
            </a:r>
          </a:p>
        </p:txBody>
      </p:sp>
      <p:graphicFrame>
        <p:nvGraphicFramePr>
          <p:cNvPr id="9" name="Diagramm 8"/>
          <p:cNvGraphicFramePr>
            <a:graphicFrameLocks/>
          </p:cNvGraphicFramePr>
          <p:nvPr/>
        </p:nvGraphicFramePr>
        <p:xfrm>
          <a:off x="0" y="1052736"/>
          <a:ext cx="9289032" cy="5298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467544" y="5821175"/>
            <a:ext cx="7920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Slide edited 15/04/11. Values for ‘no ff’ (error after combination scheme without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feedforward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) have been corrected</a:t>
            </a:r>
            <a:endParaRPr lang="de-DE" sz="1600" b="1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6844"/>
            <a:ext cx="92106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5013176"/>
            <a:ext cx="7651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Put first bunch of the correction on maximum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Problem: sum of all corrections is 0.572 (normalized to maximum value)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Possible solution: set the first bunch so that the total sum is 1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51520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phase monitor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51720" y="1772816"/>
            <a:ext cx="4671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 smtClean="0">
                <a:solidFill>
                  <a:srgbClr val="000000"/>
                </a:solidFill>
                <a:latin typeface="Arial"/>
              </a:rPr>
              <a:t>Phase monitor impulse response</a:t>
            </a:r>
          </a:p>
          <a:p>
            <a:endParaRPr lang="en-GB" sz="24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758315" y="3244334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Rebecca Black</a:t>
            </a:r>
            <a:endParaRPr lang="en-GB" b="1" dirty="0"/>
          </a:p>
        </p:txBody>
      </p:sp>
      <p:pic>
        <p:nvPicPr>
          <p:cNvPr id="2050" name="Picture 2" descr="C:\Users\AlexG\Desktop\PETS&amp;DBacc\ff_real_rf_pets\real_DBacc\ff2ns_p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890117"/>
            <a:ext cx="4438650" cy="3267075"/>
          </a:xfrm>
          <a:prstGeom prst="rect">
            <a:avLst/>
          </a:prstGeom>
          <a:noFill/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251520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phase monitor</a:t>
            </a: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592" y="1700808"/>
            <a:ext cx="75608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1: 	Putting together the effects of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	1. Compressor chicane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	2. Drive beam accelerator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3. Combination scheme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4. PETS -&gt; main linac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leads to the error function with peaks at frequencies 	corresponding to 240ns, declining at higher frequencies</a:t>
            </a: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2: 	Feedforward needs to have a high bandwidth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(dependent on type of noise, generally ~10ns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for factor 10 correction)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Improvement of phase monitor is required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1: 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</a:t>
            </a: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9004" y="1383605"/>
            <a:ext cx="58293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074263"/>
            <a:ext cx="6247448" cy="222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2267744" y="5517232"/>
            <a:ext cx="4630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j-lt"/>
              </a:rPr>
              <a:t>Avni comes to conclusion that best stability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j-lt"/>
              </a:rPr>
              <a:t>is provided by chicane with R</a:t>
            </a:r>
            <a:r>
              <a:rPr lang="en-GB" baseline="-25000" dirty="0" smtClean="0">
                <a:solidFill>
                  <a:schemeClr val="tx1"/>
                </a:solidFill>
                <a:latin typeface="+mj-lt"/>
              </a:rPr>
              <a:t>56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=-0.1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556792"/>
            <a:ext cx="41719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556792"/>
            <a:ext cx="42672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539552" y="5301208"/>
            <a:ext cx="8058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Bunch length variation tolerance of 1% dictates bunch charge tolerance of1%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Hence, for this simulation a bunch charge error of maximal 1% is used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115616" y="148478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Calculation made for ‘worst case scenario’, meaning that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 Starting phase error is 175 </a:t>
            </a:r>
            <a:r>
              <a:rPr lang="el-GR" dirty="0" smtClean="0">
                <a:solidFill>
                  <a:srgbClr val="000000"/>
                </a:solidFill>
                <a:latin typeface="Arial"/>
              </a:rPr>
              <a:t>μ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m	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 Charge error is 1%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Phase and charge errors are in resonance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628030"/>
            <a:ext cx="478790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drive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15616" y="1268760"/>
            <a:ext cx="69333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Bunch charge errors cause beam loading error in DB accelerator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Beam loading error causes a phase shift in the chicane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Calculated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to time domain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Higher order resonances included in wake fields calculation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3 points per sinus wave, hence strong beating in RF potential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0190" y="2780928"/>
            <a:ext cx="2523810" cy="17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830" y="2406755"/>
            <a:ext cx="2414286" cy="266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 rot="16200000">
            <a:off x="898091" y="3274139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RF potential (V)</a:t>
            </a: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5680764" y="3380611"/>
            <a:ext cx="1651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Wake potential (V)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50" y="3043252"/>
            <a:ext cx="1412751" cy="143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924944"/>
            <a:ext cx="2199137" cy="1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 bwMode="auto">
          <a:xfrm>
            <a:off x="0" y="2060848"/>
            <a:ext cx="421196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4211960" y="2060848"/>
            <a:ext cx="493204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115616" y="2060848"/>
            <a:ext cx="14285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RF potential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012160" y="2060848"/>
            <a:ext cx="17021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Wake potential</a:t>
            </a:r>
          </a:p>
        </p:txBody>
      </p:sp>
      <p:sp>
        <p:nvSpPr>
          <p:cNvPr id="19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lexG\Desktop\PETS&amp;DBacc\ff_real_rf_pets\real_DBacc\phase_DBacc_onl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117715" cy="2329905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709" y="4043178"/>
            <a:ext cx="3591314" cy="251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drive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1291910"/>
            <a:ext cx="4379119" cy="343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4427984" y="2276872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1"/>
                </a:solidFill>
                <a:latin typeface="+mj-lt"/>
              </a:rPr>
              <a:t>=&gt;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749310" y="3619316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latin typeface="+mj-lt"/>
              </a:rPr>
              <a:t>+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39552" y="494116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Negative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R</a:t>
            </a:r>
            <a:r>
              <a:rPr lang="en-GB" baseline="-25000" dirty="0" smtClean="0">
                <a:solidFill>
                  <a:srgbClr val="000000"/>
                </a:solidFill>
                <a:latin typeface="Arial"/>
              </a:rPr>
              <a:t>56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 means that effects of beam loading error compensate part of charge error 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3 – combination scheme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348880"/>
            <a:ext cx="43481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:\data for slides\z_beginning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204864"/>
            <a:ext cx="3641606" cy="2724917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827584" y="508518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Bunches are recombined in the combination scheme in a non-trivial way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because of the principle of operation of the first combiner ring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HG Mincho Light J;MS Gothic;HG "/>
        <a:cs typeface="HG Mincho Light J;MS Gothic;HG "/>
      </a:majorFont>
      <a:minorFont>
        <a:latin typeface="Arial"/>
        <a:ea typeface="HG Mincho Light J;MS Gothic;HG "/>
        <a:cs typeface="HG Mincho Light J;MS Gothic;HG 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+mj-lt"/>
          </a:defRPr>
        </a:defPPr>
      </a:lstStyle>
    </a:tx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762</Words>
  <Application>Microsoft Office PowerPoint</Application>
  <PresentationFormat>Bildschirmpräsentation (4:3)</PresentationFormat>
  <Paragraphs>236</Paragraphs>
  <Slides>23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Larissa-Design</vt:lpstr>
      <vt:lpstr>Benutzerdefiniertes Design</vt:lpstr>
      <vt:lpstr>1_Benutzerdefiniertes 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AlexG</dc:creator>
  <cp:lastModifiedBy>AlexG</cp:lastModifiedBy>
  <cp:revision>320</cp:revision>
  <dcterms:modified xsi:type="dcterms:W3CDTF">2011-04-18T12:47:27Z</dcterms:modified>
</cp:coreProperties>
</file>