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 varScale="1">
        <p:scale>
          <a:sx n="135" d="100"/>
          <a:sy n="135" d="100"/>
        </p:scale>
        <p:origin x="132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24/11/2023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24/11/2023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457200" y="1981200"/>
          <a:ext cx="8686800" cy="3124200"/>
          <a:chOff x="457200" y="1981200"/>
          <a:chExt cx="8686800" cy="3124200"/>
        </a:xfrm>
      </p:grpSpPr>
      <p:sp>
        <p:nvSpPr>
          <p:cNvPr id="3" name="TextBox 2"/>
          <p:cNvSpPr txBox="1"/>
          <p:nvPr/>
        </p:nvSpPr>
        <p:spPr>
          <a:xfrm>
            <a:off x="457200" y="1981200"/>
            <a:ext cx="8229600" cy="6858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4800" b="1" i="0" u="none" strike="noStrike">
                <a:solidFill>
                  <a:srgbClr val="404040"/>
                </a:solidFill>
                <a:latin typeface="Calibri"/>
              </a:rPr>
              <a:t>Procurement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26414" y="2667000"/>
            <a:ext cx="5691173" cy="1661993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3600" b="0" i="0" u="none" strike="noStrike" dirty="0">
                <a:solidFill>
                  <a:srgbClr val="808080"/>
                </a:solidFill>
                <a:latin typeface="Calibri"/>
              </a:rPr>
              <a:t>for Slovenia</a:t>
            </a:r>
            <a:endParaRPr lang="fr-CH" sz="3600" b="0" i="0" u="none" strike="noStrike" dirty="0">
              <a:solidFill>
                <a:srgbClr val="808080"/>
              </a:solidFill>
              <a:latin typeface="Calibri"/>
            </a:endParaRPr>
          </a:p>
          <a:p>
            <a:pPr marL="0" marR="0" lvl="0" indent="0" algn="ctr" fontAlgn="base"/>
            <a:r>
              <a:rPr sz="3600" b="0" i="0" u="none" strike="noStrike" dirty="0">
                <a:solidFill>
                  <a:srgbClr val="808080"/>
                </a:solidFill>
                <a:latin typeface="Calibri"/>
              </a:rPr>
              <a:t>(Associate Member State in</a:t>
            </a:r>
            <a:endParaRPr lang="fr-CH" sz="3600" b="0" i="0" u="none" strike="noStrike" dirty="0">
              <a:solidFill>
                <a:srgbClr val="808080"/>
              </a:solidFill>
              <a:latin typeface="Calibri"/>
            </a:endParaRPr>
          </a:p>
          <a:p>
            <a:pPr marL="0" marR="0" lvl="0" indent="0" algn="ctr" fontAlgn="base"/>
            <a:r>
              <a:rPr sz="3600" b="0" i="0" u="none" strike="noStrike" dirty="0">
                <a:solidFill>
                  <a:srgbClr val="808080"/>
                </a:solidFill>
                <a:latin typeface="Calibri"/>
              </a:rPr>
              <a:t> the pre-stage to membership)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507206"/>
          <a:ext cx="8689181" cy="4993005"/>
          <a:chOff x="564356" y="507206"/>
          <a:chExt cx="8689181" cy="4993005"/>
        </a:xfrm>
      </p:grpSpPr>
      <p:sp>
        <p:nvSpPr>
          <p:cNvPr id="17" name="TextBox 16"/>
          <p:cNvSpPr txBox="1"/>
          <p:nvPr/>
        </p:nvSpPr>
        <p:spPr>
          <a:xfrm>
            <a:off x="564356" y="507206"/>
            <a:ext cx="6054376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 dirty="0">
                <a:solidFill>
                  <a:srgbClr val="333333"/>
                </a:solidFill>
                <a:latin typeface="Calibri"/>
              </a:rPr>
              <a:t>Status of Member States (For Supply contracts from 01.03.2023 until end of February 2024)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9A5FE00-FAA5-4F92-EF8B-9B29BDC69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03" y="819149"/>
            <a:ext cx="7922197" cy="42247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2161032" y="-5671661"/>
          <a:ext cx="9022556" cy="5031010"/>
          <a:chOff x="-2161032" y="-5671661"/>
          <a:chExt cx="9022556" cy="5031010"/>
        </a:xfrm>
      </p:grpSpPr>
      <p:sp>
        <p:nvSpPr>
          <p:cNvPr id="152" name="TextBox 151"/>
          <p:cNvSpPr txBox="1"/>
          <p:nvPr/>
        </p:nvSpPr>
        <p:spPr>
          <a:xfrm>
            <a:off x="564356" y="600075"/>
            <a:ext cx="8143875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Annual contributions and industrial returns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40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210056"/>
            <a:ext cx="383572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5072" y="1210056"/>
            <a:ext cx="89506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0136" y="1210056"/>
            <a:ext cx="89506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5200" y="1210056"/>
            <a:ext cx="383762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1338739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5072" y="1338739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0136" y="1338739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1 148 237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5200" y="1338739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" y="1499616"/>
            <a:ext cx="38357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5072" y="1499616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0136" y="1499616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1 171 420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5200" y="1499616"/>
            <a:ext cx="38376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660493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5072" y="166049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1 065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0136" y="166049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5200" y="1660493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500" y="1821275"/>
            <a:ext cx="38357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5072" y="1821275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1 410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0136" y="1821275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1 199 321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5200" y="1821275"/>
            <a:ext cx="38376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982153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5072" y="198215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1 485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50136" y="198215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1 205 987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5200" y="1982153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2143030"/>
            <a:ext cx="383572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55072" y="2143030"/>
            <a:ext cx="89506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2 207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0136" y="2143030"/>
            <a:ext cx="89506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1 230 382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5200" y="2143030"/>
            <a:ext cx="383762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0.18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7563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6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357563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96976" y="1210056"/>
            <a:ext cx="94621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943094" y="1210056"/>
            <a:ext cx="971931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57563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96976" y="1338739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267 860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43094" y="1338739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146 760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57563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96976" y="1499616"/>
            <a:ext cx="94621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261 375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3094" y="1499616"/>
            <a:ext cx="971931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167 528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57563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96976" y="1660493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43094" y="1660493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96976" y="1821275"/>
            <a:ext cx="94621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206 717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43094" y="1821275"/>
            <a:ext cx="971931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133 358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57563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96976" y="1982153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226 311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943094" y="1982153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127 469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357563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996976" y="2143030"/>
            <a:ext cx="94621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339 655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43094" y="2143030"/>
            <a:ext cx="971931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145 402</a:t>
            </a:r>
          </a:p>
        </p:txBody>
      </p:sp>
      <p:pic>
        <p:nvPicPr>
          <p:cNvPr id="55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61032" y="-5671661"/>
            <a:ext cx="2619375" cy="146437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143625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(Slovenia, kCHF)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6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6143625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83038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422356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061770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143625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83038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813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422356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61770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97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143625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83038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748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422356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061770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143625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83038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640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422356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187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061770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239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43625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83038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945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422356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168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61770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297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143625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783038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663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422356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330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61770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491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43625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783038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1 312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422356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394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061770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502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(Slovenia, kCHF)</a:t>
            </a:r>
          </a:p>
        </p:txBody>
      </p:sp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118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172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324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377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-2161032" y="-5671661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78656" y="3030760"/>
            <a:ext cx="715899" cy="128588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graphicFrame>
        <p:nvGraphicFramePr>
          <p:cNvPr id="110" name="Table 10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68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2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2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571500" y="3423761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082993" y="3423761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594390" y="3423761"/>
            <a:ext cx="504349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105882" y="3423761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2617280" y="3423761"/>
            <a:ext cx="51168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71500" y="3552444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82993" y="3552444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0.38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594390" y="3552444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105882" y="3552444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617280" y="3552444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71500" y="371332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082993" y="371332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0.53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594390" y="3713321"/>
            <a:ext cx="504349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105882" y="371332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617280" y="3713321"/>
            <a:ext cx="51168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71500" y="3874199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082993" y="3874199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0.93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594390" y="3874199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2105882" y="3874199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617280" y="3874199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71500" y="403498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082993" y="403498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0.67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594390" y="4034981"/>
            <a:ext cx="504349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2105882" y="403498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617280" y="4034981"/>
            <a:ext cx="51168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71500" y="419585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082993" y="419585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1.16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594390" y="4195858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105882" y="419585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617280" y="4195858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71500" y="4356735"/>
            <a:ext cx="51149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082993" y="4356735"/>
            <a:ext cx="51149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0.62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594390" y="4356735"/>
            <a:ext cx="504349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105882" y="4356735"/>
            <a:ext cx="51149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2617280" y="4356735"/>
            <a:ext cx="51168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082993" y="3295079"/>
            <a:ext cx="1015746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2105882" y="3295079"/>
            <a:ext cx="1023080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78656" y="4673156"/>
            <a:ext cx="1619250" cy="114300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*Provisional figure based on commitments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357563" y="2952179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50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3352229"/>
            <a:ext cx="2886075" cy="1678781"/>
          </a:xfrm>
          <a:prstGeom prst="rect">
            <a:avLst/>
          </a:prstGeom>
        </p:spPr>
      </p:pic>
      <p:pic>
        <p:nvPicPr>
          <p:cNvPr id="151" name="IRServi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481" y="3352229"/>
            <a:ext cx="2886075" cy="16787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600075"/>
          <a:ext cx="8708231" cy="4955762"/>
          <a:chOff x="564356" y="600075"/>
          <a:chExt cx="8708231" cy="4955762"/>
        </a:xfrm>
      </p:grpSpPr>
      <p:sp>
        <p:nvSpPr>
          <p:cNvPr id="6" name="TextBox 5"/>
          <p:cNvSpPr txBox="1"/>
          <p:nvPr/>
        </p:nvSpPr>
        <p:spPr>
          <a:xfrm>
            <a:off x="564356" y="600075"/>
            <a:ext cx="8143875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Expenditure by department and procurement codes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395794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Department (kCHF)</a:t>
            </a:r>
          </a:p>
        </p:txBody>
      </p:sp>
      <p:pic>
        <p:nvPicPr>
          <p:cNvPr id="3" name="supplies-by-department" descr="Supplies by Departm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6" y="1795844"/>
            <a:ext cx="2371725" cy="3159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63" y="1395794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(Activity|Procurement) Code (kCHF)</a:t>
            </a:r>
          </a:p>
        </p:txBody>
      </p:sp>
      <p:pic>
        <p:nvPicPr>
          <p:cNvPr id="5" name="pie_supplies_by_co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1795844"/>
            <a:ext cx="5200650" cy="31563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4105751"/>
          <a:chOff x="0" y="0"/>
          <a:chExt cx="8708231" cy="4105751"/>
        </a:xfrm>
      </p:grpSpPr>
      <p:sp>
        <p:nvSpPr>
          <p:cNvPr id="127" name="TextBox 126"/>
          <p:cNvSpPr txBox="1"/>
          <p:nvPr/>
        </p:nvSpPr>
        <p:spPr>
          <a:xfrm>
            <a:off x="564356" y="600075"/>
            <a:ext cx="6054376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Top Suppliers in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356" y="931450"/>
            <a:ext cx="3964781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Supplier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4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8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601534"/>
            <a:ext cx="15801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1602" y="1601534"/>
            <a:ext cx="474059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5662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0663" y="1601534"/>
            <a:ext cx="75057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Budget (CHF)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233" y="1601534"/>
            <a:ext cx="7507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Budget (CHF)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858899"/>
            <a:ext cx="15801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ELGOLINE LTD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1602" y="1858899"/>
            <a:ext cx="474059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Cerknica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5662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0663" y="1858899"/>
            <a:ext cx="75057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1233" y="1858899"/>
            <a:ext cx="7507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682 290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2037779"/>
            <a:ext cx="15801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1602" y="2037779"/>
            <a:ext cx="474059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Ziri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5662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20663" y="2037779"/>
            <a:ext cx="75057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121 029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71233" y="2037779"/>
            <a:ext cx="7507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216563"/>
            <a:ext cx="15801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PROPLACE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1602" y="2216563"/>
            <a:ext cx="474059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Slovenia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25662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20663" y="2216563"/>
            <a:ext cx="75057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71233" y="2216563"/>
            <a:ext cx="7507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115 226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2395347"/>
            <a:ext cx="15801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INTEC TIV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51602" y="2395347"/>
            <a:ext cx="474059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Kranj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5662" y="2395347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20663" y="2395347"/>
            <a:ext cx="75057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42 765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71233" y="2395347"/>
            <a:ext cx="7507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6 790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2574227"/>
            <a:ext cx="15801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1602" y="2574227"/>
            <a:ext cx="474059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Ljubljana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25662" y="2574227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20663" y="2574227"/>
            <a:ext cx="75057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21 658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71233" y="2574227"/>
            <a:ext cx="7507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4 173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2753011"/>
            <a:ext cx="1580102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KAMBIC, LABORATORIJSKA OPREMA DOO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51602" y="2753011"/>
            <a:ext cx="474059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Semic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25662" y="2753011"/>
            <a:ext cx="395002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20663" y="2753011"/>
            <a:ext cx="750570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23 952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71233" y="2753011"/>
            <a:ext cx="750761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3074670"/>
            <a:ext cx="15801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VINE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51602" y="3074670"/>
            <a:ext cx="474059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Spodnja Idrija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25662" y="3074670"/>
            <a:ext cx="3950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20663" y="3074670"/>
            <a:ext cx="750570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6 068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71233" y="3074670"/>
            <a:ext cx="750761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71500" y="3396425"/>
            <a:ext cx="15801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FOLK PLAST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51602" y="3396425"/>
            <a:ext cx="474059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Laporje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25662" y="3396425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20663" y="3396425"/>
            <a:ext cx="75057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2 582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771233" y="3396425"/>
            <a:ext cx="7507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1500" y="3575209"/>
            <a:ext cx="15801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RLS MERILNA TEHNIKA D O O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51602" y="3575209"/>
            <a:ext cx="474059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Komenda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625662" y="357520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20663" y="3575209"/>
            <a:ext cx="75057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1 630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71233" y="3575209"/>
            <a:ext cx="7507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1500" y="3753993"/>
            <a:ext cx="1580102" cy="35175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CRAFTRUM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51602" y="3753993"/>
            <a:ext cx="474059" cy="35175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Slovenska Bistrica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625662" y="3753993"/>
            <a:ext cx="395002" cy="35175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20663" y="3753993"/>
            <a:ext cx="750570" cy="35175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771233" y="3753993"/>
            <a:ext cx="750761" cy="35175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43450" y="931450"/>
            <a:ext cx="3964781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Origin</a:t>
            </a:r>
          </a:p>
        </p:txBody>
      </p:sp>
      <p:graphicFrame>
        <p:nvGraphicFramePr>
          <p:cNvPr id="60" name="Table 5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4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6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6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4750594" y="1601534"/>
            <a:ext cx="1580198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30791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Country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25888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120890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% SI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515892" y="1601534"/>
            <a:ext cx="592455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(CHF)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108347" y="1601534"/>
            <a:ext cx="59274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(CHF)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0594" y="1858899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ELGOLINE LTD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30791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725888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120890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515892" y="1858899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108347" y="1858899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682 290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750594" y="2037779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RRG SUISSE SA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330791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25888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120890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85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15892" y="2037779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151 149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108347" y="2037779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50594" y="2216563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30791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25888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35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120890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15892" y="2216563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121 029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08347" y="2216563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50594" y="2395347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PROPLACE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30791" y="2395347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725888" y="2395347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120890" y="2395347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15892" y="2395347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108347" y="2395347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115 226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50594" y="2574227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INTEC TIV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330791" y="2574227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25888" y="2574227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31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120890" y="2574227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515892" y="2574227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42 765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108347" y="2574227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6 790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750594" y="2753011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30791" y="2753011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725888" y="2753011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120890" y="2753011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515892" y="2753011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21 658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108347" y="2753011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4 173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50594" y="2931795"/>
            <a:ext cx="1580198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KAMBIC, LABORATORIJSKA OPREMA DOO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330791" y="2931795"/>
            <a:ext cx="3950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725888" y="2931795"/>
            <a:ext cx="3950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120890" y="2931795"/>
            <a:ext cx="3950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515892" y="2931795"/>
            <a:ext cx="592455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23 952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108347" y="2931795"/>
            <a:ext cx="592741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750594" y="3253550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JACQUET OSIRO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330791" y="3253550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725888" y="3253550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120890" y="3253550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36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515892" y="3253550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13 312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108347" y="3253550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750594" y="3432334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VINE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330791" y="3432334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725888" y="3432334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120890" y="3432334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515892" y="3432334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6 068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108347" y="3432334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750594" y="3611118"/>
            <a:ext cx="1580198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FOLK PLAST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330791" y="3611118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725888" y="3611118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120890" y="3611118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515892" y="3611118"/>
            <a:ext cx="592455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2 582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8347" y="3611118"/>
            <a:ext cx="592741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1088" cy="3314224"/>
          <a:chOff x="0" y="0"/>
          <a:chExt cx="8701088" cy="3314224"/>
        </a:xfrm>
      </p:grpSpPr>
      <p:sp>
        <p:nvSpPr>
          <p:cNvPr id="47" name="TextBox 46"/>
          <p:cNvSpPr txBox="1"/>
          <p:nvPr/>
        </p:nvSpPr>
        <p:spPr>
          <a:xfrm>
            <a:off x="1948910" y="578644"/>
            <a:ext cx="3281648" cy="22145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List of contract/orders with the highest turnover in 2023 for Slovenia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11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6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6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3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500" y="1352931"/>
            <a:ext cx="1354836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Contract/Order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6336" y="1352931"/>
            <a:ext cx="2709863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6199" y="1352931"/>
            <a:ext cx="2709863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45966" y="1352931"/>
            <a:ext cx="1355027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Amount (CHF)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1495997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CA9441329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6336" y="1495997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LIGHT ELECTRICAL CARS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6199" y="1495997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RRG SUISSE SA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5966" y="1495997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151 149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1674876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CA1002035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6336" y="1674876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OIL BATH FOR STANDARD RESISTORS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6199" y="1674876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KAMBIC, LABORATORIJSKA OPREMA DOO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45966" y="1674876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23 952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" y="1853660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CA1065905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26336" y="1853660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J3083226 THERMAL SHIELD DQWCM1 ALU PARTS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36199" y="1853660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45966" y="1853660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18 111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032445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CA1068084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6336" y="2032445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INTECTIV (41334/RAMIREZ) EDA-04541-V2-0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6199" y="2032445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INTEC TIV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45966" y="2032445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15 035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500" y="2211324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CA1004431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26336" y="2211324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CE:SI: IRRAD. OF HGCAL TEST STRUCTURES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36199" y="2211324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45966" y="2211324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14 363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1500" y="2390108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CA1067096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26336" y="2390108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J3086605 LHC RF ADAPTER 25-40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6199" y="2390108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45966" y="2390108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13 320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1500" y="2568893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CA1003159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26336" y="2568893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J3083886 METALLIC PARTS RF CRAB VIREUR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6199" y="2568893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45966" y="2568893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11 522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1500" y="2747772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CA1000289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26336" y="2747772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J3081635 TROLLEY FRAME FOR 120A LEADS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36199" y="2747772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45966" y="2747772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10 069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2926556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CA1003542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26336" y="2926556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J3084655 CMS GE2.1 GEM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6199" y="2926556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45966" y="2926556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4 849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1500" y="3105341"/>
            <a:ext cx="135483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CA1002542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26336" y="3105341"/>
            <a:ext cx="2709863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J3083711 CINTRAGE Q1 HL-LHC / WP12 CTC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36199" y="3105341"/>
            <a:ext cx="2709863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45966" y="3105341"/>
            <a:ext cx="135512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4 770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sp>
        <p:nvSpPr>
          <p:cNvPr id="43" name="TextBox 42"/>
          <p:cNvSpPr txBox="1"/>
          <p:nvPr/>
        </p:nvSpPr>
        <p:spPr>
          <a:xfrm>
            <a:off x="564356" y="528638"/>
            <a:ext cx="8143875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Price Enquiries above 50k CHF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665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31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4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690"/>
            <a:ext cx="57397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5477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1253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7124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901" y="948690"/>
            <a:ext cx="49596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206056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5477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1253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7124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901" y="1206056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84935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5477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1253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7124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901" y="1384935"/>
            <a:ext cx="49606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63719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5477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1253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7124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901" y="1563719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42504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5477" y="1742504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1253" y="1742504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7124" y="1742504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901" y="1742504"/>
            <a:ext cx="49606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1921383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5477" y="1921383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41253" y="1921383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37124" y="1921383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32901" y="1921383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2100167"/>
            <a:ext cx="573977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5477" y="2100167"/>
            <a:ext cx="49577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41253" y="2100167"/>
            <a:ext cx="49577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37124" y="2100167"/>
            <a:ext cx="49577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32901" y="2100167"/>
            <a:ext cx="49606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7563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0" name="bar_price_enqui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559"/>
            <a:ext cx="2400300" cy="160734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143625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2" name="bar_origin_firms_price_enqui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559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sp>
        <p:nvSpPr>
          <p:cNvPr id="50" name="TextBox 49"/>
          <p:cNvSpPr txBox="1"/>
          <p:nvPr/>
        </p:nvSpPr>
        <p:spPr>
          <a:xfrm>
            <a:off x="564356" y="528638"/>
            <a:ext cx="8143875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Market Surveys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665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58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0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690"/>
            <a:ext cx="50111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2610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3805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Interested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4999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Declined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06193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 Reply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7387" y="948690"/>
            <a:ext cx="41148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Selected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" y="1206056"/>
            <a:ext cx="50111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2610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3805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94999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6193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17387" y="1206056"/>
            <a:ext cx="41157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384935"/>
            <a:ext cx="50111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2610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3805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94999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06193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7387" y="1384935"/>
            <a:ext cx="41157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1500" y="1563719"/>
            <a:ext cx="50111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2610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83805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94999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06193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17387" y="1563719"/>
            <a:ext cx="41157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1742504"/>
            <a:ext cx="50111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72610" y="1742504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83805" y="1742504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4999" y="1742504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6193" y="1742504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17387" y="1742504"/>
            <a:ext cx="41157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1921383"/>
            <a:ext cx="50111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72610" y="1921383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83805" y="1921383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94999" y="1921383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306193" y="1921383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17387" y="1921383"/>
            <a:ext cx="41157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1500" y="2100167"/>
            <a:ext cx="501110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72610" y="2100167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27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83805" y="2100167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94999" y="2100167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06193" y="2100167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717387" y="2100167"/>
            <a:ext cx="411575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7" name="bar_market_surve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559"/>
            <a:ext cx="2400300" cy="1607344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143625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9" name="bar_origin_firms_market_survey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559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sp>
        <p:nvSpPr>
          <p:cNvPr id="38" name="TextBox 37"/>
          <p:cNvSpPr txBox="1"/>
          <p:nvPr/>
        </p:nvSpPr>
        <p:spPr>
          <a:xfrm>
            <a:off x="564356" y="528638"/>
            <a:ext cx="8143875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Invitations to Tender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665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31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4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690"/>
            <a:ext cx="57397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5477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1253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7124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901" y="948690"/>
            <a:ext cx="49596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206056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5477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1253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7124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901" y="1206056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84935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5477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1253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7124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901" y="1384935"/>
            <a:ext cx="49606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63719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5477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1253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7124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901" y="1563719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42504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5477" y="1742504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1253" y="1742504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7124" y="1742504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901" y="1742504"/>
            <a:ext cx="49606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1921383"/>
            <a:ext cx="573977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5477" y="1921383"/>
            <a:ext cx="495776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41253" y="1921383"/>
            <a:ext cx="495776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37124" y="1921383"/>
            <a:ext cx="495776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32901" y="1921383"/>
            <a:ext cx="496062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57563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35" name="bar_invitations_tend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559"/>
            <a:ext cx="2400300" cy="160734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143625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37" name="bar_origin_firms_invitations_tend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559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</Words>
  <Application>Microsoft Office PowerPoint</Application>
  <PresentationFormat>On-screen Show (16:9)</PresentationFormat>
  <Paragraphs>436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Overview</dc:title>
  <dc:subject>for Slovenia(Associate Member State in the pre-stage to membership)</dc:subject>
  <dc:creator>FAP-BC</dc:creator>
  <cp:keywords>procurement</cp:keywords>
  <dc:description>An overview of procurement related data for a country</dc:description>
  <cp:lastModifiedBy>Nordine Azizi</cp:lastModifiedBy>
  <cp:revision>1</cp:revision>
  <dcterms:created xsi:type="dcterms:W3CDTF">2023-11-24T07:58:24Z</dcterms:created>
  <dcterms:modified xsi:type="dcterms:W3CDTF">2023-11-24T08:03:03Z</dcterms:modified>
  <cp:category>Report</cp:category>
</cp:coreProperties>
</file>