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</p:sldMasterIdLst>
  <p:sldIdLst>
    <p:sldId id="256" r:id="rId2"/>
    <p:sldId id="272" r:id="rId3"/>
    <p:sldId id="273" r:id="rId4"/>
    <p:sldId id="257" r:id="rId5"/>
    <p:sldId id="258" r:id="rId6"/>
    <p:sldId id="267" r:id="rId7"/>
    <p:sldId id="268" r:id="rId8"/>
    <p:sldId id="265" r:id="rId9"/>
    <p:sldId id="269" r:id="rId10"/>
    <p:sldId id="270" r:id="rId11"/>
    <p:sldId id="259" r:id="rId12"/>
    <p:sldId id="260" r:id="rId13"/>
    <p:sldId id="261" r:id="rId14"/>
    <p:sldId id="262" r:id="rId15"/>
    <p:sldId id="263" r:id="rId16"/>
    <p:sldId id="264" r:id="rId17"/>
    <p:sldId id="266" r:id="rId18"/>
    <p:sldId id="2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F8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23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Boh\AppData\Local\Temp\notes6F083E\Zvezek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sl-SI" sz="1200" dirty="0" err="1"/>
              <a:t>Financing</a:t>
            </a:r>
            <a:r>
              <a:rPr lang="sl-SI" sz="1200" dirty="0"/>
              <a:t> Science 2014 - 2022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sl-SI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Budget line  05 - Science (mio EUR)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List1!$B$1:$J$1</c:f>
              <c:strCache>
                <c:ptCount val="9"/>
                <c:pt idx="0">
                  <c:v>Year 2014</c:v>
                </c:pt>
                <c:pt idx="1">
                  <c:v>Year 2015</c:v>
                </c:pt>
                <c:pt idx="2">
                  <c:v>Year 2016</c:v>
                </c:pt>
                <c:pt idx="3">
                  <c:v>Year 2017</c:v>
                </c:pt>
                <c:pt idx="4">
                  <c:v>Year 2018</c:v>
                </c:pt>
                <c:pt idx="5">
                  <c:v>Year 2019</c:v>
                </c:pt>
                <c:pt idx="6">
                  <c:v>Year 2020</c:v>
                </c:pt>
                <c:pt idx="7">
                  <c:v>Year 2021</c:v>
                </c:pt>
                <c:pt idx="8">
                  <c:v>Year 2022</c:v>
                </c:pt>
              </c:strCache>
            </c:strRef>
          </c:cat>
          <c:val>
            <c:numRef>
              <c:f>List1!$B$2:$J$2</c:f>
              <c:numCache>
                <c:formatCode>General</c:formatCode>
                <c:ptCount val="9"/>
                <c:pt idx="0">
                  <c:v>170</c:v>
                </c:pt>
                <c:pt idx="1">
                  <c:v>161</c:v>
                </c:pt>
                <c:pt idx="2">
                  <c:v>166</c:v>
                </c:pt>
                <c:pt idx="3">
                  <c:v>185</c:v>
                </c:pt>
                <c:pt idx="4">
                  <c:v>216</c:v>
                </c:pt>
                <c:pt idx="5">
                  <c:v>241</c:v>
                </c:pt>
                <c:pt idx="6">
                  <c:v>280</c:v>
                </c:pt>
                <c:pt idx="7">
                  <c:v>320</c:v>
                </c:pt>
                <c:pt idx="8">
                  <c:v>324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C09-48D5-A84D-35CFB74D3AC5}"/>
            </c:ext>
          </c:extLst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State budget (mio EUR)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List1!$B$1:$J$1</c:f>
              <c:strCache>
                <c:ptCount val="9"/>
                <c:pt idx="0">
                  <c:v>Year 2014</c:v>
                </c:pt>
                <c:pt idx="1">
                  <c:v>Year 2015</c:v>
                </c:pt>
                <c:pt idx="2">
                  <c:v>Year 2016</c:v>
                </c:pt>
                <c:pt idx="3">
                  <c:v>Year 2017</c:v>
                </c:pt>
                <c:pt idx="4">
                  <c:v>Year 2018</c:v>
                </c:pt>
                <c:pt idx="5">
                  <c:v>Year 2019</c:v>
                </c:pt>
                <c:pt idx="6">
                  <c:v>Year 2020</c:v>
                </c:pt>
                <c:pt idx="7">
                  <c:v>Year 2021</c:v>
                </c:pt>
                <c:pt idx="8">
                  <c:v>Year 2022</c:v>
                </c:pt>
              </c:strCache>
            </c:strRef>
          </c:cat>
          <c:val>
            <c:numRef>
              <c:f>List1!$B$3:$J$3</c:f>
              <c:numCache>
                <c:formatCode>General</c:formatCode>
                <c:ptCount val="9"/>
                <c:pt idx="0">
                  <c:v>155</c:v>
                </c:pt>
                <c:pt idx="1">
                  <c:v>156</c:v>
                </c:pt>
                <c:pt idx="2">
                  <c:v>163</c:v>
                </c:pt>
                <c:pt idx="3">
                  <c:v>167</c:v>
                </c:pt>
                <c:pt idx="4">
                  <c:v>185</c:v>
                </c:pt>
                <c:pt idx="5">
                  <c:v>204</c:v>
                </c:pt>
                <c:pt idx="6">
                  <c:v>228</c:v>
                </c:pt>
                <c:pt idx="7">
                  <c:v>251</c:v>
                </c:pt>
                <c:pt idx="8">
                  <c:v>274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C09-48D5-A84D-35CFB74D3AC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1797827408"/>
        <c:axId val="-1797828496"/>
      </c:lineChart>
      <c:catAx>
        <c:axId val="-1797827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-1797828496"/>
        <c:crosses val="autoZero"/>
        <c:auto val="1"/>
        <c:lblAlgn val="ctr"/>
        <c:lblOffset val="100"/>
        <c:noMultiLvlLbl val="0"/>
      </c:catAx>
      <c:valAx>
        <c:axId val="-179782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-1797827408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sl-SI" baseline="0">
                <a:solidFill>
                  <a:srgbClr val="002060"/>
                </a:solidFill>
              </a:rPr>
              <a:t>SI participation in EU FP</a:t>
            </a:r>
            <a:endParaRPr lang="en-GB" baseline="0">
              <a:solidFill>
                <a:srgbClr val="00206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contracts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Sheet1!$B$2:$F$2</c:f>
              <c:strCache>
                <c:ptCount val="5"/>
                <c:pt idx="0">
                  <c:v>FP5</c:v>
                </c:pt>
                <c:pt idx="1">
                  <c:v>FP6</c:v>
                </c:pt>
                <c:pt idx="2">
                  <c:v>FP7</c:v>
                </c:pt>
                <c:pt idx="3">
                  <c:v>Horizon 2020</c:v>
                </c:pt>
                <c:pt idx="4">
                  <c:v>Horizon Europe 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385</c:v>
                </c:pt>
                <c:pt idx="1">
                  <c:v>503</c:v>
                </c:pt>
                <c:pt idx="2">
                  <c:v>718</c:v>
                </c:pt>
                <c:pt idx="3">
                  <c:v>1013</c:v>
                </c:pt>
                <c:pt idx="4">
                  <c:v>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6-4B48-A9F7-BE0BA9ED2A2B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participants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Sheet1!$B$2:$F$2</c:f>
              <c:strCache>
                <c:ptCount val="5"/>
                <c:pt idx="0">
                  <c:v>FP5</c:v>
                </c:pt>
                <c:pt idx="1">
                  <c:v>FP6</c:v>
                </c:pt>
                <c:pt idx="2">
                  <c:v>FP7</c:v>
                </c:pt>
                <c:pt idx="3">
                  <c:v>Horizon 2020</c:v>
                </c:pt>
                <c:pt idx="4">
                  <c:v>Horizon Europe 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481</c:v>
                </c:pt>
                <c:pt idx="1">
                  <c:v>616</c:v>
                </c:pt>
                <c:pt idx="2">
                  <c:v>930</c:v>
                </c:pt>
                <c:pt idx="3">
                  <c:v>1475</c:v>
                </c:pt>
                <c:pt idx="4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36-4B48-A9F7-BE0BA9ED2A2B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coordinators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Sheet1!$B$2:$F$2</c:f>
              <c:strCache>
                <c:ptCount val="5"/>
                <c:pt idx="0">
                  <c:v>FP5</c:v>
                </c:pt>
                <c:pt idx="1">
                  <c:v>FP6</c:v>
                </c:pt>
                <c:pt idx="2">
                  <c:v>FP7</c:v>
                </c:pt>
                <c:pt idx="3">
                  <c:v>Horizon 2020</c:v>
                </c:pt>
                <c:pt idx="4">
                  <c:v>Horizon Europe 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1">
                  <c:v>31</c:v>
                </c:pt>
                <c:pt idx="2">
                  <c:v>58</c:v>
                </c:pt>
                <c:pt idx="3">
                  <c:v>199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36-4B48-A9F7-BE0BA9ED2A2B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EC financing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Sheet1!$B$2:$F$2</c:f>
              <c:strCache>
                <c:ptCount val="5"/>
                <c:pt idx="0">
                  <c:v>FP5</c:v>
                </c:pt>
                <c:pt idx="1">
                  <c:v>FP6</c:v>
                </c:pt>
                <c:pt idx="2">
                  <c:v>FP7</c:v>
                </c:pt>
                <c:pt idx="3">
                  <c:v>Horizon 2020</c:v>
                </c:pt>
                <c:pt idx="4">
                  <c:v>Horizon Europe </c:v>
                </c:pt>
              </c:strCache>
            </c:strRef>
          </c:cat>
          <c:val>
            <c:numRef>
              <c:f>Sheet1!$B$6:$F$6</c:f>
              <c:numCache>
                <c:formatCode>General</c:formatCode>
                <c:ptCount val="5"/>
                <c:pt idx="0">
                  <c:v>39.6</c:v>
                </c:pt>
                <c:pt idx="1">
                  <c:v>76.400000000000006</c:v>
                </c:pt>
                <c:pt idx="2">
                  <c:v>170.4</c:v>
                </c:pt>
                <c:pt idx="3">
                  <c:v>379.4</c:v>
                </c:pt>
                <c:pt idx="4">
                  <c:v>131.1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E36-4B48-A9F7-BE0BA9ED2A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31932816"/>
        <c:axId val="931931728"/>
      </c:barChart>
      <c:catAx>
        <c:axId val="93193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931931728"/>
        <c:crosses val="autoZero"/>
        <c:auto val="1"/>
        <c:lblAlgn val="ctr"/>
        <c:lblOffset val="100"/>
        <c:noMultiLvlLbl val="0"/>
      </c:catAx>
      <c:valAx>
        <c:axId val="931931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93193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2AAF33-1A80-4F7D-8E26-B3D95985A12F}" type="doc">
      <dgm:prSet loTypeId="urn:microsoft.com/office/officeart/2005/8/layout/target2" loCatId="relationship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BF3FC98B-6511-4982-AB96-F263468E3452}">
      <dgm:prSet phldrT="[Text]"/>
      <dgm:spPr>
        <a:ln>
          <a:noFill/>
        </a:ln>
      </dgm:spPr>
      <dgm:t>
        <a:bodyPr/>
        <a:lstStyle/>
        <a:p>
          <a:r>
            <a:rPr lang="en-AU" noProof="0" dirty="0"/>
            <a:t>Policy</a:t>
          </a:r>
        </a:p>
      </dgm:t>
    </dgm:pt>
    <dgm:pt modelId="{EEB16A35-CF28-484E-881E-237FAF035D15}" type="parTrans" cxnId="{C3938C87-8779-465A-91E4-3D58103630D0}">
      <dgm:prSet/>
      <dgm:spPr/>
      <dgm:t>
        <a:bodyPr/>
        <a:lstStyle/>
        <a:p>
          <a:endParaRPr lang="en-GB"/>
        </a:p>
      </dgm:t>
    </dgm:pt>
    <dgm:pt modelId="{E4012A83-04D7-4B8A-94C9-82DE184E15C9}" type="sibTrans" cxnId="{C3938C87-8779-465A-91E4-3D58103630D0}">
      <dgm:prSet/>
      <dgm:spPr/>
      <dgm:t>
        <a:bodyPr/>
        <a:lstStyle/>
        <a:p>
          <a:endParaRPr lang="en-GB"/>
        </a:p>
      </dgm:t>
    </dgm:pt>
    <dgm:pt modelId="{8CD3BB37-0929-4469-A1AA-FEF0200129FB}">
      <dgm:prSet phldrT="[Text]" custT="1"/>
      <dgm:spPr/>
      <dgm:t>
        <a:bodyPr/>
        <a:lstStyle/>
        <a:p>
          <a:r>
            <a:rPr lang="en-GB" sz="1400" b="1" noProof="0" dirty="0"/>
            <a:t>Government </a:t>
          </a:r>
        </a:p>
      </dgm:t>
    </dgm:pt>
    <dgm:pt modelId="{F474B481-A227-4277-9EA1-A77CAF5151CA}" type="parTrans" cxnId="{7763A1FD-FA46-4112-8961-9DC4E397F11D}">
      <dgm:prSet/>
      <dgm:spPr/>
      <dgm:t>
        <a:bodyPr/>
        <a:lstStyle/>
        <a:p>
          <a:endParaRPr lang="en-GB"/>
        </a:p>
      </dgm:t>
    </dgm:pt>
    <dgm:pt modelId="{052B4776-A7F2-4A01-B21F-9DA82446A5C1}" type="sibTrans" cxnId="{7763A1FD-FA46-4112-8961-9DC4E397F11D}">
      <dgm:prSet/>
      <dgm:spPr/>
      <dgm:t>
        <a:bodyPr/>
        <a:lstStyle/>
        <a:p>
          <a:endParaRPr lang="en-GB"/>
        </a:p>
      </dgm:t>
    </dgm:pt>
    <dgm:pt modelId="{13AF27FE-026D-41C0-8A04-481952858530}">
      <dgm:prSet phldrT="[Text]" custT="1"/>
      <dgm:spPr/>
      <dgm:t>
        <a:bodyPr/>
        <a:lstStyle/>
        <a:p>
          <a:r>
            <a:rPr lang="en-GB" sz="1400" b="1" noProof="0" dirty="0"/>
            <a:t>Ministry of Higher Education, Science and Innovation</a:t>
          </a:r>
        </a:p>
      </dgm:t>
    </dgm:pt>
    <dgm:pt modelId="{7B6FF965-7715-455F-906F-880DA50B6078}" type="parTrans" cxnId="{0EABE9B0-1F42-41F7-95EB-7353A9058596}">
      <dgm:prSet/>
      <dgm:spPr/>
      <dgm:t>
        <a:bodyPr/>
        <a:lstStyle/>
        <a:p>
          <a:endParaRPr lang="en-GB"/>
        </a:p>
      </dgm:t>
    </dgm:pt>
    <dgm:pt modelId="{F8122785-BBD5-4078-96BD-222A5A21FD6B}" type="sibTrans" cxnId="{0EABE9B0-1F42-41F7-95EB-7353A9058596}">
      <dgm:prSet/>
      <dgm:spPr/>
      <dgm:t>
        <a:bodyPr/>
        <a:lstStyle/>
        <a:p>
          <a:endParaRPr lang="en-GB"/>
        </a:p>
      </dgm:t>
    </dgm:pt>
    <dgm:pt modelId="{7CDD9284-22B8-4F0B-8EEE-D92A7BD57FE8}">
      <dgm:prSet phldrT="[Text]"/>
      <dgm:spPr/>
      <dgm:t>
        <a:bodyPr/>
        <a:lstStyle/>
        <a:p>
          <a:r>
            <a:rPr lang="sl-SI" dirty="0" err="1"/>
            <a:t>Financing</a:t>
          </a:r>
          <a:endParaRPr lang="en-GB" dirty="0"/>
        </a:p>
      </dgm:t>
    </dgm:pt>
    <dgm:pt modelId="{333E44C6-D46B-4DE1-BC84-CDFBED2B37CB}" type="parTrans" cxnId="{21E17FBD-8764-4838-B509-4D7B267DDBEF}">
      <dgm:prSet/>
      <dgm:spPr/>
      <dgm:t>
        <a:bodyPr/>
        <a:lstStyle/>
        <a:p>
          <a:endParaRPr lang="en-GB"/>
        </a:p>
      </dgm:t>
    </dgm:pt>
    <dgm:pt modelId="{1E61231D-5BBD-4F37-8712-ED9DB78E45B7}" type="sibTrans" cxnId="{21E17FBD-8764-4838-B509-4D7B267DDBEF}">
      <dgm:prSet/>
      <dgm:spPr/>
      <dgm:t>
        <a:bodyPr/>
        <a:lstStyle/>
        <a:p>
          <a:endParaRPr lang="en-GB"/>
        </a:p>
      </dgm:t>
    </dgm:pt>
    <dgm:pt modelId="{1B0F075A-65EE-4554-A965-70E74E799F17}">
      <dgm:prSet phldrT="[Text]" custT="1"/>
      <dgm:spPr/>
      <dgm:t>
        <a:bodyPr/>
        <a:lstStyle/>
        <a:p>
          <a:r>
            <a:rPr lang="en-AU" sz="1400" b="1" noProof="0" dirty="0"/>
            <a:t>Slovenian Research Agency (ARRS)</a:t>
          </a:r>
        </a:p>
      </dgm:t>
    </dgm:pt>
    <dgm:pt modelId="{11AB6E34-CD77-475A-85F5-2354701A73C4}" type="parTrans" cxnId="{8E083173-AA79-4E71-B90B-5040502EE376}">
      <dgm:prSet/>
      <dgm:spPr/>
      <dgm:t>
        <a:bodyPr/>
        <a:lstStyle/>
        <a:p>
          <a:endParaRPr lang="en-GB"/>
        </a:p>
      </dgm:t>
    </dgm:pt>
    <dgm:pt modelId="{1214D8D8-DA91-4666-B9D0-4783DEACA733}" type="sibTrans" cxnId="{8E083173-AA79-4E71-B90B-5040502EE376}">
      <dgm:prSet/>
      <dgm:spPr/>
      <dgm:t>
        <a:bodyPr/>
        <a:lstStyle/>
        <a:p>
          <a:endParaRPr lang="en-GB"/>
        </a:p>
      </dgm:t>
    </dgm:pt>
    <dgm:pt modelId="{7918F969-23FA-4071-8A00-82BFC7651920}">
      <dgm:prSet phldrT="[Text]" custT="1"/>
      <dgm:spPr/>
      <dgm:t>
        <a:bodyPr/>
        <a:lstStyle/>
        <a:p>
          <a:r>
            <a:rPr lang="en-GB" sz="1400" b="1" i="0" dirty="0"/>
            <a:t>Slovenia Business Development Agency</a:t>
          </a:r>
          <a:r>
            <a:rPr lang="sl-SI" sz="1400" b="1" i="0" dirty="0"/>
            <a:t> (SPIRIT)</a:t>
          </a:r>
          <a:endParaRPr lang="en-GB" sz="1400" b="1" dirty="0"/>
        </a:p>
      </dgm:t>
    </dgm:pt>
    <dgm:pt modelId="{E280C042-1577-4A42-A0B3-425BCA3C92DF}" type="parTrans" cxnId="{EB77DA85-90FE-4F7F-BC77-A3EFA1751547}">
      <dgm:prSet/>
      <dgm:spPr/>
      <dgm:t>
        <a:bodyPr/>
        <a:lstStyle/>
        <a:p>
          <a:endParaRPr lang="en-GB"/>
        </a:p>
      </dgm:t>
    </dgm:pt>
    <dgm:pt modelId="{A0DC772B-01AC-447E-9274-61A22246CBF8}" type="sibTrans" cxnId="{EB77DA85-90FE-4F7F-BC77-A3EFA1751547}">
      <dgm:prSet/>
      <dgm:spPr/>
      <dgm:t>
        <a:bodyPr/>
        <a:lstStyle/>
        <a:p>
          <a:endParaRPr lang="en-GB"/>
        </a:p>
      </dgm:t>
    </dgm:pt>
    <dgm:pt modelId="{CC04E62F-CE54-4066-BCD5-15138AA8A2D3}">
      <dgm:prSet phldrT="[Text]"/>
      <dgm:spPr/>
      <dgm:t>
        <a:bodyPr/>
        <a:lstStyle/>
        <a:p>
          <a:r>
            <a:rPr lang="en-AU" noProof="0" dirty="0"/>
            <a:t>Performance</a:t>
          </a:r>
        </a:p>
      </dgm:t>
    </dgm:pt>
    <dgm:pt modelId="{9215192F-D372-4AB9-A21B-FFA82D7E3ECD}" type="parTrans" cxnId="{92EEECCE-3608-4DF5-A6E2-9DC7496DEE5B}">
      <dgm:prSet/>
      <dgm:spPr/>
      <dgm:t>
        <a:bodyPr/>
        <a:lstStyle/>
        <a:p>
          <a:endParaRPr lang="en-GB"/>
        </a:p>
      </dgm:t>
    </dgm:pt>
    <dgm:pt modelId="{339B882D-EC6A-4906-BB10-8241C60D5A8E}" type="sibTrans" cxnId="{92EEECCE-3608-4DF5-A6E2-9DC7496DEE5B}">
      <dgm:prSet/>
      <dgm:spPr/>
      <dgm:t>
        <a:bodyPr/>
        <a:lstStyle/>
        <a:p>
          <a:endParaRPr lang="en-GB"/>
        </a:p>
      </dgm:t>
    </dgm:pt>
    <dgm:pt modelId="{C9E086DE-2040-4473-B877-2E58C46ADC0B}">
      <dgm:prSet phldrT="[Text]" custT="1"/>
      <dgm:spPr/>
      <dgm:t>
        <a:bodyPr/>
        <a:lstStyle/>
        <a:p>
          <a:r>
            <a:rPr lang="en-AU" sz="1400" b="1" noProof="0" dirty="0"/>
            <a:t>RPOs</a:t>
          </a:r>
        </a:p>
      </dgm:t>
    </dgm:pt>
    <dgm:pt modelId="{277E8253-0AF1-4709-9AE3-921C25534845}" type="parTrans" cxnId="{7059F4D2-AD50-43FB-84F4-FF884FD22AFF}">
      <dgm:prSet/>
      <dgm:spPr/>
      <dgm:t>
        <a:bodyPr/>
        <a:lstStyle/>
        <a:p>
          <a:endParaRPr lang="en-GB"/>
        </a:p>
      </dgm:t>
    </dgm:pt>
    <dgm:pt modelId="{80A3754E-8897-4D40-BABA-0DCC2EC42CFC}" type="sibTrans" cxnId="{7059F4D2-AD50-43FB-84F4-FF884FD22AFF}">
      <dgm:prSet/>
      <dgm:spPr/>
      <dgm:t>
        <a:bodyPr/>
        <a:lstStyle/>
        <a:p>
          <a:endParaRPr lang="en-GB"/>
        </a:p>
      </dgm:t>
    </dgm:pt>
    <dgm:pt modelId="{46CBE466-DA78-48A6-9FED-B8090CDE1D2F}">
      <dgm:prSet phldrT="[Text]" custT="1"/>
      <dgm:spPr/>
      <dgm:t>
        <a:bodyPr/>
        <a:lstStyle/>
        <a:p>
          <a:r>
            <a:rPr lang="en-US" sz="1400" b="1" i="0" dirty="0"/>
            <a:t>Ministry of </a:t>
          </a:r>
          <a:r>
            <a:rPr lang="en-AU" sz="1400" b="1" i="0" noProof="0" dirty="0"/>
            <a:t>Economy, Tourism and Sport</a:t>
          </a:r>
          <a:endParaRPr lang="en-AU" sz="1400" b="1" noProof="0" dirty="0"/>
        </a:p>
      </dgm:t>
    </dgm:pt>
    <dgm:pt modelId="{FFA182F7-E05E-460B-B697-9359BEAAE50A}" type="parTrans" cxnId="{7D5083C3-359E-4248-A673-559C0142FF76}">
      <dgm:prSet/>
      <dgm:spPr/>
      <dgm:t>
        <a:bodyPr/>
        <a:lstStyle/>
        <a:p>
          <a:endParaRPr lang="en-GB"/>
        </a:p>
      </dgm:t>
    </dgm:pt>
    <dgm:pt modelId="{CCB076FC-25BF-4DFB-A2A9-64E57BF96D36}" type="sibTrans" cxnId="{7D5083C3-359E-4248-A673-559C0142FF76}">
      <dgm:prSet/>
      <dgm:spPr/>
      <dgm:t>
        <a:bodyPr/>
        <a:lstStyle/>
        <a:p>
          <a:endParaRPr lang="en-GB"/>
        </a:p>
      </dgm:t>
    </dgm:pt>
    <dgm:pt modelId="{E7F26146-26D6-4C5C-940C-3BA011DDFB64}">
      <dgm:prSet phldrT="[Text]" custT="1"/>
      <dgm:spPr/>
      <dgm:t>
        <a:bodyPr/>
        <a:lstStyle/>
        <a:p>
          <a:r>
            <a:rPr lang="en-AU" sz="1400" b="1" noProof="0" dirty="0"/>
            <a:t>Other ministries </a:t>
          </a:r>
        </a:p>
      </dgm:t>
    </dgm:pt>
    <dgm:pt modelId="{A862686A-1C30-4484-ABC8-E0C2C7963B2D}" type="parTrans" cxnId="{79B99DEE-D1A1-47A4-872E-828BD2D5B018}">
      <dgm:prSet/>
      <dgm:spPr/>
      <dgm:t>
        <a:bodyPr/>
        <a:lstStyle/>
        <a:p>
          <a:endParaRPr lang="en-GB"/>
        </a:p>
      </dgm:t>
    </dgm:pt>
    <dgm:pt modelId="{6FA0ED07-6B01-45CA-9974-C7C2136831F1}" type="sibTrans" cxnId="{79B99DEE-D1A1-47A4-872E-828BD2D5B018}">
      <dgm:prSet/>
      <dgm:spPr/>
      <dgm:t>
        <a:bodyPr/>
        <a:lstStyle/>
        <a:p>
          <a:endParaRPr lang="en-GB"/>
        </a:p>
      </dgm:t>
    </dgm:pt>
    <dgm:pt modelId="{BA689A12-724B-430A-8416-87A9E37BA9A6}">
      <dgm:prSet phldrT="[Text]" custT="1"/>
      <dgm:spPr/>
      <dgm:t>
        <a:bodyPr/>
        <a:lstStyle/>
        <a:p>
          <a:r>
            <a:rPr lang="en-AU" sz="1400" b="1" noProof="0" dirty="0"/>
            <a:t>Competence centres, centres of excellence, </a:t>
          </a:r>
          <a:r>
            <a:rPr lang="en-US" sz="1400" b="1" i="0" dirty="0"/>
            <a:t>Strategic Research and Innovation Partnership</a:t>
          </a:r>
          <a:r>
            <a:rPr lang="sl-SI" sz="1400" b="1" i="0" dirty="0"/>
            <a:t>s (SRIPS)</a:t>
          </a:r>
          <a:r>
            <a:rPr lang="sl-SI" sz="1400" b="1" dirty="0"/>
            <a:t> </a:t>
          </a:r>
          <a:endParaRPr lang="en-GB" sz="1400" b="1" dirty="0"/>
        </a:p>
      </dgm:t>
    </dgm:pt>
    <dgm:pt modelId="{9D48AA5A-D4A4-4921-8E25-CECA94D60294}" type="parTrans" cxnId="{DB4EA7AB-2A8F-467E-8487-B6756550227A}">
      <dgm:prSet/>
      <dgm:spPr/>
      <dgm:t>
        <a:bodyPr/>
        <a:lstStyle/>
        <a:p>
          <a:endParaRPr lang="en-GB"/>
        </a:p>
      </dgm:t>
    </dgm:pt>
    <dgm:pt modelId="{5DE7F00E-41A6-4129-B1B1-49EEF0BF0BB6}" type="sibTrans" cxnId="{DB4EA7AB-2A8F-467E-8487-B6756550227A}">
      <dgm:prSet/>
      <dgm:spPr/>
      <dgm:t>
        <a:bodyPr/>
        <a:lstStyle/>
        <a:p>
          <a:endParaRPr lang="en-GB"/>
        </a:p>
      </dgm:t>
    </dgm:pt>
    <dgm:pt modelId="{E7039193-F8DE-4F62-B016-E2B9D6BA0063}">
      <dgm:prSet phldrT="[Text]" custT="1"/>
      <dgm:spPr/>
      <dgm:t>
        <a:bodyPr/>
        <a:lstStyle/>
        <a:p>
          <a:r>
            <a:rPr lang="en-AU" sz="1400" b="1" noProof="0" dirty="0"/>
            <a:t>Technology parks, centres &amp; networks</a:t>
          </a:r>
        </a:p>
      </dgm:t>
    </dgm:pt>
    <dgm:pt modelId="{116BE694-1108-46B6-9128-012D00D4C327}" type="parTrans" cxnId="{965A9AB1-9775-4AE3-B005-7EC069A3803B}">
      <dgm:prSet/>
      <dgm:spPr/>
      <dgm:t>
        <a:bodyPr/>
        <a:lstStyle/>
        <a:p>
          <a:endParaRPr lang="en-GB"/>
        </a:p>
      </dgm:t>
    </dgm:pt>
    <dgm:pt modelId="{87A4F5E7-44D2-41AD-89E9-3F57D99C5A40}" type="sibTrans" cxnId="{965A9AB1-9775-4AE3-B005-7EC069A3803B}">
      <dgm:prSet/>
      <dgm:spPr/>
      <dgm:t>
        <a:bodyPr/>
        <a:lstStyle/>
        <a:p>
          <a:endParaRPr lang="en-GB"/>
        </a:p>
      </dgm:t>
    </dgm:pt>
    <dgm:pt modelId="{435B7B6C-F1D0-4832-8A2F-EC90C34DB7A5}">
      <dgm:prSet phldrT="[Text]" custT="1"/>
      <dgm:spPr/>
      <dgm:t>
        <a:bodyPr/>
        <a:lstStyle/>
        <a:p>
          <a:r>
            <a:rPr lang="en-AU" sz="1400" b="1" noProof="0" dirty="0">
              <a:solidFill>
                <a:srgbClr val="FF0000"/>
              </a:solidFill>
            </a:rPr>
            <a:t>Agency for Research and Innovation of Slovenia (ARIS)</a:t>
          </a:r>
        </a:p>
      </dgm:t>
    </dgm:pt>
    <dgm:pt modelId="{461113B4-DFE8-43B7-B5E1-3812B1357A99}" type="parTrans" cxnId="{C0A4521A-16F6-4768-A0A0-E81FEE49F45F}">
      <dgm:prSet/>
      <dgm:spPr/>
      <dgm:t>
        <a:bodyPr/>
        <a:lstStyle/>
        <a:p>
          <a:endParaRPr lang="sl-SI"/>
        </a:p>
      </dgm:t>
    </dgm:pt>
    <dgm:pt modelId="{BE743040-627C-46D2-B154-1CAD53DFCE80}" type="sibTrans" cxnId="{C0A4521A-16F6-4768-A0A0-E81FEE49F45F}">
      <dgm:prSet/>
      <dgm:spPr/>
      <dgm:t>
        <a:bodyPr/>
        <a:lstStyle/>
        <a:p>
          <a:endParaRPr lang="sl-SI"/>
        </a:p>
      </dgm:t>
    </dgm:pt>
    <dgm:pt modelId="{05A65A4D-692F-4515-95E0-03B8BABB52FC}" type="pres">
      <dgm:prSet presAssocID="{352AAF33-1A80-4F7D-8E26-B3D95985A12F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E82664DB-20D1-4E39-AA7B-557410A232DD}" type="pres">
      <dgm:prSet presAssocID="{352AAF33-1A80-4F7D-8E26-B3D95985A12F}" presName="outerBox" presStyleCnt="0"/>
      <dgm:spPr/>
    </dgm:pt>
    <dgm:pt modelId="{4C47E830-6690-47AD-93C8-9CB92CA90B8D}" type="pres">
      <dgm:prSet presAssocID="{352AAF33-1A80-4F7D-8E26-B3D95985A12F}" presName="outerBoxParent" presStyleLbl="node1" presStyleIdx="0" presStyleCnt="3" custLinFactNeighborY="-35"/>
      <dgm:spPr/>
    </dgm:pt>
    <dgm:pt modelId="{D719BDDD-390B-4A5E-854B-A62283324B45}" type="pres">
      <dgm:prSet presAssocID="{352AAF33-1A80-4F7D-8E26-B3D95985A12F}" presName="outerBoxChildren" presStyleCnt="0"/>
      <dgm:spPr/>
    </dgm:pt>
    <dgm:pt modelId="{4803E8D9-0D00-4D21-A40D-0737CF9264F3}" type="pres">
      <dgm:prSet presAssocID="{8CD3BB37-0929-4469-A1AA-FEF0200129FB}" presName="oChild" presStyleLbl="fgAcc1" presStyleIdx="0" presStyleCnt="10">
        <dgm:presLayoutVars>
          <dgm:bulletEnabled val="1"/>
        </dgm:presLayoutVars>
      </dgm:prSet>
      <dgm:spPr/>
    </dgm:pt>
    <dgm:pt modelId="{B9312FCE-A894-4BB2-86D3-8314160A62CD}" type="pres">
      <dgm:prSet presAssocID="{052B4776-A7F2-4A01-B21F-9DA82446A5C1}" presName="outerSibTrans" presStyleCnt="0"/>
      <dgm:spPr/>
    </dgm:pt>
    <dgm:pt modelId="{BCEB1E9F-4014-4618-86B9-B3DA1AB87D7F}" type="pres">
      <dgm:prSet presAssocID="{13AF27FE-026D-41C0-8A04-481952858530}" presName="oChild" presStyleLbl="fgAcc1" presStyleIdx="1" presStyleCnt="10">
        <dgm:presLayoutVars>
          <dgm:bulletEnabled val="1"/>
        </dgm:presLayoutVars>
      </dgm:prSet>
      <dgm:spPr/>
    </dgm:pt>
    <dgm:pt modelId="{347A8838-F23F-4BFC-9860-066BE4043416}" type="pres">
      <dgm:prSet presAssocID="{F8122785-BBD5-4078-96BD-222A5A21FD6B}" presName="outerSibTrans" presStyleCnt="0"/>
      <dgm:spPr/>
    </dgm:pt>
    <dgm:pt modelId="{09B6BA36-9931-415E-9882-55D8122A5FCF}" type="pres">
      <dgm:prSet presAssocID="{46CBE466-DA78-48A6-9FED-B8090CDE1D2F}" presName="oChild" presStyleLbl="fgAcc1" presStyleIdx="2" presStyleCnt="10">
        <dgm:presLayoutVars>
          <dgm:bulletEnabled val="1"/>
        </dgm:presLayoutVars>
      </dgm:prSet>
      <dgm:spPr/>
    </dgm:pt>
    <dgm:pt modelId="{C302FDEB-14FB-4C32-A3F1-C981987D3EE4}" type="pres">
      <dgm:prSet presAssocID="{CCB076FC-25BF-4DFB-A2A9-64E57BF96D36}" presName="outerSibTrans" presStyleCnt="0"/>
      <dgm:spPr/>
    </dgm:pt>
    <dgm:pt modelId="{F35B64C0-4EA4-4F50-B87A-9D4CA1D73A73}" type="pres">
      <dgm:prSet presAssocID="{E7F26146-26D6-4C5C-940C-3BA011DDFB64}" presName="oChild" presStyleLbl="fgAcc1" presStyleIdx="3" presStyleCnt="10">
        <dgm:presLayoutVars>
          <dgm:bulletEnabled val="1"/>
        </dgm:presLayoutVars>
      </dgm:prSet>
      <dgm:spPr/>
    </dgm:pt>
    <dgm:pt modelId="{E28B7F79-93DC-4D8B-8B9F-ADD6F832877B}" type="pres">
      <dgm:prSet presAssocID="{352AAF33-1A80-4F7D-8E26-B3D95985A12F}" presName="middleBox" presStyleCnt="0"/>
      <dgm:spPr/>
    </dgm:pt>
    <dgm:pt modelId="{6A902481-A7E1-4F2A-9168-07890DC8FF5B}" type="pres">
      <dgm:prSet presAssocID="{352AAF33-1A80-4F7D-8E26-B3D95985A12F}" presName="middleBoxParent" presStyleLbl="node1" presStyleIdx="1" presStyleCnt="3"/>
      <dgm:spPr/>
    </dgm:pt>
    <dgm:pt modelId="{E185BAC9-C82A-4477-A264-C27398DEF4DF}" type="pres">
      <dgm:prSet presAssocID="{352AAF33-1A80-4F7D-8E26-B3D95985A12F}" presName="middleBoxChildren" presStyleCnt="0"/>
      <dgm:spPr/>
    </dgm:pt>
    <dgm:pt modelId="{B856C474-C762-472F-A14C-F1E468D8B425}" type="pres">
      <dgm:prSet presAssocID="{1B0F075A-65EE-4554-A965-70E74E799F17}" presName="mChild" presStyleLbl="fgAcc1" presStyleIdx="4" presStyleCnt="10" custScaleY="228560" custLinFactY="-47373" custLinFactNeighborX="-809" custLinFactNeighborY="-100000">
        <dgm:presLayoutVars>
          <dgm:bulletEnabled val="1"/>
        </dgm:presLayoutVars>
      </dgm:prSet>
      <dgm:spPr/>
    </dgm:pt>
    <dgm:pt modelId="{A06D632F-9BBB-445C-B0CE-D1E8F1005B47}" type="pres">
      <dgm:prSet presAssocID="{1214D8D8-DA91-4666-B9D0-4783DEACA733}" presName="middleSibTrans" presStyleCnt="0"/>
      <dgm:spPr/>
    </dgm:pt>
    <dgm:pt modelId="{29EA9E83-D6FE-4559-9BA2-3BCB59ABE18F}" type="pres">
      <dgm:prSet presAssocID="{435B7B6C-F1D0-4832-8A2F-EC90C34DB7A5}" presName="mChild" presStyleLbl="fgAcc1" presStyleIdx="5" presStyleCnt="10" custScaleY="327100" custLinFactNeighborX="-809" custLinFactNeighborY="3477">
        <dgm:presLayoutVars>
          <dgm:bulletEnabled val="1"/>
        </dgm:presLayoutVars>
      </dgm:prSet>
      <dgm:spPr/>
    </dgm:pt>
    <dgm:pt modelId="{4E97A616-A086-4CFD-971D-15C538722B8D}" type="pres">
      <dgm:prSet presAssocID="{BE743040-627C-46D2-B154-1CAD53DFCE80}" presName="middleSibTrans" presStyleCnt="0"/>
      <dgm:spPr/>
    </dgm:pt>
    <dgm:pt modelId="{604BE46B-D0A7-42B4-A785-DBFADC11AFDF}" type="pres">
      <dgm:prSet presAssocID="{7918F969-23FA-4071-8A00-82BFC7651920}" presName="mChild" presStyleLbl="fgAcc1" presStyleIdx="6" presStyleCnt="10" custScaleY="240292" custLinFactY="33271" custLinFactNeighborX="-809" custLinFactNeighborY="100000">
        <dgm:presLayoutVars>
          <dgm:bulletEnabled val="1"/>
        </dgm:presLayoutVars>
      </dgm:prSet>
      <dgm:spPr/>
    </dgm:pt>
    <dgm:pt modelId="{864A98DF-9656-4CD9-8BBC-545E1A4A65F0}" type="pres">
      <dgm:prSet presAssocID="{352AAF33-1A80-4F7D-8E26-B3D95985A12F}" presName="centerBox" presStyleCnt="0"/>
      <dgm:spPr/>
    </dgm:pt>
    <dgm:pt modelId="{4881D37A-E9FB-4731-82BB-D202A1857223}" type="pres">
      <dgm:prSet presAssocID="{352AAF33-1A80-4F7D-8E26-B3D95985A12F}" presName="centerBoxParent" presStyleLbl="node1" presStyleIdx="2" presStyleCnt="3" custScaleY="113993" custLinFactNeighborX="329" custLinFactNeighborY="0"/>
      <dgm:spPr/>
    </dgm:pt>
    <dgm:pt modelId="{8915E4A4-5E7E-4483-9D92-4B7FB7AB42A0}" type="pres">
      <dgm:prSet presAssocID="{352AAF33-1A80-4F7D-8E26-B3D95985A12F}" presName="centerBoxChildren" presStyleCnt="0"/>
      <dgm:spPr/>
    </dgm:pt>
    <dgm:pt modelId="{099C9621-80B5-4BC0-937C-35E1EFB4F6AE}" type="pres">
      <dgm:prSet presAssocID="{C9E086DE-2040-4473-B877-2E58C46ADC0B}" presName="cChild" presStyleLbl="fgAcc1" presStyleIdx="7" presStyleCnt="10">
        <dgm:presLayoutVars>
          <dgm:bulletEnabled val="1"/>
        </dgm:presLayoutVars>
      </dgm:prSet>
      <dgm:spPr/>
    </dgm:pt>
    <dgm:pt modelId="{2D031063-BB65-4B6D-8E6F-A220C00611C8}" type="pres">
      <dgm:prSet presAssocID="{80A3754E-8897-4D40-BABA-0DCC2EC42CFC}" presName="centerSibTrans" presStyleCnt="0"/>
      <dgm:spPr/>
    </dgm:pt>
    <dgm:pt modelId="{1962DE79-8C1D-427F-9B54-4B63E34617AF}" type="pres">
      <dgm:prSet presAssocID="{BA689A12-724B-430A-8416-87A9E37BA9A6}" presName="cChild" presStyleLbl="fgAcc1" presStyleIdx="8" presStyleCnt="10" custScaleY="130016" custLinFactNeighborX="17734" custLinFactNeighborY="0">
        <dgm:presLayoutVars>
          <dgm:bulletEnabled val="1"/>
        </dgm:presLayoutVars>
      </dgm:prSet>
      <dgm:spPr/>
    </dgm:pt>
    <dgm:pt modelId="{2409AD76-8513-46B6-BEF7-F9816F30119E}" type="pres">
      <dgm:prSet presAssocID="{5DE7F00E-41A6-4129-B1B1-49EEF0BF0BB6}" presName="centerSibTrans" presStyleCnt="0"/>
      <dgm:spPr/>
    </dgm:pt>
    <dgm:pt modelId="{4B39DC52-8F0B-475F-A741-A8610CE26CEB}" type="pres">
      <dgm:prSet presAssocID="{E7039193-F8DE-4F62-B016-E2B9D6BA0063}" presName="cChild" presStyleLbl="fgAcc1" presStyleIdx="9" presStyleCnt="10">
        <dgm:presLayoutVars>
          <dgm:bulletEnabled val="1"/>
        </dgm:presLayoutVars>
      </dgm:prSet>
      <dgm:spPr/>
    </dgm:pt>
  </dgm:ptLst>
  <dgm:cxnLst>
    <dgm:cxn modelId="{8B0B3B01-50FF-4B4F-AA04-2FD37978AE85}" type="presOf" srcId="{7CDD9284-22B8-4F0B-8EEE-D92A7BD57FE8}" destId="{6A902481-A7E1-4F2A-9168-07890DC8FF5B}" srcOrd="0" destOrd="0" presId="urn:microsoft.com/office/officeart/2005/8/layout/target2"/>
    <dgm:cxn modelId="{5B19BC09-2426-4A5C-92EB-B98E43E8EE5D}" type="presOf" srcId="{1B0F075A-65EE-4554-A965-70E74E799F17}" destId="{B856C474-C762-472F-A14C-F1E468D8B425}" srcOrd="0" destOrd="0" presId="urn:microsoft.com/office/officeart/2005/8/layout/target2"/>
    <dgm:cxn modelId="{C0A4521A-16F6-4768-A0A0-E81FEE49F45F}" srcId="{7CDD9284-22B8-4F0B-8EEE-D92A7BD57FE8}" destId="{435B7B6C-F1D0-4832-8A2F-EC90C34DB7A5}" srcOrd="1" destOrd="0" parTransId="{461113B4-DFE8-43B7-B5E1-3812B1357A99}" sibTransId="{BE743040-627C-46D2-B154-1CAD53DFCE80}"/>
    <dgm:cxn modelId="{139C462F-B25F-4099-A1F7-3EBBD784C4DB}" type="presOf" srcId="{7918F969-23FA-4071-8A00-82BFC7651920}" destId="{604BE46B-D0A7-42B4-A785-DBFADC11AFDF}" srcOrd="0" destOrd="0" presId="urn:microsoft.com/office/officeart/2005/8/layout/target2"/>
    <dgm:cxn modelId="{D9E6A25C-29EA-4CE3-92CE-10AB41B5039A}" type="presOf" srcId="{BF3FC98B-6511-4982-AB96-F263468E3452}" destId="{4C47E830-6690-47AD-93C8-9CB92CA90B8D}" srcOrd="0" destOrd="0" presId="urn:microsoft.com/office/officeart/2005/8/layout/target2"/>
    <dgm:cxn modelId="{8E083173-AA79-4E71-B90B-5040502EE376}" srcId="{7CDD9284-22B8-4F0B-8EEE-D92A7BD57FE8}" destId="{1B0F075A-65EE-4554-A965-70E74E799F17}" srcOrd="0" destOrd="0" parTransId="{11AB6E34-CD77-475A-85F5-2354701A73C4}" sibTransId="{1214D8D8-DA91-4666-B9D0-4783DEACA733}"/>
    <dgm:cxn modelId="{0B86117E-92FA-4AF2-A764-929160697260}" type="presOf" srcId="{8CD3BB37-0929-4469-A1AA-FEF0200129FB}" destId="{4803E8D9-0D00-4D21-A40D-0737CF9264F3}" srcOrd="0" destOrd="0" presId="urn:microsoft.com/office/officeart/2005/8/layout/target2"/>
    <dgm:cxn modelId="{F724F680-1CCE-4AC9-BC60-B78650174AB3}" type="presOf" srcId="{13AF27FE-026D-41C0-8A04-481952858530}" destId="{BCEB1E9F-4014-4618-86B9-B3DA1AB87D7F}" srcOrd="0" destOrd="0" presId="urn:microsoft.com/office/officeart/2005/8/layout/target2"/>
    <dgm:cxn modelId="{EB77DA85-90FE-4F7F-BC77-A3EFA1751547}" srcId="{7CDD9284-22B8-4F0B-8EEE-D92A7BD57FE8}" destId="{7918F969-23FA-4071-8A00-82BFC7651920}" srcOrd="2" destOrd="0" parTransId="{E280C042-1577-4A42-A0B3-425BCA3C92DF}" sibTransId="{A0DC772B-01AC-447E-9274-61A22246CBF8}"/>
    <dgm:cxn modelId="{C3938C87-8779-465A-91E4-3D58103630D0}" srcId="{352AAF33-1A80-4F7D-8E26-B3D95985A12F}" destId="{BF3FC98B-6511-4982-AB96-F263468E3452}" srcOrd="0" destOrd="0" parTransId="{EEB16A35-CF28-484E-881E-237FAF035D15}" sibTransId="{E4012A83-04D7-4B8A-94C9-82DE184E15C9}"/>
    <dgm:cxn modelId="{5AA3A092-B430-4AD0-8C52-21CE318A13E2}" type="presOf" srcId="{46CBE466-DA78-48A6-9FED-B8090CDE1D2F}" destId="{09B6BA36-9931-415E-9882-55D8122A5FCF}" srcOrd="0" destOrd="0" presId="urn:microsoft.com/office/officeart/2005/8/layout/target2"/>
    <dgm:cxn modelId="{1B5C0A94-F080-47DA-9324-E875BDE132D2}" type="presOf" srcId="{CC04E62F-CE54-4066-BCD5-15138AA8A2D3}" destId="{4881D37A-E9FB-4731-82BB-D202A1857223}" srcOrd="0" destOrd="0" presId="urn:microsoft.com/office/officeart/2005/8/layout/target2"/>
    <dgm:cxn modelId="{51114CA6-5DC4-4494-8B68-41AEF6C9767F}" type="presOf" srcId="{BA689A12-724B-430A-8416-87A9E37BA9A6}" destId="{1962DE79-8C1D-427F-9B54-4B63E34617AF}" srcOrd="0" destOrd="0" presId="urn:microsoft.com/office/officeart/2005/8/layout/target2"/>
    <dgm:cxn modelId="{DB4EA7AB-2A8F-467E-8487-B6756550227A}" srcId="{CC04E62F-CE54-4066-BCD5-15138AA8A2D3}" destId="{BA689A12-724B-430A-8416-87A9E37BA9A6}" srcOrd="1" destOrd="0" parTransId="{9D48AA5A-D4A4-4921-8E25-CECA94D60294}" sibTransId="{5DE7F00E-41A6-4129-B1B1-49EEF0BF0BB6}"/>
    <dgm:cxn modelId="{0EABE9B0-1F42-41F7-95EB-7353A9058596}" srcId="{BF3FC98B-6511-4982-AB96-F263468E3452}" destId="{13AF27FE-026D-41C0-8A04-481952858530}" srcOrd="1" destOrd="0" parTransId="{7B6FF965-7715-455F-906F-880DA50B6078}" sibTransId="{F8122785-BBD5-4078-96BD-222A5A21FD6B}"/>
    <dgm:cxn modelId="{965A9AB1-9775-4AE3-B005-7EC069A3803B}" srcId="{CC04E62F-CE54-4066-BCD5-15138AA8A2D3}" destId="{E7039193-F8DE-4F62-B016-E2B9D6BA0063}" srcOrd="2" destOrd="0" parTransId="{116BE694-1108-46B6-9128-012D00D4C327}" sibTransId="{87A4F5E7-44D2-41AD-89E9-3F57D99C5A40}"/>
    <dgm:cxn modelId="{B24FB5B8-A8FE-4E9C-9DFD-6671CE7E2421}" type="presOf" srcId="{C9E086DE-2040-4473-B877-2E58C46ADC0B}" destId="{099C9621-80B5-4BC0-937C-35E1EFB4F6AE}" srcOrd="0" destOrd="0" presId="urn:microsoft.com/office/officeart/2005/8/layout/target2"/>
    <dgm:cxn modelId="{21E17FBD-8764-4838-B509-4D7B267DDBEF}" srcId="{352AAF33-1A80-4F7D-8E26-B3D95985A12F}" destId="{7CDD9284-22B8-4F0B-8EEE-D92A7BD57FE8}" srcOrd="1" destOrd="0" parTransId="{333E44C6-D46B-4DE1-BC84-CDFBED2B37CB}" sibTransId="{1E61231D-5BBD-4F37-8712-ED9DB78E45B7}"/>
    <dgm:cxn modelId="{7D5083C3-359E-4248-A673-559C0142FF76}" srcId="{BF3FC98B-6511-4982-AB96-F263468E3452}" destId="{46CBE466-DA78-48A6-9FED-B8090CDE1D2F}" srcOrd="2" destOrd="0" parTransId="{FFA182F7-E05E-460B-B697-9359BEAAE50A}" sibTransId="{CCB076FC-25BF-4DFB-A2A9-64E57BF96D36}"/>
    <dgm:cxn modelId="{471A16CB-F515-4F0E-B94C-0AE270FB770E}" type="presOf" srcId="{E7F26146-26D6-4C5C-940C-3BA011DDFB64}" destId="{F35B64C0-4EA4-4F50-B87A-9D4CA1D73A73}" srcOrd="0" destOrd="0" presId="urn:microsoft.com/office/officeart/2005/8/layout/target2"/>
    <dgm:cxn modelId="{92EEECCE-3608-4DF5-A6E2-9DC7496DEE5B}" srcId="{352AAF33-1A80-4F7D-8E26-B3D95985A12F}" destId="{CC04E62F-CE54-4066-BCD5-15138AA8A2D3}" srcOrd="2" destOrd="0" parTransId="{9215192F-D372-4AB9-A21B-FFA82D7E3ECD}" sibTransId="{339B882D-EC6A-4906-BB10-8241C60D5A8E}"/>
    <dgm:cxn modelId="{7059F4D2-AD50-43FB-84F4-FF884FD22AFF}" srcId="{CC04E62F-CE54-4066-BCD5-15138AA8A2D3}" destId="{C9E086DE-2040-4473-B877-2E58C46ADC0B}" srcOrd="0" destOrd="0" parTransId="{277E8253-0AF1-4709-9AE3-921C25534845}" sibTransId="{80A3754E-8897-4D40-BABA-0DCC2EC42CFC}"/>
    <dgm:cxn modelId="{79B99DEE-D1A1-47A4-872E-828BD2D5B018}" srcId="{BF3FC98B-6511-4982-AB96-F263468E3452}" destId="{E7F26146-26D6-4C5C-940C-3BA011DDFB64}" srcOrd="3" destOrd="0" parTransId="{A862686A-1C30-4484-ABC8-E0C2C7963B2D}" sibTransId="{6FA0ED07-6B01-45CA-9974-C7C2136831F1}"/>
    <dgm:cxn modelId="{80AB98F4-74DF-4C37-9BC5-B39A0556344A}" type="presOf" srcId="{E7039193-F8DE-4F62-B016-E2B9D6BA0063}" destId="{4B39DC52-8F0B-475F-A741-A8610CE26CEB}" srcOrd="0" destOrd="0" presId="urn:microsoft.com/office/officeart/2005/8/layout/target2"/>
    <dgm:cxn modelId="{7763A1FD-FA46-4112-8961-9DC4E397F11D}" srcId="{BF3FC98B-6511-4982-AB96-F263468E3452}" destId="{8CD3BB37-0929-4469-A1AA-FEF0200129FB}" srcOrd="0" destOrd="0" parTransId="{F474B481-A227-4277-9EA1-A77CAF5151CA}" sibTransId="{052B4776-A7F2-4A01-B21F-9DA82446A5C1}"/>
    <dgm:cxn modelId="{02EDC7FD-D5A9-4B2E-9602-DF47C51D5BF7}" type="presOf" srcId="{435B7B6C-F1D0-4832-8A2F-EC90C34DB7A5}" destId="{29EA9E83-D6FE-4559-9BA2-3BCB59ABE18F}" srcOrd="0" destOrd="0" presId="urn:microsoft.com/office/officeart/2005/8/layout/target2"/>
    <dgm:cxn modelId="{A33C23FE-BE08-4A0A-ABD4-6805858385B5}" type="presOf" srcId="{352AAF33-1A80-4F7D-8E26-B3D95985A12F}" destId="{05A65A4D-692F-4515-95E0-03B8BABB52FC}" srcOrd="0" destOrd="0" presId="urn:microsoft.com/office/officeart/2005/8/layout/target2"/>
    <dgm:cxn modelId="{2D2DED02-1319-4C86-9027-553D51D191D1}" type="presParOf" srcId="{05A65A4D-692F-4515-95E0-03B8BABB52FC}" destId="{E82664DB-20D1-4E39-AA7B-557410A232DD}" srcOrd="0" destOrd="0" presId="urn:microsoft.com/office/officeart/2005/8/layout/target2"/>
    <dgm:cxn modelId="{63D7F6E0-29D9-4C6C-8EE8-1B3158771189}" type="presParOf" srcId="{E82664DB-20D1-4E39-AA7B-557410A232DD}" destId="{4C47E830-6690-47AD-93C8-9CB92CA90B8D}" srcOrd="0" destOrd="0" presId="urn:microsoft.com/office/officeart/2005/8/layout/target2"/>
    <dgm:cxn modelId="{0A43FD96-EFE7-4B91-928C-3B243B2FF95B}" type="presParOf" srcId="{E82664DB-20D1-4E39-AA7B-557410A232DD}" destId="{D719BDDD-390B-4A5E-854B-A62283324B45}" srcOrd="1" destOrd="0" presId="urn:microsoft.com/office/officeart/2005/8/layout/target2"/>
    <dgm:cxn modelId="{7054D356-15EF-4AB2-831C-4D93269BFD28}" type="presParOf" srcId="{D719BDDD-390B-4A5E-854B-A62283324B45}" destId="{4803E8D9-0D00-4D21-A40D-0737CF9264F3}" srcOrd="0" destOrd="0" presId="urn:microsoft.com/office/officeart/2005/8/layout/target2"/>
    <dgm:cxn modelId="{C3989AE0-9585-490E-A8C8-4513C1E4BC10}" type="presParOf" srcId="{D719BDDD-390B-4A5E-854B-A62283324B45}" destId="{B9312FCE-A894-4BB2-86D3-8314160A62CD}" srcOrd="1" destOrd="0" presId="urn:microsoft.com/office/officeart/2005/8/layout/target2"/>
    <dgm:cxn modelId="{B28334FA-14EA-4597-888C-CFF1D04D31CF}" type="presParOf" srcId="{D719BDDD-390B-4A5E-854B-A62283324B45}" destId="{BCEB1E9F-4014-4618-86B9-B3DA1AB87D7F}" srcOrd="2" destOrd="0" presId="urn:microsoft.com/office/officeart/2005/8/layout/target2"/>
    <dgm:cxn modelId="{E1BF0C62-9B74-492F-943E-ABBCEFD9D556}" type="presParOf" srcId="{D719BDDD-390B-4A5E-854B-A62283324B45}" destId="{347A8838-F23F-4BFC-9860-066BE4043416}" srcOrd="3" destOrd="0" presId="urn:microsoft.com/office/officeart/2005/8/layout/target2"/>
    <dgm:cxn modelId="{7CD2DD56-1D61-4333-995D-F762590A2F06}" type="presParOf" srcId="{D719BDDD-390B-4A5E-854B-A62283324B45}" destId="{09B6BA36-9931-415E-9882-55D8122A5FCF}" srcOrd="4" destOrd="0" presId="urn:microsoft.com/office/officeart/2005/8/layout/target2"/>
    <dgm:cxn modelId="{F5D5EEBF-D591-4B3C-97DD-0FBCAFADAEEA}" type="presParOf" srcId="{D719BDDD-390B-4A5E-854B-A62283324B45}" destId="{C302FDEB-14FB-4C32-A3F1-C981987D3EE4}" srcOrd="5" destOrd="0" presId="urn:microsoft.com/office/officeart/2005/8/layout/target2"/>
    <dgm:cxn modelId="{9AAB258D-0D58-437D-BBFF-F9083B27DC1F}" type="presParOf" srcId="{D719BDDD-390B-4A5E-854B-A62283324B45}" destId="{F35B64C0-4EA4-4F50-B87A-9D4CA1D73A73}" srcOrd="6" destOrd="0" presId="urn:microsoft.com/office/officeart/2005/8/layout/target2"/>
    <dgm:cxn modelId="{FD2D4090-80AB-4040-8EC8-0C19B37D04CC}" type="presParOf" srcId="{05A65A4D-692F-4515-95E0-03B8BABB52FC}" destId="{E28B7F79-93DC-4D8B-8B9F-ADD6F832877B}" srcOrd="1" destOrd="0" presId="urn:microsoft.com/office/officeart/2005/8/layout/target2"/>
    <dgm:cxn modelId="{055C257D-243F-4850-B53D-7361B259EF70}" type="presParOf" srcId="{E28B7F79-93DC-4D8B-8B9F-ADD6F832877B}" destId="{6A902481-A7E1-4F2A-9168-07890DC8FF5B}" srcOrd="0" destOrd="0" presId="urn:microsoft.com/office/officeart/2005/8/layout/target2"/>
    <dgm:cxn modelId="{E4B51566-FB47-4936-86B2-E7E49CD080A6}" type="presParOf" srcId="{E28B7F79-93DC-4D8B-8B9F-ADD6F832877B}" destId="{E185BAC9-C82A-4477-A264-C27398DEF4DF}" srcOrd="1" destOrd="0" presId="urn:microsoft.com/office/officeart/2005/8/layout/target2"/>
    <dgm:cxn modelId="{C5873C06-FF99-403D-AB58-C79D9BE072D4}" type="presParOf" srcId="{E185BAC9-C82A-4477-A264-C27398DEF4DF}" destId="{B856C474-C762-472F-A14C-F1E468D8B425}" srcOrd="0" destOrd="0" presId="urn:microsoft.com/office/officeart/2005/8/layout/target2"/>
    <dgm:cxn modelId="{50D71010-8D95-40EA-9D45-5050526216D4}" type="presParOf" srcId="{E185BAC9-C82A-4477-A264-C27398DEF4DF}" destId="{A06D632F-9BBB-445C-B0CE-D1E8F1005B47}" srcOrd="1" destOrd="0" presId="urn:microsoft.com/office/officeart/2005/8/layout/target2"/>
    <dgm:cxn modelId="{62B58092-3C2B-4DC8-8F91-82B135AEE682}" type="presParOf" srcId="{E185BAC9-C82A-4477-A264-C27398DEF4DF}" destId="{29EA9E83-D6FE-4559-9BA2-3BCB59ABE18F}" srcOrd="2" destOrd="0" presId="urn:microsoft.com/office/officeart/2005/8/layout/target2"/>
    <dgm:cxn modelId="{A3033B72-6AB3-4153-AAD0-B3705F6535FC}" type="presParOf" srcId="{E185BAC9-C82A-4477-A264-C27398DEF4DF}" destId="{4E97A616-A086-4CFD-971D-15C538722B8D}" srcOrd="3" destOrd="0" presId="urn:microsoft.com/office/officeart/2005/8/layout/target2"/>
    <dgm:cxn modelId="{5C5517BB-EF07-46FD-82F5-5B57436B527F}" type="presParOf" srcId="{E185BAC9-C82A-4477-A264-C27398DEF4DF}" destId="{604BE46B-D0A7-42B4-A785-DBFADC11AFDF}" srcOrd="4" destOrd="0" presId="urn:microsoft.com/office/officeart/2005/8/layout/target2"/>
    <dgm:cxn modelId="{A7492BFD-AF31-429D-8893-B53FF264A7EE}" type="presParOf" srcId="{05A65A4D-692F-4515-95E0-03B8BABB52FC}" destId="{864A98DF-9656-4CD9-8BBC-545E1A4A65F0}" srcOrd="2" destOrd="0" presId="urn:microsoft.com/office/officeart/2005/8/layout/target2"/>
    <dgm:cxn modelId="{48CBDEDB-8800-4D76-BF6C-9B28E5F482D4}" type="presParOf" srcId="{864A98DF-9656-4CD9-8BBC-545E1A4A65F0}" destId="{4881D37A-E9FB-4731-82BB-D202A1857223}" srcOrd="0" destOrd="0" presId="urn:microsoft.com/office/officeart/2005/8/layout/target2"/>
    <dgm:cxn modelId="{AE2CA227-B385-4863-81A5-498DC93224DE}" type="presParOf" srcId="{864A98DF-9656-4CD9-8BBC-545E1A4A65F0}" destId="{8915E4A4-5E7E-4483-9D92-4B7FB7AB42A0}" srcOrd="1" destOrd="0" presId="urn:microsoft.com/office/officeart/2005/8/layout/target2"/>
    <dgm:cxn modelId="{1D6EEC03-C725-4300-895E-EB0935C5A3C8}" type="presParOf" srcId="{8915E4A4-5E7E-4483-9D92-4B7FB7AB42A0}" destId="{099C9621-80B5-4BC0-937C-35E1EFB4F6AE}" srcOrd="0" destOrd="0" presId="urn:microsoft.com/office/officeart/2005/8/layout/target2"/>
    <dgm:cxn modelId="{01023F20-AD44-4533-8E4D-2A3FB3A8544F}" type="presParOf" srcId="{8915E4A4-5E7E-4483-9D92-4B7FB7AB42A0}" destId="{2D031063-BB65-4B6D-8E6F-A220C00611C8}" srcOrd="1" destOrd="0" presId="urn:microsoft.com/office/officeart/2005/8/layout/target2"/>
    <dgm:cxn modelId="{7FA4BCF5-4B6F-4B96-B9A8-A954E4F23513}" type="presParOf" srcId="{8915E4A4-5E7E-4483-9D92-4B7FB7AB42A0}" destId="{1962DE79-8C1D-427F-9B54-4B63E34617AF}" srcOrd="2" destOrd="0" presId="urn:microsoft.com/office/officeart/2005/8/layout/target2"/>
    <dgm:cxn modelId="{B22B30A3-BA53-4B17-85EB-61BA79E2C790}" type="presParOf" srcId="{8915E4A4-5E7E-4483-9D92-4B7FB7AB42A0}" destId="{2409AD76-8513-46B6-BEF7-F9816F30119E}" srcOrd="3" destOrd="0" presId="urn:microsoft.com/office/officeart/2005/8/layout/target2"/>
    <dgm:cxn modelId="{5D40BBF7-64A9-474E-A62B-BD36829D80DA}" type="presParOf" srcId="{8915E4A4-5E7E-4483-9D92-4B7FB7AB42A0}" destId="{4B39DC52-8F0B-475F-A741-A8610CE26CEB}" srcOrd="4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E68430-6188-4711-8552-DC9620041798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4A7988E-6289-4397-A3CE-E0DBCC3F4391}">
      <dgm:prSet phldrT="[Text]" custT="1"/>
      <dgm:spPr/>
      <dgm:t>
        <a:bodyPr/>
        <a:lstStyle/>
        <a:p>
          <a:r>
            <a:rPr lang="sl-SI" sz="1600" b="1" dirty="0" err="1">
              <a:solidFill>
                <a:schemeClr val="tx1"/>
              </a:solidFill>
            </a:rPr>
            <a:t>Higher</a:t>
          </a:r>
          <a:r>
            <a:rPr lang="sl-SI" sz="1600" b="1" dirty="0">
              <a:solidFill>
                <a:schemeClr val="tx1"/>
              </a:solidFill>
            </a:rPr>
            <a:t> </a:t>
          </a:r>
          <a:r>
            <a:rPr lang="sl-SI" sz="1600" b="1" dirty="0" err="1">
              <a:solidFill>
                <a:schemeClr val="tx1"/>
              </a:solidFill>
            </a:rPr>
            <a:t>Education</a:t>
          </a:r>
          <a:endParaRPr lang="en-GB" sz="1600" b="1" dirty="0">
            <a:solidFill>
              <a:schemeClr val="tx1"/>
            </a:solidFill>
          </a:endParaRPr>
        </a:p>
      </dgm:t>
    </dgm:pt>
    <dgm:pt modelId="{2D83F5EB-FD74-449A-B760-DD532C8020C8}" type="parTrans" cxnId="{C85936B9-2EEE-4FBA-A5AD-9B120B5CD5F6}">
      <dgm:prSet/>
      <dgm:spPr/>
      <dgm:t>
        <a:bodyPr/>
        <a:lstStyle/>
        <a:p>
          <a:endParaRPr lang="en-GB"/>
        </a:p>
      </dgm:t>
    </dgm:pt>
    <dgm:pt modelId="{2CA9DEB0-22C1-4478-B2EC-CB6CB216F262}" type="sibTrans" cxnId="{C85936B9-2EEE-4FBA-A5AD-9B120B5CD5F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en-GB"/>
        </a:p>
      </dgm:t>
      <dgm:extLst>
        <a:ext uri="{E40237B7-FDA0-4F09-8148-C483321AD2D9}">
          <dgm14:cNvPr xmlns:dgm14="http://schemas.microsoft.com/office/drawing/2010/diagram" id="0" name="" descr="People in classroom"/>
        </a:ext>
      </dgm:extLst>
    </dgm:pt>
    <dgm:pt modelId="{C763AFD3-0C09-4B31-88AC-423A6C047809}">
      <dgm:prSet phldrT="[Text]" custT="1"/>
      <dgm:spPr/>
      <dgm:t>
        <a:bodyPr/>
        <a:lstStyle/>
        <a:p>
          <a:r>
            <a:rPr lang="sl-SI" sz="1600" b="1" dirty="0" err="1">
              <a:solidFill>
                <a:schemeClr val="tx1"/>
              </a:solidFill>
            </a:rPr>
            <a:t>Industry</a:t>
          </a:r>
          <a:endParaRPr lang="en-GB" sz="1600" b="1" dirty="0">
            <a:solidFill>
              <a:schemeClr val="tx1"/>
            </a:solidFill>
          </a:endParaRPr>
        </a:p>
      </dgm:t>
    </dgm:pt>
    <dgm:pt modelId="{EA52B365-BE05-4A7D-8EEC-D175ACD61B7C}" type="sibTrans" cxnId="{0D464AC4-8B59-4EE0-9566-8F705226C619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en-GB"/>
        </a:p>
      </dgm:t>
      <dgm:extLst>
        <a:ext uri="{E40237B7-FDA0-4F09-8148-C483321AD2D9}">
          <dgm14:cNvPr xmlns:dgm14="http://schemas.microsoft.com/office/drawing/2010/diagram" id="0" name="" descr="Circuit board"/>
        </a:ext>
      </dgm:extLst>
    </dgm:pt>
    <dgm:pt modelId="{89598426-05EF-4BAA-8730-EF7E9E005D94}" type="parTrans" cxnId="{0D464AC4-8B59-4EE0-9566-8F705226C619}">
      <dgm:prSet/>
      <dgm:spPr/>
      <dgm:t>
        <a:bodyPr/>
        <a:lstStyle/>
        <a:p>
          <a:endParaRPr lang="en-GB"/>
        </a:p>
      </dgm:t>
    </dgm:pt>
    <dgm:pt modelId="{C2F26AD4-18AE-47CA-9FD3-5D6F311E1343}">
      <dgm:prSet phldrT="[Text]" custT="1"/>
      <dgm:spPr/>
      <dgm:t>
        <a:bodyPr/>
        <a:lstStyle/>
        <a:p>
          <a:r>
            <a:rPr lang="sl-SI" sz="1600" b="1" dirty="0" err="1">
              <a:solidFill>
                <a:schemeClr val="tx1"/>
              </a:solidFill>
            </a:rPr>
            <a:t>Research</a:t>
          </a:r>
          <a:endParaRPr lang="en-GB" sz="1600" b="1" dirty="0">
            <a:solidFill>
              <a:schemeClr val="tx1"/>
            </a:solidFill>
          </a:endParaRPr>
        </a:p>
      </dgm:t>
    </dgm:pt>
    <dgm:pt modelId="{24C54F15-2E2D-4AF5-BF03-1BACB5414453}" type="sibTrans" cxnId="{A2667EA7-D91C-425C-ACFE-5EDC12FE3F0C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en-GB"/>
        </a:p>
      </dgm:t>
      <dgm:extLst>
        <a:ext uri="{E40237B7-FDA0-4F09-8148-C483321AD2D9}">
          <dgm14:cNvPr xmlns:dgm14="http://schemas.microsoft.com/office/drawing/2010/diagram" id="0" name="" descr="Child holding molecules model"/>
        </a:ext>
      </dgm:extLst>
    </dgm:pt>
    <dgm:pt modelId="{A73A08F0-555D-48CA-BDCA-BF4EFA21FA3D}" type="parTrans" cxnId="{A2667EA7-D91C-425C-ACFE-5EDC12FE3F0C}">
      <dgm:prSet/>
      <dgm:spPr/>
      <dgm:t>
        <a:bodyPr/>
        <a:lstStyle/>
        <a:p>
          <a:endParaRPr lang="en-GB"/>
        </a:p>
      </dgm:t>
    </dgm:pt>
    <dgm:pt modelId="{968AC6DB-C2BA-4B58-A79E-9CB0D3183295}" type="pres">
      <dgm:prSet presAssocID="{EBE68430-6188-4711-8552-DC9620041798}" presName="Name0" presStyleCnt="0">
        <dgm:presLayoutVars>
          <dgm:chMax val="7"/>
          <dgm:chPref val="7"/>
          <dgm:dir/>
        </dgm:presLayoutVars>
      </dgm:prSet>
      <dgm:spPr/>
    </dgm:pt>
    <dgm:pt modelId="{46806C2F-B634-4E22-A639-342B49440C04}" type="pres">
      <dgm:prSet presAssocID="{EBE68430-6188-4711-8552-DC9620041798}" presName="dot1" presStyleLbl="alignNode1" presStyleIdx="0" presStyleCnt="12"/>
      <dgm:spPr/>
    </dgm:pt>
    <dgm:pt modelId="{4BCD709F-414D-4E12-AC47-1181D2DD477F}" type="pres">
      <dgm:prSet presAssocID="{EBE68430-6188-4711-8552-DC9620041798}" presName="dot2" presStyleLbl="alignNode1" presStyleIdx="1" presStyleCnt="12"/>
      <dgm:spPr/>
    </dgm:pt>
    <dgm:pt modelId="{236662CB-7A9E-4746-886F-7B534E110614}" type="pres">
      <dgm:prSet presAssocID="{EBE68430-6188-4711-8552-DC9620041798}" presName="dot3" presStyleLbl="alignNode1" presStyleIdx="2" presStyleCnt="12"/>
      <dgm:spPr/>
    </dgm:pt>
    <dgm:pt modelId="{C1CAF5AD-9D45-495B-91D9-C7899D8BBE78}" type="pres">
      <dgm:prSet presAssocID="{EBE68430-6188-4711-8552-DC9620041798}" presName="dot4" presStyleLbl="alignNode1" presStyleIdx="3" presStyleCnt="12"/>
      <dgm:spPr/>
    </dgm:pt>
    <dgm:pt modelId="{850CEED4-290F-4ED6-9B14-98074A6E12C4}" type="pres">
      <dgm:prSet presAssocID="{EBE68430-6188-4711-8552-DC9620041798}" presName="dot5" presStyleLbl="alignNode1" presStyleIdx="4" presStyleCnt="12"/>
      <dgm:spPr/>
    </dgm:pt>
    <dgm:pt modelId="{51A80A08-ED9F-4F33-BB94-9153092A021A}" type="pres">
      <dgm:prSet presAssocID="{EBE68430-6188-4711-8552-DC9620041798}" presName="dotArrow1" presStyleLbl="alignNode1" presStyleIdx="5" presStyleCnt="12"/>
      <dgm:spPr/>
    </dgm:pt>
    <dgm:pt modelId="{9EFF338C-5102-4656-B10A-E92AC29B296C}" type="pres">
      <dgm:prSet presAssocID="{EBE68430-6188-4711-8552-DC9620041798}" presName="dotArrow2" presStyleLbl="alignNode1" presStyleIdx="6" presStyleCnt="12"/>
      <dgm:spPr/>
    </dgm:pt>
    <dgm:pt modelId="{DC2B45D6-5957-457D-B2AC-E3CDC1AECC8C}" type="pres">
      <dgm:prSet presAssocID="{EBE68430-6188-4711-8552-DC9620041798}" presName="dotArrow3" presStyleLbl="alignNode1" presStyleIdx="7" presStyleCnt="12"/>
      <dgm:spPr/>
    </dgm:pt>
    <dgm:pt modelId="{6DC4852A-8EFC-431C-AA58-D00F6213FF89}" type="pres">
      <dgm:prSet presAssocID="{EBE68430-6188-4711-8552-DC9620041798}" presName="dotArrow4" presStyleLbl="alignNode1" presStyleIdx="8" presStyleCnt="12"/>
      <dgm:spPr/>
    </dgm:pt>
    <dgm:pt modelId="{6B7FCAD1-670C-427F-A136-D9E85BCF99BA}" type="pres">
      <dgm:prSet presAssocID="{EBE68430-6188-4711-8552-DC9620041798}" presName="dotArrow5" presStyleLbl="alignNode1" presStyleIdx="9" presStyleCnt="12"/>
      <dgm:spPr/>
    </dgm:pt>
    <dgm:pt modelId="{94CC7F1C-9B73-4D32-9F7E-FCA2CFB73E33}" type="pres">
      <dgm:prSet presAssocID="{EBE68430-6188-4711-8552-DC9620041798}" presName="dotArrow6" presStyleLbl="alignNode1" presStyleIdx="10" presStyleCnt="12"/>
      <dgm:spPr/>
    </dgm:pt>
    <dgm:pt modelId="{408A5BD8-30EB-4825-84D9-3E2E245202F1}" type="pres">
      <dgm:prSet presAssocID="{EBE68430-6188-4711-8552-DC9620041798}" presName="dotArrow7" presStyleLbl="alignNode1" presStyleIdx="11" presStyleCnt="12"/>
      <dgm:spPr/>
    </dgm:pt>
    <dgm:pt modelId="{0F08D035-7D02-4C7F-93A6-E317CE95782F}" type="pres">
      <dgm:prSet presAssocID="{B4A7988E-6289-4397-A3CE-E0DBCC3F4391}" presName="parTx1" presStyleLbl="node1" presStyleIdx="0" presStyleCnt="3"/>
      <dgm:spPr/>
    </dgm:pt>
    <dgm:pt modelId="{73B4D1E7-5EA1-4F0A-A2A9-F8034383C3D7}" type="pres">
      <dgm:prSet presAssocID="{2CA9DEB0-22C1-4478-B2EC-CB6CB216F262}" presName="picture1" presStyleCnt="0"/>
      <dgm:spPr/>
    </dgm:pt>
    <dgm:pt modelId="{F3709178-12FA-499B-81A6-DE7A3A31AD4F}" type="pres">
      <dgm:prSet presAssocID="{2CA9DEB0-22C1-4478-B2EC-CB6CB216F262}" presName="imageRepeatNode" presStyleLbl="fgImgPlace1" presStyleIdx="0" presStyleCnt="3"/>
      <dgm:spPr/>
    </dgm:pt>
    <dgm:pt modelId="{7876F881-BB6A-4113-8557-AEA3EF9DAD92}" type="pres">
      <dgm:prSet presAssocID="{C2F26AD4-18AE-47CA-9FD3-5D6F311E1343}" presName="parTx2" presStyleLbl="node1" presStyleIdx="1" presStyleCnt="3"/>
      <dgm:spPr/>
    </dgm:pt>
    <dgm:pt modelId="{8D703EB1-B28A-47BD-B493-6558026CF7EA}" type="pres">
      <dgm:prSet presAssocID="{24C54F15-2E2D-4AF5-BF03-1BACB5414453}" presName="picture2" presStyleCnt="0"/>
      <dgm:spPr/>
    </dgm:pt>
    <dgm:pt modelId="{CA8320C9-7D47-4B34-B0CD-3E5C66696A64}" type="pres">
      <dgm:prSet presAssocID="{24C54F15-2E2D-4AF5-BF03-1BACB5414453}" presName="imageRepeatNode" presStyleLbl="fgImgPlace1" presStyleIdx="1" presStyleCnt="3"/>
      <dgm:spPr/>
    </dgm:pt>
    <dgm:pt modelId="{AE5F52F8-2AB3-4457-876E-7546852C172E}" type="pres">
      <dgm:prSet presAssocID="{C763AFD3-0C09-4B31-88AC-423A6C047809}" presName="parTx3" presStyleLbl="node1" presStyleIdx="2" presStyleCnt="3"/>
      <dgm:spPr/>
    </dgm:pt>
    <dgm:pt modelId="{D851C959-AC9D-40CD-BF06-99BF647F189B}" type="pres">
      <dgm:prSet presAssocID="{EA52B365-BE05-4A7D-8EEC-D175ACD61B7C}" presName="picture3" presStyleCnt="0"/>
      <dgm:spPr/>
    </dgm:pt>
    <dgm:pt modelId="{39770C2F-1629-4A2E-BC06-1DFC3DCB1A76}" type="pres">
      <dgm:prSet presAssocID="{EA52B365-BE05-4A7D-8EEC-D175ACD61B7C}" presName="imageRepeatNode" presStyleLbl="fgImgPlace1" presStyleIdx="2" presStyleCnt="3"/>
      <dgm:spPr/>
    </dgm:pt>
  </dgm:ptLst>
  <dgm:cxnLst>
    <dgm:cxn modelId="{7AEE0E2A-8039-4BCA-8A84-236385D297A3}" type="presOf" srcId="{EBE68430-6188-4711-8552-DC9620041798}" destId="{968AC6DB-C2BA-4B58-A79E-9CB0D3183295}" srcOrd="0" destOrd="0" presId="urn:microsoft.com/office/officeart/2008/layout/AscendingPictureAccentProcess"/>
    <dgm:cxn modelId="{FA9C9962-4AF9-4CFD-8D08-BE63E0F369C7}" type="presOf" srcId="{B4A7988E-6289-4397-A3CE-E0DBCC3F4391}" destId="{0F08D035-7D02-4C7F-93A6-E317CE95782F}" srcOrd="0" destOrd="0" presId="urn:microsoft.com/office/officeart/2008/layout/AscendingPictureAccentProcess"/>
    <dgm:cxn modelId="{D1AD6E4C-60BF-47AD-A38B-E5B5C012B23B}" type="presOf" srcId="{C763AFD3-0C09-4B31-88AC-423A6C047809}" destId="{AE5F52F8-2AB3-4457-876E-7546852C172E}" srcOrd="0" destOrd="0" presId="urn:microsoft.com/office/officeart/2008/layout/AscendingPictureAccentProcess"/>
    <dgm:cxn modelId="{4B8E9150-8198-4499-833F-E5D8866BB6BD}" type="presOf" srcId="{24C54F15-2E2D-4AF5-BF03-1BACB5414453}" destId="{CA8320C9-7D47-4B34-B0CD-3E5C66696A64}" srcOrd="0" destOrd="0" presId="urn:microsoft.com/office/officeart/2008/layout/AscendingPictureAccentProcess"/>
    <dgm:cxn modelId="{29CF067A-A330-4055-80EE-3980E6D84FD7}" type="presOf" srcId="{C2F26AD4-18AE-47CA-9FD3-5D6F311E1343}" destId="{7876F881-BB6A-4113-8557-AEA3EF9DAD92}" srcOrd="0" destOrd="0" presId="urn:microsoft.com/office/officeart/2008/layout/AscendingPictureAccentProcess"/>
    <dgm:cxn modelId="{8FFABF83-1B9E-4445-8F48-300E89C5ED5D}" type="presOf" srcId="{2CA9DEB0-22C1-4478-B2EC-CB6CB216F262}" destId="{F3709178-12FA-499B-81A6-DE7A3A31AD4F}" srcOrd="0" destOrd="0" presId="urn:microsoft.com/office/officeart/2008/layout/AscendingPictureAccentProcess"/>
    <dgm:cxn modelId="{A2667EA7-D91C-425C-ACFE-5EDC12FE3F0C}" srcId="{EBE68430-6188-4711-8552-DC9620041798}" destId="{C2F26AD4-18AE-47CA-9FD3-5D6F311E1343}" srcOrd="1" destOrd="0" parTransId="{A73A08F0-555D-48CA-BDCA-BF4EFA21FA3D}" sibTransId="{24C54F15-2E2D-4AF5-BF03-1BACB5414453}"/>
    <dgm:cxn modelId="{C85936B9-2EEE-4FBA-A5AD-9B120B5CD5F6}" srcId="{EBE68430-6188-4711-8552-DC9620041798}" destId="{B4A7988E-6289-4397-A3CE-E0DBCC3F4391}" srcOrd="0" destOrd="0" parTransId="{2D83F5EB-FD74-449A-B760-DD532C8020C8}" sibTransId="{2CA9DEB0-22C1-4478-B2EC-CB6CB216F262}"/>
    <dgm:cxn modelId="{0D464AC4-8B59-4EE0-9566-8F705226C619}" srcId="{EBE68430-6188-4711-8552-DC9620041798}" destId="{C763AFD3-0C09-4B31-88AC-423A6C047809}" srcOrd="2" destOrd="0" parTransId="{89598426-05EF-4BAA-8730-EF7E9E005D94}" sibTransId="{EA52B365-BE05-4A7D-8EEC-D175ACD61B7C}"/>
    <dgm:cxn modelId="{4C4265EF-AFD3-4BF6-BDA1-EE384F3F12F9}" type="presOf" srcId="{EA52B365-BE05-4A7D-8EEC-D175ACD61B7C}" destId="{39770C2F-1629-4A2E-BC06-1DFC3DCB1A76}" srcOrd="0" destOrd="0" presId="urn:microsoft.com/office/officeart/2008/layout/AscendingPictureAccentProcess"/>
    <dgm:cxn modelId="{D8929E2B-CAD4-49D7-BD3A-7DF52A1C93B6}" type="presParOf" srcId="{968AC6DB-C2BA-4B58-A79E-9CB0D3183295}" destId="{46806C2F-B634-4E22-A639-342B49440C04}" srcOrd="0" destOrd="0" presId="urn:microsoft.com/office/officeart/2008/layout/AscendingPictureAccentProcess"/>
    <dgm:cxn modelId="{40C8C7DC-75AC-4A10-9110-6BC8C86525E0}" type="presParOf" srcId="{968AC6DB-C2BA-4B58-A79E-9CB0D3183295}" destId="{4BCD709F-414D-4E12-AC47-1181D2DD477F}" srcOrd="1" destOrd="0" presId="urn:microsoft.com/office/officeart/2008/layout/AscendingPictureAccentProcess"/>
    <dgm:cxn modelId="{6681B8FB-D88B-4C87-90E7-5C8BDA158BDF}" type="presParOf" srcId="{968AC6DB-C2BA-4B58-A79E-9CB0D3183295}" destId="{236662CB-7A9E-4746-886F-7B534E110614}" srcOrd="2" destOrd="0" presId="urn:microsoft.com/office/officeart/2008/layout/AscendingPictureAccentProcess"/>
    <dgm:cxn modelId="{0DE5042F-C13B-4B9B-88D0-525EBE41B4D3}" type="presParOf" srcId="{968AC6DB-C2BA-4B58-A79E-9CB0D3183295}" destId="{C1CAF5AD-9D45-495B-91D9-C7899D8BBE78}" srcOrd="3" destOrd="0" presId="urn:microsoft.com/office/officeart/2008/layout/AscendingPictureAccentProcess"/>
    <dgm:cxn modelId="{0EDFC8B0-5373-4E82-A4C9-76A518BCC6FC}" type="presParOf" srcId="{968AC6DB-C2BA-4B58-A79E-9CB0D3183295}" destId="{850CEED4-290F-4ED6-9B14-98074A6E12C4}" srcOrd="4" destOrd="0" presId="urn:microsoft.com/office/officeart/2008/layout/AscendingPictureAccentProcess"/>
    <dgm:cxn modelId="{DAC9F974-F50C-49FF-B6A2-3C7A32E7AAC9}" type="presParOf" srcId="{968AC6DB-C2BA-4B58-A79E-9CB0D3183295}" destId="{51A80A08-ED9F-4F33-BB94-9153092A021A}" srcOrd="5" destOrd="0" presId="urn:microsoft.com/office/officeart/2008/layout/AscendingPictureAccentProcess"/>
    <dgm:cxn modelId="{713B62C5-4937-40C3-A9D3-49DADC37D10F}" type="presParOf" srcId="{968AC6DB-C2BA-4B58-A79E-9CB0D3183295}" destId="{9EFF338C-5102-4656-B10A-E92AC29B296C}" srcOrd="6" destOrd="0" presId="urn:microsoft.com/office/officeart/2008/layout/AscendingPictureAccentProcess"/>
    <dgm:cxn modelId="{73039FDD-72D6-4B3A-942A-275C68851A7A}" type="presParOf" srcId="{968AC6DB-C2BA-4B58-A79E-9CB0D3183295}" destId="{DC2B45D6-5957-457D-B2AC-E3CDC1AECC8C}" srcOrd="7" destOrd="0" presId="urn:microsoft.com/office/officeart/2008/layout/AscendingPictureAccentProcess"/>
    <dgm:cxn modelId="{B284547E-34A1-4D20-A607-4A3C120D5821}" type="presParOf" srcId="{968AC6DB-C2BA-4B58-A79E-9CB0D3183295}" destId="{6DC4852A-8EFC-431C-AA58-D00F6213FF89}" srcOrd="8" destOrd="0" presId="urn:microsoft.com/office/officeart/2008/layout/AscendingPictureAccentProcess"/>
    <dgm:cxn modelId="{383DA5A4-745E-403A-AE8A-178D81E74679}" type="presParOf" srcId="{968AC6DB-C2BA-4B58-A79E-9CB0D3183295}" destId="{6B7FCAD1-670C-427F-A136-D9E85BCF99BA}" srcOrd="9" destOrd="0" presId="urn:microsoft.com/office/officeart/2008/layout/AscendingPictureAccentProcess"/>
    <dgm:cxn modelId="{9593480E-DC02-4584-8A57-CAE902DF618D}" type="presParOf" srcId="{968AC6DB-C2BA-4B58-A79E-9CB0D3183295}" destId="{94CC7F1C-9B73-4D32-9F7E-FCA2CFB73E33}" srcOrd="10" destOrd="0" presId="urn:microsoft.com/office/officeart/2008/layout/AscendingPictureAccentProcess"/>
    <dgm:cxn modelId="{39C2AAA2-5EEC-44EA-99CF-3C2A912BCFA7}" type="presParOf" srcId="{968AC6DB-C2BA-4B58-A79E-9CB0D3183295}" destId="{408A5BD8-30EB-4825-84D9-3E2E245202F1}" srcOrd="11" destOrd="0" presId="urn:microsoft.com/office/officeart/2008/layout/AscendingPictureAccentProcess"/>
    <dgm:cxn modelId="{EAC96E4E-9823-45C0-9E76-8D2A7A2B0B48}" type="presParOf" srcId="{968AC6DB-C2BA-4B58-A79E-9CB0D3183295}" destId="{0F08D035-7D02-4C7F-93A6-E317CE95782F}" srcOrd="12" destOrd="0" presId="urn:microsoft.com/office/officeart/2008/layout/AscendingPictureAccentProcess"/>
    <dgm:cxn modelId="{162F4849-6A5C-4FF4-98B7-F59469A46765}" type="presParOf" srcId="{968AC6DB-C2BA-4B58-A79E-9CB0D3183295}" destId="{73B4D1E7-5EA1-4F0A-A2A9-F8034383C3D7}" srcOrd="13" destOrd="0" presId="urn:microsoft.com/office/officeart/2008/layout/AscendingPictureAccentProcess"/>
    <dgm:cxn modelId="{25829BFB-DD28-444C-90DA-FF77A6CF659C}" type="presParOf" srcId="{73B4D1E7-5EA1-4F0A-A2A9-F8034383C3D7}" destId="{F3709178-12FA-499B-81A6-DE7A3A31AD4F}" srcOrd="0" destOrd="0" presId="urn:microsoft.com/office/officeart/2008/layout/AscendingPictureAccentProcess"/>
    <dgm:cxn modelId="{EAEAA053-A6A7-4315-8504-3416A01198B7}" type="presParOf" srcId="{968AC6DB-C2BA-4B58-A79E-9CB0D3183295}" destId="{7876F881-BB6A-4113-8557-AEA3EF9DAD92}" srcOrd="14" destOrd="0" presId="urn:microsoft.com/office/officeart/2008/layout/AscendingPictureAccentProcess"/>
    <dgm:cxn modelId="{4BEE4630-1FA5-4A8C-8C88-A89B9AEA3290}" type="presParOf" srcId="{968AC6DB-C2BA-4B58-A79E-9CB0D3183295}" destId="{8D703EB1-B28A-47BD-B493-6558026CF7EA}" srcOrd="15" destOrd="0" presId="urn:microsoft.com/office/officeart/2008/layout/AscendingPictureAccentProcess"/>
    <dgm:cxn modelId="{457EEF77-8703-4B45-A649-8FDDA88B9E7A}" type="presParOf" srcId="{8D703EB1-B28A-47BD-B493-6558026CF7EA}" destId="{CA8320C9-7D47-4B34-B0CD-3E5C66696A64}" srcOrd="0" destOrd="0" presId="urn:microsoft.com/office/officeart/2008/layout/AscendingPictureAccentProcess"/>
    <dgm:cxn modelId="{33C9AD8A-BBFA-45AE-AB09-327B1ADA9123}" type="presParOf" srcId="{968AC6DB-C2BA-4B58-A79E-9CB0D3183295}" destId="{AE5F52F8-2AB3-4457-876E-7546852C172E}" srcOrd="16" destOrd="0" presId="urn:microsoft.com/office/officeart/2008/layout/AscendingPictureAccentProcess"/>
    <dgm:cxn modelId="{829C1B05-A629-4D89-8BF4-CCED89DA6FD5}" type="presParOf" srcId="{968AC6DB-C2BA-4B58-A79E-9CB0D3183295}" destId="{D851C959-AC9D-40CD-BF06-99BF647F189B}" srcOrd="17" destOrd="0" presId="urn:microsoft.com/office/officeart/2008/layout/AscendingPictureAccentProcess"/>
    <dgm:cxn modelId="{7D7F25A3-7B3E-47D0-B5D0-13B93796DA37}" type="presParOf" srcId="{D851C959-AC9D-40CD-BF06-99BF647F189B}" destId="{39770C2F-1629-4A2E-BC06-1DFC3DCB1A76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47E830-6690-47AD-93C8-9CB92CA90B8D}">
      <dsp:nvSpPr>
        <dsp:cNvPr id="0" name=""/>
        <dsp:cNvSpPr/>
      </dsp:nvSpPr>
      <dsp:spPr>
        <a:xfrm>
          <a:off x="0" y="0"/>
          <a:ext cx="11314726" cy="5270090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0" tIns="190500" rIns="190500" bIns="4090175" numCol="1" spcCol="1270" anchor="t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5000" kern="1200" noProof="0" dirty="0"/>
            <a:t>Policy</a:t>
          </a:r>
        </a:p>
      </dsp:txBody>
      <dsp:txXfrm>
        <a:off x="131202" y="131202"/>
        <a:ext cx="11052322" cy="5007686"/>
      </dsp:txXfrm>
    </dsp:sp>
    <dsp:sp modelId="{4803E8D9-0D00-4D21-A40D-0737CF9264F3}">
      <dsp:nvSpPr>
        <dsp:cNvPr id="0" name=""/>
        <dsp:cNvSpPr/>
      </dsp:nvSpPr>
      <dsp:spPr>
        <a:xfrm>
          <a:off x="282868" y="1317522"/>
          <a:ext cx="1697209" cy="89074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/>
            <a:t>Government </a:t>
          </a:r>
        </a:p>
      </dsp:txBody>
      <dsp:txXfrm>
        <a:off x="310261" y="1344915"/>
        <a:ext cx="1642423" cy="835956"/>
      </dsp:txXfrm>
    </dsp:sp>
    <dsp:sp modelId="{BCEB1E9F-4014-4618-86B9-B3DA1AB87D7F}">
      <dsp:nvSpPr>
        <dsp:cNvPr id="0" name=""/>
        <dsp:cNvSpPr/>
      </dsp:nvSpPr>
      <dsp:spPr>
        <a:xfrm>
          <a:off x="282868" y="2249245"/>
          <a:ext cx="1697209" cy="89074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84389"/>
              <a:satOff val="-9140"/>
              <a:lumOff val="488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/>
            <a:t>Ministry of Higher Education, Science and Innovation</a:t>
          </a:r>
        </a:p>
      </dsp:txBody>
      <dsp:txXfrm>
        <a:off x="310261" y="2276638"/>
        <a:ext cx="1642423" cy="835956"/>
      </dsp:txXfrm>
    </dsp:sp>
    <dsp:sp modelId="{09B6BA36-9931-415E-9882-55D8122A5FCF}">
      <dsp:nvSpPr>
        <dsp:cNvPr id="0" name=""/>
        <dsp:cNvSpPr/>
      </dsp:nvSpPr>
      <dsp:spPr>
        <a:xfrm>
          <a:off x="282868" y="3180968"/>
          <a:ext cx="1697209" cy="89074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168779"/>
              <a:satOff val="-18280"/>
              <a:lumOff val="97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kern="1200" dirty="0"/>
            <a:t>Ministry of </a:t>
          </a:r>
          <a:r>
            <a:rPr lang="en-AU" sz="1400" b="1" i="0" kern="1200" noProof="0" dirty="0"/>
            <a:t>Economy, Tourism and Sport</a:t>
          </a:r>
          <a:endParaRPr lang="en-AU" sz="1400" b="1" kern="1200" noProof="0" dirty="0"/>
        </a:p>
      </dsp:txBody>
      <dsp:txXfrm>
        <a:off x="310261" y="3208361"/>
        <a:ext cx="1642423" cy="835956"/>
      </dsp:txXfrm>
    </dsp:sp>
    <dsp:sp modelId="{F35B64C0-4EA4-4F50-B87A-9D4CA1D73A73}">
      <dsp:nvSpPr>
        <dsp:cNvPr id="0" name=""/>
        <dsp:cNvSpPr/>
      </dsp:nvSpPr>
      <dsp:spPr>
        <a:xfrm>
          <a:off x="282868" y="4112691"/>
          <a:ext cx="1697209" cy="89074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253168"/>
              <a:satOff val="-27420"/>
              <a:lumOff val="1466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400" b="1" kern="1200" noProof="0" dirty="0"/>
            <a:t>Other ministries </a:t>
          </a:r>
        </a:p>
      </dsp:txBody>
      <dsp:txXfrm>
        <a:off x="310261" y="4140084"/>
        <a:ext cx="1642423" cy="835956"/>
      </dsp:txXfrm>
    </dsp:sp>
    <dsp:sp modelId="{6A902481-A7E1-4F2A-9168-07890DC8FF5B}">
      <dsp:nvSpPr>
        <dsp:cNvPr id="0" name=""/>
        <dsp:cNvSpPr/>
      </dsp:nvSpPr>
      <dsp:spPr>
        <a:xfrm>
          <a:off x="2262945" y="1317522"/>
          <a:ext cx="8768913" cy="3689063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shade val="80000"/>
                <a:hueOff val="379752"/>
                <a:satOff val="-41130"/>
                <a:lumOff val="22002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1">
                <a:shade val="80000"/>
                <a:hueOff val="379752"/>
                <a:satOff val="-41130"/>
                <a:lumOff val="22002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0" tIns="190500" rIns="190500" bIns="2342555" numCol="1" spcCol="1270" anchor="t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5000" kern="1200" dirty="0" err="1"/>
            <a:t>Financing</a:t>
          </a:r>
          <a:endParaRPr lang="en-GB" sz="5000" kern="1200" dirty="0"/>
        </a:p>
      </dsp:txBody>
      <dsp:txXfrm>
        <a:off x="2376396" y="1430973"/>
        <a:ext cx="8542011" cy="3462161"/>
      </dsp:txXfrm>
    </dsp:sp>
    <dsp:sp modelId="{B856C474-C762-472F-A14C-F1E468D8B425}">
      <dsp:nvSpPr>
        <dsp:cNvPr id="0" name=""/>
        <dsp:cNvSpPr/>
      </dsp:nvSpPr>
      <dsp:spPr>
        <a:xfrm>
          <a:off x="2467980" y="2464163"/>
          <a:ext cx="1753782" cy="59656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337557"/>
              <a:satOff val="-36560"/>
              <a:lumOff val="195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400" b="1" kern="1200" noProof="0" dirty="0"/>
            <a:t>Slovenian Research Agency (ARRS)</a:t>
          </a:r>
        </a:p>
      </dsp:txBody>
      <dsp:txXfrm>
        <a:off x="2486326" y="2482509"/>
        <a:ext cx="1717090" cy="559868"/>
      </dsp:txXfrm>
    </dsp:sp>
    <dsp:sp modelId="{29EA9E83-D6FE-4559-9BA2-3BCB59ABE18F}">
      <dsp:nvSpPr>
        <dsp:cNvPr id="0" name=""/>
        <dsp:cNvSpPr/>
      </dsp:nvSpPr>
      <dsp:spPr>
        <a:xfrm>
          <a:off x="2467980" y="3226865"/>
          <a:ext cx="1753782" cy="85375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421947"/>
              <a:satOff val="-45700"/>
              <a:lumOff val="244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400" b="1" kern="1200" noProof="0" dirty="0">
              <a:solidFill>
                <a:srgbClr val="FF0000"/>
              </a:solidFill>
            </a:rPr>
            <a:t>Agency for Research and Innovation of Slovenia (ARIS)</a:t>
          </a:r>
        </a:p>
      </dsp:txBody>
      <dsp:txXfrm>
        <a:off x="2494236" y="3253121"/>
        <a:ext cx="1701270" cy="801246"/>
      </dsp:txXfrm>
    </dsp:sp>
    <dsp:sp modelId="{604BE46B-D0A7-42B4-A785-DBFADC11AFDF}">
      <dsp:nvSpPr>
        <dsp:cNvPr id="0" name=""/>
        <dsp:cNvSpPr/>
      </dsp:nvSpPr>
      <dsp:spPr>
        <a:xfrm>
          <a:off x="2467980" y="4208504"/>
          <a:ext cx="1753782" cy="62718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506336"/>
              <a:satOff val="-54840"/>
              <a:lumOff val="2933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i="0" kern="1200" dirty="0"/>
            <a:t>Slovenia Business Development Agency</a:t>
          </a:r>
          <a:r>
            <a:rPr lang="sl-SI" sz="1400" b="1" i="0" kern="1200" dirty="0"/>
            <a:t> (SPIRIT)</a:t>
          </a:r>
          <a:endParaRPr lang="en-GB" sz="1400" b="1" kern="1200" dirty="0"/>
        </a:p>
      </dsp:txBody>
      <dsp:txXfrm>
        <a:off x="2487268" y="4227792"/>
        <a:ext cx="1715206" cy="588606"/>
      </dsp:txXfrm>
    </dsp:sp>
    <dsp:sp modelId="{4881D37A-E9FB-4731-82BB-D202A1857223}">
      <dsp:nvSpPr>
        <dsp:cNvPr id="0" name=""/>
        <dsp:cNvSpPr/>
      </dsp:nvSpPr>
      <dsp:spPr>
        <a:xfrm>
          <a:off x="4489977" y="2487556"/>
          <a:ext cx="6279673" cy="2403013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shade val="80000"/>
                <a:hueOff val="759504"/>
                <a:satOff val="-82260"/>
                <a:lumOff val="44003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1">
                <a:shade val="80000"/>
                <a:hueOff val="759504"/>
                <a:satOff val="-82260"/>
                <a:lumOff val="44003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0" tIns="190500" rIns="190500" bIns="1189869" numCol="1" spcCol="1270" anchor="t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5000" kern="1200" noProof="0" dirty="0"/>
            <a:t>Performance</a:t>
          </a:r>
        </a:p>
      </dsp:txBody>
      <dsp:txXfrm>
        <a:off x="4563878" y="2561457"/>
        <a:ext cx="6131871" cy="2255211"/>
      </dsp:txXfrm>
    </dsp:sp>
    <dsp:sp modelId="{099C9621-80B5-4BC0-937C-35E1EFB4F6AE}">
      <dsp:nvSpPr>
        <dsp:cNvPr id="0" name=""/>
        <dsp:cNvSpPr/>
      </dsp:nvSpPr>
      <dsp:spPr>
        <a:xfrm>
          <a:off x="4626309" y="3583661"/>
          <a:ext cx="1948753" cy="94861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590725"/>
              <a:satOff val="-63980"/>
              <a:lumOff val="342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400" b="1" kern="1200" noProof="0" dirty="0"/>
            <a:t>RPOs</a:t>
          </a:r>
        </a:p>
      </dsp:txBody>
      <dsp:txXfrm>
        <a:off x="4655482" y="3612834"/>
        <a:ext cx="1890407" cy="890270"/>
      </dsp:txXfrm>
    </dsp:sp>
    <dsp:sp modelId="{1962DE79-8C1D-427F-9B54-4B63E34617AF}">
      <dsp:nvSpPr>
        <dsp:cNvPr id="0" name=""/>
        <dsp:cNvSpPr/>
      </dsp:nvSpPr>
      <dsp:spPr>
        <a:xfrm>
          <a:off x="6640335" y="3441292"/>
          <a:ext cx="1948753" cy="123335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675115"/>
              <a:satOff val="-73120"/>
              <a:lumOff val="391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400" b="1" kern="1200" noProof="0" dirty="0"/>
            <a:t>Competence centres, centres of excellence, </a:t>
          </a:r>
          <a:r>
            <a:rPr lang="en-US" sz="1400" b="1" i="0" kern="1200" dirty="0"/>
            <a:t>Strategic Research and Innovation Partnership</a:t>
          </a:r>
          <a:r>
            <a:rPr lang="sl-SI" sz="1400" b="1" i="0" kern="1200" dirty="0"/>
            <a:t>s (SRIPS)</a:t>
          </a:r>
          <a:r>
            <a:rPr lang="sl-SI" sz="1400" b="1" kern="1200" dirty="0"/>
            <a:t> </a:t>
          </a:r>
          <a:endParaRPr lang="en-GB" sz="1400" b="1" kern="1200" dirty="0"/>
        </a:p>
      </dsp:txBody>
      <dsp:txXfrm>
        <a:off x="6678265" y="3479222"/>
        <a:ext cx="1872893" cy="1157492"/>
      </dsp:txXfrm>
    </dsp:sp>
    <dsp:sp modelId="{4B39DC52-8F0B-475F-A741-A8610CE26CEB}">
      <dsp:nvSpPr>
        <dsp:cNvPr id="0" name=""/>
        <dsp:cNvSpPr/>
      </dsp:nvSpPr>
      <dsp:spPr>
        <a:xfrm>
          <a:off x="8634697" y="3583661"/>
          <a:ext cx="1948753" cy="94861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shade val="80000"/>
              <a:hueOff val="759504"/>
              <a:satOff val="-82260"/>
              <a:lumOff val="4400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400" b="1" kern="1200" noProof="0" dirty="0"/>
            <a:t>Technology parks, centres &amp; networks</a:t>
          </a:r>
        </a:p>
      </dsp:txBody>
      <dsp:txXfrm>
        <a:off x="8663870" y="3612834"/>
        <a:ext cx="1890407" cy="8902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806C2F-B634-4E22-A639-342B49440C04}">
      <dsp:nvSpPr>
        <dsp:cNvPr id="0" name=""/>
        <dsp:cNvSpPr/>
      </dsp:nvSpPr>
      <dsp:spPr>
        <a:xfrm>
          <a:off x="2375157" y="4130874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CD709F-414D-4E12-AC47-1181D2DD477F}">
      <dsp:nvSpPr>
        <dsp:cNvPr id="0" name=""/>
        <dsp:cNvSpPr/>
      </dsp:nvSpPr>
      <dsp:spPr>
        <a:xfrm>
          <a:off x="2092105" y="4267133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6662CB-7A9E-4746-886F-7B534E110614}">
      <dsp:nvSpPr>
        <dsp:cNvPr id="0" name=""/>
        <dsp:cNvSpPr/>
      </dsp:nvSpPr>
      <dsp:spPr>
        <a:xfrm>
          <a:off x="1795539" y="4374761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CAF5AD-9D45-495B-91D9-C7899D8BBE78}">
      <dsp:nvSpPr>
        <dsp:cNvPr id="0" name=""/>
        <dsp:cNvSpPr/>
      </dsp:nvSpPr>
      <dsp:spPr>
        <a:xfrm>
          <a:off x="3734106" y="2553562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0CEED4-290F-4ED6-9B14-98074A6E12C4}">
      <dsp:nvSpPr>
        <dsp:cNvPr id="0" name=""/>
        <dsp:cNvSpPr/>
      </dsp:nvSpPr>
      <dsp:spPr>
        <a:xfrm>
          <a:off x="3619985" y="2830851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A80A08-ED9F-4F33-BB94-9153092A021A}">
      <dsp:nvSpPr>
        <dsp:cNvPr id="0" name=""/>
        <dsp:cNvSpPr/>
      </dsp:nvSpPr>
      <dsp:spPr>
        <a:xfrm>
          <a:off x="3538898" y="466208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FF338C-5102-4656-B10A-E92AC29B296C}">
      <dsp:nvSpPr>
        <dsp:cNvPr id="0" name=""/>
        <dsp:cNvSpPr/>
      </dsp:nvSpPr>
      <dsp:spPr>
        <a:xfrm>
          <a:off x="3747621" y="333661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B45D6-5957-457D-B2AC-E3CDC1AECC8C}">
      <dsp:nvSpPr>
        <dsp:cNvPr id="0" name=""/>
        <dsp:cNvSpPr/>
      </dsp:nvSpPr>
      <dsp:spPr>
        <a:xfrm>
          <a:off x="3956343" y="201113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C4852A-8EFC-431C-AA58-D00F6213FF89}">
      <dsp:nvSpPr>
        <dsp:cNvPr id="0" name=""/>
        <dsp:cNvSpPr/>
      </dsp:nvSpPr>
      <dsp:spPr>
        <a:xfrm>
          <a:off x="4165066" y="333661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7FCAD1-670C-427F-A136-D9E85BCF99BA}">
      <dsp:nvSpPr>
        <dsp:cNvPr id="0" name=""/>
        <dsp:cNvSpPr/>
      </dsp:nvSpPr>
      <dsp:spPr>
        <a:xfrm>
          <a:off x="4373788" y="466208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C7F1C-9B73-4D32-9F7E-FCA2CFB73E33}">
      <dsp:nvSpPr>
        <dsp:cNvPr id="0" name=""/>
        <dsp:cNvSpPr/>
      </dsp:nvSpPr>
      <dsp:spPr>
        <a:xfrm>
          <a:off x="3956343" y="480523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A5BD8-30EB-4825-84D9-3E2E245202F1}">
      <dsp:nvSpPr>
        <dsp:cNvPr id="0" name=""/>
        <dsp:cNvSpPr/>
      </dsp:nvSpPr>
      <dsp:spPr>
        <a:xfrm>
          <a:off x="3956343" y="760463"/>
          <a:ext cx="150160" cy="150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08D035-7D02-4C7F-93A6-E317CE95782F}">
      <dsp:nvSpPr>
        <dsp:cNvPr id="0" name=""/>
        <dsp:cNvSpPr/>
      </dsp:nvSpPr>
      <dsp:spPr>
        <a:xfrm>
          <a:off x="1063509" y="4694258"/>
          <a:ext cx="3238953" cy="8684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579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b="1" kern="1200" dirty="0" err="1">
              <a:solidFill>
                <a:schemeClr val="tx1"/>
              </a:solidFill>
            </a:rPr>
            <a:t>Higher</a:t>
          </a:r>
          <a:r>
            <a:rPr lang="sl-SI" sz="1600" b="1" kern="1200" dirty="0">
              <a:solidFill>
                <a:schemeClr val="tx1"/>
              </a:solidFill>
            </a:rPr>
            <a:t> </a:t>
          </a:r>
          <a:r>
            <a:rPr lang="sl-SI" sz="1600" b="1" kern="1200" dirty="0" err="1">
              <a:solidFill>
                <a:schemeClr val="tx1"/>
              </a:solidFill>
            </a:rPr>
            <a:t>Education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1105903" y="4736652"/>
        <a:ext cx="3154165" cy="783661"/>
      </dsp:txXfrm>
    </dsp:sp>
    <dsp:sp modelId="{F3709178-12FA-499B-81A6-DE7A3A31AD4F}">
      <dsp:nvSpPr>
        <dsp:cNvPr id="0" name=""/>
        <dsp:cNvSpPr/>
      </dsp:nvSpPr>
      <dsp:spPr>
        <a:xfrm>
          <a:off x="165551" y="3842775"/>
          <a:ext cx="1501601" cy="150149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76F881-BB6A-4113-8557-AEA3EF9DAD92}">
      <dsp:nvSpPr>
        <dsp:cNvPr id="0" name=""/>
        <dsp:cNvSpPr/>
      </dsp:nvSpPr>
      <dsp:spPr>
        <a:xfrm>
          <a:off x="3146980" y="3566546"/>
          <a:ext cx="3238953" cy="8684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579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b="1" kern="1200" dirty="0" err="1">
              <a:solidFill>
                <a:schemeClr val="tx1"/>
              </a:solidFill>
            </a:rPr>
            <a:t>Research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3189374" y="3608940"/>
        <a:ext cx="3154165" cy="783661"/>
      </dsp:txXfrm>
    </dsp:sp>
    <dsp:sp modelId="{CA8320C9-7D47-4B34-B0CD-3E5C66696A64}">
      <dsp:nvSpPr>
        <dsp:cNvPr id="0" name=""/>
        <dsp:cNvSpPr/>
      </dsp:nvSpPr>
      <dsp:spPr>
        <a:xfrm>
          <a:off x="2249023" y="2715063"/>
          <a:ext cx="1501601" cy="150149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F52F8-2AB3-4457-876E-7546852C172E}">
      <dsp:nvSpPr>
        <dsp:cNvPr id="0" name=""/>
        <dsp:cNvSpPr/>
      </dsp:nvSpPr>
      <dsp:spPr>
        <a:xfrm>
          <a:off x="4103500" y="1856157"/>
          <a:ext cx="3238953" cy="8684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579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b="1" kern="1200" dirty="0" err="1">
              <a:solidFill>
                <a:schemeClr val="tx1"/>
              </a:solidFill>
            </a:rPr>
            <a:t>Industry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4145894" y="1898551"/>
        <a:ext cx="3154165" cy="783661"/>
      </dsp:txXfrm>
    </dsp:sp>
    <dsp:sp modelId="{39770C2F-1629-4A2E-BC06-1DFC3DCB1A76}">
      <dsp:nvSpPr>
        <dsp:cNvPr id="0" name=""/>
        <dsp:cNvSpPr/>
      </dsp:nvSpPr>
      <dsp:spPr>
        <a:xfrm>
          <a:off x="3205543" y="1004673"/>
          <a:ext cx="1501601" cy="150149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69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960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704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8159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213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6572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271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511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2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483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77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579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090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79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18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87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515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8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9AF42E7-D3BE-4F97-97EA-FB615675C338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D8CB3E1-A656-4241-9705-6650F9CB4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4866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2" r:id="rId15"/>
    <p:sldLayoutId id="2147483803" r:id="rId16"/>
    <p:sldLayoutId id="21474838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emf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43422" y="2016354"/>
            <a:ext cx="74977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rgbClr val="3A3AF8"/>
                </a:solidFill>
                <a:latin typeface="Montserrat" panose="00000500000000000000" pitchFamily="2" charset="0"/>
              </a:rPr>
              <a:t>The Preparation Process of Slovenia for Full Membership of CERN</a:t>
            </a:r>
            <a:endParaRPr lang="en-GB" sz="2000" i="1" dirty="0">
              <a:solidFill>
                <a:srgbClr val="3A3AF8"/>
              </a:solidFill>
              <a:latin typeface="Arial"/>
              <a:cs typeface="Arial"/>
            </a:endParaRPr>
          </a:p>
          <a:p>
            <a:pPr algn="ctr"/>
            <a:endParaRPr lang="sl-SI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sl-SI" sz="2000" b="1" i="1" dirty="0">
                <a:solidFill>
                  <a:schemeClr val="bg1"/>
                </a:solidFill>
                <a:latin typeface="Arial"/>
                <a:cs typeface="Arial"/>
              </a:rPr>
              <a:t>CERN – </a:t>
            </a:r>
            <a:r>
              <a:rPr lang="en-GB" sz="2000" b="1" i="1" dirty="0">
                <a:solidFill>
                  <a:schemeClr val="bg1"/>
                </a:solidFill>
                <a:latin typeface="Arial"/>
                <a:cs typeface="Arial"/>
              </a:rPr>
              <a:t>Slovenia Joint </a:t>
            </a:r>
            <a:r>
              <a:rPr lang="sl-SI" sz="2000" b="1" i="1" dirty="0">
                <a:solidFill>
                  <a:schemeClr val="bg1"/>
                </a:solidFill>
                <a:latin typeface="Arial"/>
                <a:cs typeface="Arial"/>
              </a:rPr>
              <a:t>Commission Meeting</a:t>
            </a:r>
          </a:p>
          <a:p>
            <a:pPr algn="ctr"/>
            <a:r>
              <a:rPr lang="sl-SI" sz="2000" b="1" i="1" dirty="0">
                <a:solidFill>
                  <a:schemeClr val="bg1"/>
                </a:solidFill>
                <a:latin typeface="Arial"/>
                <a:cs typeface="Arial"/>
              </a:rPr>
              <a:t>MVZI, Ljubljana, December 4th, 2023</a:t>
            </a:r>
          </a:p>
        </p:txBody>
      </p:sp>
      <p:sp>
        <p:nvSpPr>
          <p:cNvPr id="6" name="Rectangle 5"/>
          <p:cNvSpPr/>
          <p:nvPr/>
        </p:nvSpPr>
        <p:spPr>
          <a:xfrm>
            <a:off x="3334446" y="528733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l-SI" sz="12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Tomaž Boh</a:t>
            </a:r>
          </a:p>
          <a:p>
            <a:pPr algn="ctr"/>
            <a:r>
              <a:rPr lang="sl-SI" sz="1200" b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Acting</a:t>
            </a:r>
            <a:r>
              <a:rPr lang="sl-SI" sz="12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1200" b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lang="sl-SI" sz="12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General</a:t>
            </a:r>
          </a:p>
          <a:p>
            <a:pPr algn="ctr"/>
            <a:endParaRPr lang="sl-SI" sz="1200" b="1" i="1" dirty="0">
              <a:solidFill>
                <a:srgbClr val="009900"/>
              </a:solidFill>
              <a:latin typeface="Montserrat" panose="00000500000000000000" pitchFamily="2" charset="0"/>
              <a:cs typeface="Arial"/>
            </a:endParaRPr>
          </a:p>
          <a:p>
            <a:pPr algn="ctr"/>
            <a:r>
              <a:rPr lang="en-GB" sz="1200" b="1" i="1" dirty="0">
                <a:solidFill>
                  <a:srgbClr val="009900"/>
                </a:solidFill>
                <a:latin typeface="Montserrat" panose="00000500000000000000" pitchFamily="2" charset="0"/>
                <a:cs typeface="Arial"/>
              </a:rPr>
              <a:t>Science </a:t>
            </a:r>
            <a:r>
              <a:rPr lang="sl-SI" sz="1200" b="1" i="1" dirty="0" err="1">
                <a:solidFill>
                  <a:srgbClr val="009900"/>
                </a:solidFill>
                <a:latin typeface="Montserrat" panose="00000500000000000000" pitchFamily="2" charset="0"/>
                <a:cs typeface="Arial"/>
              </a:rPr>
              <a:t>and</a:t>
            </a:r>
            <a:r>
              <a:rPr lang="sl-SI" sz="1200" b="1" i="1" dirty="0">
                <a:solidFill>
                  <a:srgbClr val="009900"/>
                </a:solidFill>
                <a:latin typeface="Montserrat" panose="00000500000000000000" pitchFamily="2" charset="0"/>
                <a:cs typeface="Arial"/>
              </a:rPr>
              <a:t> </a:t>
            </a:r>
            <a:r>
              <a:rPr lang="sl-SI" sz="1200" b="1" i="1" dirty="0" err="1">
                <a:solidFill>
                  <a:srgbClr val="009900"/>
                </a:solidFill>
                <a:latin typeface="Montserrat" panose="00000500000000000000" pitchFamily="2" charset="0"/>
                <a:cs typeface="Arial"/>
              </a:rPr>
              <a:t>Innovation</a:t>
            </a:r>
            <a:r>
              <a:rPr lang="sl-SI" sz="1200" b="1" i="1" dirty="0">
                <a:solidFill>
                  <a:srgbClr val="009900"/>
                </a:solidFill>
                <a:latin typeface="Montserrat" panose="00000500000000000000" pitchFamily="2" charset="0"/>
                <a:cs typeface="Arial"/>
              </a:rPr>
              <a:t> </a:t>
            </a:r>
            <a:r>
              <a:rPr lang="en-GB" sz="1200" b="1" i="1" dirty="0">
                <a:solidFill>
                  <a:srgbClr val="009900"/>
                </a:solidFill>
                <a:latin typeface="Montserrat" panose="00000500000000000000" pitchFamily="2" charset="0"/>
                <a:cs typeface="Arial"/>
              </a:rPr>
              <a:t>Directorate</a:t>
            </a:r>
            <a:endParaRPr lang="sl-SI" sz="1200" b="1" i="1" dirty="0">
              <a:solidFill>
                <a:srgbClr val="009900"/>
              </a:solidFill>
              <a:latin typeface="Montserrat" panose="00000500000000000000" pitchFamily="2" charset="0"/>
              <a:cs typeface="Arial"/>
            </a:endParaRPr>
          </a:p>
          <a:p>
            <a:pPr algn="ctr"/>
            <a:r>
              <a:rPr lang="en-GB" sz="1200" b="1" dirty="0">
                <a:solidFill>
                  <a:srgbClr val="009900"/>
                </a:solidFill>
                <a:latin typeface="Montserrat" panose="00000500000000000000" pitchFamily="2" charset="0"/>
                <a:cs typeface="Arial"/>
              </a:rPr>
              <a:t>Ministry of Higher Education, Science and Innovation, </a:t>
            </a:r>
          </a:p>
          <a:p>
            <a:pPr algn="ctr"/>
            <a:r>
              <a:rPr lang="en-GB" sz="1200" b="1" dirty="0">
                <a:solidFill>
                  <a:srgbClr val="009900"/>
                </a:solidFill>
                <a:latin typeface="Montserrat" panose="00000500000000000000" pitchFamily="2" charset="0"/>
                <a:cs typeface="Arial"/>
              </a:rPr>
              <a:t>Republic of Slovenia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63E6A4D6-F701-4A3E-8E91-F637DE9D18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904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98800" y="361196"/>
            <a:ext cx="909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Reforms in line with 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ReZrIS2030</a:t>
            </a:r>
            <a:endParaRPr lang="en-GB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27798C-84E1-450C-9FA3-967D1876E1D5}"/>
              </a:ext>
            </a:extLst>
          </p:cNvPr>
          <p:cNvSpPr txBox="1"/>
          <p:nvPr/>
        </p:nvSpPr>
        <p:spPr>
          <a:xfrm>
            <a:off x="5848004" y="2967334"/>
            <a:ext cx="634399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altLang="sl-SI" sz="2000" b="1" dirty="0">
                <a:solidFill>
                  <a:srgbClr val="002060"/>
                </a:solidFill>
              </a:rPr>
              <a:t>Governmental reorganization</a:t>
            </a:r>
            <a:endParaRPr lang="sl-SI" altLang="sl-SI" sz="2000" b="1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altLang="sl-SI" sz="2000" b="1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altLang="sl-SI" sz="2000" b="1" dirty="0">
                <a:solidFill>
                  <a:srgbClr val="002060"/>
                </a:solidFill>
              </a:rPr>
              <a:t>New </a:t>
            </a:r>
            <a:r>
              <a:rPr lang="en-AU" altLang="sl-SI" sz="2000" b="1" dirty="0">
                <a:solidFill>
                  <a:srgbClr val="002060"/>
                </a:solidFill>
              </a:rPr>
              <a:t>funding</a:t>
            </a:r>
            <a:r>
              <a:rPr lang="sl-SI" altLang="sl-SI" sz="2000" b="1" dirty="0">
                <a:solidFill>
                  <a:srgbClr val="002060"/>
                </a:solidFill>
              </a:rPr>
              <a:t>/</a:t>
            </a:r>
            <a:r>
              <a:rPr lang="en-GB" altLang="sl-SI" sz="2000" b="1" dirty="0">
                <a:solidFill>
                  <a:srgbClr val="002060"/>
                </a:solidFill>
              </a:rPr>
              <a:t>implementing agency ARIS</a:t>
            </a:r>
            <a:endParaRPr lang="sl-SI" altLang="sl-SI" sz="2000" b="1" dirty="0">
              <a:solidFill>
                <a:srgbClr val="002060"/>
              </a:solidFill>
            </a:endParaRPr>
          </a:p>
          <a:p>
            <a:pPr algn="just"/>
            <a:endParaRPr lang="en-GB" altLang="sl-SI" sz="2000" b="1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altLang="sl-SI" sz="2000" b="1" dirty="0">
                <a:solidFill>
                  <a:srgbClr val="002060"/>
                </a:solidFill>
              </a:rPr>
              <a:t>Funding</a:t>
            </a:r>
            <a:r>
              <a:rPr lang="sl-SI" altLang="sl-SI" sz="2000" b="1" dirty="0">
                <a:solidFill>
                  <a:srgbClr val="002060"/>
                </a:solidFill>
              </a:rPr>
              <a:t> </a:t>
            </a:r>
            <a:r>
              <a:rPr lang="en-AU" altLang="sl-SI" sz="2000" b="1" dirty="0">
                <a:solidFill>
                  <a:srgbClr val="002060"/>
                </a:solidFill>
              </a:rPr>
              <a:t>and</a:t>
            </a:r>
            <a:r>
              <a:rPr lang="sl-SI" altLang="sl-SI" sz="2000" b="1" dirty="0">
                <a:solidFill>
                  <a:srgbClr val="002060"/>
                </a:solidFill>
              </a:rPr>
              <a:t> </a:t>
            </a:r>
            <a:r>
              <a:rPr lang="en-AU" altLang="sl-SI" sz="2000" b="1" dirty="0">
                <a:solidFill>
                  <a:srgbClr val="002060"/>
                </a:solidFill>
              </a:rPr>
              <a:t>ecosystem</a:t>
            </a:r>
            <a:r>
              <a:rPr lang="en-GB" altLang="sl-SI" sz="2000" b="1" dirty="0">
                <a:solidFill>
                  <a:srgbClr val="002060"/>
                </a:solidFill>
              </a:rPr>
              <a:t> for innovation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9260A6-A525-4109-814E-656F88D41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83" y="1023283"/>
            <a:ext cx="5240593" cy="563315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8967086A-A1AA-44AF-8D28-02628B57BD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580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09884" y="192923"/>
            <a:ext cx="6032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Fina</a:t>
            </a:r>
            <a:r>
              <a:rPr lang="sl-SI" sz="44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n</a:t>
            </a:r>
            <a:r>
              <a:rPr lang="en-GB" sz="4400" b="1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cing</a:t>
            </a:r>
            <a:r>
              <a:rPr lang="en-GB" sz="44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 R&amp;I</a:t>
            </a:r>
            <a:endParaRPr lang="en-GB" sz="4400" dirty="0"/>
          </a:p>
        </p:txBody>
      </p:sp>
      <p:graphicFrame>
        <p:nvGraphicFramePr>
          <p:cNvPr id="9" name="Grafikon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2433138"/>
              </p:ext>
            </p:extLst>
          </p:nvPr>
        </p:nvGraphicFramePr>
        <p:xfrm>
          <a:off x="131273" y="1654262"/>
          <a:ext cx="3648247" cy="4572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9238" y="117772"/>
            <a:ext cx="1357482" cy="79956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48C2B5E-6132-48FF-B14E-0E54435DA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2062" y="1654262"/>
            <a:ext cx="5157007" cy="35494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933D1DA-5BC6-4F15-95AE-A04273BD0158}"/>
              </a:ext>
            </a:extLst>
          </p:cNvPr>
          <p:cNvSpPr txBox="1"/>
          <p:nvPr/>
        </p:nvSpPr>
        <p:spPr>
          <a:xfrm>
            <a:off x="8637979" y="1527585"/>
            <a:ext cx="350012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New Act: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Stable funding is introduced, with the budget for scientific research proposed to be gradually increased to reach at least 1% of GDP till 202</a:t>
            </a:r>
            <a:r>
              <a:rPr lang="sl-SI" dirty="0">
                <a:solidFill>
                  <a:srgbClr val="002060"/>
                </a:solidFill>
              </a:rPr>
              <a:t>7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370,7 </a:t>
            </a:r>
            <a:r>
              <a:rPr lang="en-US" dirty="0" err="1">
                <a:solidFill>
                  <a:srgbClr val="002060"/>
                </a:solidFill>
              </a:rPr>
              <a:t>mio</a:t>
            </a:r>
            <a:r>
              <a:rPr lang="en-US" dirty="0">
                <a:solidFill>
                  <a:srgbClr val="002060"/>
                </a:solidFill>
              </a:rPr>
              <a:t> EUR (2023) </a:t>
            </a:r>
            <a:r>
              <a:rPr lang="sl-SI" dirty="0">
                <a:solidFill>
                  <a:srgbClr val="002060"/>
                </a:solidFill>
              </a:rPr>
              <a:t>&amp;</a:t>
            </a:r>
            <a:r>
              <a:rPr lang="en-US" dirty="0">
                <a:solidFill>
                  <a:srgbClr val="002060"/>
                </a:solidFill>
              </a:rPr>
              <a:t> 440,2 </a:t>
            </a:r>
            <a:r>
              <a:rPr lang="en-US" dirty="0" err="1">
                <a:solidFill>
                  <a:srgbClr val="002060"/>
                </a:solidFill>
              </a:rPr>
              <a:t>mio</a:t>
            </a:r>
            <a:r>
              <a:rPr lang="en-US" dirty="0">
                <a:solidFill>
                  <a:srgbClr val="002060"/>
                </a:solidFill>
              </a:rPr>
              <a:t> EUR (2024</a:t>
            </a:r>
            <a:r>
              <a:rPr lang="sl-SI" dirty="0">
                <a:solidFill>
                  <a:srgbClr val="002060"/>
                </a:solidFill>
              </a:rPr>
              <a:t>)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sl-SI" dirty="0">
                <a:solidFill>
                  <a:srgbClr val="002060"/>
                </a:solidFill>
              </a:rPr>
              <a:t>= </a:t>
            </a:r>
            <a:r>
              <a:rPr lang="en-US" dirty="0">
                <a:solidFill>
                  <a:srgbClr val="002060"/>
                </a:solidFill>
              </a:rPr>
              <a:t>substantial increase compared to previous years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19D0AD-509B-4FDC-8435-BA3C0721687A}"/>
              </a:ext>
            </a:extLst>
          </p:cNvPr>
          <p:cNvSpPr txBox="1"/>
          <p:nvPr/>
        </p:nvSpPr>
        <p:spPr>
          <a:xfrm>
            <a:off x="4714240" y="1654262"/>
            <a:ext cx="3576320" cy="276999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sl-SI" sz="1200" b="1" dirty="0" err="1">
                <a:solidFill>
                  <a:srgbClr val="002060"/>
                </a:solidFill>
              </a:rPr>
              <a:t>Financing</a:t>
            </a:r>
            <a:r>
              <a:rPr lang="sl-SI" sz="1200" b="1" dirty="0">
                <a:solidFill>
                  <a:srgbClr val="002060"/>
                </a:solidFill>
              </a:rPr>
              <a:t> Science 2020 - 2024</a:t>
            </a:r>
          </a:p>
        </p:txBody>
      </p:sp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57B18DE9-4206-4746-8A35-760862F88DE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29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047" y="2082800"/>
            <a:ext cx="7878953" cy="4392507"/>
          </a:xfrm>
        </p:spPr>
        <p:txBody>
          <a:bodyPr>
            <a:normAutofit/>
          </a:bodyPr>
          <a:lstStyle/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altLang="sl-SI" sz="1800" dirty="0"/>
              <a:t>Enhancing </a:t>
            </a:r>
            <a:r>
              <a:rPr lang="en-GB" altLang="sl-SI" sz="1800" b="1" dirty="0"/>
              <a:t>collaborative research </a:t>
            </a:r>
            <a:r>
              <a:rPr lang="en-GB" altLang="sl-SI" sz="1800" dirty="0"/>
              <a:t>in line with Smart </a:t>
            </a:r>
            <a:r>
              <a:rPr lang="sl-SI" altLang="sl-SI" sz="1800" dirty="0"/>
              <a:t>S</a:t>
            </a:r>
            <a:r>
              <a:rPr lang="en-GB" altLang="sl-SI" sz="1800" dirty="0" err="1"/>
              <a:t>pecialization</a:t>
            </a:r>
            <a:r>
              <a:rPr lang="en-GB" altLang="sl-SI" sz="1800" dirty="0"/>
              <a:t> Strategy;</a:t>
            </a:r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sl-SI" altLang="sl-SI" dirty="0"/>
              <a:t>R</a:t>
            </a:r>
            <a:r>
              <a:rPr lang="en-GB" altLang="sl-SI" dirty="0" err="1"/>
              <a:t>esearchers</a:t>
            </a:r>
            <a:r>
              <a:rPr lang="sl-SI" altLang="sl-SI" dirty="0"/>
              <a:t>‘ </a:t>
            </a:r>
            <a:r>
              <a:rPr lang="en-GB" altLang="sl-SI" sz="1800" b="1" dirty="0"/>
              <a:t>Intersectoral </a:t>
            </a:r>
            <a:r>
              <a:rPr lang="en-GB" altLang="sl-SI" sz="1800" dirty="0"/>
              <a:t>mobility;</a:t>
            </a:r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altLang="sl-SI" sz="1800" b="1" dirty="0"/>
              <a:t>Widening instruments and complementarity </a:t>
            </a:r>
            <a:r>
              <a:rPr lang="en-GB" altLang="sl-SI" sz="1800" dirty="0"/>
              <a:t>→  Teaming, MSCA </a:t>
            </a:r>
            <a:r>
              <a:rPr lang="en-GB" altLang="sl-SI" sz="1800" dirty="0" err="1"/>
              <a:t>cofund</a:t>
            </a:r>
            <a:r>
              <a:rPr lang="en-GB" altLang="sl-SI" sz="1800" dirty="0"/>
              <a:t> etc;</a:t>
            </a:r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altLang="sl-SI" sz="1800" b="1" dirty="0">
                <a:solidFill>
                  <a:srgbClr val="FF0000"/>
                </a:solidFill>
              </a:rPr>
              <a:t>Funding of Research infrastructure </a:t>
            </a:r>
            <a:r>
              <a:rPr lang="en-GB" altLang="sl-SI" sz="1800" dirty="0">
                <a:solidFill>
                  <a:srgbClr val="FF0000"/>
                </a:solidFill>
              </a:rPr>
              <a:t>in line with national priorities;</a:t>
            </a:r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altLang="sl-SI" sz="1800" dirty="0"/>
              <a:t>Improving and enhancing </a:t>
            </a:r>
            <a:r>
              <a:rPr lang="en-GB" altLang="sl-SI" sz="1800" b="1" dirty="0"/>
              <a:t>knowledge transfer</a:t>
            </a:r>
            <a:r>
              <a:rPr lang="en-GB" altLang="sl-SI" sz="1800" dirty="0"/>
              <a:t> (knowledge transfer activities and „death valley“ projects)</a:t>
            </a:r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altLang="sl-SI" sz="1800" dirty="0"/>
              <a:t>Demonstration and Training Centre for </a:t>
            </a:r>
            <a:r>
              <a:rPr lang="en-GB" altLang="sl-SI" sz="1800" b="1" dirty="0"/>
              <a:t>Carbon-Free Technologies </a:t>
            </a:r>
            <a:r>
              <a:rPr lang="en-GB" altLang="sl-SI" sz="1800" dirty="0"/>
              <a:t>in </a:t>
            </a:r>
            <a:r>
              <a:rPr lang="en-GB" altLang="sl-SI" sz="1800" dirty="0" err="1"/>
              <a:t>Zasavje</a:t>
            </a:r>
            <a:r>
              <a:rPr lang="en-GB" altLang="sl-SI" sz="1800" dirty="0"/>
              <a:t>  region (JTF)</a:t>
            </a:r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altLang="sl-SI" sz="1800" b="1" dirty="0"/>
              <a:t>Laboratory for Biomass Bio-refining Research</a:t>
            </a:r>
            <a:r>
              <a:rPr lang="en-GB" altLang="sl-SI" sz="1800" dirty="0"/>
              <a:t> in </a:t>
            </a:r>
            <a:r>
              <a:rPr lang="en-GB" altLang="sl-SI" sz="1800" dirty="0" err="1"/>
              <a:t>Savinjsko</a:t>
            </a:r>
            <a:r>
              <a:rPr lang="en-GB" altLang="sl-SI" sz="1800" dirty="0"/>
              <a:t>–</a:t>
            </a:r>
            <a:r>
              <a:rPr lang="en-GB" altLang="sl-SI" sz="1800" dirty="0" err="1"/>
              <a:t>Šaleška</a:t>
            </a:r>
            <a:r>
              <a:rPr lang="en-GB" altLang="sl-SI" sz="1800" dirty="0"/>
              <a:t> Region (JTF)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3077497" y="192923"/>
            <a:ext cx="70653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Cohesion policy funding </a:t>
            </a:r>
            <a:r>
              <a:rPr lang="en-GB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for R&amp;I 2021 - 2027</a:t>
            </a:r>
            <a:endParaRPr lang="en-GB" sz="3600" dirty="0"/>
          </a:p>
        </p:txBody>
      </p:sp>
      <p:pic>
        <p:nvPicPr>
          <p:cNvPr id="5122" name="Picture 2" descr="Cohesion policy regulation 2021-2027 published - Regional Policy - European  Commiss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58" y="1955799"/>
            <a:ext cx="3656289" cy="274084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98C835A7-24BD-4E98-9035-782D2B3B91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51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060" y="1007527"/>
            <a:ext cx="7096287" cy="52702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b="1" dirty="0"/>
              <a:t>Resilience &amp; </a:t>
            </a:r>
            <a:r>
              <a:rPr lang="sl-SI" sz="2600" b="1" dirty="0"/>
              <a:t>R</a:t>
            </a:r>
            <a:r>
              <a:rPr lang="en-GB" sz="2600" b="1" dirty="0" err="1"/>
              <a:t>ecovery</a:t>
            </a:r>
            <a:r>
              <a:rPr lang="en-GB" sz="2600" b="1" dirty="0"/>
              <a:t> </a:t>
            </a:r>
            <a:r>
              <a:rPr lang="sl-SI" sz="2600" b="1" dirty="0"/>
              <a:t>Fund</a:t>
            </a:r>
            <a:endParaRPr lang="en-GB" sz="2400" b="1" dirty="0"/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900" dirty="0"/>
              <a:t>to improve </a:t>
            </a:r>
            <a:r>
              <a:rPr lang="en-US" sz="1900" b="1" dirty="0"/>
              <a:t>governance and efficiency </a:t>
            </a:r>
            <a:r>
              <a:rPr lang="en-US" sz="1900" dirty="0"/>
              <a:t>of public investments in R&amp;I (new Act, </a:t>
            </a:r>
            <a:r>
              <a:rPr lang="en-GB" sz="1900" dirty="0"/>
              <a:t>programme commit</a:t>
            </a:r>
            <a:r>
              <a:rPr lang="sl-SI" sz="1900" dirty="0"/>
              <a:t>t</a:t>
            </a:r>
            <a:r>
              <a:rPr lang="en-GB" sz="1900" dirty="0" err="1"/>
              <a:t>ee</a:t>
            </a:r>
            <a:r>
              <a:rPr lang="en-US" sz="1900" dirty="0"/>
              <a:t>, improving the support environment for internationalization of R</a:t>
            </a:r>
            <a:r>
              <a:rPr lang="sl-SI" sz="1900" dirty="0"/>
              <a:t>P</a:t>
            </a:r>
            <a:r>
              <a:rPr lang="en-US" sz="1900" dirty="0"/>
              <a:t>O, capacity building of research and innovation agencies + TSI project)</a:t>
            </a:r>
            <a:endParaRPr lang="sl-SI" sz="1900" dirty="0"/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900" b="1" dirty="0"/>
              <a:t>Investments to support </a:t>
            </a:r>
            <a:r>
              <a:rPr lang="en-US" sz="1900" dirty="0"/>
              <a:t>collaboration between academia and private sector, focusing on green and digital transition</a:t>
            </a:r>
            <a:endParaRPr lang="sl-SI" sz="1900" dirty="0"/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900" dirty="0"/>
              <a:t>Investments to </a:t>
            </a:r>
            <a:r>
              <a:rPr lang="en-US" sz="1900" b="1" dirty="0"/>
              <a:t>enhance international mobility and reintegration </a:t>
            </a:r>
            <a:r>
              <a:rPr lang="en-US" sz="1900" dirty="0"/>
              <a:t>of </a:t>
            </a:r>
            <a:r>
              <a:rPr lang="sl-SI" sz="1900" dirty="0"/>
              <a:t>S</a:t>
            </a:r>
            <a:r>
              <a:rPr lang="en-US" sz="1900" dirty="0" err="1"/>
              <a:t>lovenian</a:t>
            </a:r>
            <a:r>
              <a:rPr lang="en-US" sz="1900" dirty="0"/>
              <a:t> researchers and support to internationalization (complementarity scheme </a:t>
            </a:r>
            <a:r>
              <a:rPr lang="sl-SI" sz="1900" dirty="0"/>
              <a:t>to</a:t>
            </a:r>
            <a:r>
              <a:rPr lang="en-US" sz="1900" dirty="0"/>
              <a:t> MSCA)</a:t>
            </a:r>
            <a:endParaRPr lang="sl-SI" sz="19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09884" y="192923"/>
            <a:ext cx="6032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b="1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Other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sl-SI" sz="3600" b="1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resources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  <a:endParaRPr lang="en-GB" sz="3600" dirty="0"/>
          </a:p>
        </p:txBody>
      </p:sp>
      <p:pic>
        <p:nvPicPr>
          <p:cNvPr id="4098" name="Picture 2" descr="European Commission reveals the 'Next Generation EU' plan - PM² Alli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826" y="1688691"/>
            <a:ext cx="4344217" cy="217210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B2D8E32A-CD9B-4AEB-B121-69512367D8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3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572" y="1489206"/>
            <a:ext cx="5444467" cy="4354157"/>
          </a:xfrm>
        </p:spPr>
        <p:txBody>
          <a:bodyPr/>
          <a:lstStyle/>
          <a:p>
            <a:r>
              <a:rPr lang="en-GB" b="1" dirty="0"/>
              <a:t>ESFRI infrastructures:</a:t>
            </a:r>
          </a:p>
          <a:p>
            <a:r>
              <a:rPr lang="en-GB" dirty="0"/>
              <a:t>17 ERIC infrastructures from all research domains;</a:t>
            </a:r>
          </a:p>
          <a:p>
            <a:r>
              <a:rPr lang="en-GB" dirty="0"/>
              <a:t>FAIR infrastructure;</a:t>
            </a:r>
          </a:p>
          <a:p>
            <a:r>
              <a:rPr lang="en-GB" dirty="0"/>
              <a:t>Belle II infrastructure;</a:t>
            </a:r>
          </a:p>
          <a:p>
            <a:r>
              <a:rPr lang="en-GB" b="1" dirty="0">
                <a:solidFill>
                  <a:srgbClr val="FF0000"/>
                </a:solidFill>
              </a:rPr>
              <a:t>CERN</a:t>
            </a:r>
            <a:r>
              <a:rPr lang="sl-SI" b="1" dirty="0">
                <a:solidFill>
                  <a:srgbClr val="FF0000"/>
                </a:solidFill>
              </a:rPr>
              <a:t>;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dirty="0"/>
              <a:t>SEEIIST proposal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65988" y="192923"/>
            <a:ext cx="7089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b="1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Research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sl-SI" sz="3600" b="1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infrastructures</a:t>
            </a:r>
            <a:endParaRPr lang="en-GB" sz="3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87729" y="1828832"/>
            <a:ext cx="5206181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National capacities:</a:t>
            </a:r>
          </a:p>
          <a:p>
            <a:r>
              <a:rPr lang="en-GB" dirty="0"/>
              <a:t>TRIGA nuclear reactor;</a:t>
            </a:r>
          </a:p>
          <a:p>
            <a:r>
              <a:rPr lang="en-GB" dirty="0"/>
              <a:t>NMR spectrometry </a:t>
            </a:r>
            <a:r>
              <a:rPr lang="en-GB" dirty="0" err="1"/>
              <a:t>centr</a:t>
            </a:r>
            <a:r>
              <a:rPr lang="sl-SI" dirty="0"/>
              <a:t>e</a:t>
            </a:r>
            <a:r>
              <a:rPr lang="en-GB" dirty="0"/>
              <a:t> (800MHz → plan to acquire 1GHz)</a:t>
            </a:r>
            <a:r>
              <a:rPr lang="sl-SI" dirty="0"/>
              <a:t>;</a:t>
            </a:r>
            <a:endParaRPr lang="en-GB" dirty="0"/>
          </a:p>
          <a:p>
            <a:r>
              <a:rPr lang="en-GB" dirty="0" err="1"/>
              <a:t>Crio</a:t>
            </a:r>
            <a:r>
              <a:rPr lang="en-GB" dirty="0"/>
              <a:t> microscopy</a:t>
            </a:r>
            <a:r>
              <a:rPr lang="sl-SI" dirty="0"/>
              <a:t>;</a:t>
            </a:r>
            <a:endParaRPr lang="en-GB" dirty="0"/>
          </a:p>
          <a:p>
            <a:r>
              <a:rPr lang="en-GB" dirty="0"/>
              <a:t>Quantum research (emerging field)</a:t>
            </a:r>
            <a:r>
              <a:rPr lang="sl-SI" dirty="0"/>
              <a:t>;</a:t>
            </a:r>
            <a:endParaRPr lang="en-GB" dirty="0"/>
          </a:p>
          <a:p>
            <a:r>
              <a:rPr lang="en-GB" dirty="0"/>
              <a:t>VEGA HPC node</a:t>
            </a:r>
          </a:p>
        </p:txBody>
      </p:sp>
      <p:pic>
        <p:nvPicPr>
          <p:cNvPr id="7172" name="Picture 4" descr="Lab, Science, Scientific, Chemistry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83445"/>
            <a:ext cx="12192000" cy="1474555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1843" y="192923"/>
            <a:ext cx="1219738" cy="769441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84B20800-4825-42A3-801E-9AC44AB517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025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539" y="2863146"/>
            <a:ext cx="7843538" cy="3823092"/>
          </a:xfrm>
        </p:spPr>
        <p:txBody>
          <a:bodyPr/>
          <a:lstStyle/>
          <a:p>
            <a:r>
              <a:rPr lang="en-US" dirty="0"/>
              <a:t>Part of </a:t>
            </a:r>
            <a:r>
              <a:rPr lang="en-US" dirty="0" err="1"/>
              <a:t>EuroHPC</a:t>
            </a:r>
            <a:r>
              <a:rPr lang="en-US" dirty="0"/>
              <a:t> initiative </a:t>
            </a:r>
          </a:p>
          <a:p>
            <a:r>
              <a:rPr lang="en-US" dirty="0"/>
              <a:t>1st </a:t>
            </a:r>
            <a:r>
              <a:rPr lang="en-US" dirty="0" err="1"/>
              <a:t>peta</a:t>
            </a:r>
            <a:r>
              <a:rPr lang="en-US" dirty="0"/>
              <a:t> scale facility → among 50 </a:t>
            </a:r>
            <a:r>
              <a:rPr lang="sl-SI" dirty="0"/>
              <a:t>most </a:t>
            </a:r>
            <a:r>
              <a:rPr lang="en-AU" dirty="0"/>
              <a:t>capable </a:t>
            </a:r>
            <a:r>
              <a:rPr lang="en-US" dirty="0"/>
              <a:t>computers </a:t>
            </a:r>
            <a:r>
              <a:rPr lang="sl-SI" dirty="0"/>
              <a:t>in </a:t>
            </a:r>
            <a:r>
              <a:rPr lang="en-AU" dirty="0"/>
              <a:t>the world 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09884" y="192923"/>
            <a:ext cx="7089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Euro HPC </a:t>
            </a:r>
            <a:r>
              <a:rPr lang="sl-SI" sz="3600" b="1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Infrastructure</a:t>
            </a:r>
            <a:endParaRPr lang="en-GB" sz="3600" dirty="0"/>
          </a:p>
        </p:txBody>
      </p:sp>
      <p:pic>
        <p:nvPicPr>
          <p:cNvPr id="6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39" y="2072950"/>
            <a:ext cx="3700750" cy="1580391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54413" y="1410347"/>
            <a:ext cx="4035308" cy="4827722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DAE5B14-F046-4FE6-80A3-82484F61C9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633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9884" y="192923"/>
            <a:ext cx="7089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Researchers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  <a:endParaRPr lang="en-GB" sz="3600" dirty="0"/>
          </a:p>
        </p:txBody>
      </p:sp>
      <p:pic>
        <p:nvPicPr>
          <p:cNvPr id="8194" name="Picture 2" descr="Biology, Research, Laboratory, Sci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316" y="1007527"/>
            <a:ext cx="3398660" cy="415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2116" y="6560189"/>
            <a:ext cx="9849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800" dirty="0" err="1">
                <a:solidFill>
                  <a:schemeClr val="bg1"/>
                </a:solidFill>
              </a:rPr>
              <a:t>Source</a:t>
            </a:r>
            <a:r>
              <a:rPr lang="sl-SI" sz="800" dirty="0">
                <a:solidFill>
                  <a:schemeClr val="bg1"/>
                </a:solidFill>
              </a:rPr>
              <a:t>: stat.si  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</a:blip>
          <a:stretch>
            <a:fillRect/>
          </a:stretch>
        </p:blipFill>
        <p:spPr>
          <a:xfrm>
            <a:off x="7654412" y="168125"/>
            <a:ext cx="1596001" cy="939267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B1B29D93-E291-4591-942C-5C10A2DD97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  <p:graphicFrame>
        <p:nvGraphicFramePr>
          <p:cNvPr id="4" name="Predmet 3">
            <a:extLst>
              <a:ext uri="{FF2B5EF4-FFF2-40B4-BE49-F238E27FC236}">
                <a16:creationId xmlns:a16="http://schemas.microsoft.com/office/drawing/2014/main" id="{A4D4C796-3670-C9C4-8967-070D200F51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783690"/>
              </p:ext>
            </p:extLst>
          </p:nvPr>
        </p:nvGraphicFramePr>
        <p:xfrm>
          <a:off x="475858" y="1007527"/>
          <a:ext cx="8232775" cy="554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7477365" imgH="5581584" progId="Excel.Sheet.12">
                  <p:embed/>
                </p:oleObj>
              </mc:Choice>
              <mc:Fallback>
                <p:oleObj name="Worksheet" r:id="rId5" imgW="7477365" imgH="558158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5858" y="1007527"/>
                        <a:ext cx="8232775" cy="554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0575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906" y="2891827"/>
            <a:ext cx="2996481" cy="1972349"/>
          </a:xfrm>
        </p:spPr>
        <p:txBody>
          <a:bodyPr>
            <a:normAutofit fontScale="62500" lnSpcReduction="20000"/>
          </a:bodyPr>
          <a:lstStyle/>
          <a:p>
            <a:endParaRPr lang="sl-SI" b="1" dirty="0"/>
          </a:p>
          <a:p>
            <a:endParaRPr lang="sl-SI" b="1" dirty="0"/>
          </a:p>
          <a:p>
            <a:r>
              <a:rPr lang="en-GB" b="1" dirty="0"/>
              <a:t>FP</a:t>
            </a:r>
            <a:r>
              <a:rPr lang="sl-SI" b="1" dirty="0"/>
              <a:t>6</a:t>
            </a:r>
            <a:endParaRPr lang="en-GB" b="1" dirty="0"/>
          </a:p>
          <a:p>
            <a:r>
              <a:rPr lang="en-GB" dirty="0"/>
              <a:t>contracts: </a:t>
            </a:r>
            <a:r>
              <a:rPr lang="sl-SI" dirty="0"/>
              <a:t>503</a:t>
            </a:r>
            <a:endParaRPr lang="en-GB" dirty="0"/>
          </a:p>
          <a:p>
            <a:r>
              <a:rPr lang="en-GB" dirty="0"/>
              <a:t>participants: </a:t>
            </a:r>
            <a:r>
              <a:rPr lang="sl-SI" dirty="0"/>
              <a:t>616</a:t>
            </a:r>
          </a:p>
          <a:p>
            <a:r>
              <a:rPr lang="sl-SI" dirty="0" err="1"/>
              <a:t>coordinators</a:t>
            </a:r>
            <a:r>
              <a:rPr lang="sl-SI" dirty="0"/>
              <a:t>: 31</a:t>
            </a:r>
            <a:endParaRPr lang="en-GB" dirty="0"/>
          </a:p>
          <a:p>
            <a:r>
              <a:rPr lang="en-GB" dirty="0"/>
              <a:t>EC financing</a:t>
            </a:r>
            <a:r>
              <a:rPr lang="sl-SI" dirty="0"/>
              <a:t>: € 76,4 m</a:t>
            </a:r>
            <a:endParaRPr lang="en-GB" sz="2100" dirty="0"/>
          </a:p>
          <a:p>
            <a:endParaRPr lang="en-GB" dirty="0"/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09883" y="192923"/>
            <a:ext cx="7285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b="1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Framework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sl-SI" sz="3600" b="1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programmes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  </a:t>
            </a:r>
            <a:endParaRPr lang="en-GB" sz="3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2539" y="1337189"/>
            <a:ext cx="3173216" cy="17489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sl-SI" b="1" dirty="0"/>
          </a:p>
          <a:p>
            <a:endParaRPr lang="sl-SI" b="1" dirty="0"/>
          </a:p>
          <a:p>
            <a:r>
              <a:rPr lang="en-GB" b="1" dirty="0"/>
              <a:t>FP5</a:t>
            </a:r>
          </a:p>
          <a:p>
            <a:r>
              <a:rPr lang="en-GB" dirty="0"/>
              <a:t>contracts: 385</a:t>
            </a:r>
          </a:p>
          <a:p>
            <a:r>
              <a:rPr lang="en-GB" dirty="0"/>
              <a:t>participants: 481</a:t>
            </a:r>
          </a:p>
          <a:p>
            <a:r>
              <a:rPr lang="en-GB" dirty="0"/>
              <a:t>EC financing: </a:t>
            </a:r>
            <a:r>
              <a:rPr lang="sl-SI" dirty="0"/>
              <a:t>€ </a:t>
            </a:r>
            <a:r>
              <a:rPr lang="en-GB" dirty="0"/>
              <a:t>39,6 </a:t>
            </a:r>
            <a:r>
              <a:rPr lang="sl-SI" dirty="0"/>
              <a:t>m</a:t>
            </a:r>
            <a:endParaRPr lang="en-GB" dirty="0"/>
          </a:p>
          <a:p>
            <a:endParaRPr lang="en-GB" dirty="0"/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64525" y="1317083"/>
            <a:ext cx="2731660" cy="2241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sl-SI" b="1" dirty="0"/>
          </a:p>
          <a:p>
            <a:endParaRPr lang="sl-SI" b="1" dirty="0"/>
          </a:p>
          <a:p>
            <a:r>
              <a:rPr lang="sl-SI" b="1" dirty="0"/>
              <a:t>HORIZON 2020</a:t>
            </a:r>
            <a:endParaRPr lang="en-GB" b="1" dirty="0"/>
          </a:p>
          <a:p>
            <a:r>
              <a:rPr lang="en-GB" dirty="0"/>
              <a:t>contracts: </a:t>
            </a:r>
            <a:r>
              <a:rPr lang="sl-SI" dirty="0">
                <a:solidFill>
                  <a:schemeClr val="accent1"/>
                </a:solidFill>
              </a:rPr>
              <a:t>1013</a:t>
            </a:r>
            <a:endParaRPr lang="en-GB" dirty="0">
              <a:solidFill>
                <a:schemeClr val="accent1"/>
              </a:solidFill>
            </a:endParaRPr>
          </a:p>
          <a:p>
            <a:r>
              <a:rPr lang="en-GB" dirty="0">
                <a:solidFill>
                  <a:schemeClr val="accent1"/>
                </a:solidFill>
              </a:rPr>
              <a:t>participants: </a:t>
            </a:r>
            <a:r>
              <a:rPr lang="sl-SI" dirty="0">
                <a:solidFill>
                  <a:schemeClr val="accent1"/>
                </a:solidFill>
              </a:rPr>
              <a:t>1475 (329 </a:t>
            </a:r>
            <a:r>
              <a:rPr lang="sl-SI" dirty="0" err="1">
                <a:solidFill>
                  <a:schemeClr val="accent1"/>
                </a:solidFill>
              </a:rPr>
              <a:t>SMEs</a:t>
            </a:r>
            <a:r>
              <a:rPr lang="sl-SI" dirty="0">
                <a:solidFill>
                  <a:schemeClr val="accent1"/>
                </a:solidFill>
              </a:rPr>
              <a:t>)</a:t>
            </a:r>
          </a:p>
          <a:p>
            <a:r>
              <a:rPr lang="sl-SI" dirty="0" err="1">
                <a:solidFill>
                  <a:schemeClr val="accent1"/>
                </a:solidFill>
              </a:rPr>
              <a:t>coordinators</a:t>
            </a:r>
            <a:r>
              <a:rPr lang="sl-SI" dirty="0">
                <a:solidFill>
                  <a:schemeClr val="accent1"/>
                </a:solidFill>
              </a:rPr>
              <a:t>: 199</a:t>
            </a:r>
            <a:endParaRPr lang="en-GB" dirty="0">
              <a:solidFill>
                <a:schemeClr val="accent1"/>
              </a:solidFill>
            </a:endParaRPr>
          </a:p>
          <a:p>
            <a:r>
              <a:rPr lang="en-GB" dirty="0">
                <a:solidFill>
                  <a:schemeClr val="accent1"/>
                </a:solidFill>
              </a:rPr>
              <a:t>EC financing: </a:t>
            </a:r>
            <a:r>
              <a:rPr lang="sl-SI" dirty="0">
                <a:solidFill>
                  <a:schemeClr val="accent1"/>
                </a:solidFill>
              </a:rPr>
              <a:t>€ 379,4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sl-SI" dirty="0">
                <a:solidFill>
                  <a:schemeClr val="accent1"/>
                </a:solidFill>
              </a:rPr>
              <a:t>m</a:t>
            </a:r>
            <a:endParaRPr lang="en-GB" dirty="0">
              <a:solidFill>
                <a:schemeClr val="accent1"/>
              </a:solidFill>
            </a:endParaRPr>
          </a:p>
          <a:p>
            <a:endParaRPr lang="en-GB" dirty="0"/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75453" y="4480560"/>
            <a:ext cx="2846127" cy="20611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sl-SI" b="1" dirty="0"/>
          </a:p>
          <a:p>
            <a:endParaRPr lang="sl-SI" b="1" dirty="0"/>
          </a:p>
          <a:p>
            <a:r>
              <a:rPr lang="en-GB" sz="2500" b="1" dirty="0"/>
              <a:t>FP</a:t>
            </a:r>
            <a:r>
              <a:rPr lang="sl-SI" sz="2500" b="1" dirty="0"/>
              <a:t>7</a:t>
            </a:r>
            <a:endParaRPr lang="en-GB" sz="2500" b="1" dirty="0"/>
          </a:p>
          <a:p>
            <a:r>
              <a:rPr lang="en-GB" sz="2500" dirty="0"/>
              <a:t>contracts: </a:t>
            </a:r>
            <a:r>
              <a:rPr lang="sl-SI" sz="2500" dirty="0"/>
              <a:t>718</a:t>
            </a:r>
            <a:endParaRPr lang="en-GB" sz="2500" dirty="0"/>
          </a:p>
          <a:p>
            <a:r>
              <a:rPr lang="en-GB" sz="2500" dirty="0"/>
              <a:t>participants: </a:t>
            </a:r>
            <a:r>
              <a:rPr lang="sl-SI" sz="2500" dirty="0"/>
              <a:t>930</a:t>
            </a:r>
          </a:p>
          <a:p>
            <a:r>
              <a:rPr lang="sl-SI" sz="2500" dirty="0" err="1"/>
              <a:t>coordinators</a:t>
            </a:r>
            <a:r>
              <a:rPr lang="sl-SI" sz="2500" dirty="0"/>
              <a:t>: 58</a:t>
            </a:r>
            <a:endParaRPr lang="en-GB" sz="2500" dirty="0"/>
          </a:p>
          <a:p>
            <a:r>
              <a:rPr lang="en-GB" sz="2500" dirty="0"/>
              <a:t>EC financing: </a:t>
            </a:r>
            <a:r>
              <a:rPr lang="sl-SI" sz="2500" dirty="0"/>
              <a:t>€ 170</a:t>
            </a:r>
            <a:r>
              <a:rPr lang="en-GB" sz="2500" dirty="0"/>
              <a:t>,</a:t>
            </a:r>
            <a:r>
              <a:rPr lang="sl-SI" sz="2500" dirty="0"/>
              <a:t>4</a:t>
            </a:r>
            <a:r>
              <a:rPr lang="en-GB" sz="2500" dirty="0"/>
              <a:t> </a:t>
            </a:r>
            <a:r>
              <a:rPr lang="sl-SI" sz="2500" dirty="0"/>
              <a:t>m</a:t>
            </a:r>
            <a:endParaRPr lang="en-GB" sz="2500" dirty="0"/>
          </a:p>
          <a:p>
            <a:endParaRPr lang="en-GB" dirty="0"/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521581" y="3246280"/>
            <a:ext cx="3092202" cy="24093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sl-SI" b="1" dirty="0"/>
          </a:p>
          <a:p>
            <a:endParaRPr lang="sl-SI" b="1" dirty="0"/>
          </a:p>
          <a:p>
            <a:pPr marL="0" indent="0">
              <a:buNone/>
            </a:pPr>
            <a:r>
              <a:rPr lang="sl-SI" sz="1900" b="1" dirty="0"/>
              <a:t>HORIZON EUROPE </a:t>
            </a:r>
            <a:r>
              <a:rPr lang="sl-SI" sz="1900" i="1" dirty="0"/>
              <a:t>so far</a:t>
            </a:r>
          </a:p>
          <a:p>
            <a:pPr marL="0" indent="0">
              <a:buNone/>
            </a:pPr>
            <a:r>
              <a:rPr lang="en-GB" sz="1800" dirty="0"/>
              <a:t>contracts: </a:t>
            </a:r>
            <a:r>
              <a:rPr lang="sl-SI" sz="1800" dirty="0">
                <a:solidFill>
                  <a:schemeClr val="accent1"/>
                </a:solidFill>
              </a:rPr>
              <a:t>283</a:t>
            </a:r>
            <a:endParaRPr lang="en-GB" sz="1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chemeClr val="accent1"/>
                </a:solidFill>
              </a:rPr>
              <a:t>participants: </a:t>
            </a:r>
            <a:r>
              <a:rPr lang="sl-SI" sz="1800" dirty="0">
                <a:solidFill>
                  <a:schemeClr val="accent1"/>
                </a:solidFill>
              </a:rPr>
              <a:t>429  (83 </a:t>
            </a:r>
            <a:r>
              <a:rPr lang="sl-SI" sz="1800" dirty="0" err="1">
                <a:solidFill>
                  <a:schemeClr val="accent1"/>
                </a:solidFill>
              </a:rPr>
              <a:t>SMEs</a:t>
            </a:r>
            <a:r>
              <a:rPr lang="sl-SI" sz="1800" dirty="0">
                <a:solidFill>
                  <a:schemeClr val="accent1"/>
                </a:solidFill>
              </a:rPr>
              <a:t>)</a:t>
            </a:r>
          </a:p>
          <a:p>
            <a:pPr marL="0" indent="0">
              <a:buNone/>
            </a:pPr>
            <a:r>
              <a:rPr lang="sl-SI" sz="1800" dirty="0" err="1">
                <a:solidFill>
                  <a:schemeClr val="accent1"/>
                </a:solidFill>
              </a:rPr>
              <a:t>coordinators</a:t>
            </a:r>
            <a:r>
              <a:rPr lang="sl-SI" sz="1800" dirty="0">
                <a:solidFill>
                  <a:schemeClr val="accent1"/>
                </a:solidFill>
              </a:rPr>
              <a:t>: 40</a:t>
            </a:r>
            <a:endParaRPr lang="en-GB" sz="1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chemeClr val="accent1"/>
                </a:solidFill>
              </a:rPr>
              <a:t>EC financing: </a:t>
            </a:r>
            <a:r>
              <a:rPr lang="sl-SI" sz="1800" dirty="0">
                <a:solidFill>
                  <a:schemeClr val="accent1"/>
                </a:solidFill>
              </a:rPr>
              <a:t>€ 133,1 m</a:t>
            </a:r>
            <a:endParaRPr lang="en-GB" sz="1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sl-SI" sz="1900" b="1" dirty="0" err="1"/>
              <a:t>Success</a:t>
            </a:r>
            <a:r>
              <a:rPr lang="sl-SI" sz="1900" b="1" dirty="0"/>
              <a:t> </a:t>
            </a:r>
            <a:r>
              <a:rPr lang="sl-SI" sz="1900" b="1" dirty="0" err="1"/>
              <a:t>rate</a:t>
            </a:r>
            <a:r>
              <a:rPr lang="sl-SI" sz="1900" b="1" dirty="0"/>
              <a:t>: 23,72%</a:t>
            </a:r>
            <a:endParaRPr lang="en-GB" sz="1900" b="1" dirty="0"/>
          </a:p>
          <a:p>
            <a:endParaRPr lang="en-GB" dirty="0"/>
          </a:p>
          <a:p>
            <a:endParaRPr lang="en-GB" b="1" dirty="0"/>
          </a:p>
          <a:p>
            <a:endParaRPr lang="en-GB" dirty="0"/>
          </a:p>
        </p:txBody>
      </p:sp>
      <p:pic>
        <p:nvPicPr>
          <p:cNvPr id="11" name="Slika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661" y="6128280"/>
            <a:ext cx="6932339" cy="729720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5495C169-827B-49B4-903D-EC86A2C991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  <p:graphicFrame>
        <p:nvGraphicFramePr>
          <p:cNvPr id="15" name="=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0912996"/>
              </p:ext>
            </p:extLst>
          </p:nvPr>
        </p:nvGraphicFramePr>
        <p:xfrm>
          <a:off x="5996185" y="1827674"/>
          <a:ext cx="6122243" cy="3782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80402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EB09B926-7216-4811-82B8-C9221EFE50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5D953A-0CB0-4EED-9314-5213708AED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73" b="21710"/>
          <a:stretch/>
        </p:blipFill>
        <p:spPr>
          <a:xfrm>
            <a:off x="0" y="0"/>
            <a:ext cx="1218779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3F1867-ED5D-449C-8CA9-48F582907266}"/>
              </a:ext>
            </a:extLst>
          </p:cNvPr>
          <p:cNvSpPr txBox="1"/>
          <p:nvPr/>
        </p:nvSpPr>
        <p:spPr>
          <a:xfrm>
            <a:off x="4298705" y="2412942"/>
            <a:ext cx="48768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rgbClr val="FFFF00"/>
                </a:solidFill>
              </a:rPr>
              <a:t>Thank you for your attention!</a:t>
            </a:r>
            <a:endParaRPr lang="sl-SI" sz="4800" b="1" dirty="0">
              <a:solidFill>
                <a:srgbClr val="FFFF00"/>
              </a:solidFill>
            </a:endParaRPr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566E66E2-98CA-44BF-B3DE-073BE1F36B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01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18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122" y="1297858"/>
            <a:ext cx="11552903" cy="5442369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tabLst>
                <a:tab pos="449580" algn="l"/>
              </a:tabLst>
            </a:pPr>
            <a:endParaRPr lang="sl-SI" sz="19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tabLst>
                <a:tab pos="449580" algn="l"/>
              </a:tabLst>
            </a:pP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he status of Associate Member in the pre-stage to Membership at CERN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of Slovenia has entered 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into force on 4th July 2017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Slovenia request</a:t>
            </a:r>
            <a:r>
              <a:rPr lang="sl-SI" sz="22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 2022 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 exceptional extension of the status of Associate Member in the pre-stage to Membership </a:t>
            </a:r>
            <a:r>
              <a:rPr lang="en-AU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from the 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CERN Council 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for a period by up to two years from July 2022, prior to acceding to full Membership of CERN.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extension of </a:t>
            </a:r>
            <a:r>
              <a:rPr lang="sl-SI" sz="22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sz="22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existing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r>
              <a:rPr lang="en-AU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necessary due to 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some 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financial and organisational </a:t>
            </a:r>
            <a:r>
              <a:rPr lang="en-AU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 Slovenia, as well as some necessary </a:t>
            </a:r>
            <a:r>
              <a:rPr lang="sl-SI" sz="22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structural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sz="22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reforms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2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ur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sz="22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R&amp;I </a:t>
            </a:r>
            <a:r>
              <a:rPr lang="sl-SI" sz="22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Moreover, the COVID-19 circumstances have also contributed to our request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2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Slovenia confirms again its interest to enter into full Membership at CERN following the exceptional extension period of time granted by the CERN Council</a:t>
            </a:r>
            <a:r>
              <a:rPr lang="sl-SI" sz="22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sz="2200" b="1" u="sng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till</a:t>
            </a:r>
            <a:r>
              <a:rPr lang="sl-SI" sz="22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sz="2200" b="1" u="sng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July</a:t>
            </a:r>
            <a:r>
              <a:rPr lang="sl-SI" sz="22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2024</a:t>
            </a:r>
            <a:r>
              <a:rPr lang="en-GB" sz="22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l-SI" sz="22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endParaRPr lang="en-US" sz="1900" b="1" dirty="0"/>
          </a:p>
          <a:p>
            <a:endParaRPr lang="en-GB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B2D8E32A-CD9B-4AEB-B121-69512367D8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090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122" y="1082352"/>
            <a:ext cx="11552903" cy="565787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AU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We are increasing and we will even more significantly increase financial investments in science and research, </a:t>
            </a:r>
            <a:r>
              <a:rPr lang="en-AU" b="1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according to the new Law</a:t>
            </a:r>
            <a:r>
              <a:rPr lang="en-AU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This will contribute to the </a:t>
            </a:r>
            <a:r>
              <a:rPr lang="sl-SI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faster</a:t>
            </a:r>
            <a:r>
              <a:rPr lang="sl-SI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development of science and transfer of knowledge to society and economy. We encourage the involvement of Slovenian researchers in the international environment to achieve synergies between development funds, and co-funded postdoctoral projects for our most recently educated scientists abroad.</a:t>
            </a:r>
            <a:r>
              <a:rPr lang="sl-SI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AU" b="1" dirty="0">
                <a:effectLst/>
                <a:ea typeface="Times New Roman" panose="02020603050405020304" pitchFamily="18" charset="0"/>
              </a:rPr>
              <a:t>We are preparing the grounds for establishing a “Big Science Office” on the Governmental level that should also</a:t>
            </a:r>
            <a:r>
              <a:rPr lang="sl-SI" b="1" dirty="0">
                <a:effectLst/>
                <a:ea typeface="Times New Roman" panose="02020603050405020304" pitchFamily="18" charset="0"/>
              </a:rPr>
              <a:t> </a:t>
            </a:r>
            <a:r>
              <a:rPr lang="en-AU" b="1" dirty="0">
                <a:effectLst/>
                <a:ea typeface="Times New Roman" panose="02020603050405020304" pitchFamily="18" charset="0"/>
              </a:rPr>
              <a:t>improve our participation in the CERN Procurement processes. Ministry of </a:t>
            </a:r>
            <a:r>
              <a:rPr lang="sl-SI" b="1" dirty="0">
                <a:effectLst/>
                <a:ea typeface="Times New Roman" panose="02020603050405020304" pitchFamily="18" charset="0"/>
              </a:rPr>
              <a:t>Higher </a:t>
            </a:r>
            <a:r>
              <a:rPr lang="en-AU" b="1" dirty="0">
                <a:effectLst/>
                <a:ea typeface="Times New Roman" panose="02020603050405020304" pitchFamily="18" charset="0"/>
              </a:rPr>
              <a:t>Education, Science and Innovation has recently improved the agreement with the Slovenian Chamber of Industry and Commerce concerning the cooperation within CERN and functions of ILO</a:t>
            </a:r>
            <a:r>
              <a:rPr lang="sl-SI" b="1" dirty="0">
                <a:effectLst/>
                <a:ea typeface="Times New Roman" panose="02020603050405020304" pitchFamily="18" charset="0"/>
              </a:rPr>
              <a:t>. </a:t>
            </a:r>
            <a:r>
              <a:rPr lang="en-AU" b="1" dirty="0">
                <a:effectLst/>
                <a:ea typeface="Times New Roman" panose="02020603050405020304" pitchFamily="18" charset="0"/>
              </a:rPr>
              <a:t>We are also considering a possibility to additionally employ a person at our Permanent Mission to UN in Geneva only </a:t>
            </a:r>
            <a:r>
              <a:rPr lang="sl-SI" b="1" dirty="0" err="1">
                <a:effectLst/>
                <a:ea typeface="Times New Roman" panose="02020603050405020304" pitchFamily="18" charset="0"/>
              </a:rPr>
              <a:t>responsible</a:t>
            </a:r>
            <a:r>
              <a:rPr lang="sl-SI" b="1" dirty="0">
                <a:effectLst/>
                <a:ea typeface="Times New Roman" panose="02020603050405020304" pitchFamily="18" charset="0"/>
              </a:rPr>
              <a:t> </a:t>
            </a:r>
            <a:r>
              <a:rPr lang="en-AU" b="1" dirty="0">
                <a:effectLst/>
                <a:ea typeface="Times New Roman" panose="02020603050405020304" pitchFamily="18" charset="0"/>
              </a:rPr>
              <a:t>for CERN.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sl-SI" b="1" dirty="0"/>
              <a:t>In </a:t>
            </a:r>
            <a:r>
              <a:rPr lang="en-AU" b="1" dirty="0"/>
              <a:t>the following slides we present the crucial systemic changes in our R&amp;I system in last two years that have significantly improved it in many ways</a:t>
            </a:r>
            <a:r>
              <a:rPr lang="sl-SI" b="1" dirty="0"/>
              <a:t>… </a:t>
            </a:r>
            <a:endParaRPr lang="en-US" b="1" dirty="0"/>
          </a:p>
          <a:p>
            <a:endParaRPr lang="en-GB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B2D8E32A-CD9B-4AEB-B121-69512367D8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169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1628987"/>
              </p:ext>
            </p:extLst>
          </p:nvPr>
        </p:nvGraphicFramePr>
        <p:xfrm>
          <a:off x="592137" y="1356852"/>
          <a:ext cx="11314727" cy="5270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09884" y="192923"/>
            <a:ext cx="6032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Governance of </a:t>
            </a:r>
            <a:r>
              <a:rPr lang="sl-SI" sz="44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R&amp;I</a:t>
            </a:r>
            <a:r>
              <a:rPr lang="sl-SI" sz="4400" dirty="0"/>
              <a:t> </a:t>
            </a:r>
            <a:endParaRPr lang="en-GB" sz="4400" dirty="0"/>
          </a:p>
        </p:txBody>
      </p:sp>
      <p:sp>
        <p:nvSpPr>
          <p:cNvPr id="12" name="Rounded Rectangle 11"/>
          <p:cNvSpPr/>
          <p:nvPr/>
        </p:nvSpPr>
        <p:spPr>
          <a:xfrm>
            <a:off x="5250426" y="1700978"/>
            <a:ext cx="2674374" cy="73741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400" b="1" dirty="0" err="1"/>
              <a:t>Development</a:t>
            </a:r>
            <a:r>
              <a:rPr lang="sl-SI" sz="1400" b="1" dirty="0"/>
              <a:t> Council </a:t>
            </a:r>
            <a:r>
              <a:rPr lang="sl-SI" sz="1400" b="1" dirty="0" err="1"/>
              <a:t>of</a:t>
            </a:r>
            <a:r>
              <a:rPr lang="sl-SI" sz="1400" b="1" dirty="0"/>
              <a:t> </a:t>
            </a:r>
            <a:r>
              <a:rPr lang="sl-SI" sz="1400" b="1" dirty="0" err="1"/>
              <a:t>the</a:t>
            </a:r>
            <a:r>
              <a:rPr lang="sl-SI" sz="1400" b="1" dirty="0"/>
              <a:t> </a:t>
            </a:r>
            <a:r>
              <a:rPr lang="sl-SI" sz="1400" b="1" dirty="0" err="1"/>
              <a:t>Republic</a:t>
            </a:r>
            <a:r>
              <a:rPr lang="sl-SI" sz="1400" b="1" dirty="0"/>
              <a:t> </a:t>
            </a:r>
            <a:r>
              <a:rPr lang="sl-SI" sz="1400" b="1" dirty="0" err="1"/>
              <a:t>of</a:t>
            </a:r>
            <a:r>
              <a:rPr lang="sl-SI" sz="1400" b="1" dirty="0"/>
              <a:t> </a:t>
            </a:r>
            <a:r>
              <a:rPr lang="sl-SI" sz="1400" b="1" dirty="0" err="1"/>
              <a:t>Slovenia</a:t>
            </a:r>
            <a:r>
              <a:rPr lang="sl-SI" sz="1400" b="1" dirty="0"/>
              <a:t> </a:t>
            </a:r>
            <a:endParaRPr lang="en-GB" sz="14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3009771" y="1691147"/>
            <a:ext cx="1740310" cy="737419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400" b="1" dirty="0">
                <a:solidFill>
                  <a:schemeClr val="tx1"/>
                </a:solidFill>
              </a:rPr>
              <a:t>Advisory bodies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8577287" y="1710809"/>
            <a:ext cx="2677090" cy="73741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400" b="1" dirty="0" err="1"/>
              <a:t>National</a:t>
            </a:r>
            <a:r>
              <a:rPr lang="sl-SI" sz="1400" b="1" dirty="0"/>
              <a:t> </a:t>
            </a:r>
            <a:r>
              <a:rPr lang="sl-SI" sz="1400" b="1" dirty="0" err="1"/>
              <a:t>Assembly</a:t>
            </a:r>
            <a:r>
              <a:rPr lang="sl-SI" sz="1400" b="1" dirty="0"/>
              <a:t>. </a:t>
            </a:r>
            <a:r>
              <a:rPr lang="en-US" sz="1400" b="1" dirty="0"/>
              <a:t>Committee on Education, Science, Sport and Youth</a:t>
            </a:r>
            <a:endParaRPr lang="en-GB" sz="1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42844" y="232917"/>
            <a:ext cx="915985" cy="689451"/>
          </a:xfrm>
          <a:prstGeom prst="rect">
            <a:avLst/>
          </a:prstGeo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E32DF6A4-BDE1-4176-A4CF-152F0D6F5BBC}"/>
              </a:ext>
            </a:extLst>
          </p:cNvPr>
          <p:cNvSpPr/>
          <p:nvPr/>
        </p:nvSpPr>
        <p:spPr>
          <a:xfrm>
            <a:off x="3817655" y="4429435"/>
            <a:ext cx="152400" cy="2336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19C73AC2-0963-461A-9C3C-7CD69E2E760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631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539" y="1747683"/>
            <a:ext cx="8534400" cy="3615267"/>
          </a:xfrm>
        </p:spPr>
        <p:txBody>
          <a:bodyPr/>
          <a:lstStyle/>
          <a:p>
            <a:r>
              <a:rPr lang="en-GB" sz="2800" b="1" dirty="0"/>
              <a:t>RPOs:</a:t>
            </a:r>
          </a:p>
          <a:p>
            <a:r>
              <a:rPr lang="sl-SI" sz="2800" dirty="0"/>
              <a:t>4</a:t>
            </a:r>
            <a:r>
              <a:rPr lang="en-GB" sz="2800" dirty="0"/>
              <a:t> public &amp; 3 private universities </a:t>
            </a:r>
          </a:p>
          <a:p>
            <a:r>
              <a:rPr lang="sl-SI" sz="2800" dirty="0"/>
              <a:t>20</a:t>
            </a:r>
            <a:r>
              <a:rPr lang="en-GB" sz="2800" dirty="0"/>
              <a:t> national research institutes</a:t>
            </a:r>
          </a:p>
          <a:p>
            <a:r>
              <a:rPr lang="en-GB" sz="2800" dirty="0"/>
              <a:t>› 600 R&amp;I industry units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09884" y="192923"/>
            <a:ext cx="6032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R&amp;I </a:t>
            </a:r>
            <a:r>
              <a:rPr lang="en-AU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capacities </a:t>
            </a:r>
            <a:r>
              <a:rPr lang="sl-SI" sz="3600" dirty="0"/>
              <a:t> </a:t>
            </a:r>
            <a:endParaRPr lang="en-GB" sz="3600" dirty="0"/>
          </a:p>
        </p:txBody>
      </p:sp>
      <p:pic>
        <p:nvPicPr>
          <p:cNvPr id="12" name="Picture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8132" y="6651440"/>
            <a:ext cx="339090" cy="33909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1394" y="99097"/>
            <a:ext cx="1313407" cy="908430"/>
          </a:xfrm>
          <a:prstGeom prst="rect">
            <a:avLst/>
          </a:prstGeom>
        </p:spPr>
      </p:pic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3501483934"/>
              </p:ext>
            </p:extLst>
          </p:nvPr>
        </p:nvGraphicFramePr>
        <p:xfrm>
          <a:off x="4607732" y="1030756"/>
          <a:ext cx="7508006" cy="5763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DDDC9533-8FD0-46C5-9CD4-0258068CF77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42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331BB9F-FEF9-4731-84F4-8593D4EF1ABE}"/>
              </a:ext>
            </a:extLst>
          </p:cNvPr>
          <p:cNvSpPr/>
          <p:nvPr/>
        </p:nvSpPr>
        <p:spPr>
          <a:xfrm>
            <a:off x="160809" y="1593921"/>
            <a:ext cx="11835528" cy="4614041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6" name="TextBox 5"/>
          <p:cNvSpPr txBox="1"/>
          <p:nvPr/>
        </p:nvSpPr>
        <p:spPr>
          <a:xfrm>
            <a:off x="4028263" y="239483"/>
            <a:ext cx="6723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Slovenia 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in</a:t>
            </a:r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EIS </a:t>
            </a:r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2022</a:t>
            </a:r>
            <a:endParaRPr lang="en-GB" sz="3600" dirty="0"/>
          </a:p>
        </p:txBody>
      </p:sp>
      <p:pic>
        <p:nvPicPr>
          <p:cNvPr id="12" name="Picture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8132" y="6651440"/>
            <a:ext cx="339090" cy="33909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26" name="Picture 2" descr="UNU-MERIT European innovation leaders ranked in new report - UNU-MERIT">
            <a:extLst>
              <a:ext uri="{FF2B5EF4-FFF2-40B4-BE49-F238E27FC236}">
                <a16:creationId xmlns:a16="http://schemas.microsoft.com/office/drawing/2014/main" id="{E9605DFD-4E82-4B10-AB4B-563CE8253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406" y="2708016"/>
            <a:ext cx="4412069" cy="238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0F6EE4-30B4-4820-868E-31C04101B3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663" y="2162073"/>
            <a:ext cx="6871683" cy="3428179"/>
          </a:xfrm>
          <a:prstGeom prst="rect">
            <a:avLst/>
          </a:prstGeom>
        </p:spPr>
      </p:pic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E8AD273F-D0D1-4C5D-B00F-CF60A4CD0A9E}"/>
              </a:ext>
            </a:extLst>
          </p:cNvPr>
          <p:cNvSpPr/>
          <p:nvPr/>
        </p:nvSpPr>
        <p:spPr>
          <a:xfrm>
            <a:off x="3952763" y="1607845"/>
            <a:ext cx="2044444" cy="901985"/>
          </a:xfrm>
          <a:prstGeom prst="wedgeRectCallout">
            <a:avLst>
              <a:gd name="adj1" fmla="val -20336"/>
              <a:gd name="adj2" fmla="val 1537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35DAFB-22E5-4747-B602-71EA91E4BC2B}"/>
              </a:ext>
            </a:extLst>
          </p:cNvPr>
          <p:cNvSpPr txBox="1"/>
          <p:nvPr/>
        </p:nvSpPr>
        <p:spPr>
          <a:xfrm>
            <a:off x="4001198" y="1720283"/>
            <a:ext cx="19475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2060"/>
                </a:solidFill>
              </a:rPr>
              <a:t>Goal to become INNOVATION LEADER till 2030</a:t>
            </a:r>
          </a:p>
          <a:p>
            <a:endParaRPr lang="sl-SI" dirty="0"/>
          </a:p>
        </p:txBody>
      </p:sp>
      <p:pic>
        <p:nvPicPr>
          <p:cNvPr id="32" name="Picture 31" descr="Text&#10;&#10;Description automatically generated">
            <a:extLst>
              <a:ext uri="{FF2B5EF4-FFF2-40B4-BE49-F238E27FC236}">
                <a16:creationId xmlns:a16="http://schemas.microsoft.com/office/drawing/2014/main" id="{B2BFEBFA-996A-481C-8D20-71D4E79A26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362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539" y="2199968"/>
            <a:ext cx="11333990" cy="3615267"/>
          </a:xfrm>
        </p:spPr>
        <p:txBody>
          <a:bodyPr/>
          <a:lstStyle/>
          <a:p>
            <a:r>
              <a:rPr lang="en-US" dirty="0"/>
              <a:t>Strategy for Scientific Research and Innovation – ZRISS 2030 </a:t>
            </a:r>
            <a:r>
              <a:rPr lang="sl-SI" dirty="0"/>
              <a:t>(04/2022)</a:t>
            </a:r>
            <a:endParaRPr lang="en-US" dirty="0"/>
          </a:p>
          <a:p>
            <a:r>
              <a:rPr lang="en-US" dirty="0"/>
              <a:t>New Scientific Research and Innovation Activities Act– ZZRID </a:t>
            </a:r>
            <a:r>
              <a:rPr lang="sl-SI" dirty="0"/>
              <a:t>(01/2022) </a:t>
            </a:r>
            <a:endParaRPr lang="en-US" dirty="0"/>
          </a:p>
          <a:p>
            <a:r>
              <a:rPr lang="en-US" dirty="0"/>
              <a:t>Smart Specialization Strategy – S5 </a:t>
            </a:r>
            <a:r>
              <a:rPr lang="sl-SI" dirty="0"/>
              <a:t>(03/2022)</a:t>
            </a:r>
          </a:p>
          <a:p>
            <a:r>
              <a:rPr lang="en-AU" dirty="0"/>
              <a:t>Other sectoral programmes </a:t>
            </a:r>
            <a:r>
              <a:rPr lang="sl-SI" dirty="0"/>
              <a:t>(</a:t>
            </a:r>
            <a:r>
              <a:rPr lang="en-AU" dirty="0"/>
              <a:t>for example </a:t>
            </a:r>
            <a:r>
              <a:rPr lang="en-US" dirty="0"/>
              <a:t>National </a:t>
            </a:r>
            <a:r>
              <a:rPr lang="en-GB" dirty="0"/>
              <a:t>Programme</a:t>
            </a:r>
            <a:r>
              <a:rPr lang="en-US" dirty="0"/>
              <a:t> on Encouraging the Development and Use of AI by 2025</a:t>
            </a:r>
            <a:r>
              <a:rPr lang="sl-SI" dirty="0"/>
              <a:t>)(2022)</a:t>
            </a:r>
            <a:r>
              <a:rPr lang="en-US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03407" y="1154061"/>
            <a:ext cx="6032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Policy priorities</a:t>
            </a:r>
            <a:endParaRPr lang="en-AU" sz="3600" dirty="0"/>
          </a:p>
        </p:txBody>
      </p:sp>
      <p:pic>
        <p:nvPicPr>
          <p:cNvPr id="7" name="Graphic 6" descr="Checkbox Checked with solid fill">
            <a:extLst>
              <a:ext uri="{FF2B5EF4-FFF2-40B4-BE49-F238E27FC236}">
                <a16:creationId xmlns:a16="http://schemas.microsoft.com/office/drawing/2014/main" id="{DBD723DB-E742-41DF-9F0B-4F772CA16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28" y="2910339"/>
            <a:ext cx="571455" cy="571455"/>
          </a:xfrm>
          <a:prstGeom prst="rect">
            <a:avLst/>
          </a:prstGeom>
        </p:spPr>
      </p:pic>
      <p:pic>
        <p:nvPicPr>
          <p:cNvPr id="18" name="Graphic 17" descr="Checkbox Checked with solid fill">
            <a:extLst>
              <a:ext uri="{FF2B5EF4-FFF2-40B4-BE49-F238E27FC236}">
                <a16:creationId xmlns:a16="http://schemas.microsoft.com/office/drawing/2014/main" id="{3933C8F0-8EE6-4CF3-AD6A-ED3A7367BF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27" y="3368158"/>
            <a:ext cx="571455" cy="571455"/>
          </a:xfrm>
          <a:prstGeom prst="rect">
            <a:avLst/>
          </a:prstGeom>
        </p:spPr>
      </p:pic>
      <p:pic>
        <p:nvPicPr>
          <p:cNvPr id="19" name="Graphic 18" descr="Checkbox Checked with solid fill">
            <a:extLst>
              <a:ext uri="{FF2B5EF4-FFF2-40B4-BE49-F238E27FC236}">
                <a16:creationId xmlns:a16="http://schemas.microsoft.com/office/drawing/2014/main" id="{F9296E6E-9E53-4D64-A94D-78AD04698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8011" y="3791332"/>
            <a:ext cx="571455" cy="571455"/>
          </a:xfrm>
          <a:prstGeom prst="rect">
            <a:avLst/>
          </a:prstGeom>
        </p:spPr>
      </p:pic>
      <p:pic>
        <p:nvPicPr>
          <p:cNvPr id="20" name="Graphic 19" descr="Checkbox Checked with solid fill">
            <a:extLst>
              <a:ext uri="{FF2B5EF4-FFF2-40B4-BE49-F238E27FC236}">
                <a16:creationId xmlns:a16="http://schemas.microsoft.com/office/drawing/2014/main" id="{EB488A32-545C-4960-8C48-B375DEB070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8011" y="4268772"/>
            <a:ext cx="571455" cy="571455"/>
          </a:xfrm>
          <a:prstGeom prst="rect">
            <a:avLst/>
          </a:prstGeom>
        </p:spPr>
      </p:pic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9A4453E2-BC53-4C80-B5CD-06E7052321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68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0397" y="1752611"/>
            <a:ext cx="5217343" cy="483075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sl-SI" sz="2000" b="1" u="sng" dirty="0" err="1">
                <a:solidFill>
                  <a:srgbClr val="002060"/>
                </a:solidFill>
              </a:rPr>
              <a:t>What‘s</a:t>
            </a:r>
            <a:r>
              <a:rPr lang="sl-SI" sz="2000" b="1" u="sng" dirty="0">
                <a:solidFill>
                  <a:srgbClr val="002060"/>
                </a:solidFill>
              </a:rPr>
              <a:t> </a:t>
            </a:r>
            <a:r>
              <a:rPr lang="sl-SI" sz="2000" b="1" u="sng" dirty="0" err="1">
                <a:solidFill>
                  <a:srgbClr val="002060"/>
                </a:solidFill>
              </a:rPr>
              <a:t>new</a:t>
            </a:r>
            <a:r>
              <a:rPr lang="sl-SI" sz="2000" b="1" u="sng" dirty="0">
                <a:solidFill>
                  <a:srgbClr val="002060"/>
                </a:solidFill>
              </a:rPr>
              <a:t>? </a:t>
            </a:r>
          </a:p>
          <a:p>
            <a:pPr marL="742950" lvl="1" indent="-28575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Increased </a:t>
            </a:r>
            <a:r>
              <a:rPr lang="en-GB" sz="2000" b="1" dirty="0"/>
              <a:t>autonomy</a:t>
            </a:r>
            <a:r>
              <a:rPr lang="en-GB" sz="2000" dirty="0"/>
              <a:t> for RPOs</a:t>
            </a:r>
          </a:p>
          <a:p>
            <a:pPr lvl="1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GB" sz="2000" b="1" dirty="0"/>
              <a:t>Increased </a:t>
            </a:r>
            <a:r>
              <a:rPr lang="en-GB" sz="2000" dirty="0"/>
              <a:t>financing</a:t>
            </a:r>
          </a:p>
          <a:p>
            <a:pPr marL="742950" lvl="1" indent="-28575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GB" sz="2000" b="1" dirty="0"/>
              <a:t>Stable funding </a:t>
            </a:r>
            <a:r>
              <a:rPr lang="en-GB" sz="2000" dirty="0"/>
              <a:t>– block funding of institutions</a:t>
            </a:r>
          </a:p>
          <a:p>
            <a:pPr marL="742950" lvl="1" indent="-28575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Attractive r</a:t>
            </a:r>
            <a:r>
              <a:rPr lang="en-GB" sz="2000" b="1" dirty="0"/>
              <a:t>enumeration </a:t>
            </a:r>
            <a:r>
              <a:rPr lang="en-GB" sz="2000" dirty="0"/>
              <a:t>possibilities</a:t>
            </a:r>
          </a:p>
          <a:p>
            <a:pPr marL="742950" lvl="1" indent="-28575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GB" sz="2000" b="1" dirty="0"/>
              <a:t>Key performance </a:t>
            </a:r>
            <a:r>
              <a:rPr lang="en-GB" sz="2000" dirty="0"/>
              <a:t>indicators</a:t>
            </a:r>
          </a:p>
          <a:p>
            <a:pPr marL="742950" lvl="1" indent="-28575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Negotiable targets</a:t>
            </a:r>
          </a:p>
          <a:p>
            <a:pPr marL="742950" lvl="1" indent="-28575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GB" sz="2000" b="1" dirty="0"/>
              <a:t>Better</a:t>
            </a:r>
            <a:r>
              <a:rPr lang="en-GB" sz="2000" dirty="0"/>
              <a:t> governance</a:t>
            </a:r>
          </a:p>
          <a:p>
            <a:pPr marL="742950" lvl="1" indent="-28575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General research and innovation ecosystem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67635" y="192923"/>
            <a:ext cx="8755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Scientific Research 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&amp; </a:t>
            </a:r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Innovation Activities Act</a:t>
            </a:r>
            <a:endParaRPr lang="en-GB" sz="3600" dirty="0"/>
          </a:p>
        </p:txBody>
      </p:sp>
      <p:pic>
        <p:nvPicPr>
          <p:cNvPr id="6" name="Slika 3">
            <a:extLst>
              <a:ext uri="{FF2B5EF4-FFF2-40B4-BE49-F238E27FC236}">
                <a16:creationId xmlns:a16="http://schemas.microsoft.com/office/drawing/2014/main" id="{4910AD05-AA34-4E79-8554-EB1F199EDA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97" y="2090737"/>
            <a:ext cx="20193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4">
            <a:extLst>
              <a:ext uri="{FF2B5EF4-FFF2-40B4-BE49-F238E27FC236}">
                <a16:creationId xmlns:a16="http://schemas.microsoft.com/office/drawing/2014/main" id="{2A809096-5D5F-49E5-A52C-C0E2CC2999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297" y="1629361"/>
            <a:ext cx="2141538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Slika 8">
            <a:extLst>
              <a:ext uri="{FF2B5EF4-FFF2-40B4-BE49-F238E27FC236}">
                <a16:creationId xmlns:a16="http://schemas.microsoft.com/office/drawing/2014/main" id="{CD6D3CD6-190D-4B51-B4DF-5113A6BDD1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334" y="1807163"/>
            <a:ext cx="2917825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Slika 7">
            <a:extLst>
              <a:ext uri="{FF2B5EF4-FFF2-40B4-BE49-F238E27FC236}">
                <a16:creationId xmlns:a16="http://schemas.microsoft.com/office/drawing/2014/main" id="{79DFD4CD-FBED-43C1-9D72-070D9D302A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560" y="3553411"/>
            <a:ext cx="18954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C4D204E1-339E-4EFC-8472-692EE5F0A8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4767262"/>
            <a:ext cx="2382837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Slika 5">
            <a:extLst>
              <a:ext uri="{FF2B5EF4-FFF2-40B4-BE49-F238E27FC236}">
                <a16:creationId xmlns:a16="http://schemas.microsoft.com/office/drawing/2014/main" id="{F7393675-4C16-4661-9906-94C670448F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" y="4967288"/>
            <a:ext cx="3436938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B5C89C9C-ECF3-4414-8E33-114B7726706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57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65120" y="192923"/>
            <a:ext cx="9204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Scientific Research 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&amp; </a:t>
            </a:r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Innovation Strategy</a:t>
            </a:r>
            <a:r>
              <a:rPr lang="sl-SI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2" charset="0"/>
              </a:rPr>
              <a:t>2030 (ReZrIS30)</a:t>
            </a:r>
            <a:endParaRPr lang="en-GB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27798C-84E1-450C-9FA3-967D1876E1D5}"/>
              </a:ext>
            </a:extLst>
          </p:cNvPr>
          <p:cNvSpPr txBox="1"/>
          <p:nvPr/>
        </p:nvSpPr>
        <p:spPr>
          <a:xfrm>
            <a:off x="5400964" y="2132187"/>
            <a:ext cx="634399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sl-SI" sz="1800" dirty="0">
                <a:solidFill>
                  <a:srgbClr val="002060"/>
                </a:solidFill>
              </a:rPr>
              <a:t>Public investment </a:t>
            </a:r>
            <a:r>
              <a:rPr lang="sl-SI" altLang="sl-SI" sz="1800" dirty="0">
                <a:solidFill>
                  <a:srgbClr val="002060"/>
                </a:solidFill>
              </a:rPr>
              <a:t>in R&amp;I to </a:t>
            </a:r>
            <a:r>
              <a:rPr lang="sl-SI" altLang="sl-SI" sz="1800" dirty="0" err="1">
                <a:solidFill>
                  <a:srgbClr val="002060"/>
                </a:solidFill>
              </a:rPr>
              <a:t>reach</a:t>
            </a:r>
            <a:r>
              <a:rPr lang="en-US" altLang="sl-SI" sz="1800" dirty="0">
                <a:solidFill>
                  <a:srgbClr val="002060"/>
                </a:solidFill>
              </a:rPr>
              <a:t> </a:t>
            </a:r>
            <a:r>
              <a:rPr lang="en-US" altLang="sl-SI" sz="1800" b="1" dirty="0">
                <a:solidFill>
                  <a:srgbClr val="002060"/>
                </a:solidFill>
              </a:rPr>
              <a:t>1.25% of GDP by 2030</a:t>
            </a:r>
            <a:r>
              <a:rPr lang="en-US" altLang="sl-SI" sz="1800" dirty="0">
                <a:solidFill>
                  <a:srgbClr val="002060"/>
                </a:solidFill>
              </a:rPr>
              <a:t>, with public investment at least 1% of GDP </a:t>
            </a:r>
            <a:r>
              <a:rPr lang="sl-SI" altLang="sl-SI" sz="1800" dirty="0" err="1">
                <a:solidFill>
                  <a:srgbClr val="002060"/>
                </a:solidFill>
              </a:rPr>
              <a:t>by</a:t>
            </a:r>
            <a:r>
              <a:rPr lang="en-US" altLang="sl-SI" sz="1800" dirty="0">
                <a:solidFill>
                  <a:srgbClr val="002060"/>
                </a:solidFill>
              </a:rPr>
              <a:t> 2027, and total investment </a:t>
            </a:r>
            <a:r>
              <a:rPr lang="sl-SI" altLang="sl-SI" sz="1800" dirty="0">
                <a:solidFill>
                  <a:srgbClr val="002060"/>
                </a:solidFill>
              </a:rPr>
              <a:t>R&amp;I to</a:t>
            </a:r>
            <a:r>
              <a:rPr lang="en-US" altLang="sl-SI" sz="1800" dirty="0">
                <a:solidFill>
                  <a:srgbClr val="002060"/>
                </a:solidFill>
              </a:rPr>
              <a:t> reach </a:t>
            </a:r>
            <a:r>
              <a:rPr lang="en-US" altLang="sl-SI" sz="1800" b="1" dirty="0">
                <a:solidFill>
                  <a:srgbClr val="002060"/>
                </a:solidFill>
              </a:rPr>
              <a:t>3.5% </a:t>
            </a:r>
            <a:r>
              <a:rPr lang="sl-SI" altLang="sl-SI" sz="1800" b="1" dirty="0" err="1">
                <a:solidFill>
                  <a:srgbClr val="002060"/>
                </a:solidFill>
              </a:rPr>
              <a:t>of</a:t>
            </a:r>
            <a:r>
              <a:rPr lang="sl-SI" altLang="sl-SI" sz="1800" b="1" dirty="0">
                <a:solidFill>
                  <a:srgbClr val="002060"/>
                </a:solidFill>
              </a:rPr>
              <a:t> GDP </a:t>
            </a:r>
            <a:r>
              <a:rPr lang="en-US" altLang="sl-SI" sz="1800" b="1" dirty="0">
                <a:solidFill>
                  <a:srgbClr val="002060"/>
                </a:solidFill>
              </a:rPr>
              <a:t>by 2030 </a:t>
            </a:r>
            <a:endParaRPr lang="sl-SI" altLang="sl-SI" sz="1800" b="1" dirty="0">
              <a:solidFill>
                <a:srgbClr val="002060"/>
              </a:solidFill>
            </a:endParaRPr>
          </a:p>
          <a:p>
            <a:pPr algn="just"/>
            <a:endParaRPr lang="sl-SI" altLang="sl-SI" b="1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sl-SI" sz="1800" dirty="0">
                <a:solidFill>
                  <a:srgbClr val="002060"/>
                </a:solidFill>
              </a:rPr>
              <a:t>By 2030, Slovenia </a:t>
            </a:r>
            <a:r>
              <a:rPr lang="en-US" altLang="sl-SI" sz="1800" dirty="0" err="1">
                <a:solidFill>
                  <a:srgbClr val="002060"/>
                </a:solidFill>
              </a:rPr>
              <a:t>wi</a:t>
            </a:r>
            <a:r>
              <a:rPr lang="sl-SI" altLang="sl-SI" sz="1800" dirty="0" err="1">
                <a:solidFill>
                  <a:srgbClr val="002060"/>
                </a:solidFill>
              </a:rPr>
              <a:t>shes</a:t>
            </a:r>
            <a:r>
              <a:rPr lang="sl-SI" altLang="sl-SI" sz="1800" dirty="0">
                <a:solidFill>
                  <a:srgbClr val="002060"/>
                </a:solidFill>
              </a:rPr>
              <a:t> to</a:t>
            </a:r>
            <a:r>
              <a:rPr lang="en-US" altLang="sl-SI" sz="1800" dirty="0">
                <a:solidFill>
                  <a:srgbClr val="002060"/>
                </a:solidFill>
              </a:rPr>
              <a:t> be among </a:t>
            </a:r>
            <a:r>
              <a:rPr lang="en-US" altLang="sl-SI" sz="1800" b="1" dirty="0">
                <a:solidFill>
                  <a:srgbClr val="002060"/>
                </a:solidFill>
              </a:rPr>
              <a:t>innovator</a:t>
            </a:r>
            <a:r>
              <a:rPr lang="sl-SI" altLang="sl-SI" sz="1800" b="1" dirty="0">
                <a:solidFill>
                  <a:srgbClr val="002060"/>
                </a:solidFill>
              </a:rPr>
              <a:t> </a:t>
            </a:r>
            <a:r>
              <a:rPr lang="sl-SI" altLang="sl-SI" sz="1800" b="1" dirty="0" err="1">
                <a:solidFill>
                  <a:srgbClr val="002060"/>
                </a:solidFill>
              </a:rPr>
              <a:t>leaders</a:t>
            </a:r>
            <a:r>
              <a:rPr lang="en-US" altLang="sl-SI" sz="1800" b="1" dirty="0">
                <a:solidFill>
                  <a:srgbClr val="002060"/>
                </a:solidFill>
              </a:rPr>
              <a:t> </a:t>
            </a:r>
            <a:r>
              <a:rPr lang="sl-SI" altLang="sl-SI" sz="1800" dirty="0">
                <a:solidFill>
                  <a:srgbClr val="002060"/>
                </a:solidFill>
              </a:rPr>
              <a:t>on</a:t>
            </a:r>
            <a:r>
              <a:rPr lang="en-US" altLang="sl-SI" sz="1800" dirty="0">
                <a:solidFill>
                  <a:srgbClr val="002060"/>
                </a:solidFill>
              </a:rPr>
              <a:t> the European Innovation </a:t>
            </a:r>
            <a:r>
              <a:rPr lang="sl-SI" altLang="sl-SI" sz="1800" dirty="0" err="1">
                <a:solidFill>
                  <a:srgbClr val="002060"/>
                </a:solidFill>
              </a:rPr>
              <a:t>Scoreboard</a:t>
            </a:r>
            <a:r>
              <a:rPr lang="en-US" altLang="sl-SI" sz="1800" dirty="0">
                <a:solidFill>
                  <a:srgbClr val="002060"/>
                </a:solidFill>
              </a:rPr>
              <a:t> </a:t>
            </a:r>
            <a:endParaRPr lang="sl-SI" altLang="sl-SI" sz="1800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l-SI" altLang="sl-SI" sz="1800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altLang="sl-SI" sz="1800" b="1" dirty="0">
                <a:solidFill>
                  <a:srgbClr val="002060"/>
                </a:solidFill>
              </a:rPr>
              <a:t>Research and </a:t>
            </a:r>
            <a:r>
              <a:rPr lang="sl-SI" altLang="sl-SI" sz="1800" b="1" dirty="0" err="1">
                <a:solidFill>
                  <a:srgbClr val="002060"/>
                </a:solidFill>
              </a:rPr>
              <a:t>innovation</a:t>
            </a:r>
            <a:r>
              <a:rPr lang="sl-SI" altLang="sl-SI" sz="1800" b="1" dirty="0">
                <a:solidFill>
                  <a:srgbClr val="002060"/>
                </a:solidFill>
              </a:rPr>
              <a:t> </a:t>
            </a:r>
            <a:r>
              <a:rPr lang="sl-SI" altLang="sl-SI" sz="1800" dirty="0" err="1">
                <a:solidFill>
                  <a:srgbClr val="002060"/>
                </a:solidFill>
              </a:rPr>
              <a:t>will</a:t>
            </a:r>
            <a:r>
              <a:rPr lang="sl-SI" altLang="sl-SI" sz="1800" dirty="0">
                <a:solidFill>
                  <a:srgbClr val="002060"/>
                </a:solidFill>
              </a:rPr>
              <a:t> to be </a:t>
            </a:r>
            <a:r>
              <a:rPr lang="en-US" altLang="sl-SI" sz="1800" dirty="0">
                <a:solidFill>
                  <a:srgbClr val="002060"/>
                </a:solidFill>
              </a:rPr>
              <a:t>targeted at broad areas, within which those addressing key issues to address the challenges of </a:t>
            </a:r>
            <a:r>
              <a:rPr lang="en-US" altLang="sl-SI" sz="1800" b="1" dirty="0">
                <a:solidFill>
                  <a:srgbClr val="002060"/>
                </a:solidFill>
              </a:rPr>
              <a:t>sustainable development, in line with the objectives of the 2030 Agenda, the Green Transition and the Slovenian Smart Specialization Strategy</a:t>
            </a:r>
            <a:endParaRPr lang="sl-SI" altLang="sl-SI" sz="1800" b="1" dirty="0">
              <a:solidFill>
                <a:srgbClr val="00206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956C240-B3B6-4FB3-BE38-A82216398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06" y="2132186"/>
            <a:ext cx="4862870" cy="3333665"/>
          </a:xfrm>
          <a:prstGeom prst="rect">
            <a:avLst/>
          </a:prstGeom>
        </p:spPr>
      </p:pic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363C9ABF-F989-4B9E-8636-205036E6D8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72"/>
            <a:ext cx="3210560" cy="8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623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4570</TotalTime>
  <Words>1164</Words>
  <Application>Microsoft Office PowerPoint</Application>
  <PresentationFormat>Širokozaslonsko</PresentationFormat>
  <Paragraphs>152</Paragraphs>
  <Slides>18</Slides>
  <Notes>0</Notes>
  <HiddenSlides>0</HiddenSlides>
  <MMClips>0</MMClips>
  <ScaleCrop>false</ScaleCrop>
  <HeadingPairs>
    <vt:vector size="8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Vdelani OLE strežniki</vt:lpstr>
      </vt:variant>
      <vt:variant>
        <vt:i4>1</vt:i4>
      </vt:variant>
      <vt:variant>
        <vt:lpstr>Naslovi diapozitivov</vt:lpstr>
      </vt:variant>
      <vt:variant>
        <vt:i4>18</vt:i4>
      </vt:variant>
    </vt:vector>
  </HeadingPairs>
  <TitlesOfParts>
    <vt:vector size="24" baseType="lpstr">
      <vt:lpstr>Arial</vt:lpstr>
      <vt:lpstr>Century Gothic</vt:lpstr>
      <vt:lpstr>Montserrat</vt:lpstr>
      <vt:lpstr>Wingdings 3</vt:lpstr>
      <vt:lpstr>Slice</vt:lpstr>
      <vt:lpstr>Worksheet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Tit Neubauer</dc:creator>
  <cp:lastModifiedBy>Peter Volasko</cp:lastModifiedBy>
  <cp:revision>61</cp:revision>
  <dcterms:created xsi:type="dcterms:W3CDTF">2022-03-31T09:13:35Z</dcterms:created>
  <dcterms:modified xsi:type="dcterms:W3CDTF">2023-12-04T09:15:41Z</dcterms:modified>
</cp:coreProperties>
</file>