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omments/modernComment_106_0.xml" ContentType="application/vnd.ms-powerpoint.comment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6" r:id="rId2"/>
    <p:sldId id="259" r:id="rId3"/>
    <p:sldId id="257" r:id="rId4"/>
    <p:sldId id="260" r:id="rId5"/>
    <p:sldId id="258" r:id="rId6"/>
    <p:sldId id="261" r:id="rId7"/>
    <p:sldId id="262" r:id="rId8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6D73934-ACFE-6630-63F3-97B02EB53CE8}" name="Charlotte Lindberg Warakaulle" initials="CW" userId="S::charlotte.lindberg.warakaulle@cern.ch::590b6607-eec5-4b52-bf87-29afbc815b1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49"/>
    <p:restoredTop sz="94681"/>
  </p:normalViewPr>
  <p:slideViewPr>
    <p:cSldViewPr snapToGrid="0">
      <p:cViewPr varScale="1">
        <p:scale>
          <a:sx n="53" d="100"/>
          <a:sy n="53" d="100"/>
        </p:scale>
        <p:origin x="432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8/10/relationships/authors" Target="authors.xml"/></Relationships>
</file>

<file path=ppt/comments/modernComment_106_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0B85A6EB-E8F9-4CFE-989B-E07587DC4D0F}" authorId="{76D73934-ACFE-6630-63F3-97B02EB53CE8}" created="2023-12-03T16:08:26.313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0" sldId="262"/>
      <ac:spMk id="190" creationId="{00000000-0000-0000-0000-000000000000}"/>
      <ac:txMk cp="371" len="46">
        <ac:context len="643" hash="180391602"/>
      </ac:txMk>
    </ac:txMkLst>
    <p188:pos x="17995900" y="4938026"/>
    <p188:txBody>
      <a:bodyPr/>
      <a:lstStyle/>
      <a:p>
        <a:r>
          <a:rPr lang="en-CH"/>
          <a:t>This will require some explanation. This could be included in the slide on what Slovenia needs to provide (confirmation of ability to meet financial obligations, etc.).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9" name="Shape 16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Author and Date</a:t>
            </a:r>
          </a:p>
        </p:txBody>
      </p:sp>
      <p:sp>
        <p:nvSpPr>
          <p:cNvPr id="1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Presentation Title</a:t>
            </a:r>
          </a:p>
        </p:txBody>
      </p:sp>
      <p:sp>
        <p:nvSpPr>
          <p:cNvPr id="1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4949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10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10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Agenda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r>
              <a:t>Agenda Title</a:t>
            </a:r>
          </a:p>
        </p:txBody>
      </p:sp>
      <p:sp>
        <p:nvSpPr>
          <p:cNvPr id="109" name="Agenda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Agenda Subtitle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5pPr>
          </a:lstStyle>
          <a:p>
            <a:r>
              <a:t>Agenda Topics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Statement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27" name="Fact informa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Fact information</a:t>
            </a:r>
          </a:p>
        </p:txBody>
      </p:sp>
      <p:sp>
        <p:nvSpPr>
          <p:cNvPr id="1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Attribu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Attribution</a:t>
            </a:r>
          </a:p>
        </p:txBody>
      </p:sp>
      <p:sp>
        <p:nvSpPr>
          <p:cNvPr id="136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“Notable Quote”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Bowl of salad with fried rice, boiled eggs and chopsticks"/>
          <p:cNvSpPr>
            <a:spLocks noGrp="1"/>
          </p:cNvSpPr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5" name="Bowl with salmon cakes, salad and houmous "/>
          <p:cNvSpPr>
            <a:spLocks noGrp="1"/>
          </p:cNvSpPr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6" name="Bowl of pappardelle pasta with parsley butter, roasted hazelnuts and shaved parmesan cheese"/>
          <p:cNvSpPr>
            <a:spLocks noGrp="1"/>
          </p:cNvSpPr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bowl of salad with fried rice, boiled eggs and chopsticks"/>
          <p:cNvSpPr>
            <a:spLocks noGrp="1"/>
          </p:cNvSpPr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vocados and limes"/>
          <p:cNvSpPr>
            <a:spLocks noGrp="1"/>
          </p:cNvSpPr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Presentation Title</a:t>
            </a:r>
          </a:p>
        </p:txBody>
      </p:sp>
      <p:sp>
        <p:nvSpPr>
          <p:cNvPr id="23" name="Author and Dat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Author and Date</a:t>
            </a:r>
          </a:p>
        </p:txBody>
      </p:sp>
      <p:sp>
        <p:nvSpPr>
          <p:cNvPr id="2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Bowl with salmon cakes, salad and houmous"/>
          <p:cNvSpPr>
            <a:spLocks noGrp="1"/>
          </p:cNvSpPr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r>
              <a:t>Slide Title</a:t>
            </a:r>
          </a:p>
        </p:txBody>
      </p:sp>
      <p:sp>
        <p:nvSpPr>
          <p:cNvPr id="3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Slide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43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61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2" name="Bowl of pappardelle pasta with parsley butter, roasted hazelnuts and shaved parmesan cheese"/>
          <p:cNvSpPr>
            <a:spLocks noGrp="1"/>
          </p:cNvSpPr>
          <p:nvPr>
            <p:ph type="pic" idx="22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Live Video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72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7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7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Live Video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82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8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8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ection Title"/>
          <p:cNvSpPr txBox="1">
            <a:spLocks noGrp="1"/>
          </p:cNvSpPr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z="11600" b="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Section Title</a:t>
            </a:r>
          </a:p>
        </p:txBody>
      </p:sp>
      <p:sp>
        <p:nvSpPr>
          <p:cNvPr id="9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Title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ransition spd="med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106_0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Christoph Schäfer, 4 December 2023, CERN-Slovenia Committee Meeting"/>
          <p:cNvSpPr txBox="1">
            <a:spLocks noGrp="1"/>
          </p:cNvSpPr>
          <p:nvPr>
            <p:ph type="body" idx="21"/>
          </p:nvPr>
        </p:nvSpPr>
        <p:spPr>
          <a:xfrm>
            <a:off x="1343109" y="8728091"/>
            <a:ext cx="21971003" cy="63697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Christoph Schäfer, 4 December 2023, CERN-Slovenia Committee Meeting </a:t>
            </a:r>
          </a:p>
        </p:txBody>
      </p:sp>
      <p:sp>
        <p:nvSpPr>
          <p:cNvPr id="172" name="Road map to membership"/>
          <p:cNvSpPr txBox="1">
            <a:spLocks noGrp="1"/>
          </p:cNvSpPr>
          <p:nvPr>
            <p:ph type="subTitle" sz="quarter" idx="1"/>
          </p:nvPr>
        </p:nvSpPr>
        <p:spPr>
          <a:xfrm>
            <a:off x="1343110" y="2841288"/>
            <a:ext cx="21971001" cy="1905001"/>
          </a:xfrm>
          <a:prstGeom prst="rect">
            <a:avLst/>
          </a:prstGeom>
        </p:spPr>
        <p:txBody>
          <a:bodyPr/>
          <a:lstStyle>
            <a:lvl1pPr>
              <a:defRPr sz="8900"/>
            </a:lvl1pPr>
          </a:lstStyle>
          <a:p>
            <a:r>
              <a:rPr dirty="0"/>
              <a:t>Roadmap to </a:t>
            </a:r>
            <a:r>
              <a:rPr lang="en-US" dirty="0"/>
              <a:t>M</a:t>
            </a:r>
            <a:r>
              <a:rPr dirty="0"/>
              <a:t>embership 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Task Force Criteria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Criteria</a:t>
            </a:r>
            <a:r>
              <a:rPr lang="en-US" dirty="0"/>
              <a:t> for Full Membership</a:t>
            </a:r>
            <a:endParaRPr dirty="0"/>
          </a:p>
        </p:txBody>
      </p:sp>
      <p:sp>
        <p:nvSpPr>
          <p:cNvPr id="181" name="Obligation for a new Member State to pay, upon accession, 125% of the State’s annual contribution as the one-off special contribution towards capital expenditure provided for in the Convention.…"/>
          <p:cNvSpPr txBox="1">
            <a:spLocks noGrp="1"/>
          </p:cNvSpPr>
          <p:nvPr>
            <p:ph type="body" idx="1"/>
          </p:nvPr>
        </p:nvSpPr>
        <p:spPr>
          <a:xfrm>
            <a:off x="584526" y="2972597"/>
            <a:ext cx="23214948" cy="1042440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89407" indent="0" defTabSz="292607">
              <a:lnSpc>
                <a:spcPct val="100000"/>
              </a:lnSpc>
              <a:spcBef>
                <a:spcPts val="1000"/>
              </a:spcBef>
              <a:buClr>
                <a:srgbClr val="000000"/>
              </a:buClr>
              <a:buNone/>
              <a:defRPr sz="3520"/>
            </a:pPr>
            <a:endParaRPr dirty="0"/>
          </a:p>
          <a:p>
            <a:pPr marL="292607" indent="-203200" defTabSz="292607">
              <a:lnSpc>
                <a:spcPct val="100000"/>
              </a:lnSpc>
              <a:spcBef>
                <a:spcPts val="1000"/>
              </a:spcBef>
              <a:buClr>
                <a:srgbClr val="000000"/>
              </a:buClr>
              <a:buFont typeface="Times New Roman"/>
              <a:defRPr sz="3520"/>
            </a:pPr>
            <a:r>
              <a:rPr dirty="0"/>
              <a:t>Under the </a:t>
            </a:r>
            <a:r>
              <a:rPr lang="en-US" dirty="0"/>
              <a:t>enlargement</a:t>
            </a:r>
            <a:r>
              <a:rPr dirty="0"/>
              <a:t> policy in force since 2010, the following admission criteria are common to Membership and Associate Membership: </a:t>
            </a:r>
            <a:endParaRPr dirty="0">
              <a:latin typeface="Times Roman"/>
              <a:ea typeface="Times Roman"/>
              <a:cs typeface="Times Roman"/>
              <a:sym typeface="Times Roman"/>
            </a:endParaRPr>
          </a:p>
          <a:p>
            <a:pPr marL="560831" lvl="3" indent="-203200" defTabSz="292607">
              <a:lnSpc>
                <a:spcPct val="100000"/>
              </a:lnSpc>
              <a:spcBef>
                <a:spcPts val="1000"/>
              </a:spcBef>
              <a:buClr>
                <a:srgbClr val="000000"/>
              </a:buClr>
              <a:buFont typeface="Times New Roman"/>
              <a:defRPr sz="3520"/>
            </a:pPr>
            <a:r>
              <a:rPr dirty="0"/>
              <a:t>A solid and well-funded base in experimental and theoretical particle physics. </a:t>
            </a:r>
          </a:p>
          <a:p>
            <a:pPr marL="560831" lvl="3" indent="-203200" defTabSz="292607">
              <a:lnSpc>
                <a:spcPct val="100000"/>
              </a:lnSpc>
              <a:spcBef>
                <a:spcPts val="1000"/>
              </a:spcBef>
              <a:buClr>
                <a:srgbClr val="000000"/>
              </a:buClr>
              <a:buFont typeface="Times New Roman"/>
              <a:defRPr sz="3520"/>
            </a:pPr>
            <a:r>
              <a:rPr dirty="0"/>
              <a:t>A well-developed industrial base, enabling the State to compete for CERN contracts. </a:t>
            </a:r>
          </a:p>
          <a:p>
            <a:pPr marL="560831" lvl="3" indent="-203200" defTabSz="292607">
              <a:lnSpc>
                <a:spcPct val="100000"/>
              </a:lnSpc>
              <a:spcBef>
                <a:spcPts val="1000"/>
              </a:spcBef>
              <a:buClr>
                <a:srgbClr val="000000"/>
              </a:buClr>
              <a:buFont typeface="Times New Roman"/>
              <a:defRPr sz="3520"/>
            </a:pPr>
            <a:r>
              <a:rPr dirty="0"/>
              <a:t>The political will of the Applicant State to support basic research. </a:t>
            </a:r>
            <a:br>
              <a:rPr dirty="0"/>
            </a:br>
            <a:endParaRPr dirty="0"/>
          </a:p>
          <a:p>
            <a:pPr marL="292607" indent="-203200" defTabSz="292607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/>
              <a:defRPr sz="3520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The additional criteria applicable to States applying for Membership are: </a:t>
            </a:r>
          </a:p>
          <a:p>
            <a:pPr marL="585215" lvl="1" indent="-203200" defTabSz="292607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/>
              <a:defRPr sz="3520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Mutual benefits for CERN and the Applicant State. </a:t>
            </a:r>
          </a:p>
          <a:p>
            <a:pPr marL="585215" lvl="1" indent="-203200" defTabSz="292607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/>
              <a:defRPr sz="3520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The Applicant State’s long-term commitment to research in particle physics, in the framework of the European Strategy for Particle Physics. </a:t>
            </a:r>
            <a:br>
              <a:rPr dirty="0"/>
            </a:br>
            <a:endParaRPr dirty="0"/>
          </a:p>
          <a:p>
            <a:pPr marL="322241" indent="-232833" defTabSz="292607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Times New Roman"/>
              <a:defRPr sz="3072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3520" dirty="0">
                <a:latin typeface="Arial"/>
                <a:ea typeface="Arial"/>
                <a:cs typeface="Arial"/>
                <a:sym typeface="Arial"/>
              </a:rPr>
              <a:t>It is up to the existing Member States, individually, to verify the Applicant State’s compliance with the additional Membership criterion of the existence of a stable political system within the country, guaranteeing democracy, the rule of law and human rights</a:t>
            </a:r>
            <a:r>
              <a:rPr sz="3520" dirty="0"/>
              <a:t>. </a:t>
            </a:r>
            <a:br>
              <a:rPr dirty="0">
                <a:latin typeface="Times Roman"/>
                <a:ea typeface="Times Roman"/>
                <a:cs typeface="Times Roman"/>
                <a:sym typeface="Times Roman"/>
              </a:rPr>
            </a:br>
            <a:endParaRPr dirty="0">
              <a:latin typeface="Times Roman"/>
              <a:ea typeface="Times Roman"/>
              <a:cs typeface="Times Roman"/>
              <a:sym typeface="Times Roman"/>
            </a:endParaRP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ast Steps to Full Membership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Past Steps to Full Membership</a:t>
            </a:r>
          </a:p>
        </p:txBody>
      </p:sp>
      <p:sp>
        <p:nvSpPr>
          <p:cNvPr id="175" name="Slovenia is an associate member state in pre-stage to membership since 4 July 2017…"/>
          <p:cNvSpPr txBox="1">
            <a:spLocks noGrp="1"/>
          </p:cNvSpPr>
          <p:nvPr>
            <p:ph type="body" idx="1"/>
          </p:nvPr>
        </p:nvSpPr>
        <p:spPr>
          <a:xfrm>
            <a:off x="1206500" y="4248504"/>
            <a:ext cx="21769644" cy="8256012"/>
          </a:xfrm>
          <a:prstGeom prst="rect">
            <a:avLst/>
          </a:prstGeom>
        </p:spPr>
        <p:txBody>
          <a:bodyPr/>
          <a:lstStyle/>
          <a:p>
            <a:r>
              <a:rPr dirty="0"/>
              <a:t>Slovenia is an associate member state in pre-stage to membership since 4 July 2017</a:t>
            </a:r>
            <a:r>
              <a:rPr lang="en-US" dirty="0"/>
              <a:t> (initial application was in 2009)</a:t>
            </a:r>
            <a:endParaRPr dirty="0"/>
          </a:p>
          <a:p>
            <a:r>
              <a:rPr dirty="0"/>
              <a:t>Transition period to become a full member was initially set to five years, which was prolonged by two years upon request from Slovenia (Council approval in December 2021) .</a:t>
            </a:r>
          </a:p>
          <a:p>
            <a:r>
              <a:rPr dirty="0"/>
              <a:t>Annual contributions have been set to 60% for the 6th year and 70% for the 7th years of its theoretical member state contribution.</a:t>
            </a:r>
          </a:p>
          <a:p>
            <a:r>
              <a:rPr dirty="0"/>
              <a:t>Recently an agreement was found to increase the contribution to 80% for 2024 until accession as full member. 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After the Task Force Visi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Financial Obligations for Membership</a:t>
            </a:r>
            <a:endParaRPr dirty="0"/>
          </a:p>
        </p:txBody>
      </p:sp>
      <p:sp>
        <p:nvSpPr>
          <p:cNvPr id="184" name="Council will examine the Task Force report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GB" sz="4800" dirty="0"/>
              <a:t>Obligation for a new Member State to pay, upon accession, 125% of   the State’s annual contribution as the one-off special contribution towards capital expenditure provided for in the Convention.</a:t>
            </a:r>
          </a:p>
          <a:p>
            <a:r>
              <a:rPr lang="en-GB" dirty="0"/>
              <a:t>Slovenia has to send to Council a letter stating that it fulfils and will fulfil its financial obligations including the special contributions. Special contributions must be </a:t>
            </a:r>
            <a:r>
              <a:rPr lang="en-GB" dirty="0" err="1"/>
              <a:t>payed</a:t>
            </a:r>
            <a:r>
              <a:rPr lang="en-GB" dirty="0"/>
              <a:t> in cash. There is the possibility to pay 20% be in-kind, which is subject to approval by council. </a:t>
            </a:r>
          </a:p>
          <a:p>
            <a:r>
              <a:rPr lang="en-GB" dirty="0"/>
              <a:t>S</a:t>
            </a:r>
            <a:r>
              <a:rPr lang="en-GB" dirty="0">
                <a:latin typeface="Arial"/>
                <a:ea typeface="Arial"/>
                <a:cs typeface="Arial"/>
                <a:sym typeface="Arial"/>
              </a:rPr>
              <a:t>ubject to receipt of confirmation from Slovenia that it will be able to fulfil the financial obligations of Membership, and of a positive Task Force report, the Council decides whether to admit Slovenia to Membership. Admission requires the unanimous vote of all Member States.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Next Step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Next Steps </a:t>
            </a:r>
          </a:p>
        </p:txBody>
      </p:sp>
      <p:sp>
        <p:nvSpPr>
          <p:cNvPr id="178" name="The next step in the accession process is the nomination of the fact finding Task Force by CERN Council. This is an agenda item for the upcoming December Council meeting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The next step in the accession process is the nomination of the fact finding Task Force by CERN Council. This is an agenda item for the upcoming December Council meeting.</a:t>
            </a:r>
          </a:p>
          <a:p>
            <a:r>
              <a:rPr dirty="0"/>
              <a:t>Once the Task Force is nominated, a suitable date for the visit to Slovenia has to be found. Could be as early as beginning of 2024.</a:t>
            </a:r>
            <a:r>
              <a:rPr lang="en-US" dirty="0"/>
              <a:t> This a the next urgent item.</a:t>
            </a:r>
            <a:endParaRPr dirty="0"/>
          </a:p>
          <a:p>
            <a:r>
              <a:rPr dirty="0"/>
              <a:t>After the visit, the Task Force will issue a report that will be submitted to CERN Council for discussion, after having been checked for factual correctness by the Slovenian authorities.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lovenia’s Task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After a possible positive Council Vote…</a:t>
            </a:r>
            <a:endParaRPr dirty="0"/>
          </a:p>
        </p:txBody>
      </p:sp>
      <p:sp>
        <p:nvSpPr>
          <p:cNvPr id="187" name="After the positive Council vote, Slovenia may begin its internal approval process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If there is an unanimously </a:t>
            </a:r>
            <a:r>
              <a:rPr lang="en-GB" dirty="0"/>
              <a:t>positive </a:t>
            </a:r>
            <a:r>
              <a:rPr dirty="0"/>
              <a:t>Council vote, Slovenia may begin its internal approval process.</a:t>
            </a:r>
          </a:p>
          <a:p>
            <a:r>
              <a:rPr dirty="0"/>
              <a:t>The ratified CERN convention (including the protocol about privileges and immunities) have to be deposited at UNESCO.</a:t>
            </a:r>
          </a:p>
          <a:p>
            <a:r>
              <a:rPr dirty="0"/>
              <a:t>UNESCO will inform CERN about the conform deposition of the accession instruments 30 days after. </a:t>
            </a:r>
          </a:p>
          <a:p>
            <a:r>
              <a:rPr dirty="0"/>
              <a:t>Slovenia becomes a full CERN member state the </a:t>
            </a:r>
            <a:r>
              <a:t>day UN</a:t>
            </a:r>
            <a:r>
              <a:rPr lang="en-US"/>
              <a:t>ES</a:t>
            </a:r>
            <a:r>
              <a:t>CO </a:t>
            </a:r>
            <a:r>
              <a:rPr dirty="0"/>
              <a:t>informs CERN.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Possible Timeline"/>
          <p:cNvSpPr txBox="1">
            <a:spLocks noGrp="1"/>
          </p:cNvSpPr>
          <p:nvPr>
            <p:ph type="title"/>
          </p:nvPr>
        </p:nvSpPr>
        <p:spPr>
          <a:xfrm>
            <a:off x="1206500" y="1077359"/>
            <a:ext cx="21971000" cy="1433164"/>
          </a:xfrm>
          <a:prstGeom prst="rect">
            <a:avLst/>
          </a:prstGeom>
        </p:spPr>
        <p:txBody>
          <a:bodyPr/>
          <a:lstStyle/>
          <a:p>
            <a:r>
              <a:t>Possible Timeline</a:t>
            </a:r>
          </a:p>
        </p:txBody>
      </p:sp>
      <p:sp>
        <p:nvSpPr>
          <p:cNvPr id="190" name="The while accession process is bound to respect deadlines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603504" indent="-603504" defTabSz="2413955">
              <a:spcBef>
                <a:spcPts val="4400"/>
              </a:spcBef>
              <a:defRPr sz="4752"/>
            </a:pPr>
            <a:r>
              <a:rPr dirty="0"/>
              <a:t>The accession process is bound to respect deadlines</a:t>
            </a:r>
          </a:p>
          <a:p>
            <a:pPr marL="603504" indent="-603504" defTabSz="2413955">
              <a:spcBef>
                <a:spcPts val="4400"/>
              </a:spcBef>
              <a:defRPr sz="4752"/>
            </a:pPr>
            <a:r>
              <a:rPr b="1" dirty="0"/>
              <a:t>December</a:t>
            </a:r>
            <a:r>
              <a:rPr dirty="0"/>
              <a:t> Council meeting: appointment of task Force</a:t>
            </a:r>
            <a:r>
              <a:rPr lang="en-US" dirty="0"/>
              <a:t> on the agenda</a:t>
            </a:r>
            <a:endParaRPr dirty="0"/>
          </a:p>
          <a:p>
            <a:pPr marL="603504" indent="-603504" defTabSz="2413955">
              <a:spcBef>
                <a:spcPts val="4400"/>
              </a:spcBef>
              <a:defRPr sz="4752"/>
            </a:pPr>
            <a:r>
              <a:rPr b="1" dirty="0"/>
              <a:t>June</a:t>
            </a:r>
            <a:r>
              <a:rPr dirty="0"/>
              <a:t> Council meeting: TF report (Council takes note) together with amount and conditions of payment of special contribution by Slovenia (Council approves); </a:t>
            </a:r>
            <a:r>
              <a:rPr u="sng" dirty="0"/>
              <a:t>before June Council</a:t>
            </a:r>
            <a:r>
              <a:rPr dirty="0"/>
              <a:t> Slovenia confirms that it can meet the financial obligations of Membership + provides consent for Cyprus’ accession to MS  </a:t>
            </a:r>
          </a:p>
          <a:p>
            <a:pPr marL="603504" indent="-603504" defTabSz="2413955">
              <a:spcBef>
                <a:spcPts val="4400"/>
              </a:spcBef>
              <a:defRPr sz="4752"/>
            </a:pPr>
            <a:r>
              <a:rPr b="1" dirty="0"/>
              <a:t>September </a:t>
            </a:r>
            <a:r>
              <a:rPr dirty="0"/>
              <a:t>Council: Resolution admitting Slovenia to MS; following this resolution, Slovenia starts the procedure of accession to Convention and Protocol, with an entry into force of the status (hopefully) </a:t>
            </a:r>
            <a:r>
              <a:rPr b="1" dirty="0"/>
              <a:t>beginning of 2025</a:t>
            </a:r>
            <a:r>
              <a:rPr dirty="0"/>
              <a:t>. </a:t>
            </a:r>
          </a:p>
        </p:txBody>
      </p:sp>
    </p:spTree>
  </p:cSld>
  <p:clrMapOvr>
    <a:masterClrMapping/>
  </p:clrMapOvr>
  <p:transition spd="med"/>
  <p:extLst>
    <p:ext uri="{6950BFC3-D8DA-4A85-94F7-54DA5524770B}">
      <p188:commentRel xmlns:p188="http://schemas.microsoft.com/office/powerpoint/2018/8/main" r:id="rId2"/>
    </p:ext>
  </p:extLst>
</p:sld>
</file>

<file path=ppt/theme/theme1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694</Words>
  <Application>Microsoft Macintosh PowerPoint</Application>
  <PresentationFormat>Custom</PresentationFormat>
  <Paragraphs>35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Helvetica Neue</vt:lpstr>
      <vt:lpstr>Helvetica Neue Medium</vt:lpstr>
      <vt:lpstr>Times New Roman</vt:lpstr>
      <vt:lpstr>Times Roman</vt:lpstr>
      <vt:lpstr>21_BasicWhite</vt:lpstr>
      <vt:lpstr>PowerPoint Presentation</vt:lpstr>
      <vt:lpstr>Criteria for Full Membership</vt:lpstr>
      <vt:lpstr>Past Steps to Full Membership</vt:lpstr>
      <vt:lpstr>Financial Obligations for Membership</vt:lpstr>
      <vt:lpstr>Next Steps </vt:lpstr>
      <vt:lpstr>After a possible positive Council Vote…</vt:lpstr>
      <vt:lpstr>Possible Timeline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Charlotte Lindberg Warakaulle</dc:creator>
  <cp:lastModifiedBy>Christoph Schaefer</cp:lastModifiedBy>
  <cp:revision>18</cp:revision>
  <dcterms:modified xsi:type="dcterms:W3CDTF">2023-12-12T14:08:21Z</dcterms:modified>
</cp:coreProperties>
</file>