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sldIdLst>
    <p:sldId id="257" r:id="rId2"/>
    <p:sldId id="292" r:id="rId3"/>
    <p:sldId id="258" r:id="rId4"/>
    <p:sldId id="301" r:id="rId5"/>
    <p:sldId id="300" r:id="rId6"/>
    <p:sldId id="303" r:id="rId7"/>
    <p:sldId id="308" r:id="rId8"/>
    <p:sldId id="305" r:id="rId9"/>
    <p:sldId id="282" r:id="rId10"/>
    <p:sldId id="306" r:id="rId11"/>
    <p:sldId id="296" r:id="rId12"/>
    <p:sldId id="297" r:id="rId13"/>
    <p:sldId id="266" r:id="rId14"/>
    <p:sldId id="290" r:id="rId15"/>
    <p:sldId id="307" r:id="rId16"/>
    <p:sldId id="293" r:id="rId17"/>
    <p:sldId id="272" r:id="rId18"/>
    <p:sldId id="283" r:id="rId19"/>
    <p:sldId id="273" r:id="rId20"/>
    <p:sldId id="281" r:id="rId21"/>
    <p:sldId id="304" r:id="rId22"/>
    <p:sldId id="298" r:id="rId23"/>
    <p:sldId id="29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  <a:srgbClr val="C14E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900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114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Relationship Id="rId4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BF78DC-893B-3240-8646-29CE9678F606}" type="doc">
      <dgm:prSet loTypeId="urn:microsoft.com/office/officeart/2009/3/layout/HorizontalOrganizationChar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80963D-EF6E-9D48-B664-4A649FAFBC46}">
      <dgm:prSet custT="1"/>
      <dgm:spPr>
        <a:solidFill>
          <a:schemeClr val="bg1">
            <a:lumMod val="95000"/>
          </a:schemeClr>
        </a:solidFill>
        <a:ln w="12700">
          <a:solidFill>
            <a:schemeClr val="tx1"/>
          </a:solidFill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gm:spPr>
      <dgm:t>
        <a:bodyPr vert="horz" lIns="72000" tIns="72000" rIns="72000" bIns="72000" anchor="ctr" anchorCtr="0"/>
        <a:lstStyle/>
        <a:p>
          <a:pPr marL="0" algn="ctr"/>
          <a:r>
            <a:rPr lang="en-US" sz="1400" dirty="0">
              <a:solidFill>
                <a:schemeClr val="tx1"/>
              </a:solidFill>
            </a:rPr>
            <a:t>WP6 - Test Infrastructures</a:t>
          </a:r>
        </a:p>
        <a:p>
          <a:pPr marL="11113" indent="0" algn="l">
            <a:tabLst/>
          </a:pPr>
          <a:r>
            <a:rPr lang="en-US" sz="1200" dirty="0">
              <a:solidFill>
                <a:schemeClr val="tx1"/>
              </a:solidFill>
            </a:rPr>
            <a:t>Exploit existing EU test infrastructure for high field testing in variable temperature environment, extending measurement capability with upgraded sensor technology or new measurement principles</a:t>
          </a:r>
        </a:p>
      </dgm:t>
    </dgm:pt>
    <dgm:pt modelId="{E5FB3C1D-5F55-FD4A-A8C7-2BAE6AC0E2D3}" type="parTrans" cxnId="{CD3DB482-8F74-654D-BA70-3C1766925660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35C6AD1B-1238-314D-AEA5-8B53D8B2E64F}" type="sibTrans" cxnId="{CD3DB482-8F74-654D-BA70-3C1766925660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41177EDE-B70A-3547-BDAB-2E738C7EC8EF}">
      <dgm:prSet custT="1"/>
      <dgm:spPr>
        <a:solidFill>
          <a:schemeClr val="bg1">
            <a:lumMod val="95000"/>
          </a:schemeClr>
        </a:solidFill>
        <a:ln w="12700">
          <a:solidFill>
            <a:schemeClr val="tx1"/>
          </a:solidFill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gm:spPr>
      <dgm:t>
        <a:bodyPr lIns="72000" tIns="72000" rIns="72000" bIns="72000" anchor="ctr" anchorCtr="0"/>
        <a:lstStyle/>
        <a:p>
          <a:pPr marL="0" algn="ctr"/>
          <a:r>
            <a:rPr lang="en-US" sz="1400" dirty="0">
              <a:solidFill>
                <a:schemeClr val="tx1"/>
              </a:solidFill>
            </a:rPr>
            <a:t>WP5 – Demonstrators</a:t>
          </a:r>
        </a:p>
        <a:p>
          <a:pPr marL="11113" indent="0" algn="l">
            <a:tabLst/>
          </a:pPr>
          <a:r>
            <a:rPr lang="en-US" sz="1200" dirty="0">
              <a:solidFill>
                <a:schemeClr val="tx1"/>
              </a:solidFill>
            </a:rPr>
            <a:t>Design and build demonstrator magnets, to be used “in field”, and as templates for transfer of technology to industry</a:t>
          </a:r>
        </a:p>
      </dgm:t>
    </dgm:pt>
    <dgm:pt modelId="{4EA4BE35-27FD-B448-83AC-92ABAB4420B6}" type="parTrans" cxnId="{B0C12963-79DA-8F42-BA01-54E519EFCE0C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C1ED6A1B-B869-2642-B7C3-3CF3E76A6534}" type="sibTrans" cxnId="{B0C12963-79DA-8F42-BA01-54E519EFCE0C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8786A9E9-5B1F-654B-B6D0-13D4DD7754EF}">
      <dgm:prSet phldrT="[Text]" custT="1"/>
      <dgm:spPr>
        <a:solidFill>
          <a:schemeClr val="bg1">
            <a:lumMod val="95000"/>
          </a:schemeClr>
        </a:solidFill>
        <a:ln w="12700">
          <a:solidFill>
            <a:schemeClr val="tx1"/>
          </a:solidFill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gm:spPr>
      <dgm:t>
        <a:bodyPr lIns="72000" tIns="72000" rIns="72000" bIns="72000" anchor="ctr" anchorCtr="0"/>
        <a:lstStyle/>
        <a:p>
          <a:pPr marL="0" algn="ctr"/>
          <a:r>
            <a:rPr lang="en-US" sz="1400" dirty="0">
              <a:solidFill>
                <a:schemeClr val="tx1"/>
              </a:solidFill>
            </a:rPr>
            <a:t>WP4 - Materials and Technologies</a:t>
          </a:r>
        </a:p>
        <a:p>
          <a:pPr marL="0" algn="l"/>
          <a:r>
            <a:rPr lang="en-US" sz="1200" dirty="0">
              <a:solidFill>
                <a:schemeClr val="tx1"/>
              </a:solidFill>
            </a:rPr>
            <a:t>Identify R&amp;D crucial to HTS magnets and advance in areas of high relevance and return</a:t>
          </a:r>
        </a:p>
      </dgm:t>
    </dgm:pt>
    <dgm:pt modelId="{39C71533-582D-6A4F-8CE6-A3F03C7C1E0B}" type="parTrans" cxnId="{41F00510-113C-2C41-87FE-F928364F8B20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2638C799-3B6A-4C41-AB23-33A4784BA66E}" type="sibTrans" cxnId="{41F00510-113C-2C41-87FE-F928364F8B20}">
      <dgm:prSet/>
      <dgm:spPr/>
      <dgm:t>
        <a:bodyPr/>
        <a:lstStyle/>
        <a:p>
          <a:endParaRPr lang="en-US" sz="2400">
            <a:solidFill>
              <a:schemeClr val="tx1"/>
            </a:solidFill>
          </a:endParaRPr>
        </a:p>
      </dgm:t>
    </dgm:pt>
    <dgm:pt modelId="{8C37442B-7BFE-A145-B243-2D2B0878EED6}">
      <dgm:prSet phldrT="[Text]" custT="1"/>
      <dgm:spPr>
        <a:solidFill>
          <a:schemeClr val="bg1">
            <a:lumMod val="95000"/>
          </a:schemeClr>
        </a:solidFill>
        <a:ln w="12700">
          <a:solidFill>
            <a:schemeClr val="tx1"/>
          </a:solidFill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gm:spPr>
      <dgm:t>
        <a:bodyPr lIns="72000" tIns="72000" rIns="72000" bIns="72000" anchor="ctr" anchorCtr="0"/>
        <a:lstStyle/>
        <a:p>
          <a:pPr marL="0" algn="ctr"/>
          <a:r>
            <a:rPr lang="en-US" sz="1400" dirty="0">
              <a:solidFill>
                <a:schemeClr val="tx1"/>
              </a:solidFill>
            </a:rPr>
            <a:t>WP2 – Strategic Roadmap</a:t>
          </a:r>
        </a:p>
        <a:p>
          <a:pPr marL="0" algn="just"/>
          <a:r>
            <a:rPr lang="en-US" sz="1200" dirty="0">
              <a:solidFill>
                <a:schemeClr val="tx1"/>
              </a:solidFill>
            </a:rPr>
            <a:t>Develop an inclusive strategic roadmap for HTS magnet technology</a:t>
          </a:r>
        </a:p>
      </dgm:t>
    </dgm:pt>
    <dgm:pt modelId="{7196D1CD-C458-BA47-9DD4-1B728F23AE25}" type="sibTrans" cxnId="{C81FCF46-B1D0-C141-A0D5-B0270E79B0AF}">
      <dgm:prSet/>
      <dgm:spPr/>
      <dgm:t>
        <a:bodyPr/>
        <a:lstStyle/>
        <a:p>
          <a:endParaRPr lang="en-US" sz="4000">
            <a:solidFill>
              <a:schemeClr val="tx1"/>
            </a:solidFill>
          </a:endParaRPr>
        </a:p>
      </dgm:t>
    </dgm:pt>
    <dgm:pt modelId="{D7E9D169-7C80-B44B-B07E-0B255517F9CB}" type="parTrans" cxnId="{C81FCF46-B1D0-C141-A0D5-B0270E79B0AF}">
      <dgm:prSet/>
      <dgm:spPr/>
      <dgm:t>
        <a:bodyPr/>
        <a:lstStyle/>
        <a:p>
          <a:endParaRPr lang="en-US" sz="4000">
            <a:solidFill>
              <a:schemeClr val="tx1"/>
            </a:solidFill>
          </a:endParaRPr>
        </a:p>
      </dgm:t>
    </dgm:pt>
    <dgm:pt modelId="{73E94A31-6829-854A-ABE9-C2461D973E9F}">
      <dgm:prSet phldrT="[Text]" custT="1"/>
      <dgm:spPr>
        <a:solidFill>
          <a:schemeClr val="bg1">
            <a:lumMod val="95000"/>
          </a:schemeClr>
        </a:solidFill>
        <a:ln w="12700">
          <a:solidFill>
            <a:schemeClr val="tx1"/>
          </a:solidFill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gm:spPr>
      <dgm:t>
        <a:bodyPr lIns="72000" tIns="72000" rIns="72000" bIns="72000" anchor="ctr" anchorCtr="0"/>
        <a:lstStyle/>
        <a:p>
          <a:pPr marL="0" algn="ctr"/>
          <a:r>
            <a:rPr lang="en-US" sz="1400" dirty="0">
              <a:solidFill>
                <a:schemeClr val="tx1"/>
              </a:solidFill>
            </a:rPr>
            <a:t>WP1 - Coordination and Communication</a:t>
          </a:r>
        </a:p>
        <a:p>
          <a:pPr marL="185738" indent="0" algn="l">
            <a:tabLst/>
          </a:pPr>
          <a:r>
            <a:rPr lang="en-US" sz="1200" dirty="0">
              <a:solidFill>
                <a:schemeClr val="tx1"/>
              </a:solidFill>
            </a:rPr>
            <a:t>Oversight, coordination &amp; communication across work packages, industry participation</a:t>
          </a:r>
        </a:p>
      </dgm:t>
    </dgm:pt>
    <dgm:pt modelId="{18950926-282A-C845-8898-1CF4A54C6E53}" type="parTrans" cxnId="{47183A62-3EAE-7F49-8E2D-446551208F86}">
      <dgm:prSet/>
      <dgm:spPr/>
      <dgm:t>
        <a:bodyPr/>
        <a:lstStyle/>
        <a:p>
          <a:endParaRPr lang="en-US"/>
        </a:p>
      </dgm:t>
    </dgm:pt>
    <dgm:pt modelId="{1CFB04D0-928D-D647-B5DE-A9A822C38D57}" type="sibTrans" cxnId="{47183A62-3EAE-7F49-8E2D-446551208F86}">
      <dgm:prSet/>
      <dgm:spPr/>
      <dgm:t>
        <a:bodyPr/>
        <a:lstStyle/>
        <a:p>
          <a:endParaRPr lang="en-US"/>
        </a:p>
      </dgm:t>
    </dgm:pt>
    <dgm:pt modelId="{CE99073B-80B2-3F42-B239-9E077FC4F2D6}">
      <dgm:prSet phldrT="[Text]" custT="1"/>
      <dgm:spPr>
        <a:solidFill>
          <a:schemeClr val="bg1">
            <a:lumMod val="95000"/>
          </a:schemeClr>
        </a:solidFill>
        <a:ln w="12700">
          <a:solidFill>
            <a:schemeClr val="tx1"/>
          </a:solidFill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gm:spPr>
      <dgm:t>
        <a:bodyPr lIns="72000" tIns="72000" rIns="72000" bIns="72000" anchor="ctr" anchorCtr="0"/>
        <a:lstStyle/>
        <a:p>
          <a:pPr marL="0" algn="ctr">
            <a:tabLst/>
          </a:pPr>
          <a:r>
            <a:rPr lang="en-US" sz="1400" dirty="0">
              <a:solidFill>
                <a:schemeClr val="tx1"/>
              </a:solidFill>
            </a:rPr>
            <a:t>WP3 – HTS Magnet Applications</a:t>
          </a:r>
        </a:p>
        <a:p>
          <a:pPr marL="0" algn="just">
            <a:buNone/>
          </a:pPr>
          <a:r>
            <a:rPr lang="en-US" sz="1200" dirty="0">
              <a:solidFill>
                <a:schemeClr val="tx1"/>
              </a:solidFill>
            </a:rPr>
            <a:t>Review HTS magnet challenges towards higher performance, energy efficiency and sustainability. Study novel concepts and quantify impact of HTS magnet technology for the specific fields of application</a:t>
          </a:r>
        </a:p>
      </dgm:t>
    </dgm:pt>
    <dgm:pt modelId="{DB32D0F1-A4B8-CF4A-B96F-62F459B36785}" type="parTrans" cxnId="{959A95B1-1386-0E45-B0DC-17BFFC7FA53C}">
      <dgm:prSet/>
      <dgm:spPr/>
      <dgm:t>
        <a:bodyPr/>
        <a:lstStyle/>
        <a:p>
          <a:endParaRPr lang="en-US"/>
        </a:p>
      </dgm:t>
    </dgm:pt>
    <dgm:pt modelId="{A5D4109D-4261-4347-914A-BB52813AA188}" type="sibTrans" cxnId="{959A95B1-1386-0E45-B0DC-17BFFC7FA53C}">
      <dgm:prSet/>
      <dgm:spPr/>
      <dgm:t>
        <a:bodyPr/>
        <a:lstStyle/>
        <a:p>
          <a:endParaRPr lang="en-US"/>
        </a:p>
      </dgm:t>
    </dgm:pt>
    <dgm:pt modelId="{ABED2745-FE35-0F42-8DA3-624F818B75E0}" type="pres">
      <dgm:prSet presAssocID="{8BBF78DC-893B-3240-8646-29CE9678F60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6292A8F-FA43-4749-AC53-FE80133167F3}" type="pres">
      <dgm:prSet presAssocID="{73E94A31-6829-854A-ABE9-C2461D973E9F}" presName="hierRoot1" presStyleCnt="0">
        <dgm:presLayoutVars>
          <dgm:hierBranch val="init"/>
        </dgm:presLayoutVars>
      </dgm:prSet>
      <dgm:spPr/>
    </dgm:pt>
    <dgm:pt modelId="{09801A09-194A-C745-BA9B-0D931FF9A0D4}" type="pres">
      <dgm:prSet presAssocID="{73E94A31-6829-854A-ABE9-C2461D973E9F}" presName="rootComposite1" presStyleCnt="0"/>
      <dgm:spPr/>
    </dgm:pt>
    <dgm:pt modelId="{FBA68A1E-EA65-B340-80A7-6A68618BC83F}" type="pres">
      <dgm:prSet presAssocID="{73E94A31-6829-854A-ABE9-C2461D973E9F}" presName="rootText1" presStyleLbl="node0" presStyleIdx="0" presStyleCnt="1" custScaleX="752030" custScaleY="654521" custLinFactX="-47948" custLinFactNeighborX="-100000" custLinFactNeighborY="-15128">
        <dgm:presLayoutVars>
          <dgm:chPref val="3"/>
        </dgm:presLayoutVars>
      </dgm:prSet>
      <dgm:spPr/>
    </dgm:pt>
    <dgm:pt modelId="{9C0D5AEF-E237-9946-B01A-A1E9244394B1}" type="pres">
      <dgm:prSet presAssocID="{73E94A31-6829-854A-ABE9-C2461D973E9F}" presName="rootConnector1" presStyleLbl="node1" presStyleIdx="0" presStyleCnt="0"/>
      <dgm:spPr/>
    </dgm:pt>
    <dgm:pt modelId="{2C83A04F-F801-FF41-A0A6-6D8AE9058F04}" type="pres">
      <dgm:prSet presAssocID="{73E94A31-6829-854A-ABE9-C2461D973E9F}" presName="hierChild2" presStyleCnt="0"/>
      <dgm:spPr/>
    </dgm:pt>
    <dgm:pt modelId="{6F6DD85E-34F1-DA42-A992-06FF91DA5567}" type="pres">
      <dgm:prSet presAssocID="{D7E9D169-7C80-B44B-B07E-0B255517F9CB}" presName="Name64" presStyleLbl="parChTrans1D2" presStyleIdx="0" presStyleCnt="5"/>
      <dgm:spPr/>
    </dgm:pt>
    <dgm:pt modelId="{3572340C-151D-3A41-8496-6EE349DC5E56}" type="pres">
      <dgm:prSet presAssocID="{8C37442B-7BFE-A145-B243-2D2B0878EED6}" presName="hierRoot2" presStyleCnt="0">
        <dgm:presLayoutVars>
          <dgm:hierBranch val="init"/>
        </dgm:presLayoutVars>
      </dgm:prSet>
      <dgm:spPr/>
    </dgm:pt>
    <dgm:pt modelId="{CC5887DF-2102-1541-9668-E7CBDB3C37E8}" type="pres">
      <dgm:prSet presAssocID="{8C37442B-7BFE-A145-B243-2D2B0878EED6}" presName="rootComposite" presStyleCnt="0"/>
      <dgm:spPr/>
    </dgm:pt>
    <dgm:pt modelId="{03CC4C40-4F9A-8B4C-BA22-7E33B94D2CC6}" type="pres">
      <dgm:prSet presAssocID="{8C37442B-7BFE-A145-B243-2D2B0878EED6}" presName="rootText" presStyleLbl="node2" presStyleIdx="0" presStyleCnt="5" custScaleX="1087009" custScaleY="656921" custLinFactNeighborX="0">
        <dgm:presLayoutVars>
          <dgm:chPref val="3"/>
        </dgm:presLayoutVars>
      </dgm:prSet>
      <dgm:spPr/>
    </dgm:pt>
    <dgm:pt modelId="{A453102A-3912-DB4A-BAA4-2E8937CDD7B6}" type="pres">
      <dgm:prSet presAssocID="{8C37442B-7BFE-A145-B243-2D2B0878EED6}" presName="rootConnector" presStyleLbl="node2" presStyleIdx="0" presStyleCnt="5"/>
      <dgm:spPr/>
    </dgm:pt>
    <dgm:pt modelId="{2D72323A-0AB3-D749-A9BE-0FC5FB50F04A}" type="pres">
      <dgm:prSet presAssocID="{8C37442B-7BFE-A145-B243-2D2B0878EED6}" presName="hierChild4" presStyleCnt="0"/>
      <dgm:spPr/>
    </dgm:pt>
    <dgm:pt modelId="{27506BA9-C00D-844E-99EB-EDCF59AA1975}" type="pres">
      <dgm:prSet presAssocID="{8C37442B-7BFE-A145-B243-2D2B0878EED6}" presName="hierChild5" presStyleCnt="0"/>
      <dgm:spPr/>
    </dgm:pt>
    <dgm:pt modelId="{92A2A79E-4781-1447-AD74-FED5A81AACCD}" type="pres">
      <dgm:prSet presAssocID="{DB32D0F1-A4B8-CF4A-B96F-62F459B36785}" presName="Name64" presStyleLbl="parChTrans1D2" presStyleIdx="1" presStyleCnt="5"/>
      <dgm:spPr/>
    </dgm:pt>
    <dgm:pt modelId="{6BF74A63-E101-E042-81DA-1A71B927C0B4}" type="pres">
      <dgm:prSet presAssocID="{CE99073B-80B2-3F42-B239-9E077FC4F2D6}" presName="hierRoot2" presStyleCnt="0">
        <dgm:presLayoutVars>
          <dgm:hierBranch val="init"/>
        </dgm:presLayoutVars>
      </dgm:prSet>
      <dgm:spPr/>
    </dgm:pt>
    <dgm:pt modelId="{FBC2CE46-A3F8-604D-B11A-E6FC41C075B0}" type="pres">
      <dgm:prSet presAssocID="{CE99073B-80B2-3F42-B239-9E077FC4F2D6}" presName="rootComposite" presStyleCnt="0"/>
      <dgm:spPr/>
    </dgm:pt>
    <dgm:pt modelId="{4A346B2F-F27A-A740-8998-8B95A3FF0A2C}" type="pres">
      <dgm:prSet presAssocID="{CE99073B-80B2-3F42-B239-9E077FC4F2D6}" presName="rootText" presStyleLbl="node2" presStyleIdx="1" presStyleCnt="5" custScaleX="1086682" custScaleY="656778">
        <dgm:presLayoutVars>
          <dgm:chPref val="3"/>
        </dgm:presLayoutVars>
      </dgm:prSet>
      <dgm:spPr/>
    </dgm:pt>
    <dgm:pt modelId="{858B2988-4373-374C-9D16-38469A5415DC}" type="pres">
      <dgm:prSet presAssocID="{CE99073B-80B2-3F42-B239-9E077FC4F2D6}" presName="rootConnector" presStyleLbl="node2" presStyleIdx="1" presStyleCnt="5"/>
      <dgm:spPr/>
    </dgm:pt>
    <dgm:pt modelId="{3B9A8E18-0CE3-0644-9E9B-A307F75F7B07}" type="pres">
      <dgm:prSet presAssocID="{CE99073B-80B2-3F42-B239-9E077FC4F2D6}" presName="hierChild4" presStyleCnt="0"/>
      <dgm:spPr/>
    </dgm:pt>
    <dgm:pt modelId="{116FF127-176C-3340-80FC-77D351FBC22C}" type="pres">
      <dgm:prSet presAssocID="{CE99073B-80B2-3F42-B239-9E077FC4F2D6}" presName="hierChild5" presStyleCnt="0"/>
      <dgm:spPr/>
    </dgm:pt>
    <dgm:pt modelId="{0E20FA6A-B3A4-134C-BCDC-614CF0636798}" type="pres">
      <dgm:prSet presAssocID="{39C71533-582D-6A4F-8CE6-A3F03C7C1E0B}" presName="Name64" presStyleLbl="parChTrans1D2" presStyleIdx="2" presStyleCnt="5"/>
      <dgm:spPr/>
    </dgm:pt>
    <dgm:pt modelId="{DF75ECFF-E39E-6140-A387-4431A309EDD3}" type="pres">
      <dgm:prSet presAssocID="{8786A9E9-5B1F-654B-B6D0-13D4DD7754EF}" presName="hierRoot2" presStyleCnt="0">
        <dgm:presLayoutVars>
          <dgm:hierBranch val="init"/>
        </dgm:presLayoutVars>
      </dgm:prSet>
      <dgm:spPr/>
    </dgm:pt>
    <dgm:pt modelId="{C270CEE9-927A-8B40-99AF-F17982199616}" type="pres">
      <dgm:prSet presAssocID="{8786A9E9-5B1F-654B-B6D0-13D4DD7754EF}" presName="rootComposite" presStyleCnt="0"/>
      <dgm:spPr/>
    </dgm:pt>
    <dgm:pt modelId="{9A44EDF1-BFF3-3F4D-83DC-A1D1F0F9EE59}" type="pres">
      <dgm:prSet presAssocID="{8786A9E9-5B1F-654B-B6D0-13D4DD7754EF}" presName="rootText" presStyleLbl="node2" presStyleIdx="2" presStyleCnt="5" custScaleX="1087009" custScaleY="656921">
        <dgm:presLayoutVars>
          <dgm:chPref val="3"/>
        </dgm:presLayoutVars>
      </dgm:prSet>
      <dgm:spPr/>
    </dgm:pt>
    <dgm:pt modelId="{C085B827-80A5-2642-A335-6F498BA79C93}" type="pres">
      <dgm:prSet presAssocID="{8786A9E9-5B1F-654B-B6D0-13D4DD7754EF}" presName="rootConnector" presStyleLbl="node2" presStyleIdx="2" presStyleCnt="5"/>
      <dgm:spPr/>
    </dgm:pt>
    <dgm:pt modelId="{2527BC6D-DBA2-9542-A83D-39C98946436A}" type="pres">
      <dgm:prSet presAssocID="{8786A9E9-5B1F-654B-B6D0-13D4DD7754EF}" presName="hierChild4" presStyleCnt="0"/>
      <dgm:spPr/>
    </dgm:pt>
    <dgm:pt modelId="{98C5C6E1-8A18-3840-B75F-A6334AEF35C5}" type="pres">
      <dgm:prSet presAssocID="{8786A9E9-5B1F-654B-B6D0-13D4DD7754EF}" presName="hierChild5" presStyleCnt="0"/>
      <dgm:spPr/>
    </dgm:pt>
    <dgm:pt modelId="{45BFDA53-6EB8-F146-8D80-91E75A3F8EF5}" type="pres">
      <dgm:prSet presAssocID="{4EA4BE35-27FD-B448-83AC-92ABAB4420B6}" presName="Name64" presStyleLbl="parChTrans1D2" presStyleIdx="3" presStyleCnt="5"/>
      <dgm:spPr/>
    </dgm:pt>
    <dgm:pt modelId="{8BD40CD2-0CF1-1E4F-92DC-2F0363C5195C}" type="pres">
      <dgm:prSet presAssocID="{41177EDE-B70A-3547-BDAB-2E738C7EC8EF}" presName="hierRoot2" presStyleCnt="0">
        <dgm:presLayoutVars>
          <dgm:hierBranch val="init"/>
        </dgm:presLayoutVars>
      </dgm:prSet>
      <dgm:spPr/>
    </dgm:pt>
    <dgm:pt modelId="{574E5013-6520-424B-B147-EFE91E13DF77}" type="pres">
      <dgm:prSet presAssocID="{41177EDE-B70A-3547-BDAB-2E738C7EC8EF}" presName="rootComposite" presStyleCnt="0"/>
      <dgm:spPr/>
    </dgm:pt>
    <dgm:pt modelId="{E30CD277-695A-8D49-884C-028BA76BDF38}" type="pres">
      <dgm:prSet presAssocID="{41177EDE-B70A-3547-BDAB-2E738C7EC8EF}" presName="rootText" presStyleLbl="node2" presStyleIdx="3" presStyleCnt="5" custScaleX="1087009" custScaleY="656921">
        <dgm:presLayoutVars>
          <dgm:chPref val="3"/>
        </dgm:presLayoutVars>
      </dgm:prSet>
      <dgm:spPr/>
    </dgm:pt>
    <dgm:pt modelId="{214B6B1C-2A4F-1846-A6C4-39919A9838FA}" type="pres">
      <dgm:prSet presAssocID="{41177EDE-B70A-3547-BDAB-2E738C7EC8EF}" presName="rootConnector" presStyleLbl="node2" presStyleIdx="3" presStyleCnt="5"/>
      <dgm:spPr/>
    </dgm:pt>
    <dgm:pt modelId="{9D0601EE-E6B0-6446-879D-27E15754ECFC}" type="pres">
      <dgm:prSet presAssocID="{41177EDE-B70A-3547-BDAB-2E738C7EC8EF}" presName="hierChild4" presStyleCnt="0"/>
      <dgm:spPr/>
    </dgm:pt>
    <dgm:pt modelId="{DDDF38EF-28E4-E947-8B2A-19F0395F95B1}" type="pres">
      <dgm:prSet presAssocID="{41177EDE-B70A-3547-BDAB-2E738C7EC8EF}" presName="hierChild5" presStyleCnt="0"/>
      <dgm:spPr/>
    </dgm:pt>
    <dgm:pt modelId="{6211684C-56E9-5442-90B5-5757616AC0E4}" type="pres">
      <dgm:prSet presAssocID="{E5FB3C1D-5F55-FD4A-A8C7-2BAE6AC0E2D3}" presName="Name64" presStyleLbl="parChTrans1D2" presStyleIdx="4" presStyleCnt="5"/>
      <dgm:spPr/>
    </dgm:pt>
    <dgm:pt modelId="{248D0D08-7D7B-9445-BE6D-08836EEE4CFE}" type="pres">
      <dgm:prSet presAssocID="{9E80963D-EF6E-9D48-B664-4A649FAFBC46}" presName="hierRoot2" presStyleCnt="0">
        <dgm:presLayoutVars>
          <dgm:hierBranch val="init"/>
        </dgm:presLayoutVars>
      </dgm:prSet>
      <dgm:spPr/>
    </dgm:pt>
    <dgm:pt modelId="{35563D2A-5514-E648-8449-5B7461AF2D62}" type="pres">
      <dgm:prSet presAssocID="{9E80963D-EF6E-9D48-B664-4A649FAFBC46}" presName="rootComposite" presStyleCnt="0"/>
      <dgm:spPr/>
    </dgm:pt>
    <dgm:pt modelId="{FCF41883-CD67-474E-AB2C-ACE1FF56E440}" type="pres">
      <dgm:prSet presAssocID="{9E80963D-EF6E-9D48-B664-4A649FAFBC46}" presName="rootText" presStyleLbl="node2" presStyleIdx="4" presStyleCnt="5" custScaleX="1087009" custScaleY="656921">
        <dgm:presLayoutVars>
          <dgm:chPref val="3"/>
        </dgm:presLayoutVars>
      </dgm:prSet>
      <dgm:spPr/>
    </dgm:pt>
    <dgm:pt modelId="{4BE942C5-4D27-6A44-8CF8-E3F0781B4F6E}" type="pres">
      <dgm:prSet presAssocID="{9E80963D-EF6E-9D48-B664-4A649FAFBC46}" presName="rootConnector" presStyleLbl="node2" presStyleIdx="4" presStyleCnt="5"/>
      <dgm:spPr/>
    </dgm:pt>
    <dgm:pt modelId="{66D0D332-A6A8-5D4B-B672-8F5B91893838}" type="pres">
      <dgm:prSet presAssocID="{9E80963D-EF6E-9D48-B664-4A649FAFBC46}" presName="hierChild4" presStyleCnt="0"/>
      <dgm:spPr/>
    </dgm:pt>
    <dgm:pt modelId="{C2A75369-5A40-914A-9098-D902DCEA97AB}" type="pres">
      <dgm:prSet presAssocID="{9E80963D-EF6E-9D48-B664-4A649FAFBC46}" presName="hierChild5" presStyleCnt="0"/>
      <dgm:spPr/>
    </dgm:pt>
    <dgm:pt modelId="{82E3E19D-2991-D642-8F0F-9F3AE28402BA}" type="pres">
      <dgm:prSet presAssocID="{73E94A31-6829-854A-ABE9-C2461D973E9F}" presName="hierChild3" presStyleCnt="0"/>
      <dgm:spPr/>
    </dgm:pt>
  </dgm:ptLst>
  <dgm:cxnLst>
    <dgm:cxn modelId="{3519920C-81AE-C346-AE9B-B09844F27346}" type="presOf" srcId="{CE99073B-80B2-3F42-B239-9E077FC4F2D6}" destId="{4A346B2F-F27A-A740-8998-8B95A3FF0A2C}" srcOrd="0" destOrd="0" presId="urn:microsoft.com/office/officeart/2009/3/layout/HorizontalOrganizationChart"/>
    <dgm:cxn modelId="{57660A0D-1261-9D4C-8E82-F28105053518}" type="presOf" srcId="{DB32D0F1-A4B8-CF4A-B96F-62F459B36785}" destId="{92A2A79E-4781-1447-AD74-FED5A81AACCD}" srcOrd="0" destOrd="0" presId="urn:microsoft.com/office/officeart/2009/3/layout/HorizontalOrganizationChart"/>
    <dgm:cxn modelId="{41F00510-113C-2C41-87FE-F928364F8B20}" srcId="{73E94A31-6829-854A-ABE9-C2461D973E9F}" destId="{8786A9E9-5B1F-654B-B6D0-13D4DD7754EF}" srcOrd="2" destOrd="0" parTransId="{39C71533-582D-6A4F-8CE6-A3F03C7C1E0B}" sibTransId="{2638C799-3B6A-4C41-AB23-33A4784BA66E}"/>
    <dgm:cxn modelId="{CFC7C733-1109-7E4D-B669-F025AB212962}" type="presOf" srcId="{8786A9E9-5B1F-654B-B6D0-13D4DD7754EF}" destId="{9A44EDF1-BFF3-3F4D-83DC-A1D1F0F9EE59}" srcOrd="0" destOrd="0" presId="urn:microsoft.com/office/officeart/2009/3/layout/HorizontalOrganizationChart"/>
    <dgm:cxn modelId="{819B5C43-CDDA-5841-85EA-53C949066130}" type="presOf" srcId="{8C37442B-7BFE-A145-B243-2D2B0878EED6}" destId="{A453102A-3912-DB4A-BAA4-2E8937CDD7B6}" srcOrd="1" destOrd="0" presId="urn:microsoft.com/office/officeart/2009/3/layout/HorizontalOrganizationChart"/>
    <dgm:cxn modelId="{C81FCF46-B1D0-C141-A0D5-B0270E79B0AF}" srcId="{73E94A31-6829-854A-ABE9-C2461D973E9F}" destId="{8C37442B-7BFE-A145-B243-2D2B0878EED6}" srcOrd="0" destOrd="0" parTransId="{D7E9D169-7C80-B44B-B07E-0B255517F9CB}" sibTransId="{7196D1CD-C458-BA47-9DD4-1B728F23AE25}"/>
    <dgm:cxn modelId="{0456A548-8531-724F-BBB1-F7583E01547B}" type="presOf" srcId="{73E94A31-6829-854A-ABE9-C2461D973E9F}" destId="{9C0D5AEF-E237-9946-B01A-A1E9244394B1}" srcOrd="1" destOrd="0" presId="urn:microsoft.com/office/officeart/2009/3/layout/HorizontalOrganizationChart"/>
    <dgm:cxn modelId="{412B8C4C-7996-CE40-A067-41B369CC987B}" type="presOf" srcId="{41177EDE-B70A-3547-BDAB-2E738C7EC8EF}" destId="{E30CD277-695A-8D49-884C-028BA76BDF38}" srcOrd="0" destOrd="0" presId="urn:microsoft.com/office/officeart/2009/3/layout/HorizontalOrganizationChart"/>
    <dgm:cxn modelId="{6A1FAA4F-2A60-234D-AD44-E8950A580178}" type="presOf" srcId="{CE99073B-80B2-3F42-B239-9E077FC4F2D6}" destId="{858B2988-4373-374C-9D16-38469A5415DC}" srcOrd="1" destOrd="0" presId="urn:microsoft.com/office/officeart/2009/3/layout/HorizontalOrganizationChart"/>
    <dgm:cxn modelId="{ED377558-0D14-4D4B-973B-CB4E777CBE9D}" type="presOf" srcId="{39C71533-582D-6A4F-8CE6-A3F03C7C1E0B}" destId="{0E20FA6A-B3A4-134C-BCDC-614CF0636798}" srcOrd="0" destOrd="0" presId="urn:microsoft.com/office/officeart/2009/3/layout/HorizontalOrganizationChart"/>
    <dgm:cxn modelId="{47183A62-3EAE-7F49-8E2D-446551208F86}" srcId="{8BBF78DC-893B-3240-8646-29CE9678F606}" destId="{73E94A31-6829-854A-ABE9-C2461D973E9F}" srcOrd="0" destOrd="0" parTransId="{18950926-282A-C845-8898-1CF4A54C6E53}" sibTransId="{1CFB04D0-928D-D647-B5DE-A9A822C38D57}"/>
    <dgm:cxn modelId="{B0C12963-79DA-8F42-BA01-54E519EFCE0C}" srcId="{73E94A31-6829-854A-ABE9-C2461D973E9F}" destId="{41177EDE-B70A-3547-BDAB-2E738C7EC8EF}" srcOrd="3" destOrd="0" parTransId="{4EA4BE35-27FD-B448-83AC-92ABAB4420B6}" sibTransId="{C1ED6A1B-B869-2642-B7C3-3CF3E76A6534}"/>
    <dgm:cxn modelId="{1A52866C-D1D0-044F-A55A-2390D62FBE04}" type="presOf" srcId="{9E80963D-EF6E-9D48-B664-4A649FAFBC46}" destId="{FCF41883-CD67-474E-AB2C-ACE1FF56E440}" srcOrd="0" destOrd="0" presId="urn:microsoft.com/office/officeart/2009/3/layout/HorizontalOrganizationChart"/>
    <dgm:cxn modelId="{C8AD0875-9EE1-9645-967C-E6CD9ACE899C}" type="presOf" srcId="{D7E9D169-7C80-B44B-B07E-0B255517F9CB}" destId="{6F6DD85E-34F1-DA42-A992-06FF91DA5567}" srcOrd="0" destOrd="0" presId="urn:microsoft.com/office/officeart/2009/3/layout/HorizontalOrganizationChart"/>
    <dgm:cxn modelId="{CD3DB482-8F74-654D-BA70-3C1766925660}" srcId="{73E94A31-6829-854A-ABE9-C2461D973E9F}" destId="{9E80963D-EF6E-9D48-B664-4A649FAFBC46}" srcOrd="4" destOrd="0" parTransId="{E5FB3C1D-5F55-FD4A-A8C7-2BAE6AC0E2D3}" sibTransId="{35C6AD1B-1238-314D-AEA5-8B53D8B2E64F}"/>
    <dgm:cxn modelId="{A77466A2-1393-0C4E-8984-1A9D9A81601C}" type="presOf" srcId="{41177EDE-B70A-3547-BDAB-2E738C7EC8EF}" destId="{214B6B1C-2A4F-1846-A6C4-39919A9838FA}" srcOrd="1" destOrd="0" presId="urn:microsoft.com/office/officeart/2009/3/layout/HorizontalOrganizationChart"/>
    <dgm:cxn modelId="{D00D5EA5-906A-694F-AA1F-1E8FC7E5F16F}" type="presOf" srcId="{73E94A31-6829-854A-ABE9-C2461D973E9F}" destId="{FBA68A1E-EA65-B340-80A7-6A68618BC83F}" srcOrd="0" destOrd="0" presId="urn:microsoft.com/office/officeart/2009/3/layout/HorizontalOrganizationChart"/>
    <dgm:cxn modelId="{7A2515B0-646D-8349-BA00-66DCB51C47B9}" type="presOf" srcId="{9E80963D-EF6E-9D48-B664-4A649FAFBC46}" destId="{4BE942C5-4D27-6A44-8CF8-E3F0781B4F6E}" srcOrd="1" destOrd="0" presId="urn:microsoft.com/office/officeart/2009/3/layout/HorizontalOrganizationChart"/>
    <dgm:cxn modelId="{959A95B1-1386-0E45-B0DC-17BFFC7FA53C}" srcId="{73E94A31-6829-854A-ABE9-C2461D973E9F}" destId="{CE99073B-80B2-3F42-B239-9E077FC4F2D6}" srcOrd="1" destOrd="0" parTransId="{DB32D0F1-A4B8-CF4A-B96F-62F459B36785}" sibTransId="{A5D4109D-4261-4347-914A-BB52813AA188}"/>
    <dgm:cxn modelId="{8D755ACE-91E1-4E41-99B5-A306785C4859}" type="presOf" srcId="{8786A9E9-5B1F-654B-B6D0-13D4DD7754EF}" destId="{C085B827-80A5-2642-A335-6F498BA79C93}" srcOrd="1" destOrd="0" presId="urn:microsoft.com/office/officeart/2009/3/layout/HorizontalOrganizationChart"/>
    <dgm:cxn modelId="{CF4A47D0-D893-DC4E-9C30-B4A25E138DA8}" type="presOf" srcId="{4EA4BE35-27FD-B448-83AC-92ABAB4420B6}" destId="{45BFDA53-6EB8-F146-8D80-91E75A3F8EF5}" srcOrd="0" destOrd="0" presId="urn:microsoft.com/office/officeart/2009/3/layout/HorizontalOrganizationChart"/>
    <dgm:cxn modelId="{8B0F7BDA-3EF7-FA45-84B6-0C3E856A1A61}" type="presOf" srcId="{E5FB3C1D-5F55-FD4A-A8C7-2BAE6AC0E2D3}" destId="{6211684C-56E9-5442-90B5-5757616AC0E4}" srcOrd="0" destOrd="0" presId="urn:microsoft.com/office/officeart/2009/3/layout/HorizontalOrganizationChart"/>
    <dgm:cxn modelId="{5D073AF0-1C6E-3B4D-B7AE-D923E842E0D7}" type="presOf" srcId="{8BBF78DC-893B-3240-8646-29CE9678F606}" destId="{ABED2745-FE35-0F42-8DA3-624F818B75E0}" srcOrd="0" destOrd="0" presId="urn:microsoft.com/office/officeart/2009/3/layout/HorizontalOrganizationChart"/>
    <dgm:cxn modelId="{36F575F2-147E-DC40-AEAC-B02EDAFB2A13}" type="presOf" srcId="{8C37442B-7BFE-A145-B243-2D2B0878EED6}" destId="{03CC4C40-4F9A-8B4C-BA22-7E33B94D2CC6}" srcOrd="0" destOrd="0" presId="urn:microsoft.com/office/officeart/2009/3/layout/HorizontalOrganizationChart"/>
    <dgm:cxn modelId="{C5C63C22-0F75-3549-801A-5378D24833C0}" type="presParOf" srcId="{ABED2745-FE35-0F42-8DA3-624F818B75E0}" destId="{E6292A8F-FA43-4749-AC53-FE80133167F3}" srcOrd="0" destOrd="0" presId="urn:microsoft.com/office/officeart/2009/3/layout/HorizontalOrganizationChart"/>
    <dgm:cxn modelId="{DC2C059D-404C-3E4D-A386-A64A41239A90}" type="presParOf" srcId="{E6292A8F-FA43-4749-AC53-FE80133167F3}" destId="{09801A09-194A-C745-BA9B-0D931FF9A0D4}" srcOrd="0" destOrd="0" presId="urn:microsoft.com/office/officeart/2009/3/layout/HorizontalOrganizationChart"/>
    <dgm:cxn modelId="{7641B207-87E4-CF40-A032-C10A3F284C48}" type="presParOf" srcId="{09801A09-194A-C745-BA9B-0D931FF9A0D4}" destId="{FBA68A1E-EA65-B340-80A7-6A68618BC83F}" srcOrd="0" destOrd="0" presId="urn:microsoft.com/office/officeart/2009/3/layout/HorizontalOrganizationChart"/>
    <dgm:cxn modelId="{F0F79044-6803-5E43-A77E-46AA36B7A4E7}" type="presParOf" srcId="{09801A09-194A-C745-BA9B-0D931FF9A0D4}" destId="{9C0D5AEF-E237-9946-B01A-A1E9244394B1}" srcOrd="1" destOrd="0" presId="urn:microsoft.com/office/officeart/2009/3/layout/HorizontalOrganizationChart"/>
    <dgm:cxn modelId="{16FBFF22-5C2F-4748-AC69-79B270CCBFD3}" type="presParOf" srcId="{E6292A8F-FA43-4749-AC53-FE80133167F3}" destId="{2C83A04F-F801-FF41-A0A6-6D8AE9058F04}" srcOrd="1" destOrd="0" presId="urn:microsoft.com/office/officeart/2009/3/layout/HorizontalOrganizationChart"/>
    <dgm:cxn modelId="{02E5BDF8-290F-E648-A651-E9F323C71BFE}" type="presParOf" srcId="{2C83A04F-F801-FF41-A0A6-6D8AE9058F04}" destId="{6F6DD85E-34F1-DA42-A992-06FF91DA5567}" srcOrd="0" destOrd="0" presId="urn:microsoft.com/office/officeart/2009/3/layout/HorizontalOrganizationChart"/>
    <dgm:cxn modelId="{7CECF43C-A042-DE4D-898B-48F8CEDEB910}" type="presParOf" srcId="{2C83A04F-F801-FF41-A0A6-6D8AE9058F04}" destId="{3572340C-151D-3A41-8496-6EE349DC5E56}" srcOrd="1" destOrd="0" presId="urn:microsoft.com/office/officeart/2009/3/layout/HorizontalOrganizationChart"/>
    <dgm:cxn modelId="{3F1EB6C1-6CCE-8844-9120-84F625A799E6}" type="presParOf" srcId="{3572340C-151D-3A41-8496-6EE349DC5E56}" destId="{CC5887DF-2102-1541-9668-E7CBDB3C37E8}" srcOrd="0" destOrd="0" presId="urn:microsoft.com/office/officeart/2009/3/layout/HorizontalOrganizationChart"/>
    <dgm:cxn modelId="{2B08BBF8-BD6B-AA4B-92E1-BE8B2D4C8B02}" type="presParOf" srcId="{CC5887DF-2102-1541-9668-E7CBDB3C37E8}" destId="{03CC4C40-4F9A-8B4C-BA22-7E33B94D2CC6}" srcOrd="0" destOrd="0" presId="urn:microsoft.com/office/officeart/2009/3/layout/HorizontalOrganizationChart"/>
    <dgm:cxn modelId="{7E12BA07-8593-B940-BE8A-9E3597C38D6D}" type="presParOf" srcId="{CC5887DF-2102-1541-9668-E7CBDB3C37E8}" destId="{A453102A-3912-DB4A-BAA4-2E8937CDD7B6}" srcOrd="1" destOrd="0" presId="urn:microsoft.com/office/officeart/2009/3/layout/HorizontalOrganizationChart"/>
    <dgm:cxn modelId="{CC505E1C-0F42-DD48-B1F6-3916D5E856B9}" type="presParOf" srcId="{3572340C-151D-3A41-8496-6EE349DC5E56}" destId="{2D72323A-0AB3-D749-A9BE-0FC5FB50F04A}" srcOrd="1" destOrd="0" presId="urn:microsoft.com/office/officeart/2009/3/layout/HorizontalOrganizationChart"/>
    <dgm:cxn modelId="{6AF4587B-435B-D44E-89C5-9AFF933923E1}" type="presParOf" srcId="{3572340C-151D-3A41-8496-6EE349DC5E56}" destId="{27506BA9-C00D-844E-99EB-EDCF59AA1975}" srcOrd="2" destOrd="0" presId="urn:microsoft.com/office/officeart/2009/3/layout/HorizontalOrganizationChart"/>
    <dgm:cxn modelId="{A594C107-5A3E-8F48-B0BE-BEA97DFFA786}" type="presParOf" srcId="{2C83A04F-F801-FF41-A0A6-6D8AE9058F04}" destId="{92A2A79E-4781-1447-AD74-FED5A81AACCD}" srcOrd="2" destOrd="0" presId="urn:microsoft.com/office/officeart/2009/3/layout/HorizontalOrganizationChart"/>
    <dgm:cxn modelId="{D19931BC-C99F-8841-B9A3-15666C940274}" type="presParOf" srcId="{2C83A04F-F801-FF41-A0A6-6D8AE9058F04}" destId="{6BF74A63-E101-E042-81DA-1A71B927C0B4}" srcOrd="3" destOrd="0" presId="urn:microsoft.com/office/officeart/2009/3/layout/HorizontalOrganizationChart"/>
    <dgm:cxn modelId="{DC789438-6F27-2149-8E31-AEF987CCE00B}" type="presParOf" srcId="{6BF74A63-E101-E042-81DA-1A71B927C0B4}" destId="{FBC2CE46-A3F8-604D-B11A-E6FC41C075B0}" srcOrd="0" destOrd="0" presId="urn:microsoft.com/office/officeart/2009/3/layout/HorizontalOrganizationChart"/>
    <dgm:cxn modelId="{C1781463-B1E9-834F-872D-E17D469F55E6}" type="presParOf" srcId="{FBC2CE46-A3F8-604D-B11A-E6FC41C075B0}" destId="{4A346B2F-F27A-A740-8998-8B95A3FF0A2C}" srcOrd="0" destOrd="0" presId="urn:microsoft.com/office/officeart/2009/3/layout/HorizontalOrganizationChart"/>
    <dgm:cxn modelId="{6F977117-C3AF-954A-BDFB-832E7CB86C89}" type="presParOf" srcId="{FBC2CE46-A3F8-604D-B11A-E6FC41C075B0}" destId="{858B2988-4373-374C-9D16-38469A5415DC}" srcOrd="1" destOrd="0" presId="urn:microsoft.com/office/officeart/2009/3/layout/HorizontalOrganizationChart"/>
    <dgm:cxn modelId="{BD34BBFB-0226-4843-803D-DC7CE843B74E}" type="presParOf" srcId="{6BF74A63-E101-E042-81DA-1A71B927C0B4}" destId="{3B9A8E18-0CE3-0644-9E9B-A307F75F7B07}" srcOrd="1" destOrd="0" presId="urn:microsoft.com/office/officeart/2009/3/layout/HorizontalOrganizationChart"/>
    <dgm:cxn modelId="{9EDECF1A-E6F3-C449-8D34-F4ED3641144C}" type="presParOf" srcId="{6BF74A63-E101-E042-81DA-1A71B927C0B4}" destId="{116FF127-176C-3340-80FC-77D351FBC22C}" srcOrd="2" destOrd="0" presId="urn:microsoft.com/office/officeart/2009/3/layout/HorizontalOrganizationChart"/>
    <dgm:cxn modelId="{0ED4ADD4-15FD-D145-AFCC-66C3FDEAC864}" type="presParOf" srcId="{2C83A04F-F801-FF41-A0A6-6D8AE9058F04}" destId="{0E20FA6A-B3A4-134C-BCDC-614CF0636798}" srcOrd="4" destOrd="0" presId="urn:microsoft.com/office/officeart/2009/3/layout/HorizontalOrganizationChart"/>
    <dgm:cxn modelId="{CD16DA94-34EE-414A-81CA-A7A0013870C4}" type="presParOf" srcId="{2C83A04F-F801-FF41-A0A6-6D8AE9058F04}" destId="{DF75ECFF-E39E-6140-A387-4431A309EDD3}" srcOrd="5" destOrd="0" presId="urn:microsoft.com/office/officeart/2009/3/layout/HorizontalOrganizationChart"/>
    <dgm:cxn modelId="{BD1BE026-42F6-9843-A7B3-BB603EE27314}" type="presParOf" srcId="{DF75ECFF-E39E-6140-A387-4431A309EDD3}" destId="{C270CEE9-927A-8B40-99AF-F17982199616}" srcOrd="0" destOrd="0" presId="urn:microsoft.com/office/officeart/2009/3/layout/HorizontalOrganizationChart"/>
    <dgm:cxn modelId="{8387AA93-68C6-FB48-9171-FFDC443FB308}" type="presParOf" srcId="{C270CEE9-927A-8B40-99AF-F17982199616}" destId="{9A44EDF1-BFF3-3F4D-83DC-A1D1F0F9EE59}" srcOrd="0" destOrd="0" presId="urn:microsoft.com/office/officeart/2009/3/layout/HorizontalOrganizationChart"/>
    <dgm:cxn modelId="{288D59D4-5000-E942-BF44-750E4F5DB587}" type="presParOf" srcId="{C270CEE9-927A-8B40-99AF-F17982199616}" destId="{C085B827-80A5-2642-A335-6F498BA79C93}" srcOrd="1" destOrd="0" presId="urn:microsoft.com/office/officeart/2009/3/layout/HorizontalOrganizationChart"/>
    <dgm:cxn modelId="{2C737165-34C2-FB41-85DA-8CDB48C2342E}" type="presParOf" srcId="{DF75ECFF-E39E-6140-A387-4431A309EDD3}" destId="{2527BC6D-DBA2-9542-A83D-39C98946436A}" srcOrd="1" destOrd="0" presId="urn:microsoft.com/office/officeart/2009/3/layout/HorizontalOrganizationChart"/>
    <dgm:cxn modelId="{AE457AA2-BCA5-A54A-A857-CE4CF7C9AE99}" type="presParOf" srcId="{DF75ECFF-E39E-6140-A387-4431A309EDD3}" destId="{98C5C6E1-8A18-3840-B75F-A6334AEF35C5}" srcOrd="2" destOrd="0" presId="urn:microsoft.com/office/officeart/2009/3/layout/HorizontalOrganizationChart"/>
    <dgm:cxn modelId="{63E9C97A-2C33-6241-A346-17A44888ADDC}" type="presParOf" srcId="{2C83A04F-F801-FF41-A0A6-6D8AE9058F04}" destId="{45BFDA53-6EB8-F146-8D80-91E75A3F8EF5}" srcOrd="6" destOrd="0" presId="urn:microsoft.com/office/officeart/2009/3/layout/HorizontalOrganizationChart"/>
    <dgm:cxn modelId="{726F42EF-B99D-A24D-AEC8-C14102F9C947}" type="presParOf" srcId="{2C83A04F-F801-FF41-A0A6-6D8AE9058F04}" destId="{8BD40CD2-0CF1-1E4F-92DC-2F0363C5195C}" srcOrd="7" destOrd="0" presId="urn:microsoft.com/office/officeart/2009/3/layout/HorizontalOrganizationChart"/>
    <dgm:cxn modelId="{898AD4A8-10B6-3345-82AC-5E0FCA70366C}" type="presParOf" srcId="{8BD40CD2-0CF1-1E4F-92DC-2F0363C5195C}" destId="{574E5013-6520-424B-B147-EFE91E13DF77}" srcOrd="0" destOrd="0" presId="urn:microsoft.com/office/officeart/2009/3/layout/HorizontalOrganizationChart"/>
    <dgm:cxn modelId="{6920694A-A2D6-4240-B1F1-6FAD9793F8C8}" type="presParOf" srcId="{574E5013-6520-424B-B147-EFE91E13DF77}" destId="{E30CD277-695A-8D49-884C-028BA76BDF38}" srcOrd="0" destOrd="0" presId="urn:microsoft.com/office/officeart/2009/3/layout/HorizontalOrganizationChart"/>
    <dgm:cxn modelId="{5200CF3A-E07B-154B-AB18-E5FD04FB9804}" type="presParOf" srcId="{574E5013-6520-424B-B147-EFE91E13DF77}" destId="{214B6B1C-2A4F-1846-A6C4-39919A9838FA}" srcOrd="1" destOrd="0" presId="urn:microsoft.com/office/officeart/2009/3/layout/HorizontalOrganizationChart"/>
    <dgm:cxn modelId="{D6711535-51A8-8949-87A3-6CDA310E76FA}" type="presParOf" srcId="{8BD40CD2-0CF1-1E4F-92DC-2F0363C5195C}" destId="{9D0601EE-E6B0-6446-879D-27E15754ECFC}" srcOrd="1" destOrd="0" presId="urn:microsoft.com/office/officeart/2009/3/layout/HorizontalOrganizationChart"/>
    <dgm:cxn modelId="{924584F2-83BB-7F40-9E87-03785F23416B}" type="presParOf" srcId="{8BD40CD2-0CF1-1E4F-92DC-2F0363C5195C}" destId="{DDDF38EF-28E4-E947-8B2A-19F0395F95B1}" srcOrd="2" destOrd="0" presId="urn:microsoft.com/office/officeart/2009/3/layout/HorizontalOrganizationChart"/>
    <dgm:cxn modelId="{DA9ED77D-716F-FE49-893E-6E2A977BA060}" type="presParOf" srcId="{2C83A04F-F801-FF41-A0A6-6D8AE9058F04}" destId="{6211684C-56E9-5442-90B5-5757616AC0E4}" srcOrd="8" destOrd="0" presId="urn:microsoft.com/office/officeart/2009/3/layout/HorizontalOrganizationChart"/>
    <dgm:cxn modelId="{4D085A53-32FB-7249-9F74-DF64A21F4AC3}" type="presParOf" srcId="{2C83A04F-F801-FF41-A0A6-6D8AE9058F04}" destId="{248D0D08-7D7B-9445-BE6D-08836EEE4CFE}" srcOrd="9" destOrd="0" presId="urn:microsoft.com/office/officeart/2009/3/layout/HorizontalOrganizationChart"/>
    <dgm:cxn modelId="{E25383EF-E894-114C-B743-DB4A2FA1E88A}" type="presParOf" srcId="{248D0D08-7D7B-9445-BE6D-08836EEE4CFE}" destId="{35563D2A-5514-E648-8449-5B7461AF2D62}" srcOrd="0" destOrd="0" presId="urn:microsoft.com/office/officeart/2009/3/layout/HorizontalOrganizationChart"/>
    <dgm:cxn modelId="{3198AAAC-8323-9A47-BF64-6E27130A5E69}" type="presParOf" srcId="{35563D2A-5514-E648-8449-5B7461AF2D62}" destId="{FCF41883-CD67-474E-AB2C-ACE1FF56E440}" srcOrd="0" destOrd="0" presId="urn:microsoft.com/office/officeart/2009/3/layout/HorizontalOrganizationChart"/>
    <dgm:cxn modelId="{3866596C-B19C-4F49-8849-0D7C5F644EE6}" type="presParOf" srcId="{35563D2A-5514-E648-8449-5B7461AF2D62}" destId="{4BE942C5-4D27-6A44-8CF8-E3F0781B4F6E}" srcOrd="1" destOrd="0" presId="urn:microsoft.com/office/officeart/2009/3/layout/HorizontalOrganizationChart"/>
    <dgm:cxn modelId="{EAF367BE-74D8-4342-B2DA-B3549ACE0D89}" type="presParOf" srcId="{248D0D08-7D7B-9445-BE6D-08836EEE4CFE}" destId="{66D0D332-A6A8-5D4B-B672-8F5B91893838}" srcOrd="1" destOrd="0" presId="urn:microsoft.com/office/officeart/2009/3/layout/HorizontalOrganizationChart"/>
    <dgm:cxn modelId="{4D7CA3D7-EBE7-B24E-B9E6-5B0ACCCCD550}" type="presParOf" srcId="{248D0D08-7D7B-9445-BE6D-08836EEE4CFE}" destId="{C2A75369-5A40-914A-9098-D902DCEA97AB}" srcOrd="2" destOrd="0" presId="urn:microsoft.com/office/officeart/2009/3/layout/HorizontalOrganizationChart"/>
    <dgm:cxn modelId="{FCBE8B29-5EC7-9B41-93D4-E4AC20CF31E6}" type="presParOf" srcId="{E6292A8F-FA43-4749-AC53-FE80133167F3}" destId="{82E3E19D-2991-D642-8F0F-9F3AE28402BA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C3ECBE-734C-0D42-89D9-3CDF8F59FFE0}" type="doc">
      <dgm:prSet loTypeId="urn:microsoft.com/office/officeart/2005/8/layout/pList2" loCatId="" qsTypeId="urn:microsoft.com/office/officeart/2005/8/quickstyle/3d3" qsCatId="3D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3408019-F199-5A4B-96C3-F858F243D6B8}">
      <dgm:prSet phldrT="[Text]"/>
      <dgm:spPr>
        <a:noFill/>
      </dgm:spPr>
      <dgm:t>
        <a:bodyPr/>
        <a:lstStyle/>
        <a:p>
          <a:r>
            <a:rPr lang="en-US" dirty="0"/>
            <a:t>Energy Efficient Cryogenics</a:t>
          </a:r>
        </a:p>
      </dgm:t>
    </dgm:pt>
    <dgm:pt modelId="{A1DB909E-CE3E-9541-B09F-F2E640CB22A6}" type="parTrans" cxnId="{926B3FAA-3E41-B946-8674-B46F8DB7875B}">
      <dgm:prSet/>
      <dgm:spPr/>
      <dgm:t>
        <a:bodyPr/>
        <a:lstStyle/>
        <a:p>
          <a:endParaRPr lang="en-US"/>
        </a:p>
      </dgm:t>
    </dgm:pt>
    <dgm:pt modelId="{0BC1FC55-4149-0341-9642-373E4DDAA01A}" type="sibTrans" cxnId="{926B3FAA-3E41-B946-8674-B46F8DB7875B}">
      <dgm:prSet/>
      <dgm:spPr/>
      <dgm:t>
        <a:bodyPr/>
        <a:lstStyle/>
        <a:p>
          <a:endParaRPr lang="en-US"/>
        </a:p>
      </dgm:t>
    </dgm:pt>
    <dgm:pt modelId="{E1C344A2-EE40-E243-AD26-743100F7E003}">
      <dgm:prSet phldrT="[Text]"/>
      <dgm:spPr>
        <a:noFill/>
      </dgm:spPr>
      <dgm:t>
        <a:bodyPr/>
        <a:lstStyle/>
        <a:p>
          <a:r>
            <a:rPr lang="en-US" dirty="0"/>
            <a:t>HTS Winding</a:t>
          </a:r>
        </a:p>
      </dgm:t>
    </dgm:pt>
    <dgm:pt modelId="{851FA3DD-BD97-4743-B984-530334DF68F2}" type="parTrans" cxnId="{B80AD6D7-E648-B44A-A0A6-6329E63B4D61}">
      <dgm:prSet/>
      <dgm:spPr/>
      <dgm:t>
        <a:bodyPr/>
        <a:lstStyle/>
        <a:p>
          <a:endParaRPr lang="en-US"/>
        </a:p>
      </dgm:t>
    </dgm:pt>
    <dgm:pt modelId="{A79104F4-50DF-AE4C-AE47-98CE95123FFA}" type="sibTrans" cxnId="{B80AD6D7-E648-B44A-A0A6-6329E63B4D61}">
      <dgm:prSet/>
      <dgm:spPr/>
      <dgm:t>
        <a:bodyPr/>
        <a:lstStyle/>
        <a:p>
          <a:endParaRPr lang="en-US"/>
        </a:p>
      </dgm:t>
    </dgm:pt>
    <dgm:pt modelId="{DE5C1AE5-7F0D-5342-91C0-76E6A2D4041C}">
      <dgm:prSet phldrT="[Text]"/>
      <dgm:spPr>
        <a:noFill/>
      </dgm:spPr>
      <dgm:t>
        <a:bodyPr/>
        <a:lstStyle/>
        <a:p>
          <a:r>
            <a:rPr lang="en-US" dirty="0"/>
            <a:t>Diagnostics and Controls</a:t>
          </a:r>
        </a:p>
      </dgm:t>
    </dgm:pt>
    <dgm:pt modelId="{579C86E2-8A86-2C42-9441-F8AED3501B0D}" type="parTrans" cxnId="{4706D4DD-0ACF-5D43-94B1-52E1A2A50023}">
      <dgm:prSet/>
      <dgm:spPr/>
      <dgm:t>
        <a:bodyPr/>
        <a:lstStyle/>
        <a:p>
          <a:endParaRPr lang="en-US"/>
        </a:p>
      </dgm:t>
    </dgm:pt>
    <dgm:pt modelId="{C34F22A2-7900-C54C-ADD3-351636796DF9}" type="sibTrans" cxnId="{4706D4DD-0ACF-5D43-94B1-52E1A2A50023}">
      <dgm:prSet/>
      <dgm:spPr/>
      <dgm:t>
        <a:bodyPr/>
        <a:lstStyle/>
        <a:p>
          <a:endParaRPr lang="en-US"/>
        </a:p>
      </dgm:t>
    </dgm:pt>
    <dgm:pt modelId="{6F7099DA-0972-A144-80C8-67353952A1C9}">
      <dgm:prSet phldrT="[Text]"/>
      <dgm:spPr>
        <a:noFill/>
      </dgm:spPr>
      <dgm:t>
        <a:bodyPr/>
        <a:lstStyle/>
        <a:p>
          <a:r>
            <a:rPr lang="en-US" dirty="0"/>
            <a:t>HTS Cables and Conductors</a:t>
          </a:r>
        </a:p>
      </dgm:t>
    </dgm:pt>
    <dgm:pt modelId="{5D9435A2-FB56-5B4B-BADB-8B0C36B74E2A}" type="sibTrans" cxnId="{AB937BC8-5030-3946-9CA2-D47257BDF256}">
      <dgm:prSet/>
      <dgm:spPr/>
      <dgm:t>
        <a:bodyPr/>
        <a:lstStyle/>
        <a:p>
          <a:endParaRPr lang="en-US"/>
        </a:p>
      </dgm:t>
    </dgm:pt>
    <dgm:pt modelId="{84A2544D-CE42-9149-8130-C5F83667DADB}" type="parTrans" cxnId="{AB937BC8-5030-3946-9CA2-D47257BDF256}">
      <dgm:prSet/>
      <dgm:spPr/>
      <dgm:t>
        <a:bodyPr/>
        <a:lstStyle/>
        <a:p>
          <a:endParaRPr lang="en-US"/>
        </a:p>
      </dgm:t>
    </dgm:pt>
    <dgm:pt modelId="{96659C35-1C22-BB4E-AE9B-5146C36A43BC}">
      <dgm:prSet/>
      <dgm:spPr>
        <a:noFill/>
      </dgm:spPr>
      <dgm:t>
        <a:bodyPr/>
        <a:lstStyle/>
        <a:p>
          <a:r>
            <a:rPr lang="en-US" dirty="0"/>
            <a:t>Radiation Hardness</a:t>
          </a:r>
        </a:p>
      </dgm:t>
    </dgm:pt>
    <dgm:pt modelId="{78B30BEA-917E-614D-B88C-4CD4FFBF7B08}" type="sibTrans" cxnId="{DFBE00E4-9216-AC4D-97D7-1ABBE853C103}">
      <dgm:prSet/>
      <dgm:spPr/>
      <dgm:t>
        <a:bodyPr/>
        <a:lstStyle/>
        <a:p>
          <a:endParaRPr lang="en-US"/>
        </a:p>
      </dgm:t>
    </dgm:pt>
    <dgm:pt modelId="{FECAA50E-913A-7C4F-8F34-A2AE7A6612DA}" type="parTrans" cxnId="{DFBE00E4-9216-AC4D-97D7-1ABBE853C103}">
      <dgm:prSet/>
      <dgm:spPr/>
      <dgm:t>
        <a:bodyPr/>
        <a:lstStyle/>
        <a:p>
          <a:endParaRPr lang="en-US"/>
        </a:p>
      </dgm:t>
    </dgm:pt>
    <dgm:pt modelId="{7A32656F-8BED-5347-B954-6C5C3B518470}" type="pres">
      <dgm:prSet presAssocID="{0DC3ECBE-734C-0D42-89D9-3CDF8F59FFE0}" presName="Name0" presStyleCnt="0">
        <dgm:presLayoutVars>
          <dgm:dir/>
          <dgm:resizeHandles val="exact"/>
        </dgm:presLayoutVars>
      </dgm:prSet>
      <dgm:spPr/>
    </dgm:pt>
    <dgm:pt modelId="{1EB6F5EE-DB9C-DB46-A875-9DD040F3F8A8}" type="pres">
      <dgm:prSet presAssocID="{0DC3ECBE-734C-0D42-89D9-3CDF8F59FFE0}" presName="bkgdShp" presStyleLbl="alignAccFollowNode1" presStyleIdx="0" presStyleCnt="1" custScaleY="1799" custLinFactNeighborY="-5924"/>
      <dgm:spPr/>
    </dgm:pt>
    <dgm:pt modelId="{C28F4A92-A4B5-794C-B593-3764BC2CCAD4}" type="pres">
      <dgm:prSet presAssocID="{0DC3ECBE-734C-0D42-89D9-3CDF8F59FFE0}" presName="linComp" presStyleCnt="0"/>
      <dgm:spPr/>
    </dgm:pt>
    <dgm:pt modelId="{46DD10FD-1BDE-534D-A643-FE85FB895D68}" type="pres">
      <dgm:prSet presAssocID="{83408019-F199-5A4B-96C3-F858F243D6B8}" presName="compNode" presStyleCnt="0"/>
      <dgm:spPr/>
    </dgm:pt>
    <dgm:pt modelId="{1B575C1A-FF88-444E-B5B6-E721EE490D8A}" type="pres">
      <dgm:prSet presAssocID="{83408019-F199-5A4B-96C3-F858F243D6B8}" presName="node" presStyleLbl="node1" presStyleIdx="0" presStyleCnt="5" custScaleY="134112" custLinFactNeighborX="-4848" custLinFactNeighborY="-18009">
        <dgm:presLayoutVars>
          <dgm:bulletEnabled val="1"/>
        </dgm:presLayoutVars>
      </dgm:prSet>
      <dgm:spPr/>
    </dgm:pt>
    <dgm:pt modelId="{9A2CEC18-2E08-3347-8EAF-BCB4D544CDE4}" type="pres">
      <dgm:prSet presAssocID="{83408019-F199-5A4B-96C3-F858F243D6B8}" presName="invisiNode" presStyleLbl="node1" presStyleIdx="0" presStyleCnt="5"/>
      <dgm:spPr/>
    </dgm:pt>
    <dgm:pt modelId="{24849850-3E46-674B-90C5-CAD69EA33066}" type="pres">
      <dgm:prSet presAssocID="{83408019-F199-5A4B-96C3-F858F243D6B8}" presName="imagNode" presStyleLbl="fgImgPlace1" presStyleIdx="0" presStyleCnt="5" custScaleY="56422" custLinFactNeighborX="-5000" custLinFactNeighborY="-33478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</dgm:spPr>
    </dgm:pt>
    <dgm:pt modelId="{B6BC9766-EE7E-8A41-A129-9B219155D0F9}" type="pres">
      <dgm:prSet presAssocID="{0BC1FC55-4149-0341-9642-373E4DDAA01A}" presName="sibTrans" presStyleLbl="sibTrans2D1" presStyleIdx="0" presStyleCnt="0"/>
      <dgm:spPr/>
    </dgm:pt>
    <dgm:pt modelId="{37AAB213-5CC6-8B40-8DB5-33052BAA8B2A}" type="pres">
      <dgm:prSet presAssocID="{6F7099DA-0972-A144-80C8-67353952A1C9}" presName="compNode" presStyleCnt="0"/>
      <dgm:spPr/>
    </dgm:pt>
    <dgm:pt modelId="{465CF2FF-ECD9-A747-A187-42462F5F4501}" type="pres">
      <dgm:prSet presAssocID="{6F7099DA-0972-A144-80C8-67353952A1C9}" presName="node" presStyleLbl="node1" presStyleIdx="1" presStyleCnt="5" custScaleY="134112" custLinFactNeighborX="-2984" custLinFactNeighborY="-18009">
        <dgm:presLayoutVars>
          <dgm:bulletEnabled val="1"/>
        </dgm:presLayoutVars>
      </dgm:prSet>
      <dgm:spPr/>
    </dgm:pt>
    <dgm:pt modelId="{C835FC56-E257-5B41-95DA-1F19CAE3BE95}" type="pres">
      <dgm:prSet presAssocID="{6F7099DA-0972-A144-80C8-67353952A1C9}" presName="invisiNode" presStyleLbl="node1" presStyleIdx="1" presStyleCnt="5"/>
      <dgm:spPr/>
    </dgm:pt>
    <dgm:pt modelId="{79FEB691-FBCE-C141-AB4F-58C526248B99}" type="pres">
      <dgm:prSet presAssocID="{6F7099DA-0972-A144-80C8-67353952A1C9}" presName="imagNode" presStyleLbl="fgImgPlace1" presStyleIdx="1" presStyleCnt="5" custScaleY="56422" custLinFactNeighborX="-3136" custLinFactNeighborY="-25757"/>
      <dgm:spPr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</dgm:spPr>
    </dgm:pt>
    <dgm:pt modelId="{537FD9B9-C6D6-B54C-A984-5822CB9014D2}" type="pres">
      <dgm:prSet presAssocID="{5D9435A2-FB56-5B4B-BADB-8B0C36B74E2A}" presName="sibTrans" presStyleLbl="sibTrans2D1" presStyleIdx="0" presStyleCnt="0"/>
      <dgm:spPr/>
    </dgm:pt>
    <dgm:pt modelId="{5ADABC21-5B13-E348-B135-0F8A1446D616}" type="pres">
      <dgm:prSet presAssocID="{E1C344A2-EE40-E243-AD26-743100F7E003}" presName="compNode" presStyleCnt="0"/>
      <dgm:spPr/>
    </dgm:pt>
    <dgm:pt modelId="{6634395D-3E6E-5E40-8313-7377CECD548E}" type="pres">
      <dgm:prSet presAssocID="{E1C344A2-EE40-E243-AD26-743100F7E003}" presName="node" presStyleLbl="node1" presStyleIdx="2" presStyleCnt="5" custScaleY="134112" custLinFactNeighborX="-1120" custLinFactNeighborY="-18009">
        <dgm:presLayoutVars>
          <dgm:bulletEnabled val="1"/>
        </dgm:presLayoutVars>
      </dgm:prSet>
      <dgm:spPr/>
    </dgm:pt>
    <dgm:pt modelId="{9769AC14-4436-8745-844C-148F2D3AF82D}" type="pres">
      <dgm:prSet presAssocID="{E1C344A2-EE40-E243-AD26-743100F7E003}" presName="invisiNode" presStyleLbl="node1" presStyleIdx="2" presStyleCnt="5"/>
      <dgm:spPr/>
    </dgm:pt>
    <dgm:pt modelId="{6F4E6F40-B2DC-7244-835C-C31E39DD391E}" type="pres">
      <dgm:prSet presAssocID="{E1C344A2-EE40-E243-AD26-743100F7E003}" presName="imagNode" presStyleLbl="fgImgPlace1" presStyleIdx="2" presStyleCnt="5" custScaleY="56422" custLinFactNeighborX="-1272" custLinFactNeighborY="-2575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</dgm:pt>
    <dgm:pt modelId="{54362776-9C12-2347-94D3-2AAA4D9988AE}" type="pres">
      <dgm:prSet presAssocID="{A79104F4-50DF-AE4C-AE47-98CE95123FFA}" presName="sibTrans" presStyleLbl="sibTrans2D1" presStyleIdx="0" presStyleCnt="0"/>
      <dgm:spPr/>
    </dgm:pt>
    <dgm:pt modelId="{946FE097-6C96-A742-9EE2-41A951BBED3A}" type="pres">
      <dgm:prSet presAssocID="{DE5C1AE5-7F0D-5342-91C0-76E6A2D4041C}" presName="compNode" presStyleCnt="0"/>
      <dgm:spPr/>
    </dgm:pt>
    <dgm:pt modelId="{73BFF8C8-FEEF-654A-8784-C4EA46F77372}" type="pres">
      <dgm:prSet presAssocID="{DE5C1AE5-7F0D-5342-91C0-76E6A2D4041C}" presName="node" presStyleLbl="node1" presStyleIdx="3" presStyleCnt="5" custScaleY="134112" custLinFactNeighborX="2608" custLinFactNeighborY="-18009">
        <dgm:presLayoutVars>
          <dgm:bulletEnabled val="1"/>
        </dgm:presLayoutVars>
      </dgm:prSet>
      <dgm:spPr/>
    </dgm:pt>
    <dgm:pt modelId="{D9842004-DF54-DE43-B431-665E6A5A3CCD}" type="pres">
      <dgm:prSet presAssocID="{DE5C1AE5-7F0D-5342-91C0-76E6A2D4041C}" presName="invisiNode" presStyleLbl="node1" presStyleIdx="3" presStyleCnt="5"/>
      <dgm:spPr/>
    </dgm:pt>
    <dgm:pt modelId="{F66B6B27-BBEF-BF4B-96CF-6D413F5A3A85}" type="pres">
      <dgm:prSet presAssocID="{DE5C1AE5-7F0D-5342-91C0-76E6A2D4041C}" presName="imagNode" presStyleLbl="fgImgPlace1" presStyleIdx="3" presStyleCnt="5" custScaleY="56422" custLinFactNeighborX="2456" custLinFactNeighborY="-25757"/>
      <dgm:spPr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</dgm:spPr>
    </dgm:pt>
    <dgm:pt modelId="{BC628594-8FDF-C645-A454-1816BF13B931}" type="pres">
      <dgm:prSet presAssocID="{C34F22A2-7900-C54C-ADD3-351636796DF9}" presName="sibTrans" presStyleLbl="sibTrans2D1" presStyleIdx="0" presStyleCnt="0"/>
      <dgm:spPr/>
    </dgm:pt>
    <dgm:pt modelId="{86FC9C01-9A30-5146-81A4-57524E96C065}" type="pres">
      <dgm:prSet presAssocID="{96659C35-1C22-BB4E-AE9B-5146C36A43BC}" presName="compNode" presStyleCnt="0"/>
      <dgm:spPr/>
    </dgm:pt>
    <dgm:pt modelId="{2F4EC20B-71B9-5341-805E-BB3DBFF1A13A}" type="pres">
      <dgm:prSet presAssocID="{96659C35-1C22-BB4E-AE9B-5146C36A43BC}" presName="node" presStyleLbl="node1" presStyleIdx="4" presStyleCnt="5" custScaleY="134088" custLinFactNeighborX="5602" custLinFactNeighborY="-17724">
        <dgm:presLayoutVars>
          <dgm:bulletEnabled val="1"/>
        </dgm:presLayoutVars>
      </dgm:prSet>
      <dgm:spPr/>
    </dgm:pt>
    <dgm:pt modelId="{78F420A8-E44F-0F4C-A744-B351FB2AA800}" type="pres">
      <dgm:prSet presAssocID="{96659C35-1C22-BB4E-AE9B-5146C36A43BC}" presName="invisiNode" presStyleLbl="node1" presStyleIdx="4" presStyleCnt="5"/>
      <dgm:spPr/>
    </dgm:pt>
    <dgm:pt modelId="{AEAAF808-56BF-A94A-8038-838EFF9E5053}" type="pres">
      <dgm:prSet presAssocID="{96659C35-1C22-BB4E-AE9B-5146C36A43BC}" presName="imagNode" presStyleLbl="fgImgPlace1" presStyleIdx="4" presStyleCnt="5" custScaleY="56367" custLinFactNeighborX="5602" custLinFactNeighborY="-39998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</dgm:spPr>
    </dgm:pt>
  </dgm:ptLst>
  <dgm:cxnLst>
    <dgm:cxn modelId="{10E96A01-1320-1345-9DB8-2F2A08D4439C}" type="presOf" srcId="{0DC3ECBE-734C-0D42-89D9-3CDF8F59FFE0}" destId="{7A32656F-8BED-5347-B954-6C5C3B518470}" srcOrd="0" destOrd="0" presId="urn:microsoft.com/office/officeart/2005/8/layout/pList2"/>
    <dgm:cxn modelId="{2F32CC3D-6383-2746-B814-79CB9DD79070}" type="presOf" srcId="{E1C344A2-EE40-E243-AD26-743100F7E003}" destId="{6634395D-3E6E-5E40-8313-7377CECD548E}" srcOrd="0" destOrd="0" presId="urn:microsoft.com/office/officeart/2005/8/layout/pList2"/>
    <dgm:cxn modelId="{3C277454-7A25-AD4A-91DD-455EEFCAB6BC}" type="presOf" srcId="{6F7099DA-0972-A144-80C8-67353952A1C9}" destId="{465CF2FF-ECD9-A747-A187-42462F5F4501}" srcOrd="0" destOrd="0" presId="urn:microsoft.com/office/officeart/2005/8/layout/pList2"/>
    <dgm:cxn modelId="{D4493157-D6E2-004D-84B1-0BE282BC32DA}" type="presOf" srcId="{C34F22A2-7900-C54C-ADD3-351636796DF9}" destId="{BC628594-8FDF-C645-A454-1816BF13B931}" srcOrd="0" destOrd="0" presId="urn:microsoft.com/office/officeart/2005/8/layout/pList2"/>
    <dgm:cxn modelId="{D20ABB5C-3762-994C-A328-FC1965FBC957}" type="presOf" srcId="{0BC1FC55-4149-0341-9642-373E4DDAA01A}" destId="{B6BC9766-EE7E-8A41-A129-9B219155D0F9}" srcOrd="0" destOrd="0" presId="urn:microsoft.com/office/officeart/2005/8/layout/pList2"/>
    <dgm:cxn modelId="{A78AB27D-56F9-8A42-9612-9B49249DE7F7}" type="presOf" srcId="{A79104F4-50DF-AE4C-AE47-98CE95123FFA}" destId="{54362776-9C12-2347-94D3-2AAA4D9988AE}" srcOrd="0" destOrd="0" presId="urn:microsoft.com/office/officeart/2005/8/layout/pList2"/>
    <dgm:cxn modelId="{367972A1-1E97-B04F-B07B-6063603827BD}" type="presOf" srcId="{DE5C1AE5-7F0D-5342-91C0-76E6A2D4041C}" destId="{73BFF8C8-FEEF-654A-8784-C4EA46F77372}" srcOrd="0" destOrd="0" presId="urn:microsoft.com/office/officeart/2005/8/layout/pList2"/>
    <dgm:cxn modelId="{7DCE40A5-0D0E-6F45-97C3-80070E7E46B5}" type="presOf" srcId="{5D9435A2-FB56-5B4B-BADB-8B0C36B74E2A}" destId="{537FD9B9-C6D6-B54C-A984-5822CB9014D2}" srcOrd="0" destOrd="0" presId="urn:microsoft.com/office/officeart/2005/8/layout/pList2"/>
    <dgm:cxn modelId="{926B3FAA-3E41-B946-8674-B46F8DB7875B}" srcId="{0DC3ECBE-734C-0D42-89D9-3CDF8F59FFE0}" destId="{83408019-F199-5A4B-96C3-F858F243D6B8}" srcOrd="0" destOrd="0" parTransId="{A1DB909E-CE3E-9541-B09F-F2E640CB22A6}" sibTransId="{0BC1FC55-4149-0341-9642-373E4DDAA01A}"/>
    <dgm:cxn modelId="{AB937BC8-5030-3946-9CA2-D47257BDF256}" srcId="{0DC3ECBE-734C-0D42-89D9-3CDF8F59FFE0}" destId="{6F7099DA-0972-A144-80C8-67353952A1C9}" srcOrd="1" destOrd="0" parTransId="{84A2544D-CE42-9149-8130-C5F83667DADB}" sibTransId="{5D9435A2-FB56-5B4B-BADB-8B0C36B74E2A}"/>
    <dgm:cxn modelId="{B80AD6D7-E648-B44A-A0A6-6329E63B4D61}" srcId="{0DC3ECBE-734C-0D42-89D9-3CDF8F59FFE0}" destId="{E1C344A2-EE40-E243-AD26-743100F7E003}" srcOrd="2" destOrd="0" parTransId="{851FA3DD-BD97-4743-B984-530334DF68F2}" sibTransId="{A79104F4-50DF-AE4C-AE47-98CE95123FFA}"/>
    <dgm:cxn modelId="{E32CECD7-3FD6-F741-8D5D-D53B6519353C}" type="presOf" srcId="{96659C35-1C22-BB4E-AE9B-5146C36A43BC}" destId="{2F4EC20B-71B9-5341-805E-BB3DBFF1A13A}" srcOrd="0" destOrd="0" presId="urn:microsoft.com/office/officeart/2005/8/layout/pList2"/>
    <dgm:cxn modelId="{4706D4DD-0ACF-5D43-94B1-52E1A2A50023}" srcId="{0DC3ECBE-734C-0D42-89D9-3CDF8F59FFE0}" destId="{DE5C1AE5-7F0D-5342-91C0-76E6A2D4041C}" srcOrd="3" destOrd="0" parTransId="{579C86E2-8A86-2C42-9441-F8AED3501B0D}" sibTransId="{C34F22A2-7900-C54C-ADD3-351636796DF9}"/>
    <dgm:cxn modelId="{DFBE00E4-9216-AC4D-97D7-1ABBE853C103}" srcId="{0DC3ECBE-734C-0D42-89D9-3CDF8F59FFE0}" destId="{96659C35-1C22-BB4E-AE9B-5146C36A43BC}" srcOrd="4" destOrd="0" parTransId="{FECAA50E-913A-7C4F-8F34-A2AE7A6612DA}" sibTransId="{78B30BEA-917E-614D-B88C-4CD4FFBF7B08}"/>
    <dgm:cxn modelId="{3B346BEA-DB08-B547-AA91-BF5FF90C866C}" type="presOf" srcId="{83408019-F199-5A4B-96C3-F858F243D6B8}" destId="{1B575C1A-FF88-444E-B5B6-E721EE490D8A}" srcOrd="0" destOrd="0" presId="urn:microsoft.com/office/officeart/2005/8/layout/pList2"/>
    <dgm:cxn modelId="{B16E65A4-F40C-7943-8D35-2FC9ED005E74}" type="presParOf" srcId="{7A32656F-8BED-5347-B954-6C5C3B518470}" destId="{1EB6F5EE-DB9C-DB46-A875-9DD040F3F8A8}" srcOrd="0" destOrd="0" presId="urn:microsoft.com/office/officeart/2005/8/layout/pList2"/>
    <dgm:cxn modelId="{24F93A5D-17B8-8940-99D3-D010FC2EF145}" type="presParOf" srcId="{7A32656F-8BED-5347-B954-6C5C3B518470}" destId="{C28F4A92-A4B5-794C-B593-3764BC2CCAD4}" srcOrd="1" destOrd="0" presId="urn:microsoft.com/office/officeart/2005/8/layout/pList2"/>
    <dgm:cxn modelId="{FA563B4F-B8D4-774F-A3D5-EE2EBC3B3E64}" type="presParOf" srcId="{C28F4A92-A4B5-794C-B593-3764BC2CCAD4}" destId="{46DD10FD-1BDE-534D-A643-FE85FB895D68}" srcOrd="0" destOrd="0" presId="urn:microsoft.com/office/officeart/2005/8/layout/pList2"/>
    <dgm:cxn modelId="{8D4B3858-13CF-3F4D-932B-939916587685}" type="presParOf" srcId="{46DD10FD-1BDE-534D-A643-FE85FB895D68}" destId="{1B575C1A-FF88-444E-B5B6-E721EE490D8A}" srcOrd="0" destOrd="0" presId="urn:microsoft.com/office/officeart/2005/8/layout/pList2"/>
    <dgm:cxn modelId="{C4869A1E-7F4A-3E46-A38C-07B46CD08F8A}" type="presParOf" srcId="{46DD10FD-1BDE-534D-A643-FE85FB895D68}" destId="{9A2CEC18-2E08-3347-8EAF-BCB4D544CDE4}" srcOrd="1" destOrd="0" presId="urn:microsoft.com/office/officeart/2005/8/layout/pList2"/>
    <dgm:cxn modelId="{77F5FA0B-80BC-5447-B76B-BA8B85967427}" type="presParOf" srcId="{46DD10FD-1BDE-534D-A643-FE85FB895D68}" destId="{24849850-3E46-674B-90C5-CAD69EA33066}" srcOrd="2" destOrd="0" presId="urn:microsoft.com/office/officeart/2005/8/layout/pList2"/>
    <dgm:cxn modelId="{5B0487AE-0124-8649-B60F-3DB3AE39473D}" type="presParOf" srcId="{C28F4A92-A4B5-794C-B593-3764BC2CCAD4}" destId="{B6BC9766-EE7E-8A41-A129-9B219155D0F9}" srcOrd="1" destOrd="0" presId="urn:microsoft.com/office/officeart/2005/8/layout/pList2"/>
    <dgm:cxn modelId="{779A2B12-64DF-7F49-8C62-FCAC734ED5F3}" type="presParOf" srcId="{C28F4A92-A4B5-794C-B593-3764BC2CCAD4}" destId="{37AAB213-5CC6-8B40-8DB5-33052BAA8B2A}" srcOrd="2" destOrd="0" presId="urn:microsoft.com/office/officeart/2005/8/layout/pList2"/>
    <dgm:cxn modelId="{2262739A-975A-154D-BF87-1FC77A33E2E8}" type="presParOf" srcId="{37AAB213-5CC6-8B40-8DB5-33052BAA8B2A}" destId="{465CF2FF-ECD9-A747-A187-42462F5F4501}" srcOrd="0" destOrd="0" presId="urn:microsoft.com/office/officeart/2005/8/layout/pList2"/>
    <dgm:cxn modelId="{2A1065B8-19DD-FA49-92C9-D78867239070}" type="presParOf" srcId="{37AAB213-5CC6-8B40-8DB5-33052BAA8B2A}" destId="{C835FC56-E257-5B41-95DA-1F19CAE3BE95}" srcOrd="1" destOrd="0" presId="urn:microsoft.com/office/officeart/2005/8/layout/pList2"/>
    <dgm:cxn modelId="{152A1E8F-21B1-7A45-91B3-66244E87B32A}" type="presParOf" srcId="{37AAB213-5CC6-8B40-8DB5-33052BAA8B2A}" destId="{79FEB691-FBCE-C141-AB4F-58C526248B99}" srcOrd="2" destOrd="0" presId="urn:microsoft.com/office/officeart/2005/8/layout/pList2"/>
    <dgm:cxn modelId="{B4ABA7EE-D5AE-7C45-8560-9259D7AB7AEC}" type="presParOf" srcId="{C28F4A92-A4B5-794C-B593-3764BC2CCAD4}" destId="{537FD9B9-C6D6-B54C-A984-5822CB9014D2}" srcOrd="3" destOrd="0" presId="urn:microsoft.com/office/officeart/2005/8/layout/pList2"/>
    <dgm:cxn modelId="{BF6E71CF-E3A5-0E49-AF39-AC2870D54BC2}" type="presParOf" srcId="{C28F4A92-A4B5-794C-B593-3764BC2CCAD4}" destId="{5ADABC21-5B13-E348-B135-0F8A1446D616}" srcOrd="4" destOrd="0" presId="urn:microsoft.com/office/officeart/2005/8/layout/pList2"/>
    <dgm:cxn modelId="{49AA323D-04FB-E748-967B-5AC1DE80BF14}" type="presParOf" srcId="{5ADABC21-5B13-E348-B135-0F8A1446D616}" destId="{6634395D-3E6E-5E40-8313-7377CECD548E}" srcOrd="0" destOrd="0" presId="urn:microsoft.com/office/officeart/2005/8/layout/pList2"/>
    <dgm:cxn modelId="{EE399996-7848-EE46-AAD6-B370051BF011}" type="presParOf" srcId="{5ADABC21-5B13-E348-B135-0F8A1446D616}" destId="{9769AC14-4436-8745-844C-148F2D3AF82D}" srcOrd="1" destOrd="0" presId="urn:microsoft.com/office/officeart/2005/8/layout/pList2"/>
    <dgm:cxn modelId="{3FB516AD-618B-E247-BC9C-D1A11B554FA3}" type="presParOf" srcId="{5ADABC21-5B13-E348-B135-0F8A1446D616}" destId="{6F4E6F40-B2DC-7244-835C-C31E39DD391E}" srcOrd="2" destOrd="0" presId="urn:microsoft.com/office/officeart/2005/8/layout/pList2"/>
    <dgm:cxn modelId="{8576757B-F1D6-AC47-98D3-C9AFC0CD0542}" type="presParOf" srcId="{C28F4A92-A4B5-794C-B593-3764BC2CCAD4}" destId="{54362776-9C12-2347-94D3-2AAA4D9988AE}" srcOrd="5" destOrd="0" presId="urn:microsoft.com/office/officeart/2005/8/layout/pList2"/>
    <dgm:cxn modelId="{78F2C9C0-844B-F94A-9C38-611E64850044}" type="presParOf" srcId="{C28F4A92-A4B5-794C-B593-3764BC2CCAD4}" destId="{946FE097-6C96-A742-9EE2-41A951BBED3A}" srcOrd="6" destOrd="0" presId="urn:microsoft.com/office/officeart/2005/8/layout/pList2"/>
    <dgm:cxn modelId="{03FD68AD-C3FE-9A41-816D-C747F3E6192C}" type="presParOf" srcId="{946FE097-6C96-A742-9EE2-41A951BBED3A}" destId="{73BFF8C8-FEEF-654A-8784-C4EA46F77372}" srcOrd="0" destOrd="0" presId="urn:microsoft.com/office/officeart/2005/8/layout/pList2"/>
    <dgm:cxn modelId="{1405DB74-A0B8-0144-A0D5-53D3BB046B02}" type="presParOf" srcId="{946FE097-6C96-A742-9EE2-41A951BBED3A}" destId="{D9842004-DF54-DE43-B431-665E6A5A3CCD}" srcOrd="1" destOrd="0" presId="urn:microsoft.com/office/officeart/2005/8/layout/pList2"/>
    <dgm:cxn modelId="{30536AD3-27D0-FF41-B90F-BC26824442B3}" type="presParOf" srcId="{946FE097-6C96-A742-9EE2-41A951BBED3A}" destId="{F66B6B27-BBEF-BF4B-96CF-6D413F5A3A85}" srcOrd="2" destOrd="0" presId="urn:microsoft.com/office/officeart/2005/8/layout/pList2"/>
    <dgm:cxn modelId="{F31282BE-DDF7-C744-8B62-15A63D0809DF}" type="presParOf" srcId="{C28F4A92-A4B5-794C-B593-3764BC2CCAD4}" destId="{BC628594-8FDF-C645-A454-1816BF13B931}" srcOrd="7" destOrd="0" presId="urn:microsoft.com/office/officeart/2005/8/layout/pList2"/>
    <dgm:cxn modelId="{FE32553A-29B4-6946-8504-218505DB6578}" type="presParOf" srcId="{C28F4A92-A4B5-794C-B593-3764BC2CCAD4}" destId="{86FC9C01-9A30-5146-81A4-57524E96C065}" srcOrd="8" destOrd="0" presId="urn:microsoft.com/office/officeart/2005/8/layout/pList2"/>
    <dgm:cxn modelId="{B7AB2C82-527D-7845-B56C-E8FF3B191741}" type="presParOf" srcId="{86FC9C01-9A30-5146-81A4-57524E96C065}" destId="{2F4EC20B-71B9-5341-805E-BB3DBFF1A13A}" srcOrd="0" destOrd="0" presId="urn:microsoft.com/office/officeart/2005/8/layout/pList2"/>
    <dgm:cxn modelId="{A4BDBAB8-73F8-2141-BF71-5DF0D64E93C9}" type="presParOf" srcId="{86FC9C01-9A30-5146-81A4-57524E96C065}" destId="{78F420A8-E44F-0F4C-A744-B351FB2AA800}" srcOrd="1" destOrd="0" presId="urn:microsoft.com/office/officeart/2005/8/layout/pList2"/>
    <dgm:cxn modelId="{A704F179-75A3-514B-8C80-C5A50A274E59}" type="presParOf" srcId="{86FC9C01-9A30-5146-81A4-57524E96C065}" destId="{AEAAF808-56BF-A94A-8038-838EFF9E505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96D851C-CC72-434D-BCF8-4BA7FA169066}" type="doc">
      <dgm:prSet loTypeId="urn:microsoft.com/office/officeart/2005/8/layout/vList4" loCatId="" qsTypeId="urn:microsoft.com/office/officeart/2005/8/quickstyle/simple2" qsCatId="simple" csTypeId="urn:microsoft.com/office/officeart/2005/8/colors/accent0_2" csCatId="mainScheme" phldr="1"/>
      <dgm:spPr/>
    </dgm:pt>
    <dgm:pt modelId="{37E0A86D-6449-E447-B59A-8E6BD1F43609}">
      <dgm:prSet phldrT="[Text]"/>
      <dgm:spPr>
        <a:noFill/>
      </dgm:spPr>
      <dgm:t>
        <a:bodyPr/>
        <a:lstStyle/>
        <a:p>
          <a:r>
            <a:rPr lang="en-US" dirty="0"/>
            <a:t>Ultra-High Field Solenoids</a:t>
          </a:r>
        </a:p>
      </dgm:t>
    </dgm:pt>
    <dgm:pt modelId="{39964EE0-87D9-8D41-9316-91D5656B0266}" type="parTrans" cxnId="{2DEF7A24-B5B3-F144-BD2A-A7DD6003BDD0}">
      <dgm:prSet/>
      <dgm:spPr/>
      <dgm:t>
        <a:bodyPr/>
        <a:lstStyle/>
        <a:p>
          <a:endParaRPr lang="en-US"/>
        </a:p>
      </dgm:t>
    </dgm:pt>
    <dgm:pt modelId="{DD38F432-EDED-7B45-B1B5-38C6314F0953}" type="sibTrans" cxnId="{2DEF7A24-B5B3-F144-BD2A-A7DD6003BDD0}">
      <dgm:prSet/>
      <dgm:spPr/>
      <dgm:t>
        <a:bodyPr/>
        <a:lstStyle/>
        <a:p>
          <a:endParaRPr lang="en-US"/>
        </a:p>
      </dgm:t>
    </dgm:pt>
    <dgm:pt modelId="{544F519C-2648-A640-B876-03BCD4B0274D}">
      <dgm:prSet phldrT="[Text]"/>
      <dgm:spPr>
        <a:noFill/>
      </dgm:spPr>
      <dgm:t>
        <a:bodyPr/>
        <a:lstStyle/>
        <a:p>
          <a:r>
            <a:rPr lang="en-US" dirty="0"/>
            <a:t>Large Bore High Field Solenoids</a:t>
          </a:r>
        </a:p>
      </dgm:t>
    </dgm:pt>
    <dgm:pt modelId="{97D934E1-B32C-A149-8968-DBE2D1268CD6}" type="parTrans" cxnId="{A685BED2-5491-DC41-B8DC-8E8FF1434117}">
      <dgm:prSet/>
      <dgm:spPr/>
      <dgm:t>
        <a:bodyPr/>
        <a:lstStyle/>
        <a:p>
          <a:endParaRPr lang="en-US"/>
        </a:p>
      </dgm:t>
    </dgm:pt>
    <dgm:pt modelId="{602385E4-E3A9-3245-A260-8A5FC7542C28}" type="sibTrans" cxnId="{A685BED2-5491-DC41-B8DC-8E8FF1434117}">
      <dgm:prSet/>
      <dgm:spPr/>
      <dgm:t>
        <a:bodyPr/>
        <a:lstStyle/>
        <a:p>
          <a:endParaRPr lang="en-US"/>
        </a:p>
      </dgm:t>
    </dgm:pt>
    <dgm:pt modelId="{6FD63A37-94D0-A640-B3AD-8E8B234E8941}">
      <dgm:prSet phldrT="[Text]"/>
      <dgm:spPr>
        <a:noFill/>
      </dgm:spPr>
      <dgm:t>
        <a:bodyPr/>
        <a:lstStyle/>
        <a:p>
          <a:r>
            <a:rPr lang="en-US" dirty="0"/>
            <a:t>Compact, Efficient Accelerator Magnets</a:t>
          </a:r>
        </a:p>
      </dgm:t>
    </dgm:pt>
    <dgm:pt modelId="{E588F516-BAA7-4E45-B549-685E5E73EA4F}" type="parTrans" cxnId="{F4BDF3BB-0378-7942-886B-F0EBF4489D9F}">
      <dgm:prSet/>
      <dgm:spPr/>
      <dgm:t>
        <a:bodyPr/>
        <a:lstStyle/>
        <a:p>
          <a:endParaRPr lang="en-US"/>
        </a:p>
      </dgm:t>
    </dgm:pt>
    <dgm:pt modelId="{CADF2ACE-18DF-3E48-B86B-FB6C6B79E36C}" type="sibTrans" cxnId="{F4BDF3BB-0378-7942-886B-F0EBF4489D9F}">
      <dgm:prSet/>
      <dgm:spPr/>
      <dgm:t>
        <a:bodyPr/>
        <a:lstStyle/>
        <a:p>
          <a:endParaRPr lang="en-US"/>
        </a:p>
      </dgm:t>
    </dgm:pt>
    <dgm:pt modelId="{B318FCBB-1F6A-0744-B050-A9A7701BAF75}">
      <dgm:prSet/>
      <dgm:spPr>
        <a:solidFill>
          <a:schemeClr val="lt1">
            <a:hueOff val="0"/>
            <a:satOff val="0"/>
            <a:lumOff val="0"/>
            <a:alpha val="50000"/>
          </a:schemeClr>
        </a:solidFill>
      </dgm:spPr>
      <dgm:t>
        <a:bodyPr/>
        <a:lstStyle/>
        <a:p>
          <a:r>
            <a:rPr lang="en-US" dirty="0"/>
            <a:t>Undulators, Wigglers, Super-bends</a:t>
          </a:r>
        </a:p>
      </dgm:t>
    </dgm:pt>
    <dgm:pt modelId="{D0AF8308-7A2F-554C-8792-3ADDF9629744}" type="parTrans" cxnId="{F916E583-6D0D-9843-8DC2-3C0D1D10E50A}">
      <dgm:prSet/>
      <dgm:spPr/>
      <dgm:t>
        <a:bodyPr/>
        <a:lstStyle/>
        <a:p>
          <a:endParaRPr lang="en-US"/>
        </a:p>
      </dgm:t>
    </dgm:pt>
    <dgm:pt modelId="{FF1FF0B6-DA93-F64A-ADF8-8A3FC184D05E}" type="sibTrans" cxnId="{F916E583-6D0D-9843-8DC2-3C0D1D10E50A}">
      <dgm:prSet/>
      <dgm:spPr/>
      <dgm:t>
        <a:bodyPr/>
        <a:lstStyle/>
        <a:p>
          <a:endParaRPr lang="en-US"/>
        </a:p>
      </dgm:t>
    </dgm:pt>
    <dgm:pt modelId="{1440A150-98BA-5F4D-A574-97343C6C3479}" type="pres">
      <dgm:prSet presAssocID="{596D851C-CC72-434D-BCF8-4BA7FA169066}" presName="linear" presStyleCnt="0">
        <dgm:presLayoutVars>
          <dgm:dir/>
          <dgm:resizeHandles val="exact"/>
        </dgm:presLayoutVars>
      </dgm:prSet>
      <dgm:spPr/>
    </dgm:pt>
    <dgm:pt modelId="{556F2087-E984-4747-90C4-85BB58283A51}" type="pres">
      <dgm:prSet presAssocID="{37E0A86D-6449-E447-B59A-8E6BD1F43609}" presName="comp" presStyleCnt="0"/>
      <dgm:spPr/>
    </dgm:pt>
    <dgm:pt modelId="{9B42D625-4F6F-1748-9E03-CFFA0147C53E}" type="pres">
      <dgm:prSet presAssocID="{37E0A86D-6449-E447-B59A-8E6BD1F43609}" presName="box" presStyleLbl="node1" presStyleIdx="0" presStyleCnt="4"/>
      <dgm:spPr/>
    </dgm:pt>
    <dgm:pt modelId="{17F40283-42A1-B445-AC65-32D1D562F790}" type="pres">
      <dgm:prSet presAssocID="{37E0A86D-6449-E447-B59A-8E6BD1F43609}" presName="img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</dgm:spPr>
    </dgm:pt>
    <dgm:pt modelId="{F6691892-A52E-0C4C-8D8A-50F82A55669B}" type="pres">
      <dgm:prSet presAssocID="{37E0A86D-6449-E447-B59A-8E6BD1F43609}" presName="text" presStyleLbl="node1" presStyleIdx="0" presStyleCnt="4">
        <dgm:presLayoutVars>
          <dgm:bulletEnabled val="1"/>
        </dgm:presLayoutVars>
      </dgm:prSet>
      <dgm:spPr/>
    </dgm:pt>
    <dgm:pt modelId="{7E5D96E1-0305-D947-BBB3-3EC5658C6710}" type="pres">
      <dgm:prSet presAssocID="{DD38F432-EDED-7B45-B1B5-38C6314F0953}" presName="spacer" presStyleCnt="0"/>
      <dgm:spPr/>
    </dgm:pt>
    <dgm:pt modelId="{07999A56-C647-F244-B686-19BFE04729B8}" type="pres">
      <dgm:prSet presAssocID="{544F519C-2648-A640-B876-03BCD4B0274D}" presName="comp" presStyleCnt="0"/>
      <dgm:spPr/>
    </dgm:pt>
    <dgm:pt modelId="{210590A1-1BA1-BD4E-9389-33CA24BC207C}" type="pres">
      <dgm:prSet presAssocID="{544F519C-2648-A640-B876-03BCD4B0274D}" presName="box" presStyleLbl="node1" presStyleIdx="1" presStyleCnt="4"/>
      <dgm:spPr/>
    </dgm:pt>
    <dgm:pt modelId="{621FBE58-0C8D-8A4B-8560-D273230C0D44}" type="pres">
      <dgm:prSet presAssocID="{544F519C-2648-A640-B876-03BCD4B0274D}" presName="img" presStyleLbl="fgImgPlace1" presStyleIdx="1" presStyleCnt="4"/>
      <dgm:spPr>
        <a:blipFill rotWithShape="1">
          <a:blip xmlns:r="http://schemas.openxmlformats.org/officeDocument/2006/relationships" r:embed="rId2"/>
          <a:srcRect/>
          <a:stretch>
            <a:fillRect t="-5000" b="-5000"/>
          </a:stretch>
        </a:blipFill>
      </dgm:spPr>
    </dgm:pt>
    <dgm:pt modelId="{407347A9-00F6-3443-BB38-9E64D1D8358F}" type="pres">
      <dgm:prSet presAssocID="{544F519C-2648-A640-B876-03BCD4B0274D}" presName="text" presStyleLbl="node1" presStyleIdx="1" presStyleCnt="4">
        <dgm:presLayoutVars>
          <dgm:bulletEnabled val="1"/>
        </dgm:presLayoutVars>
      </dgm:prSet>
      <dgm:spPr/>
    </dgm:pt>
    <dgm:pt modelId="{326ABB68-01E9-BA47-9B0B-018FC99BDACE}" type="pres">
      <dgm:prSet presAssocID="{602385E4-E3A9-3245-A260-8A5FC7542C28}" presName="spacer" presStyleCnt="0"/>
      <dgm:spPr/>
    </dgm:pt>
    <dgm:pt modelId="{AAA0F42E-B12F-E046-BF32-110BAF269F56}" type="pres">
      <dgm:prSet presAssocID="{6FD63A37-94D0-A640-B3AD-8E8B234E8941}" presName="comp" presStyleCnt="0"/>
      <dgm:spPr/>
    </dgm:pt>
    <dgm:pt modelId="{7F2DA72B-DF8A-CE4C-8D95-B7D1BD13D766}" type="pres">
      <dgm:prSet presAssocID="{6FD63A37-94D0-A640-B3AD-8E8B234E8941}" presName="box" presStyleLbl="node1" presStyleIdx="2" presStyleCnt="4"/>
      <dgm:spPr/>
    </dgm:pt>
    <dgm:pt modelId="{CA359620-2437-4E42-8D53-429A2F116B6B}" type="pres">
      <dgm:prSet presAssocID="{6FD63A37-94D0-A640-B3AD-8E8B234E8941}" presName="img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127BEDDB-7621-3E4D-BC97-2B2B5AA995FF}" type="pres">
      <dgm:prSet presAssocID="{6FD63A37-94D0-A640-B3AD-8E8B234E8941}" presName="text" presStyleLbl="node1" presStyleIdx="2" presStyleCnt="4">
        <dgm:presLayoutVars>
          <dgm:bulletEnabled val="1"/>
        </dgm:presLayoutVars>
      </dgm:prSet>
      <dgm:spPr/>
    </dgm:pt>
    <dgm:pt modelId="{C5B94610-A57F-544D-A999-C42B6B8664F7}" type="pres">
      <dgm:prSet presAssocID="{CADF2ACE-18DF-3E48-B86B-FB6C6B79E36C}" presName="spacer" presStyleCnt="0"/>
      <dgm:spPr/>
    </dgm:pt>
    <dgm:pt modelId="{C8697829-8970-8840-BBDE-E42C8FB36160}" type="pres">
      <dgm:prSet presAssocID="{B318FCBB-1F6A-0744-B050-A9A7701BAF75}" presName="comp" presStyleCnt="0"/>
      <dgm:spPr/>
    </dgm:pt>
    <dgm:pt modelId="{8E74CE14-F93D-CC40-B04C-F84756C14BE2}" type="pres">
      <dgm:prSet presAssocID="{B318FCBB-1F6A-0744-B050-A9A7701BAF75}" presName="box" presStyleLbl="node1" presStyleIdx="3" presStyleCnt="4"/>
      <dgm:spPr/>
    </dgm:pt>
    <dgm:pt modelId="{BCFBD474-CA57-BF45-BF07-18387C294A33}" type="pres">
      <dgm:prSet presAssocID="{B318FCBB-1F6A-0744-B050-A9A7701BAF75}" presName="img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3000" b="-53000"/>
          </a:stretch>
        </a:blipFill>
      </dgm:spPr>
    </dgm:pt>
    <dgm:pt modelId="{CF62C6A4-FBC1-904B-BF71-2CF74062DE16}" type="pres">
      <dgm:prSet presAssocID="{B318FCBB-1F6A-0744-B050-A9A7701BAF75}" presName="text" presStyleLbl="node1" presStyleIdx="3" presStyleCnt="4">
        <dgm:presLayoutVars>
          <dgm:bulletEnabled val="1"/>
        </dgm:presLayoutVars>
      </dgm:prSet>
      <dgm:spPr/>
    </dgm:pt>
  </dgm:ptLst>
  <dgm:cxnLst>
    <dgm:cxn modelId="{A55AEB06-D162-3A46-9352-50C8E238DFF8}" type="presOf" srcId="{6FD63A37-94D0-A640-B3AD-8E8B234E8941}" destId="{127BEDDB-7621-3E4D-BC97-2B2B5AA995FF}" srcOrd="1" destOrd="0" presId="urn:microsoft.com/office/officeart/2005/8/layout/vList4"/>
    <dgm:cxn modelId="{31E4AC0D-3DEB-824F-94D2-2BB54CDE8BEE}" type="presOf" srcId="{6FD63A37-94D0-A640-B3AD-8E8B234E8941}" destId="{7F2DA72B-DF8A-CE4C-8D95-B7D1BD13D766}" srcOrd="0" destOrd="0" presId="urn:microsoft.com/office/officeart/2005/8/layout/vList4"/>
    <dgm:cxn modelId="{DA9BA71F-A2E4-8E4E-9935-F31B297F5C7A}" type="presOf" srcId="{B318FCBB-1F6A-0744-B050-A9A7701BAF75}" destId="{8E74CE14-F93D-CC40-B04C-F84756C14BE2}" srcOrd="0" destOrd="0" presId="urn:microsoft.com/office/officeart/2005/8/layout/vList4"/>
    <dgm:cxn modelId="{2DEF7A24-B5B3-F144-BD2A-A7DD6003BDD0}" srcId="{596D851C-CC72-434D-BCF8-4BA7FA169066}" destId="{37E0A86D-6449-E447-B59A-8E6BD1F43609}" srcOrd="0" destOrd="0" parTransId="{39964EE0-87D9-8D41-9316-91D5656B0266}" sibTransId="{DD38F432-EDED-7B45-B1B5-38C6314F0953}"/>
    <dgm:cxn modelId="{BC58FB4A-ADE9-C94E-A2C9-F2D7022FB2C6}" type="presOf" srcId="{37E0A86D-6449-E447-B59A-8E6BD1F43609}" destId="{9B42D625-4F6F-1748-9E03-CFFA0147C53E}" srcOrd="0" destOrd="0" presId="urn:microsoft.com/office/officeart/2005/8/layout/vList4"/>
    <dgm:cxn modelId="{DEE2766E-6CAF-E443-95BC-9622B6CAF1A0}" type="presOf" srcId="{596D851C-CC72-434D-BCF8-4BA7FA169066}" destId="{1440A150-98BA-5F4D-A574-97343C6C3479}" srcOrd="0" destOrd="0" presId="urn:microsoft.com/office/officeart/2005/8/layout/vList4"/>
    <dgm:cxn modelId="{5DC99B6E-2E5B-8148-BDAB-B21632C5B77C}" type="presOf" srcId="{544F519C-2648-A640-B876-03BCD4B0274D}" destId="{210590A1-1BA1-BD4E-9389-33CA24BC207C}" srcOrd="0" destOrd="0" presId="urn:microsoft.com/office/officeart/2005/8/layout/vList4"/>
    <dgm:cxn modelId="{F916E583-6D0D-9843-8DC2-3C0D1D10E50A}" srcId="{596D851C-CC72-434D-BCF8-4BA7FA169066}" destId="{B318FCBB-1F6A-0744-B050-A9A7701BAF75}" srcOrd="3" destOrd="0" parTransId="{D0AF8308-7A2F-554C-8792-3ADDF9629744}" sibTransId="{FF1FF0B6-DA93-F64A-ADF8-8A3FC184D05E}"/>
    <dgm:cxn modelId="{B724499B-F170-3A41-8F7C-CB2F2B9C1D36}" type="presOf" srcId="{37E0A86D-6449-E447-B59A-8E6BD1F43609}" destId="{F6691892-A52E-0C4C-8D8A-50F82A55669B}" srcOrd="1" destOrd="0" presId="urn:microsoft.com/office/officeart/2005/8/layout/vList4"/>
    <dgm:cxn modelId="{F4BDF3BB-0378-7942-886B-F0EBF4489D9F}" srcId="{596D851C-CC72-434D-BCF8-4BA7FA169066}" destId="{6FD63A37-94D0-A640-B3AD-8E8B234E8941}" srcOrd="2" destOrd="0" parTransId="{E588F516-BAA7-4E45-B549-685E5E73EA4F}" sibTransId="{CADF2ACE-18DF-3E48-B86B-FB6C6B79E36C}"/>
    <dgm:cxn modelId="{56C545C1-3806-8A49-90C6-D9F0E99B1D44}" type="presOf" srcId="{544F519C-2648-A640-B876-03BCD4B0274D}" destId="{407347A9-00F6-3443-BB38-9E64D1D8358F}" srcOrd="1" destOrd="0" presId="urn:microsoft.com/office/officeart/2005/8/layout/vList4"/>
    <dgm:cxn modelId="{6A34F4CC-4591-854F-9161-86DDB2D08E6D}" type="presOf" srcId="{B318FCBB-1F6A-0744-B050-A9A7701BAF75}" destId="{CF62C6A4-FBC1-904B-BF71-2CF74062DE16}" srcOrd="1" destOrd="0" presId="urn:microsoft.com/office/officeart/2005/8/layout/vList4"/>
    <dgm:cxn modelId="{A685BED2-5491-DC41-B8DC-8E8FF1434117}" srcId="{596D851C-CC72-434D-BCF8-4BA7FA169066}" destId="{544F519C-2648-A640-B876-03BCD4B0274D}" srcOrd="1" destOrd="0" parTransId="{97D934E1-B32C-A149-8968-DBE2D1268CD6}" sibTransId="{602385E4-E3A9-3245-A260-8A5FC7542C28}"/>
    <dgm:cxn modelId="{38FDE155-CB80-0A4B-9ADC-FC6ACABDE334}" type="presParOf" srcId="{1440A150-98BA-5F4D-A574-97343C6C3479}" destId="{556F2087-E984-4747-90C4-85BB58283A51}" srcOrd="0" destOrd="0" presId="urn:microsoft.com/office/officeart/2005/8/layout/vList4"/>
    <dgm:cxn modelId="{54D156C9-EC25-0044-A3E6-8EB3AFE98855}" type="presParOf" srcId="{556F2087-E984-4747-90C4-85BB58283A51}" destId="{9B42D625-4F6F-1748-9E03-CFFA0147C53E}" srcOrd="0" destOrd="0" presId="urn:microsoft.com/office/officeart/2005/8/layout/vList4"/>
    <dgm:cxn modelId="{2473C7E5-6D82-1247-B219-01F34D38C779}" type="presParOf" srcId="{556F2087-E984-4747-90C4-85BB58283A51}" destId="{17F40283-42A1-B445-AC65-32D1D562F790}" srcOrd="1" destOrd="0" presId="urn:microsoft.com/office/officeart/2005/8/layout/vList4"/>
    <dgm:cxn modelId="{ECE36EAB-A718-6349-8C9C-DC59AF413241}" type="presParOf" srcId="{556F2087-E984-4747-90C4-85BB58283A51}" destId="{F6691892-A52E-0C4C-8D8A-50F82A55669B}" srcOrd="2" destOrd="0" presId="urn:microsoft.com/office/officeart/2005/8/layout/vList4"/>
    <dgm:cxn modelId="{914F57DC-0CE3-BB4A-A87C-07F860555D2D}" type="presParOf" srcId="{1440A150-98BA-5F4D-A574-97343C6C3479}" destId="{7E5D96E1-0305-D947-BBB3-3EC5658C6710}" srcOrd="1" destOrd="0" presId="urn:microsoft.com/office/officeart/2005/8/layout/vList4"/>
    <dgm:cxn modelId="{89BE84BF-0DF2-EA4A-8787-7E452FE862B8}" type="presParOf" srcId="{1440A150-98BA-5F4D-A574-97343C6C3479}" destId="{07999A56-C647-F244-B686-19BFE04729B8}" srcOrd="2" destOrd="0" presId="urn:microsoft.com/office/officeart/2005/8/layout/vList4"/>
    <dgm:cxn modelId="{82E54B84-8128-2941-B185-998030621B96}" type="presParOf" srcId="{07999A56-C647-F244-B686-19BFE04729B8}" destId="{210590A1-1BA1-BD4E-9389-33CA24BC207C}" srcOrd="0" destOrd="0" presId="urn:microsoft.com/office/officeart/2005/8/layout/vList4"/>
    <dgm:cxn modelId="{21167940-D26E-1D42-8090-3BF81812E694}" type="presParOf" srcId="{07999A56-C647-F244-B686-19BFE04729B8}" destId="{621FBE58-0C8D-8A4B-8560-D273230C0D44}" srcOrd="1" destOrd="0" presId="urn:microsoft.com/office/officeart/2005/8/layout/vList4"/>
    <dgm:cxn modelId="{A06E45DF-0D6F-D848-8956-E46E77B308F3}" type="presParOf" srcId="{07999A56-C647-F244-B686-19BFE04729B8}" destId="{407347A9-00F6-3443-BB38-9E64D1D8358F}" srcOrd="2" destOrd="0" presId="urn:microsoft.com/office/officeart/2005/8/layout/vList4"/>
    <dgm:cxn modelId="{E77B9C80-24AC-D545-A2CB-D33240F56B8C}" type="presParOf" srcId="{1440A150-98BA-5F4D-A574-97343C6C3479}" destId="{326ABB68-01E9-BA47-9B0B-018FC99BDACE}" srcOrd="3" destOrd="0" presId="urn:microsoft.com/office/officeart/2005/8/layout/vList4"/>
    <dgm:cxn modelId="{09F3E21E-2765-EF42-B501-B658C17734A7}" type="presParOf" srcId="{1440A150-98BA-5F4D-A574-97343C6C3479}" destId="{AAA0F42E-B12F-E046-BF32-110BAF269F56}" srcOrd="4" destOrd="0" presId="urn:microsoft.com/office/officeart/2005/8/layout/vList4"/>
    <dgm:cxn modelId="{BE3DB05B-F0BC-8748-A3CC-BE126CA4FBBC}" type="presParOf" srcId="{AAA0F42E-B12F-E046-BF32-110BAF269F56}" destId="{7F2DA72B-DF8A-CE4C-8D95-B7D1BD13D766}" srcOrd="0" destOrd="0" presId="urn:microsoft.com/office/officeart/2005/8/layout/vList4"/>
    <dgm:cxn modelId="{8D92BBAB-A908-5745-B1DB-AD7F3C516D83}" type="presParOf" srcId="{AAA0F42E-B12F-E046-BF32-110BAF269F56}" destId="{CA359620-2437-4E42-8D53-429A2F116B6B}" srcOrd="1" destOrd="0" presId="urn:microsoft.com/office/officeart/2005/8/layout/vList4"/>
    <dgm:cxn modelId="{17DF5BB5-C228-5149-A9F9-8785253D6706}" type="presParOf" srcId="{AAA0F42E-B12F-E046-BF32-110BAF269F56}" destId="{127BEDDB-7621-3E4D-BC97-2B2B5AA995FF}" srcOrd="2" destOrd="0" presId="urn:microsoft.com/office/officeart/2005/8/layout/vList4"/>
    <dgm:cxn modelId="{A106FC83-F8B1-9747-B27C-B4003DE58583}" type="presParOf" srcId="{1440A150-98BA-5F4D-A574-97343C6C3479}" destId="{C5B94610-A57F-544D-A999-C42B6B8664F7}" srcOrd="5" destOrd="0" presId="urn:microsoft.com/office/officeart/2005/8/layout/vList4"/>
    <dgm:cxn modelId="{BF026571-3651-854C-8176-DD24AEFBB602}" type="presParOf" srcId="{1440A150-98BA-5F4D-A574-97343C6C3479}" destId="{C8697829-8970-8840-BBDE-E42C8FB36160}" srcOrd="6" destOrd="0" presId="urn:microsoft.com/office/officeart/2005/8/layout/vList4"/>
    <dgm:cxn modelId="{C451A671-BCB1-D244-8A9A-D017CED16A86}" type="presParOf" srcId="{C8697829-8970-8840-BBDE-E42C8FB36160}" destId="{8E74CE14-F93D-CC40-B04C-F84756C14BE2}" srcOrd="0" destOrd="0" presId="urn:microsoft.com/office/officeart/2005/8/layout/vList4"/>
    <dgm:cxn modelId="{C855C2B2-A636-DB4D-902C-1D48700CB0D9}" type="presParOf" srcId="{C8697829-8970-8840-BBDE-E42C8FB36160}" destId="{BCFBD474-CA57-BF45-BF07-18387C294A33}" srcOrd="1" destOrd="0" presId="urn:microsoft.com/office/officeart/2005/8/layout/vList4"/>
    <dgm:cxn modelId="{A44CBD22-F4B9-6046-82BE-EE09A06DEC4E}" type="presParOf" srcId="{C8697829-8970-8840-BBDE-E42C8FB36160}" destId="{CF62C6A4-FBC1-904B-BF71-2CF74062DE16}" srcOrd="2" destOrd="0" presId="urn:microsoft.com/office/officeart/2005/8/layout/vList4"/>
  </dgm:cxnLst>
  <dgm:bg>
    <a:solidFill>
      <a:schemeClr val="bg1">
        <a:alpha val="70000"/>
      </a:schemeClr>
    </a:solidFill>
    <a:effectLst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11684C-56E9-5442-90B5-5757616AC0E4}">
      <dsp:nvSpPr>
        <dsp:cNvPr id="0" name=""/>
        <dsp:cNvSpPr/>
      </dsp:nvSpPr>
      <dsp:spPr>
        <a:xfrm>
          <a:off x="3582329" y="2485464"/>
          <a:ext cx="198430" cy="2049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0795" y="0"/>
              </a:lnTo>
              <a:lnTo>
                <a:pt x="150795" y="2049820"/>
              </a:lnTo>
              <a:lnTo>
                <a:pt x="198430" y="204982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BFDA53-6EB8-F146-8D80-91E75A3F8EF5}">
      <dsp:nvSpPr>
        <dsp:cNvPr id="0" name=""/>
        <dsp:cNvSpPr/>
      </dsp:nvSpPr>
      <dsp:spPr>
        <a:xfrm>
          <a:off x="3582329" y="2485464"/>
          <a:ext cx="198430" cy="10358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0795" y="0"/>
              </a:lnTo>
              <a:lnTo>
                <a:pt x="150795" y="1035848"/>
              </a:lnTo>
              <a:lnTo>
                <a:pt x="198430" y="1035848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20FA6A-B3A4-134C-BCDC-614CF0636798}">
      <dsp:nvSpPr>
        <dsp:cNvPr id="0" name=""/>
        <dsp:cNvSpPr/>
      </dsp:nvSpPr>
      <dsp:spPr>
        <a:xfrm>
          <a:off x="3582329" y="2439744"/>
          <a:ext cx="19843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50795" y="45720"/>
              </a:lnTo>
              <a:lnTo>
                <a:pt x="150795" y="67595"/>
              </a:lnTo>
              <a:lnTo>
                <a:pt x="198430" y="6759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A2A79E-4781-1447-AD74-FED5A81AACCD}">
      <dsp:nvSpPr>
        <dsp:cNvPr id="0" name=""/>
        <dsp:cNvSpPr/>
      </dsp:nvSpPr>
      <dsp:spPr>
        <a:xfrm>
          <a:off x="3582329" y="1493470"/>
          <a:ext cx="198430" cy="991993"/>
        </a:xfrm>
        <a:custGeom>
          <a:avLst/>
          <a:gdLst/>
          <a:ahLst/>
          <a:cxnLst/>
          <a:rect l="0" t="0" r="0" b="0"/>
          <a:pathLst>
            <a:path>
              <a:moveTo>
                <a:pt x="0" y="991993"/>
              </a:moveTo>
              <a:lnTo>
                <a:pt x="150795" y="991993"/>
              </a:lnTo>
              <a:lnTo>
                <a:pt x="150795" y="0"/>
              </a:lnTo>
              <a:lnTo>
                <a:pt x="198430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6DD85E-34F1-DA42-A992-06FF91DA5567}">
      <dsp:nvSpPr>
        <dsp:cNvPr id="0" name=""/>
        <dsp:cNvSpPr/>
      </dsp:nvSpPr>
      <dsp:spPr>
        <a:xfrm>
          <a:off x="3582329" y="479601"/>
          <a:ext cx="198430" cy="2005862"/>
        </a:xfrm>
        <a:custGeom>
          <a:avLst/>
          <a:gdLst/>
          <a:ahLst/>
          <a:cxnLst/>
          <a:rect l="0" t="0" r="0" b="0"/>
          <a:pathLst>
            <a:path>
              <a:moveTo>
                <a:pt x="0" y="2005862"/>
              </a:moveTo>
              <a:lnTo>
                <a:pt x="150795" y="2005862"/>
              </a:lnTo>
              <a:lnTo>
                <a:pt x="150795" y="0"/>
              </a:lnTo>
              <a:lnTo>
                <a:pt x="198430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A68A1E-EA65-B340-80A7-6A68618BC83F}">
      <dsp:nvSpPr>
        <dsp:cNvPr id="0" name=""/>
        <dsp:cNvSpPr/>
      </dsp:nvSpPr>
      <dsp:spPr>
        <a:xfrm>
          <a:off x="0" y="2009993"/>
          <a:ext cx="3582329" cy="950941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0" tIns="72000" rIns="72000" bIns="72000" numCol="1" spcCol="1270" anchor="ctr" anchorCtr="0">
          <a:noAutofit/>
        </a:bodyPr>
        <a:lstStyle/>
        <a:p>
          <a:pPr marL="0"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WP1 - Coordination and Communication</a:t>
          </a:r>
        </a:p>
        <a:p>
          <a:pPr marL="185738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n-US" sz="1200" kern="1200" dirty="0">
              <a:solidFill>
                <a:schemeClr val="tx1"/>
              </a:solidFill>
            </a:rPr>
            <a:t>Oversight, coordination &amp; communication across work packages, industry participation</a:t>
          </a:r>
        </a:p>
      </dsp:txBody>
      <dsp:txXfrm>
        <a:off x="0" y="2009993"/>
        <a:ext cx="3582329" cy="950941"/>
      </dsp:txXfrm>
    </dsp:sp>
    <dsp:sp modelId="{03CC4C40-4F9A-8B4C-BA22-7E33B94D2CC6}">
      <dsp:nvSpPr>
        <dsp:cNvPr id="0" name=""/>
        <dsp:cNvSpPr/>
      </dsp:nvSpPr>
      <dsp:spPr>
        <a:xfrm>
          <a:off x="3780760" y="2387"/>
          <a:ext cx="5178017" cy="954428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0" tIns="72000" rIns="72000" bIns="7200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WP2 – Strategic Roadmap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Develop an inclusive strategic roadmap for HTS magnet technology</a:t>
          </a:r>
        </a:p>
      </dsp:txBody>
      <dsp:txXfrm>
        <a:off x="3780760" y="2387"/>
        <a:ext cx="5178017" cy="954428"/>
      </dsp:txXfrm>
    </dsp:sp>
    <dsp:sp modelId="{4A346B2F-F27A-A740-8998-8B95A3FF0A2C}">
      <dsp:nvSpPr>
        <dsp:cNvPr id="0" name=""/>
        <dsp:cNvSpPr/>
      </dsp:nvSpPr>
      <dsp:spPr>
        <a:xfrm>
          <a:off x="3780760" y="1016360"/>
          <a:ext cx="5176459" cy="954220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0" tIns="72000" rIns="72000" bIns="7200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n-US" sz="1400" kern="1200" dirty="0">
              <a:solidFill>
                <a:schemeClr val="tx1"/>
              </a:solidFill>
            </a:rPr>
            <a:t>WP3 – HTS Magnet Applications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Review HTS magnet challenges towards higher performance, energy efficiency and sustainability. Study novel concepts and quantify impact of HTS magnet technology for the specific fields of application</a:t>
          </a:r>
        </a:p>
      </dsp:txBody>
      <dsp:txXfrm>
        <a:off x="3780760" y="1016360"/>
        <a:ext cx="5176459" cy="954220"/>
      </dsp:txXfrm>
    </dsp:sp>
    <dsp:sp modelId="{9A44EDF1-BFF3-3F4D-83DC-A1D1F0F9EE59}">
      <dsp:nvSpPr>
        <dsp:cNvPr id="0" name=""/>
        <dsp:cNvSpPr/>
      </dsp:nvSpPr>
      <dsp:spPr>
        <a:xfrm>
          <a:off x="3780760" y="2030125"/>
          <a:ext cx="5178017" cy="954428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0" tIns="72000" rIns="72000" bIns="7200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WP4 - Materials and Technologies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tx1"/>
              </a:solidFill>
            </a:rPr>
            <a:t>Identify R&amp;D crucial to HTS magnets and advance in areas of high relevance and return</a:t>
          </a:r>
        </a:p>
      </dsp:txBody>
      <dsp:txXfrm>
        <a:off x="3780760" y="2030125"/>
        <a:ext cx="5178017" cy="954428"/>
      </dsp:txXfrm>
    </dsp:sp>
    <dsp:sp modelId="{E30CD277-695A-8D49-884C-028BA76BDF38}">
      <dsp:nvSpPr>
        <dsp:cNvPr id="0" name=""/>
        <dsp:cNvSpPr/>
      </dsp:nvSpPr>
      <dsp:spPr>
        <a:xfrm>
          <a:off x="3780760" y="3044098"/>
          <a:ext cx="5178017" cy="954428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0" tIns="72000" rIns="72000" bIns="72000" numCol="1" spcCol="1270" anchor="ctr" anchorCtr="0">
          <a:noAutofit/>
        </a:bodyPr>
        <a:lstStyle/>
        <a:p>
          <a:pPr marL="0"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WP5 – Demonstrators</a:t>
          </a:r>
        </a:p>
        <a:p>
          <a:pPr marL="11113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n-US" sz="1200" kern="1200" dirty="0">
              <a:solidFill>
                <a:schemeClr val="tx1"/>
              </a:solidFill>
            </a:rPr>
            <a:t>Design and build demonstrator magnets, to be used “in field”, and as templates for transfer of technology to industry</a:t>
          </a:r>
        </a:p>
      </dsp:txBody>
      <dsp:txXfrm>
        <a:off x="3780760" y="3044098"/>
        <a:ext cx="5178017" cy="954428"/>
      </dsp:txXfrm>
    </dsp:sp>
    <dsp:sp modelId="{FCF41883-CD67-474E-AB2C-ACE1FF56E440}">
      <dsp:nvSpPr>
        <dsp:cNvPr id="0" name=""/>
        <dsp:cNvSpPr/>
      </dsp:nvSpPr>
      <dsp:spPr>
        <a:xfrm>
          <a:off x="3780760" y="4058070"/>
          <a:ext cx="5178017" cy="954428"/>
        </a:xfrm>
        <a:prstGeom prst="rect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tx1"/>
          </a:solidFill>
          <a:prstDash val="solid"/>
        </a:ln>
        <a:effectLst>
          <a:outerShdw blurRad="50800" dist="889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0" tIns="72000" rIns="72000" bIns="72000" numCol="1" spcCol="1270" anchor="ctr" anchorCtr="0">
          <a:noAutofit/>
        </a:bodyPr>
        <a:lstStyle/>
        <a:p>
          <a:pPr marL="0"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WP6 - Test Infrastructures</a:t>
          </a:r>
        </a:p>
        <a:p>
          <a:pPr marL="11113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n-US" sz="1200" kern="1200" dirty="0">
              <a:solidFill>
                <a:schemeClr val="tx1"/>
              </a:solidFill>
            </a:rPr>
            <a:t>Exploit existing EU test infrastructure for high field testing in variable temperature environment, extending measurement capability with upgraded sensor technology or new measurement principles</a:t>
          </a:r>
        </a:p>
      </dsp:txBody>
      <dsp:txXfrm>
        <a:off x="3780760" y="4058070"/>
        <a:ext cx="5178017" cy="9544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B6F5EE-DB9C-DB46-A875-9DD040F3F8A8}">
      <dsp:nvSpPr>
        <dsp:cNvPr id="0" name=""/>
        <dsp:cNvSpPr/>
      </dsp:nvSpPr>
      <dsp:spPr>
        <a:xfrm>
          <a:off x="0" y="1173219"/>
          <a:ext cx="6960199" cy="48883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849850-3E46-674B-90C5-CAD69EA33066}">
      <dsp:nvSpPr>
        <dsp:cNvPr id="0" name=""/>
        <dsp:cNvSpPr/>
      </dsp:nvSpPr>
      <dsp:spPr>
        <a:xfrm>
          <a:off x="150504" y="0"/>
          <a:ext cx="1210761" cy="112429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1000" r="-31000"/>
          </a:stretch>
        </a:blipFill>
        <a:ln>
          <a:noFill/>
        </a:ln>
        <a:effectLst>
          <a:glow rad="63500">
            <a:schemeClr val="dk1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B575C1A-FF88-444E-B5B6-E721EE490D8A}">
      <dsp:nvSpPr>
        <dsp:cNvPr id="0" name=""/>
        <dsp:cNvSpPr/>
      </dsp:nvSpPr>
      <dsp:spPr>
        <a:xfrm rot="10800000">
          <a:off x="152344" y="1269496"/>
          <a:ext cx="1210761" cy="4453993"/>
        </a:xfrm>
        <a:prstGeom prst="round2SameRect">
          <a:avLst>
            <a:gd name="adj1" fmla="val 10500"/>
            <a:gd name="adj2" fmla="val 0"/>
          </a:avLst>
        </a:prstGeom>
        <a:noFill/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Energy Efficient Cryogenics</a:t>
          </a:r>
        </a:p>
      </dsp:txBody>
      <dsp:txXfrm rot="10800000">
        <a:off x="189579" y="1269496"/>
        <a:ext cx="1136291" cy="4416758"/>
      </dsp:txXfrm>
    </dsp:sp>
    <dsp:sp modelId="{79FEB691-FBCE-C141-AB4F-58C526248B99}">
      <dsp:nvSpPr>
        <dsp:cNvPr id="0" name=""/>
        <dsp:cNvSpPr/>
      </dsp:nvSpPr>
      <dsp:spPr>
        <a:xfrm>
          <a:off x="1504910" y="9"/>
          <a:ext cx="1210761" cy="112429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4000" r="-44000"/>
          </a:stretch>
        </a:blipFill>
        <a:ln>
          <a:noFill/>
        </a:ln>
        <a:effectLst>
          <a:glow rad="63500">
            <a:schemeClr val="dk1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65CF2FF-ECD9-A747-A187-42462F5F4501}">
      <dsp:nvSpPr>
        <dsp:cNvPr id="0" name=""/>
        <dsp:cNvSpPr/>
      </dsp:nvSpPr>
      <dsp:spPr>
        <a:xfrm rot="10800000">
          <a:off x="1506751" y="1269496"/>
          <a:ext cx="1210761" cy="4453993"/>
        </a:xfrm>
        <a:prstGeom prst="round2SameRect">
          <a:avLst>
            <a:gd name="adj1" fmla="val 10500"/>
            <a:gd name="adj2" fmla="val 0"/>
          </a:avLst>
        </a:prstGeom>
        <a:noFill/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HTS Cables and Conductors</a:t>
          </a:r>
        </a:p>
      </dsp:txBody>
      <dsp:txXfrm rot="10800000">
        <a:off x="1543986" y="1269496"/>
        <a:ext cx="1136291" cy="4416758"/>
      </dsp:txXfrm>
    </dsp:sp>
    <dsp:sp modelId="{6F4E6F40-B2DC-7244-835C-C31E39DD391E}">
      <dsp:nvSpPr>
        <dsp:cNvPr id="0" name=""/>
        <dsp:cNvSpPr/>
      </dsp:nvSpPr>
      <dsp:spPr>
        <a:xfrm>
          <a:off x="2859317" y="9"/>
          <a:ext cx="1210761" cy="1124298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>
          <a:noFill/>
        </a:ln>
        <a:effectLst>
          <a:glow rad="63500">
            <a:schemeClr val="dk1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634395D-3E6E-5E40-8313-7377CECD548E}">
      <dsp:nvSpPr>
        <dsp:cNvPr id="0" name=""/>
        <dsp:cNvSpPr/>
      </dsp:nvSpPr>
      <dsp:spPr>
        <a:xfrm rot="10800000">
          <a:off x="2861157" y="1269496"/>
          <a:ext cx="1210761" cy="4453993"/>
        </a:xfrm>
        <a:prstGeom prst="round2SameRect">
          <a:avLst>
            <a:gd name="adj1" fmla="val 10500"/>
            <a:gd name="adj2" fmla="val 0"/>
          </a:avLst>
        </a:prstGeom>
        <a:noFill/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HTS Winding</a:t>
          </a:r>
        </a:p>
      </dsp:txBody>
      <dsp:txXfrm rot="10800000">
        <a:off x="2898392" y="1269496"/>
        <a:ext cx="1136291" cy="4416758"/>
      </dsp:txXfrm>
    </dsp:sp>
    <dsp:sp modelId="{F66B6B27-BBEF-BF4B-96CF-6D413F5A3A85}">
      <dsp:nvSpPr>
        <dsp:cNvPr id="0" name=""/>
        <dsp:cNvSpPr/>
      </dsp:nvSpPr>
      <dsp:spPr>
        <a:xfrm>
          <a:off x="4236292" y="9"/>
          <a:ext cx="1210761" cy="1124298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9000" r="-29000"/>
          </a:stretch>
        </a:blipFill>
        <a:ln>
          <a:noFill/>
        </a:ln>
        <a:effectLst>
          <a:glow rad="63500">
            <a:schemeClr val="dk1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3BFF8C8-FEEF-654A-8784-C4EA46F77372}">
      <dsp:nvSpPr>
        <dsp:cNvPr id="0" name=""/>
        <dsp:cNvSpPr/>
      </dsp:nvSpPr>
      <dsp:spPr>
        <a:xfrm rot="10800000">
          <a:off x="4238133" y="1269496"/>
          <a:ext cx="1210761" cy="4453993"/>
        </a:xfrm>
        <a:prstGeom prst="round2SameRect">
          <a:avLst>
            <a:gd name="adj1" fmla="val 10500"/>
            <a:gd name="adj2" fmla="val 0"/>
          </a:avLst>
        </a:prstGeom>
        <a:noFill/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Diagnostics and Controls</a:t>
          </a:r>
        </a:p>
      </dsp:txBody>
      <dsp:txXfrm rot="10800000">
        <a:off x="4275368" y="1269496"/>
        <a:ext cx="1136291" cy="4416758"/>
      </dsp:txXfrm>
    </dsp:sp>
    <dsp:sp modelId="{AEAAF808-56BF-A94A-8038-838EFF9E5053}">
      <dsp:nvSpPr>
        <dsp:cNvPr id="0" name=""/>
        <dsp:cNvSpPr/>
      </dsp:nvSpPr>
      <dsp:spPr>
        <a:xfrm>
          <a:off x="5606221" y="0"/>
          <a:ext cx="1210761" cy="1123202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2000" r="-42000"/>
          </a:stretch>
        </a:blipFill>
        <a:ln>
          <a:noFill/>
        </a:ln>
        <a:effectLst>
          <a:glow rad="63500">
            <a:schemeClr val="dk1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F4EC20B-71B9-5341-805E-BB3DBFF1A13A}">
      <dsp:nvSpPr>
        <dsp:cNvPr id="0" name=""/>
        <dsp:cNvSpPr/>
      </dsp:nvSpPr>
      <dsp:spPr>
        <a:xfrm rot="10800000">
          <a:off x="5606221" y="1279559"/>
          <a:ext cx="1210761" cy="4453196"/>
        </a:xfrm>
        <a:prstGeom prst="round2SameRect">
          <a:avLst>
            <a:gd name="adj1" fmla="val 10500"/>
            <a:gd name="adj2" fmla="val 0"/>
          </a:avLst>
        </a:prstGeom>
        <a:noFill/>
        <a:ln>
          <a:noFill/>
        </a:ln>
        <a:effectLst>
          <a:glow rad="700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Radiation Hardness</a:t>
          </a:r>
        </a:p>
      </dsp:txBody>
      <dsp:txXfrm rot="10800000">
        <a:off x="5643456" y="1279559"/>
        <a:ext cx="1136291" cy="441596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42D625-4F6F-1748-9E03-CFFA0147C53E}">
      <dsp:nvSpPr>
        <dsp:cNvPr id="0" name=""/>
        <dsp:cNvSpPr/>
      </dsp:nvSpPr>
      <dsp:spPr>
        <a:xfrm>
          <a:off x="0" y="0"/>
          <a:ext cx="8582140" cy="714938"/>
        </a:xfrm>
        <a:prstGeom prst="roundRect">
          <a:avLst>
            <a:gd name="adj" fmla="val 10000"/>
          </a:avLst>
        </a:pr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Ultra-High Field Solenoids</a:t>
          </a:r>
        </a:p>
      </dsp:txBody>
      <dsp:txXfrm>
        <a:off x="1787921" y="0"/>
        <a:ext cx="6794218" cy="714938"/>
      </dsp:txXfrm>
    </dsp:sp>
    <dsp:sp modelId="{17F40283-42A1-B445-AC65-32D1D562F790}">
      <dsp:nvSpPr>
        <dsp:cNvPr id="0" name=""/>
        <dsp:cNvSpPr/>
      </dsp:nvSpPr>
      <dsp:spPr>
        <a:xfrm>
          <a:off x="71493" y="71493"/>
          <a:ext cx="1716428" cy="5719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39000" b="-39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10590A1-1BA1-BD4E-9389-33CA24BC207C}">
      <dsp:nvSpPr>
        <dsp:cNvPr id="0" name=""/>
        <dsp:cNvSpPr/>
      </dsp:nvSpPr>
      <dsp:spPr>
        <a:xfrm>
          <a:off x="0" y="786432"/>
          <a:ext cx="8582140" cy="714938"/>
        </a:xfrm>
        <a:prstGeom prst="roundRect">
          <a:avLst>
            <a:gd name="adj" fmla="val 10000"/>
          </a:avLst>
        </a:pr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Large Bore High Field Solenoids</a:t>
          </a:r>
        </a:p>
      </dsp:txBody>
      <dsp:txXfrm>
        <a:off x="1787921" y="786432"/>
        <a:ext cx="6794218" cy="714938"/>
      </dsp:txXfrm>
    </dsp:sp>
    <dsp:sp modelId="{621FBE58-0C8D-8A4B-8560-D273230C0D44}">
      <dsp:nvSpPr>
        <dsp:cNvPr id="0" name=""/>
        <dsp:cNvSpPr/>
      </dsp:nvSpPr>
      <dsp:spPr>
        <a:xfrm>
          <a:off x="71493" y="857926"/>
          <a:ext cx="1716428" cy="571950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rcRect/>
          <a:stretch>
            <a:fillRect t="-5000" b="-5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F2DA72B-DF8A-CE4C-8D95-B7D1BD13D766}">
      <dsp:nvSpPr>
        <dsp:cNvPr id="0" name=""/>
        <dsp:cNvSpPr/>
      </dsp:nvSpPr>
      <dsp:spPr>
        <a:xfrm>
          <a:off x="0" y="1572864"/>
          <a:ext cx="8582140" cy="714938"/>
        </a:xfrm>
        <a:prstGeom prst="roundRect">
          <a:avLst>
            <a:gd name="adj" fmla="val 10000"/>
          </a:avLst>
        </a:prstGeom>
        <a:noFill/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Compact, Efficient Accelerator Magnets</a:t>
          </a:r>
        </a:p>
      </dsp:txBody>
      <dsp:txXfrm>
        <a:off x="1787921" y="1572864"/>
        <a:ext cx="6794218" cy="714938"/>
      </dsp:txXfrm>
    </dsp:sp>
    <dsp:sp modelId="{CA359620-2437-4E42-8D53-429A2F116B6B}">
      <dsp:nvSpPr>
        <dsp:cNvPr id="0" name=""/>
        <dsp:cNvSpPr/>
      </dsp:nvSpPr>
      <dsp:spPr>
        <a:xfrm>
          <a:off x="71493" y="1644358"/>
          <a:ext cx="1716428" cy="5719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E74CE14-F93D-CC40-B04C-F84756C14BE2}">
      <dsp:nvSpPr>
        <dsp:cNvPr id="0" name=""/>
        <dsp:cNvSpPr/>
      </dsp:nvSpPr>
      <dsp:spPr>
        <a:xfrm>
          <a:off x="0" y="2359297"/>
          <a:ext cx="8582140" cy="71493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 val="5000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l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Undulators, Wigglers, Super-bends</a:t>
          </a:r>
        </a:p>
      </dsp:txBody>
      <dsp:txXfrm>
        <a:off x="1787921" y="2359297"/>
        <a:ext cx="6794218" cy="714938"/>
      </dsp:txXfrm>
    </dsp:sp>
    <dsp:sp modelId="{BCFBD474-CA57-BF45-BF07-18387C294A33}">
      <dsp:nvSpPr>
        <dsp:cNvPr id="0" name=""/>
        <dsp:cNvSpPr/>
      </dsp:nvSpPr>
      <dsp:spPr>
        <a:xfrm>
          <a:off x="71493" y="2430790"/>
          <a:ext cx="1716428" cy="5719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53000" b="-53000"/>
          </a:stretch>
        </a:blip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dk2">
              <a:tint val="4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12/7/23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12/7/23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12/7/23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12/7/23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12/7/23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12/7/23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56256"/>
            <a:ext cx="8226854" cy="5036771"/>
          </a:xfrm>
        </p:spPr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12/7/23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12/7/23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12/7/23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12/7/23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472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12/7/23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12/7/23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2BF5D-230D-FC90-0CEE-3CD950061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432" y="763219"/>
            <a:ext cx="8265984" cy="1826363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EU-Horizon</a:t>
            </a:r>
            <a:br>
              <a:rPr lang="en-US" dirty="0"/>
            </a:br>
            <a:r>
              <a:rPr lang="en-US" dirty="0"/>
              <a:t>INFRA-2024-TECH-01-01</a:t>
            </a:r>
            <a:br>
              <a:rPr lang="en-US" dirty="0"/>
            </a:br>
            <a:r>
              <a:rPr lang="en-US" sz="4000" b="0" dirty="0"/>
              <a:t>Summary</a:t>
            </a:r>
            <a:endParaRPr lang="en-CH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02249-B644-C594-29DA-1F2461D66B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26575" y="2797629"/>
            <a:ext cx="8501841" cy="2481941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n-CH" dirty="0"/>
              <a:t>L. Bottura</a:t>
            </a:r>
          </a:p>
          <a:p>
            <a:pPr algn="r"/>
            <a:endParaRPr lang="en-CH" dirty="0"/>
          </a:p>
          <a:p>
            <a:pPr algn="r"/>
            <a:r>
              <a:rPr lang="en-US" dirty="0"/>
              <a:t>W</a:t>
            </a:r>
            <a:r>
              <a:rPr lang="en-CH" dirty="0"/>
              <a:t>ith contributions of: M. Calvi, S. Casalbuoni, X. C</a:t>
            </a:r>
            <a:r>
              <a:rPr lang="en-US" dirty="0"/>
              <a:t>h</a:t>
            </a:r>
            <a:r>
              <a:rPr lang="en-CH" dirty="0"/>
              <a:t>aud, C. Darve, F. Debray, K. Foraz, R. Losito, L. Garcia Tabares, J.M. Jimenez, E. Lelievre, J.M. Perez, L. Rossi, C. Roux,  D. Schulte, P. Spiller, P. Vedrine, M. Vretenar </a:t>
            </a:r>
          </a:p>
          <a:p>
            <a:pPr algn="r"/>
            <a:endParaRPr lang="en-CH" dirty="0"/>
          </a:p>
          <a:p>
            <a:pPr algn="r"/>
            <a:endParaRPr lang="en-CH" dirty="0"/>
          </a:p>
          <a:p>
            <a:pPr algn="r"/>
            <a:r>
              <a:rPr lang="en-US" dirty="0"/>
              <a:t>4 December 2023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720705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75"/>
            <a:ext cx="8593015" cy="939800"/>
          </a:xfrm>
        </p:spPr>
        <p:txBody>
          <a:bodyPr>
            <a:noAutofit/>
          </a:bodyPr>
          <a:lstStyle/>
          <a:p>
            <a:r>
              <a:rPr lang="en-CH" dirty="0"/>
              <a:t>WP4 – Materials &amp; Technologies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776A-4D02-7CE1-09F3-B5F30C71A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6256"/>
            <a:ext cx="8226854" cy="5036771"/>
          </a:xfrm>
        </p:spPr>
        <p:txBody>
          <a:bodyPr>
            <a:normAutofit lnSpcReduction="10000"/>
          </a:bodyPr>
          <a:lstStyle/>
          <a:p>
            <a:r>
              <a:rPr lang="en-US" u="sng" dirty="0"/>
              <a:t>Objective</a:t>
            </a:r>
            <a:r>
              <a:rPr lang="en-US" dirty="0"/>
              <a:t>: Identify R&amp;D crucial to HTS magnets and advance in areas of high relevance and return</a:t>
            </a:r>
          </a:p>
          <a:p>
            <a:r>
              <a:rPr lang="en-US" dirty="0"/>
              <a:t>Technology R&amp;D areas:</a:t>
            </a:r>
          </a:p>
          <a:p>
            <a:pPr lvl="1"/>
            <a:r>
              <a:rPr lang="en-US" b="1" dirty="0"/>
              <a:t>Energy efficient and sustainable cryogenics</a:t>
            </a:r>
          </a:p>
          <a:p>
            <a:pPr lvl="1"/>
            <a:r>
              <a:rPr lang="en-US" dirty="0"/>
              <a:t>HTS cables and conductors for DC and AC magnet applications</a:t>
            </a:r>
          </a:p>
          <a:p>
            <a:pPr lvl="1"/>
            <a:r>
              <a:rPr lang="en-US" dirty="0"/>
              <a:t>HTS winding, insulation control, mechanics and protection</a:t>
            </a:r>
          </a:p>
          <a:p>
            <a:pPr lvl="1"/>
            <a:r>
              <a:rPr lang="en-US" dirty="0"/>
              <a:t>Diagnostics, sensors and controls</a:t>
            </a:r>
          </a:p>
          <a:p>
            <a:pPr lvl="1"/>
            <a:r>
              <a:rPr lang="en-US" dirty="0"/>
              <a:t>Radiation properties and radiation hardness 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336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rmAutofit/>
          </a:bodyPr>
          <a:lstStyle/>
          <a:p>
            <a:r>
              <a:rPr lang="en-CH" dirty="0"/>
              <a:t>WP5 – Demonstrators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776A-4D02-7CE1-09F3-B5F30C71A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6256"/>
            <a:ext cx="8226854" cy="5036771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Objective</a:t>
            </a:r>
            <a:r>
              <a:rPr lang="en-US" dirty="0"/>
              <a:t>: Design and build demonstrator magnets, to be used “in field”, and as templates for transfer of technology to industry</a:t>
            </a:r>
          </a:p>
          <a:p>
            <a:pPr lvl="1"/>
            <a:r>
              <a:rPr lang="en-US" b="1" dirty="0"/>
              <a:t>All-HTS ultra-high field solenoid</a:t>
            </a:r>
            <a:r>
              <a:rPr lang="en-US" dirty="0"/>
              <a:t>: 40 T class solenoid, 50 mm bore, compact winding, high engineering current density, cryogen-free for accelerator applications (horizontal beam)</a:t>
            </a:r>
          </a:p>
          <a:p>
            <a:pPr lvl="1"/>
            <a:r>
              <a:rPr lang="en-US" b="1" dirty="0"/>
              <a:t>All-HTS standalone background field for laboratory testing</a:t>
            </a:r>
            <a:r>
              <a:rPr lang="en-US" dirty="0"/>
              <a:t>: 10 T class solenoid, 500 mm bore, split magnet with large forces, stored energy and energy density, cryogen-free. Relevant technology for split and super-bends in a beam line</a:t>
            </a:r>
          </a:p>
          <a:p>
            <a:pPr lvl="1"/>
            <a:r>
              <a:rPr lang="en-US" b="1" dirty="0"/>
              <a:t>All-HTS small period undulator</a:t>
            </a:r>
            <a:r>
              <a:rPr lang="en-US" dirty="0"/>
              <a:t>: achieve 2 T gap field, with 10 mm period and 5 mm clear gap in an undulator demonstrator for next generation synchrotron light sources and FEL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946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rmAutofit/>
          </a:bodyPr>
          <a:lstStyle/>
          <a:p>
            <a:r>
              <a:rPr lang="en-CH" dirty="0"/>
              <a:t>WP6 - Test Infrastructures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776A-4D02-7CE1-09F3-B5F30C71A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6256"/>
            <a:ext cx="8226854" cy="5036771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Objective</a:t>
            </a:r>
            <a:r>
              <a:rPr lang="en-US" dirty="0"/>
              <a:t>: Exploit existing EU test infrastructure for high field testing in variable temperature environment, extending measurement capability with upgraded sensor technology or new measurement principles</a:t>
            </a:r>
          </a:p>
          <a:p>
            <a:pPr lvl="1"/>
            <a:r>
              <a:rPr lang="en-US" b="1" dirty="0"/>
              <a:t>High field testing</a:t>
            </a:r>
            <a:r>
              <a:rPr lang="en-US" dirty="0"/>
              <a:t>: measure the electro-mechanical and thermo-physical characteristics  of superconducting and resistive materials, cables, and small-size coils </a:t>
            </a:r>
          </a:p>
          <a:p>
            <a:pPr lvl="1"/>
            <a:r>
              <a:rPr lang="en-US" b="1" dirty="0"/>
              <a:t>Variable temperature</a:t>
            </a:r>
            <a:r>
              <a:rPr lang="en-US" dirty="0"/>
              <a:t>: explore operation in different conditions of cryogenic heat transfer and cooling </a:t>
            </a:r>
          </a:p>
          <a:p>
            <a:pPr lvl="1"/>
            <a:r>
              <a:rPr lang="en-US" b="1" dirty="0"/>
              <a:t>Diagnostics and measurements</a:t>
            </a:r>
            <a:r>
              <a:rPr lang="en-US" dirty="0"/>
              <a:t>: extend measurement capability by using upgraded sensing technology or new measurement principles</a:t>
            </a:r>
          </a:p>
          <a:p>
            <a:r>
              <a:rPr lang="en-US" dirty="0"/>
              <a:t>Test infrastructures and test methods are instrumental to the success of the work proposed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796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Partners - Beneficiaries </a:t>
            </a:r>
            <a:r>
              <a:rPr lang="en-US" sz="2200" dirty="0"/>
              <a:t>(Grant Agreement)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776A-4D02-7CE1-09F3-B5F30C71A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High Energy Physics – CERN (</a:t>
            </a:r>
            <a:r>
              <a:rPr lang="en-US" b="1" dirty="0"/>
              <a:t>ESFRI</a:t>
            </a:r>
            <a:r>
              <a:rPr lang="en-US" dirty="0"/>
              <a:t>) and associated laboratories (INFN+UMIL, CEA, CIEMAT)</a:t>
            </a:r>
          </a:p>
          <a:p>
            <a:r>
              <a:rPr lang="en-US" dirty="0"/>
              <a:t>Synchrotron light sources and FEL facilities – EUXFEL (</a:t>
            </a:r>
            <a:r>
              <a:rPr lang="en-US" b="1" dirty="0"/>
              <a:t>ESFRI</a:t>
            </a:r>
            <a:r>
              <a:rPr lang="en-US" dirty="0"/>
              <a:t>) and associated laboratories (PSI)</a:t>
            </a:r>
          </a:p>
          <a:p>
            <a:r>
              <a:rPr lang="en-US" dirty="0"/>
              <a:t>Nuclear physics – FAIR (</a:t>
            </a:r>
            <a:r>
              <a:rPr lang="en-US" b="1" dirty="0"/>
              <a:t>ESFRI</a:t>
            </a:r>
            <a:r>
              <a:rPr lang="en-US" dirty="0"/>
              <a:t>) and GSI </a:t>
            </a:r>
          </a:p>
          <a:p>
            <a:r>
              <a:rPr lang="en-US" i="1" dirty="0"/>
              <a:t>Neutron scattering – ESS (</a:t>
            </a:r>
            <a:r>
              <a:rPr lang="en-US" b="1" i="1" dirty="0"/>
              <a:t>ESFRI</a:t>
            </a:r>
            <a:r>
              <a:rPr lang="en-US" i="1" dirty="0"/>
              <a:t>)</a:t>
            </a:r>
          </a:p>
          <a:p>
            <a:r>
              <a:rPr lang="en-US" i="1" dirty="0"/>
              <a:t>High Field Science – EMFL (</a:t>
            </a:r>
            <a:r>
              <a:rPr lang="en-US" b="1" i="1" dirty="0"/>
              <a:t>ESFRI</a:t>
            </a:r>
            <a:r>
              <a:rPr lang="en-US" i="1" dirty="0"/>
              <a:t>) laboratories (LNCMI, HLD, HFML)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9BE4A5-EF2C-057E-2F9A-2A0E22EB559F}"/>
              </a:ext>
            </a:extLst>
          </p:cNvPr>
          <p:cNvSpPr txBox="1"/>
          <p:nvPr/>
        </p:nvSpPr>
        <p:spPr>
          <a:xfrm>
            <a:off x="380999" y="773089"/>
            <a:ext cx="5790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9D67D6-B6CC-61DE-9E93-273B51EE367E}"/>
              </a:ext>
            </a:extLst>
          </p:cNvPr>
          <p:cNvSpPr txBox="1"/>
          <p:nvPr/>
        </p:nvSpPr>
        <p:spPr>
          <a:xfrm>
            <a:off x="380999" y="2227432"/>
            <a:ext cx="5790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F4A714-DD3D-578B-E43B-92028FCC5C3A}"/>
              </a:ext>
            </a:extLst>
          </p:cNvPr>
          <p:cNvSpPr txBox="1"/>
          <p:nvPr/>
        </p:nvSpPr>
        <p:spPr>
          <a:xfrm>
            <a:off x="380999" y="3681775"/>
            <a:ext cx="5790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B050"/>
                </a:solidFill>
              </a:rPr>
              <a:t>✓</a:t>
            </a:r>
          </a:p>
        </p:txBody>
      </p:sp>
    </p:spTree>
    <p:extLst>
      <p:ext uri="{BB962C8B-B14F-4D97-AF65-F5344CB8AC3E}">
        <p14:creationId xmlns:p14="http://schemas.microsoft.com/office/powerpoint/2010/main" val="777940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Partners - Associates </a:t>
            </a:r>
            <a:r>
              <a:rPr lang="en-US" sz="2000" dirty="0"/>
              <a:t>(Consortium)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776A-4D02-7CE1-09F3-B5F30C71A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Other institutes and universities</a:t>
            </a:r>
          </a:p>
          <a:p>
            <a:pPr lvl="1"/>
            <a:r>
              <a:rPr lang="en-US" dirty="0"/>
              <a:t>Contribution defined in the consortium agreement (scope, milestones, deliverables, value)</a:t>
            </a:r>
          </a:p>
          <a:p>
            <a:pPr lvl="1"/>
            <a:r>
              <a:rPr lang="en-US" dirty="0"/>
              <a:t>Funding under the auspices of the Beneficiaries</a:t>
            </a:r>
          </a:p>
          <a:p>
            <a:pPr lvl="1"/>
            <a:r>
              <a:rPr lang="en-US" i="1" dirty="0"/>
              <a:t>Magnetically confined Fusion – </a:t>
            </a:r>
            <a:r>
              <a:rPr lang="en-US" i="1" dirty="0" err="1"/>
              <a:t>EUROFusion</a:t>
            </a:r>
            <a:r>
              <a:rPr lang="en-US" i="1" dirty="0"/>
              <a:t>, F4E and associations</a:t>
            </a:r>
          </a:p>
          <a:p>
            <a:endParaRPr lang="en-US" dirty="0"/>
          </a:p>
          <a:p>
            <a:r>
              <a:rPr lang="en-US" dirty="0"/>
              <a:t>Industry</a:t>
            </a:r>
          </a:p>
          <a:p>
            <a:pPr lvl="1"/>
            <a:r>
              <a:rPr lang="en-US" dirty="0"/>
              <a:t>Access to consortium, covered by limited funding amount (e.g. 100 </a:t>
            </a:r>
            <a:r>
              <a:rPr lang="en-US" dirty="0" err="1"/>
              <a:t>kEUR</a:t>
            </a:r>
            <a:r>
              <a:rPr lang="en-US" dirty="0"/>
              <a:t> total ?) to formally qualify, participate to meetings, and respond to internal tender actions</a:t>
            </a:r>
          </a:p>
          <a:p>
            <a:pPr lvl="1"/>
            <a:r>
              <a:rPr lang="en-US" dirty="0"/>
              <a:t>Participate to internal tender actions managed by one of the Beneficiaries (e.g. CERN ?)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0543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rmAutofit/>
          </a:bodyPr>
          <a:lstStyle/>
          <a:p>
            <a:r>
              <a:rPr lang="en-CH" dirty="0"/>
              <a:t>Budget allocation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DADE909C-90D1-72DD-B262-4537D07D58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1860216"/>
              </p:ext>
            </p:extLst>
          </p:nvPr>
        </p:nvGraphicFramePr>
        <p:xfrm>
          <a:off x="466412" y="1267460"/>
          <a:ext cx="8208000" cy="432308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864000">
                  <a:extLst>
                    <a:ext uri="{9D8B030D-6E8A-4147-A177-3AD203B41FA5}">
                      <a16:colId xmlns:a16="http://schemas.microsoft.com/office/drawing/2014/main" val="4029700677"/>
                    </a:ext>
                  </a:extLst>
                </a:gridCol>
                <a:gridCol w="4320000">
                  <a:extLst>
                    <a:ext uri="{9D8B030D-6E8A-4147-A177-3AD203B41FA5}">
                      <a16:colId xmlns:a16="http://schemas.microsoft.com/office/drawing/2014/main" val="2829776931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1196668720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365657072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EU Funds</a:t>
                      </a:r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en-US" dirty="0" err="1"/>
                        <a:t>kEUR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Matching</a:t>
                      </a:r>
                    </a:p>
                    <a:p>
                      <a:pPr algn="ctr"/>
                      <a:r>
                        <a:rPr lang="en-US" dirty="0"/>
                        <a:t>(</a:t>
                      </a:r>
                      <a:r>
                        <a:rPr lang="en-US" dirty="0" err="1"/>
                        <a:t>kEUR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017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Coordination and communication</a:t>
                      </a:r>
                    </a:p>
                    <a:p>
                      <a:r>
                        <a:rPr lang="en-US" dirty="0"/>
                        <a:t>Administration</a:t>
                      </a:r>
                    </a:p>
                    <a:p>
                      <a:r>
                        <a:rPr lang="en-US" dirty="0"/>
                        <a:t>Industry participation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300</a:t>
                      </a:r>
                    </a:p>
                    <a:p>
                      <a:pPr algn="ctr"/>
                      <a:r>
                        <a:rPr lang="en-US" dirty="0"/>
                        <a:t>150</a:t>
                      </a:r>
                    </a:p>
                    <a:p>
                      <a:pPr algn="ctr"/>
                      <a:r>
                        <a:rPr lang="en-US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18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Strategic Roadmap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814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HTS Magnet Applications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2986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Materials and Technologies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7271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40T class solenoid</a:t>
                      </a:r>
                    </a:p>
                    <a:p>
                      <a:r>
                        <a:rPr lang="en-US" dirty="0"/>
                        <a:t>10T class split solenoid</a:t>
                      </a:r>
                    </a:p>
                    <a:p>
                      <a:r>
                        <a:rPr lang="en-US" dirty="0"/>
                        <a:t>2T short period undulator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2000</a:t>
                      </a:r>
                    </a:p>
                    <a:p>
                      <a:pPr algn="ctr"/>
                      <a:r>
                        <a:rPr lang="en-US" dirty="0"/>
                        <a:t>2000</a:t>
                      </a:r>
                    </a:p>
                    <a:p>
                      <a:pPr algn="ctr"/>
                      <a:r>
                        <a:rPr lang="en-US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867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WP6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Test Infrastructures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156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9850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471639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FE6B0214-E272-D6E8-F560-4D44FB5B4D39}"/>
              </a:ext>
            </a:extLst>
          </p:cNvPr>
          <p:cNvSpPr/>
          <p:nvPr/>
        </p:nvSpPr>
        <p:spPr>
          <a:xfrm rot="18773370">
            <a:off x="884485" y="2558893"/>
            <a:ext cx="634340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0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562325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151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rmAutofit/>
          </a:bodyPr>
          <a:lstStyle/>
          <a:p>
            <a:r>
              <a:rPr lang="en-CH" dirty="0"/>
              <a:t>Four HTS magnets challenges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776A-4D02-7CE1-09F3-B5F30C71A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05" y="871113"/>
            <a:ext cx="8948790" cy="5218513"/>
          </a:xfrm>
        </p:spPr>
        <p:txBody>
          <a:bodyPr>
            <a:normAutofit fontScale="85000" lnSpcReduction="20000"/>
          </a:bodyPr>
          <a:lstStyle/>
          <a:p>
            <a:r>
              <a:rPr lang="en-US" sz="2000" b="1" dirty="0"/>
              <a:t>Ultra-high field solenoids </a:t>
            </a:r>
            <a:r>
              <a:rPr lang="en-US" sz="2000" dirty="0"/>
              <a:t>(from 20 T up to 40 T, and possibly beyond)</a:t>
            </a:r>
          </a:p>
          <a:p>
            <a:pPr lvl="1"/>
            <a:r>
              <a:rPr lang="en-US" sz="1800" dirty="0"/>
              <a:t>Material science in high field</a:t>
            </a:r>
          </a:p>
          <a:p>
            <a:pPr lvl="1"/>
            <a:r>
              <a:rPr lang="en-US" sz="1800" dirty="0"/>
              <a:t>NMR and life sciences</a:t>
            </a:r>
          </a:p>
          <a:p>
            <a:pPr lvl="1"/>
            <a:r>
              <a:rPr lang="en-US" sz="1800" dirty="0"/>
              <a:t>Muon collider (muon beam cooling)</a:t>
            </a:r>
          </a:p>
          <a:p>
            <a:pPr lvl="1"/>
            <a:r>
              <a:rPr lang="en-US" sz="1800" dirty="0"/>
              <a:t>Neutron scattering experiments</a:t>
            </a:r>
          </a:p>
          <a:p>
            <a:r>
              <a:rPr lang="en-US" sz="2000" b="1" dirty="0"/>
              <a:t>High field/large bore/large stored energy solenoids </a:t>
            </a:r>
            <a:r>
              <a:rPr lang="en-US" sz="2000" dirty="0"/>
              <a:t>(up to 20 T, 1 m bore)</a:t>
            </a:r>
          </a:p>
          <a:p>
            <a:pPr lvl="1"/>
            <a:r>
              <a:rPr lang="en-US" sz="1800" dirty="0"/>
              <a:t>HEP experiments (e.g. axion searches)</a:t>
            </a:r>
          </a:p>
          <a:p>
            <a:pPr lvl="1"/>
            <a:r>
              <a:rPr lang="en-US" sz="1800" dirty="0"/>
              <a:t>Fusion</a:t>
            </a:r>
          </a:p>
          <a:p>
            <a:pPr lvl="1"/>
            <a:r>
              <a:rPr lang="en-US" sz="1800" dirty="0"/>
              <a:t>Muon collider (muon beam production)</a:t>
            </a:r>
          </a:p>
          <a:p>
            <a:pPr lvl="1"/>
            <a:r>
              <a:rPr lang="en-US" sz="1800" dirty="0"/>
              <a:t>Hybrid (SC/NC) high field magnets</a:t>
            </a:r>
          </a:p>
          <a:p>
            <a:r>
              <a:rPr lang="en-US" sz="2000" b="1" dirty="0"/>
              <a:t>High field/low consumption/compact dipoles and quadrupoles </a:t>
            </a:r>
            <a:r>
              <a:rPr lang="en-US" sz="2000" dirty="0"/>
              <a:t>(up to 20 T, up to 150 mm bore, up to 20 K)</a:t>
            </a:r>
          </a:p>
          <a:p>
            <a:pPr lvl="1"/>
            <a:r>
              <a:rPr lang="en-US" sz="1800" dirty="0"/>
              <a:t>FCC-</a:t>
            </a:r>
            <a:r>
              <a:rPr lang="en-US" sz="1800" dirty="0" err="1"/>
              <a:t>hh</a:t>
            </a:r>
            <a:r>
              <a:rPr lang="en-US" sz="1800" dirty="0"/>
              <a:t>: 14 T…20 T, 50 mm</a:t>
            </a:r>
          </a:p>
          <a:p>
            <a:pPr lvl="1"/>
            <a:r>
              <a:rPr lang="en-US" sz="1800" dirty="0"/>
              <a:t>Muon collider (collider ring): 16 T…20 T, 150 mm, 5 W/m</a:t>
            </a:r>
          </a:p>
          <a:p>
            <a:pPr lvl="1"/>
            <a:r>
              <a:rPr lang="en-US" sz="1800" dirty="0"/>
              <a:t>HEP experiments (e.g. axion searches)</a:t>
            </a:r>
          </a:p>
          <a:p>
            <a:pPr lvl="1"/>
            <a:r>
              <a:rPr lang="en-US" sz="1800" dirty="0"/>
              <a:t>Low consumption beam line magnets, light source main ring magnets, medical applications: 1 T…4 T</a:t>
            </a:r>
          </a:p>
          <a:p>
            <a:pPr lvl="1"/>
            <a:r>
              <a:rPr lang="en-US" sz="1800" dirty="0"/>
              <a:t>Motors and generators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2000" b="1" dirty="0"/>
              <a:t>High field undulators and super-bends</a:t>
            </a:r>
            <a:endParaRPr lang="en-US" sz="2000" dirty="0"/>
          </a:p>
          <a:p>
            <a:pPr lvl="1"/>
            <a:r>
              <a:rPr lang="en-US" sz="1800" dirty="0"/>
              <a:t>Synchrotron light sources, Free electron lasers: 2 T gap field, 5 mm clear gap, short period (10 mm range)</a:t>
            </a:r>
          </a:p>
          <a:p>
            <a:pPr lvl="1"/>
            <a:r>
              <a:rPr lang="en-US" sz="1800" dirty="0"/>
              <a:t>Synchrotron light sources: Super-bends: ≈ 10 T peak, ≈ 1 Tm integral</a:t>
            </a:r>
          </a:p>
        </p:txBody>
      </p:sp>
    </p:spTree>
    <p:extLst>
      <p:ext uri="{BB962C8B-B14F-4D97-AF65-F5344CB8AC3E}">
        <p14:creationId xmlns:p14="http://schemas.microsoft.com/office/powerpoint/2010/main" val="17206484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blue squares&#10;&#10;Description automatically generated">
            <a:extLst>
              <a:ext uri="{FF2B5EF4-FFF2-40B4-BE49-F238E27FC236}">
                <a16:creationId xmlns:a16="http://schemas.microsoft.com/office/drawing/2014/main" id="{F31FB6EF-D152-5205-5FAB-3CC696512230}"/>
              </a:ext>
            </a:extLst>
          </p:cNvPr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2"/>
          <a:stretch/>
        </p:blipFill>
        <p:spPr>
          <a:xfrm>
            <a:off x="1530012" y="1249610"/>
            <a:ext cx="5256000" cy="4763332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rmAutofit/>
          </a:bodyPr>
          <a:lstStyle/>
          <a:p>
            <a:r>
              <a:rPr lang="en-CH" dirty="0"/>
              <a:t>Four HTS magnets challenges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Picture 8" descr="A picture containing bicycle, ground, parked&#10;&#10;Description automatically generated">
            <a:extLst>
              <a:ext uri="{FF2B5EF4-FFF2-40B4-BE49-F238E27FC236}">
                <a16:creationId xmlns:a16="http://schemas.microsoft.com/office/drawing/2014/main" id="{1F995FA7-9B4B-93D0-3E81-5753DBF92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2642" y="922131"/>
            <a:ext cx="1189821" cy="1185502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89B2D1D-5C38-35C1-6669-E8A87CB49C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987" y="924706"/>
            <a:ext cx="1113753" cy="118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Little Big Coil&amp;#39; creates record-breaking continuous magnetic field –  Physics World">
            <a:extLst>
              <a:ext uri="{FF2B5EF4-FFF2-40B4-BE49-F238E27FC236}">
                <a16:creationId xmlns:a16="http://schemas.microsoft.com/office/drawing/2014/main" id="{A75750D6-72DF-DD16-C97D-4FEDE5E2F7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12"/>
          <a:stretch/>
        </p:blipFill>
        <p:spPr bwMode="auto">
          <a:xfrm>
            <a:off x="5313226" y="3940289"/>
            <a:ext cx="2437760" cy="122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395F786-6252-7E0D-0FD8-AF989C6027F8}"/>
              </a:ext>
            </a:extLst>
          </p:cNvPr>
          <p:cNvSpPr/>
          <p:nvPr/>
        </p:nvSpPr>
        <p:spPr>
          <a:xfrm>
            <a:off x="3180307" y="4405070"/>
            <a:ext cx="612000" cy="288000"/>
          </a:xfrm>
          <a:prstGeom prst="rect">
            <a:avLst/>
          </a:prstGeom>
          <a:solidFill>
            <a:srgbClr val="FFC000">
              <a:alpha val="29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28F97E3-67B8-DCFD-24C2-A7DDFFA97649}"/>
              </a:ext>
            </a:extLst>
          </p:cNvPr>
          <p:cNvSpPr/>
          <p:nvPr/>
        </p:nvSpPr>
        <p:spPr>
          <a:xfrm>
            <a:off x="4925608" y="2178270"/>
            <a:ext cx="252000" cy="468000"/>
          </a:xfrm>
          <a:prstGeom prst="rect">
            <a:avLst/>
          </a:prstGeom>
          <a:solidFill>
            <a:srgbClr val="FF0000">
              <a:alpha val="29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283584-1C9A-5236-6632-ACAE96DC26AA}"/>
              </a:ext>
            </a:extLst>
          </p:cNvPr>
          <p:cNvSpPr/>
          <p:nvPr/>
        </p:nvSpPr>
        <p:spPr>
          <a:xfrm>
            <a:off x="5173741" y="3548080"/>
            <a:ext cx="943124" cy="288000"/>
          </a:xfrm>
          <a:prstGeom prst="rect">
            <a:avLst/>
          </a:prstGeom>
          <a:solidFill>
            <a:srgbClr val="00B050">
              <a:alpha val="29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085B53-5220-1A27-F9A8-E510B46812F5}"/>
              </a:ext>
            </a:extLst>
          </p:cNvPr>
          <p:cNvSpPr txBox="1"/>
          <p:nvPr/>
        </p:nvSpPr>
        <p:spPr>
          <a:xfrm>
            <a:off x="6119830" y="3566145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B050"/>
                </a:solidFill>
              </a:rPr>
              <a:t>UHF solenoids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509154-8899-4FAD-A931-AEFD6A2932FF}"/>
              </a:ext>
            </a:extLst>
          </p:cNvPr>
          <p:cNvSpPr txBox="1"/>
          <p:nvPr/>
        </p:nvSpPr>
        <p:spPr>
          <a:xfrm>
            <a:off x="2649111" y="2127404"/>
            <a:ext cx="2274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CH" dirty="0">
                <a:solidFill>
                  <a:srgbClr val="FF0000"/>
                </a:solidFill>
              </a:rPr>
              <a:t>igh field and large bore solenoids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5DEB14-11EF-4B45-2FAC-F84A5B39F964}"/>
              </a:ext>
            </a:extLst>
          </p:cNvPr>
          <p:cNvSpPr txBox="1"/>
          <p:nvPr/>
        </p:nvSpPr>
        <p:spPr>
          <a:xfrm>
            <a:off x="3786215" y="4382140"/>
            <a:ext cx="1377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U</a:t>
            </a:r>
            <a:r>
              <a:rPr lang="en-CH" dirty="0">
                <a:solidFill>
                  <a:srgbClr val="FFC000"/>
                </a:solidFill>
              </a:rPr>
              <a:t>ndulators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3A2418-CEC4-60CA-C295-1D106AAA79F2}"/>
              </a:ext>
            </a:extLst>
          </p:cNvPr>
          <p:cNvSpPr txBox="1"/>
          <p:nvPr/>
        </p:nvSpPr>
        <p:spPr>
          <a:xfrm>
            <a:off x="5194472" y="3078241"/>
            <a:ext cx="2577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Accelerator magnets</a:t>
            </a:r>
            <a:endParaRPr lang="en-CH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73B9189-69F4-6790-1FA7-D33A2FCB98FB}"/>
              </a:ext>
            </a:extLst>
          </p:cNvPr>
          <p:cNvSpPr/>
          <p:nvPr/>
        </p:nvSpPr>
        <p:spPr>
          <a:xfrm>
            <a:off x="2596493" y="3141633"/>
            <a:ext cx="2577247" cy="468000"/>
          </a:xfrm>
          <a:prstGeom prst="rect">
            <a:avLst/>
          </a:prstGeom>
          <a:solidFill>
            <a:srgbClr val="0070C0">
              <a:alpha val="1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C2DF1F0-C5D6-D410-BC20-2F879EAEC6EB}"/>
              </a:ext>
            </a:extLst>
          </p:cNvPr>
          <p:cNvSpPr/>
          <p:nvPr/>
        </p:nvSpPr>
        <p:spPr>
          <a:xfrm>
            <a:off x="4983466" y="3149943"/>
            <a:ext cx="180000" cy="468000"/>
          </a:xfrm>
          <a:prstGeom prst="rect">
            <a:avLst/>
          </a:prstGeom>
          <a:solidFill>
            <a:srgbClr val="0070C0">
              <a:alpha val="29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D435AEF-215C-5D65-0C6B-E2EC13C7B2D8}"/>
              </a:ext>
            </a:extLst>
          </p:cNvPr>
          <p:cNvSpPr/>
          <p:nvPr/>
        </p:nvSpPr>
        <p:spPr>
          <a:xfrm>
            <a:off x="2599007" y="3324824"/>
            <a:ext cx="1188000" cy="288000"/>
          </a:xfrm>
          <a:prstGeom prst="rect">
            <a:avLst/>
          </a:prstGeom>
          <a:solidFill>
            <a:srgbClr val="0070C0">
              <a:alpha val="29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pic>
        <p:nvPicPr>
          <p:cNvPr id="1026" name="Picture 2" descr="Double staggered-array bulk HTS helical undulator. Reproduced with... |  Download Scientific Diagram">
            <a:extLst>
              <a:ext uri="{FF2B5EF4-FFF2-40B4-BE49-F238E27FC236}">
                <a16:creationId xmlns:a16="http://schemas.microsoft.com/office/drawing/2014/main" id="{C1725B3B-3C24-DDB0-E46E-78C58FFEC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955" y="4540743"/>
            <a:ext cx="1623032" cy="123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B448828-027C-4880-1F9F-5E33BE42105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394"/>
          <a:stretch/>
        </p:blipFill>
        <p:spPr>
          <a:xfrm>
            <a:off x="5313226" y="1577189"/>
            <a:ext cx="2437760" cy="152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3738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Autofit/>
          </a:bodyPr>
          <a:lstStyle/>
          <a:p>
            <a:r>
              <a:rPr lang="en-CH" sz="4000" dirty="0"/>
              <a:t>Materials and Technologies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776A-4D02-7CE1-09F3-B5F30C71A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b="1" dirty="0"/>
              <a:t>Energy efficient and sustainable cryogenic technology </a:t>
            </a:r>
          </a:p>
          <a:p>
            <a:pPr lvl="1"/>
            <a:r>
              <a:rPr lang="en-US" sz="1600" dirty="0"/>
              <a:t>Cryogenic fluids and cycles for high temperature (20 K)</a:t>
            </a:r>
          </a:p>
          <a:p>
            <a:pPr lvl="1"/>
            <a:r>
              <a:rPr lang="en-US" sz="1600" dirty="0"/>
              <a:t>Heat management (dry, indirectly cooled, gas cooled,…) </a:t>
            </a:r>
          </a:p>
          <a:p>
            <a:pPr lvl="1"/>
            <a:r>
              <a:rPr lang="en-US" sz="1600" dirty="0"/>
              <a:t>Minimal cryogen (reduced fluid inventory)</a:t>
            </a:r>
          </a:p>
          <a:p>
            <a:r>
              <a:rPr lang="en-US" sz="2100" b="1" dirty="0"/>
              <a:t>HTS cables and conductors technology</a:t>
            </a:r>
          </a:p>
          <a:p>
            <a:pPr lvl="1"/>
            <a:r>
              <a:rPr lang="en-US" sz="1600" dirty="0"/>
              <a:t>High current cables and conductors (10…50 kA)</a:t>
            </a:r>
          </a:p>
          <a:p>
            <a:pPr lvl="1"/>
            <a:r>
              <a:rPr lang="en-US" sz="1600" dirty="0"/>
              <a:t>Cables for DC and ramped (AC, low loss) magnets</a:t>
            </a:r>
          </a:p>
          <a:p>
            <a:r>
              <a:rPr lang="en-US" sz="2100" b="1" dirty="0"/>
              <a:t>HTS winding technology</a:t>
            </a:r>
            <a:endParaRPr lang="en-US" sz="2100" dirty="0"/>
          </a:p>
          <a:p>
            <a:pPr lvl="1"/>
            <a:r>
              <a:rPr lang="en-US" sz="1600" dirty="0"/>
              <a:t>3D shapes (non-planar coils)</a:t>
            </a:r>
          </a:p>
          <a:p>
            <a:pPr lvl="1"/>
            <a:r>
              <a:rPr lang="en-US" sz="1600" dirty="0"/>
              <a:t>Interturn insulation/resistance control</a:t>
            </a:r>
          </a:p>
          <a:p>
            <a:pPr lvl="1"/>
            <a:r>
              <a:rPr lang="en-US" sz="1600" dirty="0"/>
              <a:t>Joints and terminations</a:t>
            </a:r>
          </a:p>
          <a:p>
            <a:pPr lvl="1"/>
            <a:r>
              <a:rPr lang="en-US" sz="1600" dirty="0"/>
              <a:t>High current- and energy-density (implications for mechanics and protection)</a:t>
            </a:r>
          </a:p>
          <a:p>
            <a:r>
              <a:rPr lang="en-US" sz="2100" b="1" dirty="0"/>
              <a:t>Diagnostics, sensors and control technology</a:t>
            </a:r>
          </a:p>
          <a:p>
            <a:pPr lvl="1"/>
            <a:r>
              <a:rPr lang="en-US" sz="1600" dirty="0"/>
              <a:t>Quench detection (voltage and other techniques)</a:t>
            </a:r>
          </a:p>
          <a:p>
            <a:pPr lvl="1"/>
            <a:r>
              <a:rPr lang="en-US" sz="1600" dirty="0"/>
              <a:t>Field control (field shaking, field feedback)</a:t>
            </a:r>
          </a:p>
          <a:p>
            <a:r>
              <a:rPr lang="en-US" sz="2100" b="1" dirty="0"/>
              <a:t>Radiation properties and radiation hardness </a:t>
            </a:r>
          </a:p>
          <a:p>
            <a:pPr lvl="1"/>
            <a:r>
              <a:rPr lang="en-US" sz="1600" dirty="0"/>
              <a:t>HTS superconductors</a:t>
            </a:r>
          </a:p>
          <a:p>
            <a:pPr lvl="1"/>
            <a:r>
              <a:rPr lang="en-US" sz="1600" dirty="0"/>
              <a:t>(Insulators)</a:t>
            </a:r>
          </a:p>
        </p:txBody>
      </p:sp>
    </p:spTree>
    <p:extLst>
      <p:ext uri="{BB962C8B-B14F-4D97-AF65-F5344CB8AC3E}">
        <p14:creationId xmlns:p14="http://schemas.microsoft.com/office/powerpoint/2010/main" val="786228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E5042-E060-EBB0-15C4-D4C491E62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leading theme of the proposal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79CC0-FD00-15E6-B92B-0401B059B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313" y="956256"/>
            <a:ext cx="8792627" cy="52082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High Temperature Superconductors (HTS) are </a:t>
            </a:r>
            <a:r>
              <a:rPr lang="en-US" b="1" dirty="0"/>
              <a:t>game changers </a:t>
            </a:r>
            <a:r>
              <a:rPr lang="en-US" dirty="0"/>
              <a:t>in SC magnet technology:</a:t>
            </a:r>
          </a:p>
          <a:p>
            <a:pPr lvl="1"/>
            <a:r>
              <a:rPr lang="en-US" sz="2400" u="sng" dirty="0"/>
              <a:t>They have already enabled new technology</a:t>
            </a:r>
            <a:r>
              <a:rPr lang="en-US" sz="2400" dirty="0"/>
              <a:t>, because of the extraordinary current carrying ability in high field (e.g. Bruker 1.2 GHz, NHMFL 32T, CFS/MIT TFMC)</a:t>
            </a:r>
          </a:p>
          <a:p>
            <a:pPr lvl="1"/>
            <a:r>
              <a:rPr lang="en-US" sz="2400" u="sng" dirty="0"/>
              <a:t>They will displace existing technology</a:t>
            </a:r>
            <a:r>
              <a:rPr lang="en-US" sz="2400" dirty="0"/>
              <a:t>, because of the ability to operate at temperature higher than liquid helium, a minimal cryogen content, possibly different fluids</a:t>
            </a:r>
          </a:p>
          <a:p>
            <a:r>
              <a:rPr lang="en-US" b="1" dirty="0"/>
              <a:t>Time is ripe </a:t>
            </a:r>
            <a:r>
              <a:rPr lang="en-US" dirty="0"/>
              <a:t>for this step because:</a:t>
            </a:r>
          </a:p>
          <a:p>
            <a:pPr lvl="1"/>
            <a:r>
              <a:rPr lang="en-US" sz="2400" dirty="0"/>
              <a:t>The set challenges in HEP (e.g. FCC-</a:t>
            </a:r>
            <a:r>
              <a:rPr lang="en-US" sz="2400" dirty="0" err="1"/>
              <a:t>hh</a:t>
            </a:r>
            <a:r>
              <a:rPr lang="en-US" sz="2400" dirty="0"/>
              <a:t>, Muon Collider), high field science (e.g. EMFL, NHMFL, ILL, ESS), UHF NMR (Bruker), LS and FEL (EUXFEL), and fusion </a:t>
            </a:r>
            <a:r>
              <a:rPr lang="en-US" sz="2400" b="1" dirty="0"/>
              <a:t>cannot be met </a:t>
            </a:r>
            <a:r>
              <a:rPr lang="en-US" sz="2400" dirty="0"/>
              <a:t>unless we switch to HTS</a:t>
            </a:r>
          </a:p>
          <a:p>
            <a:pPr lvl="1"/>
            <a:r>
              <a:rPr lang="en-US" sz="2400" dirty="0"/>
              <a:t>There is increased awareness towards </a:t>
            </a:r>
            <a:r>
              <a:rPr lang="en-US" sz="2400" b="1" dirty="0"/>
              <a:t>sustainability and energy efficiency</a:t>
            </a:r>
            <a:r>
              <a:rPr lang="en-US" sz="2400" dirty="0"/>
              <a:t>, and the risk of the helium supply chain</a:t>
            </a:r>
          </a:p>
          <a:p>
            <a:pPr lvl="1"/>
            <a:r>
              <a:rPr lang="en-US" sz="2400" dirty="0"/>
              <a:t>There is a growing production infrastructure and availability of superconductor at decreasing price (</a:t>
            </a:r>
            <a:r>
              <a:rPr lang="en-US" sz="2400" b="1" dirty="0"/>
              <a:t>REBCO</a:t>
            </a:r>
            <a:r>
              <a:rPr lang="en-US" sz="2400" dirty="0"/>
              <a:t>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AE4A9-85B9-25B5-D16F-8B415E125F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3059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9A09BA55-7969-9F74-98C2-A1AF1D7488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0739886"/>
              </p:ext>
            </p:extLst>
          </p:nvPr>
        </p:nvGraphicFramePr>
        <p:xfrm>
          <a:off x="2116067" y="136525"/>
          <a:ext cx="6960199" cy="6038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6FEDF154-C692-E9E2-730D-8A5BF71188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17272506"/>
              </p:ext>
            </p:extLst>
          </p:nvPr>
        </p:nvGraphicFramePr>
        <p:xfrm>
          <a:off x="418641" y="2592591"/>
          <a:ext cx="8582140" cy="3076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5390723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CH" dirty="0"/>
              <a:t>Relevance of magnet challenges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6E4B130-891F-899A-6BC7-55A528725BBA}"/>
              </a:ext>
            </a:extLst>
          </p:cNvPr>
          <p:cNvGraphicFramePr>
            <a:graphicFrameLocks noGrp="1"/>
          </p:cNvGraphicFramePr>
          <p:nvPr/>
        </p:nvGraphicFramePr>
        <p:xfrm>
          <a:off x="400230" y="1076293"/>
          <a:ext cx="8455510" cy="486312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3865086">
                  <a:extLst>
                    <a:ext uri="{9D8B030D-6E8A-4147-A177-3AD203B41FA5}">
                      <a16:colId xmlns:a16="http://schemas.microsoft.com/office/drawing/2014/main" val="458551473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2523194547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3826723943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3308291236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2823922852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909906177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2223685226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1161912686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36831873"/>
                    </a:ext>
                  </a:extLst>
                </a:gridCol>
              </a:tblGrid>
              <a:tr h="2556000"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High Energy Physics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Nuclear Physics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Light Sources and FEL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Neutron scattering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HF science and NMR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Medical applications</a:t>
                      </a:r>
                    </a:p>
                    <a:p>
                      <a:r>
                        <a:rPr lang="en-US" sz="1200" b="0" dirty="0"/>
                        <a:t>(therapy and MRI)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Power generation </a:t>
                      </a:r>
                      <a:endParaRPr lang="en-US" sz="1200" b="0" dirty="0"/>
                    </a:p>
                    <a:p>
                      <a:r>
                        <a:rPr lang="en-US" sz="1200" b="0" dirty="0"/>
                        <a:t>(fusion, </a:t>
                      </a:r>
                      <a:r>
                        <a:rPr lang="en-US" sz="1200" b="0" dirty="0" err="1"/>
                        <a:t>aeolics</a:t>
                      </a:r>
                      <a:r>
                        <a:rPr lang="en-US" sz="1200" b="0" dirty="0"/>
                        <a:t>)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Transportation and mobility</a:t>
                      </a:r>
                      <a:endParaRPr lang="en-US" sz="1200" b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(motors, levitation, aviation)</a:t>
                      </a:r>
                      <a:endParaRPr lang="en-US" sz="1600" b="0" dirty="0"/>
                    </a:p>
                  </a:txBody>
                  <a:tcPr vert="vert270" anchor="ctr"/>
                </a:tc>
                <a:extLst>
                  <a:ext uri="{0D108BD9-81ED-4DB2-BD59-A6C34878D82A}">
                    <a16:rowId xmlns:a16="http://schemas.microsoft.com/office/drawing/2014/main" val="96872843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Ultra-high field solenoids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94766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High field, large bore solenoids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937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High field, low consumption, compact dipoles and quadrupoles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11843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r>
                        <a:rPr lang="en-US" sz="1600" b="0" dirty="0"/>
                        <a:t>High field undulators and super-bends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8681496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7DDB3ED1-FD27-918D-5E5D-6AA6083A88BF}"/>
              </a:ext>
            </a:extLst>
          </p:cNvPr>
          <p:cNvGrpSpPr/>
          <p:nvPr/>
        </p:nvGrpSpPr>
        <p:grpSpPr>
          <a:xfrm>
            <a:off x="585219" y="2584010"/>
            <a:ext cx="2598055" cy="844990"/>
            <a:chOff x="1020648" y="1288701"/>
            <a:chExt cx="2598055" cy="84499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B6808B9-5431-3BD5-0EEE-A7F342AF8A33}"/>
                </a:ext>
              </a:extLst>
            </p:cNvPr>
            <p:cNvGrpSpPr/>
            <p:nvPr/>
          </p:nvGrpSpPr>
          <p:grpSpPr>
            <a:xfrm>
              <a:off x="1020648" y="1774364"/>
              <a:ext cx="2415312" cy="359327"/>
              <a:chOff x="3602452" y="5744597"/>
              <a:chExt cx="2415312" cy="359327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DC0E1C2-4729-97C1-529C-E01CEC0A039D}"/>
                  </a:ext>
                </a:extLst>
              </p:cNvPr>
              <p:cNvSpPr/>
              <p:nvPr/>
            </p:nvSpPr>
            <p:spPr>
              <a:xfrm>
                <a:off x="3602452" y="5754603"/>
                <a:ext cx="369870" cy="34932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C1FF038-7EEA-0259-ACD2-F667F846FCDF}"/>
                  </a:ext>
                </a:extLst>
              </p:cNvPr>
              <p:cNvSpPr txBox="1"/>
              <p:nvPr/>
            </p:nvSpPr>
            <p:spPr>
              <a:xfrm>
                <a:off x="3976821" y="5744597"/>
                <a:ext cx="20409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Relevant technology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12BC17D-AC23-536E-EC88-4F79AF110A60}"/>
                </a:ext>
              </a:extLst>
            </p:cNvPr>
            <p:cNvGrpSpPr/>
            <p:nvPr/>
          </p:nvGrpSpPr>
          <p:grpSpPr>
            <a:xfrm>
              <a:off x="1020648" y="1288701"/>
              <a:ext cx="2598055" cy="359327"/>
              <a:chOff x="447565" y="5744597"/>
              <a:chExt cx="2598055" cy="359327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316F871-7D6F-03F0-1751-AF08FA1921CE}"/>
                  </a:ext>
                </a:extLst>
              </p:cNvPr>
              <p:cNvSpPr/>
              <p:nvPr/>
            </p:nvSpPr>
            <p:spPr>
              <a:xfrm>
                <a:off x="447565" y="5754603"/>
                <a:ext cx="369870" cy="349321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56D5DBB-3AC5-AA6D-79A7-8679D708BF03}"/>
                  </a:ext>
                </a:extLst>
              </p:cNvPr>
              <p:cNvSpPr txBox="1"/>
              <p:nvPr/>
            </p:nvSpPr>
            <p:spPr>
              <a:xfrm>
                <a:off x="821934" y="5744597"/>
                <a:ext cx="22236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Relevant development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37219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CH" dirty="0"/>
              <a:t>Relevance of Muon Collider R&amp;D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6E4B130-891F-899A-6BC7-55A528725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7361123"/>
              </p:ext>
            </p:extLst>
          </p:nvPr>
        </p:nvGraphicFramePr>
        <p:xfrm>
          <a:off x="400230" y="1076293"/>
          <a:ext cx="8455510" cy="486624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3865086">
                  <a:extLst>
                    <a:ext uri="{9D8B030D-6E8A-4147-A177-3AD203B41FA5}">
                      <a16:colId xmlns:a16="http://schemas.microsoft.com/office/drawing/2014/main" val="458551473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2523194547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3826723943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3308291236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2823922852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909906177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2223685226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1161912686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36831873"/>
                    </a:ext>
                  </a:extLst>
                </a:gridCol>
              </a:tblGrid>
              <a:tr h="2556000"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Physics detectors</a:t>
                      </a:r>
                    </a:p>
                    <a:p>
                      <a:r>
                        <a:rPr lang="en-US" sz="1200" b="0" dirty="0"/>
                        <a:t>(dark matter, space)</a:t>
                      </a:r>
                      <a:endParaRPr lang="en-US" sz="1800" b="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Nuclear Physics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Light Sources and FEL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Neutron scattering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HF science and NMR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Medical applications</a:t>
                      </a:r>
                    </a:p>
                    <a:p>
                      <a:r>
                        <a:rPr lang="en-US" sz="1200" b="0" dirty="0"/>
                        <a:t>(therapy and MRI)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Power generation </a:t>
                      </a:r>
                      <a:endParaRPr lang="en-US" sz="1200" b="0" dirty="0"/>
                    </a:p>
                    <a:p>
                      <a:r>
                        <a:rPr lang="en-US" sz="1200" b="0" dirty="0"/>
                        <a:t>(fusion, </a:t>
                      </a:r>
                      <a:r>
                        <a:rPr lang="en-US" sz="1200" b="0" dirty="0" err="1"/>
                        <a:t>aeolics</a:t>
                      </a:r>
                      <a:r>
                        <a:rPr lang="en-US" sz="1200" b="0" dirty="0"/>
                        <a:t>)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Transportation and mobility</a:t>
                      </a:r>
                      <a:endParaRPr lang="en-US" sz="1200" b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(motors, levitation, aviation)</a:t>
                      </a:r>
                      <a:endParaRPr lang="en-US" sz="1600" b="0" dirty="0"/>
                    </a:p>
                  </a:txBody>
                  <a:tcPr vert="vert270" anchor="ctr"/>
                </a:tc>
                <a:extLst>
                  <a:ext uri="{0D108BD9-81ED-4DB2-BD59-A6C34878D82A}">
                    <a16:rowId xmlns:a16="http://schemas.microsoft.com/office/drawing/2014/main" val="96872843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Ultra-high field solenoids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94766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High field, large bore solenoids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937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High field, low consumption, compact dipoles and quadrupoles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6118431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Fast pulsed, high power, energy efficient converters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1563356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7DDB3ED1-FD27-918D-5E5D-6AA6083A88BF}"/>
              </a:ext>
            </a:extLst>
          </p:cNvPr>
          <p:cNvGrpSpPr/>
          <p:nvPr/>
        </p:nvGrpSpPr>
        <p:grpSpPr>
          <a:xfrm>
            <a:off x="585219" y="2584010"/>
            <a:ext cx="2598055" cy="844990"/>
            <a:chOff x="1020648" y="1288701"/>
            <a:chExt cx="2598055" cy="84499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B6808B9-5431-3BD5-0EEE-A7F342AF8A33}"/>
                </a:ext>
              </a:extLst>
            </p:cNvPr>
            <p:cNvGrpSpPr/>
            <p:nvPr/>
          </p:nvGrpSpPr>
          <p:grpSpPr>
            <a:xfrm>
              <a:off x="1020648" y="1774364"/>
              <a:ext cx="2415312" cy="359327"/>
              <a:chOff x="3602452" y="5744597"/>
              <a:chExt cx="2415312" cy="359327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DC0E1C2-4729-97C1-529C-E01CEC0A039D}"/>
                  </a:ext>
                </a:extLst>
              </p:cNvPr>
              <p:cNvSpPr/>
              <p:nvPr/>
            </p:nvSpPr>
            <p:spPr>
              <a:xfrm>
                <a:off x="3602452" y="5754603"/>
                <a:ext cx="369870" cy="34932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C1FF038-7EEA-0259-ACD2-F667F846FCDF}"/>
                  </a:ext>
                </a:extLst>
              </p:cNvPr>
              <p:cNvSpPr txBox="1"/>
              <p:nvPr/>
            </p:nvSpPr>
            <p:spPr>
              <a:xfrm>
                <a:off x="3976821" y="5744597"/>
                <a:ext cx="20409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Relevant technology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12BC17D-AC23-536E-EC88-4F79AF110A60}"/>
                </a:ext>
              </a:extLst>
            </p:cNvPr>
            <p:cNvGrpSpPr/>
            <p:nvPr/>
          </p:nvGrpSpPr>
          <p:grpSpPr>
            <a:xfrm>
              <a:off x="1020648" y="1288701"/>
              <a:ext cx="2598055" cy="359327"/>
              <a:chOff x="447565" y="5744597"/>
              <a:chExt cx="2598055" cy="359327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316F871-7D6F-03F0-1751-AF08FA1921CE}"/>
                  </a:ext>
                </a:extLst>
              </p:cNvPr>
              <p:cNvSpPr/>
              <p:nvPr/>
            </p:nvSpPr>
            <p:spPr>
              <a:xfrm>
                <a:off x="447565" y="5754603"/>
                <a:ext cx="369870" cy="349321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56D5DBB-3AC5-AA6D-79A7-8679D708BF03}"/>
                  </a:ext>
                </a:extLst>
              </p:cNvPr>
              <p:cNvSpPr txBox="1"/>
              <p:nvPr/>
            </p:nvSpPr>
            <p:spPr>
              <a:xfrm>
                <a:off x="821934" y="5744597"/>
                <a:ext cx="22236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Relevant development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78101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DC23A-551F-5328-F6DA-E1C7EBC55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 solenoids relevant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E667C-A86B-28CB-AD1F-A2C5946B4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Solenoid model coils built with modest conductor lengths and size (few km) can probe performance limits at extreme values:</a:t>
            </a:r>
          </a:p>
          <a:p>
            <a:pPr lvl="1"/>
            <a:r>
              <a:rPr lang="en-US" dirty="0"/>
              <a:t>Field (20 T…40 T) – high and ultra-high field characterization of the critical surface J</a:t>
            </a:r>
            <a:r>
              <a:rPr lang="en-US" baseline="-25000" dirty="0"/>
              <a:t>C</a:t>
            </a:r>
            <a:r>
              <a:rPr lang="en-US" dirty="0"/>
              <a:t>(</a:t>
            </a:r>
            <a:r>
              <a:rPr lang="en-US" dirty="0" err="1"/>
              <a:t>B,T,</a:t>
            </a:r>
            <a:r>
              <a:rPr lang="en-US" dirty="0" err="1">
                <a:latin typeface="Symbol" pitchFamily="2" charset="2"/>
              </a:rPr>
              <a:t>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Force and stress (500 MPa…700 MPa) – engineering test at levels relevant and beyond full-size accelerator magnets</a:t>
            </a:r>
          </a:p>
          <a:p>
            <a:pPr lvl="1"/>
            <a:r>
              <a:rPr lang="en-US" dirty="0"/>
              <a:t>Current density (600 A/mm</a:t>
            </a:r>
            <a:r>
              <a:rPr lang="en-US" baseline="30000" dirty="0"/>
              <a:t>2</a:t>
            </a:r>
            <a:r>
              <a:rPr lang="en-US" dirty="0"/>
              <a:t>…900 A/mm</a:t>
            </a:r>
            <a:r>
              <a:rPr lang="en-US" baseline="30000" dirty="0"/>
              <a:t>2</a:t>
            </a:r>
            <a:r>
              <a:rPr lang="en-US" dirty="0"/>
              <a:t>) and energy density (300 MJ/m</a:t>
            </a:r>
            <a:r>
              <a:rPr lang="en-US" baseline="30000" dirty="0"/>
              <a:t>3</a:t>
            </a:r>
            <a:r>
              <a:rPr lang="en-US" dirty="0"/>
              <a:t>) – quench detection and protection in a new regime, where present technical solutions do not work (detection time would be too short, quench heater power would be too high)</a:t>
            </a:r>
          </a:p>
          <a:p>
            <a:r>
              <a:rPr lang="en-US" dirty="0"/>
              <a:t>“Simple” engineering, fast turnaround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2952C-4D4E-E805-980D-0667C1B0A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90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/>
          <a:lstStyle/>
          <a:p>
            <a:r>
              <a:rPr lang="en-CH" dirty="0"/>
              <a:t>EU-MAHTS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FB633F9-298D-1049-6F98-28BAF2606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6256"/>
            <a:ext cx="8226854" cy="5036771"/>
          </a:xfrm>
        </p:spPr>
        <p:txBody>
          <a:bodyPr>
            <a:normAutofit/>
          </a:bodyPr>
          <a:lstStyle/>
          <a:p>
            <a:r>
              <a:rPr lang="en-US" b="1" dirty="0" err="1"/>
              <a:t>EU</a:t>
            </a:r>
            <a:r>
              <a:rPr lang="en-US" dirty="0" err="1"/>
              <a:t>ropean</a:t>
            </a:r>
            <a:r>
              <a:rPr lang="en-US" dirty="0"/>
              <a:t> </a:t>
            </a:r>
            <a:r>
              <a:rPr lang="en-US" b="1" dirty="0"/>
              <a:t>M</a:t>
            </a:r>
            <a:r>
              <a:rPr lang="en-US" dirty="0"/>
              <a:t>agnet technology </a:t>
            </a:r>
            <a:r>
              <a:rPr lang="en-US" b="1" dirty="0"/>
              <a:t>A</a:t>
            </a:r>
            <a:r>
              <a:rPr lang="en-US" dirty="0"/>
              <a:t>dvances through </a:t>
            </a:r>
            <a:r>
              <a:rPr lang="en-US" b="1" dirty="0"/>
              <a:t>HTS</a:t>
            </a:r>
            <a:r>
              <a:rPr lang="en-US" dirty="0"/>
              <a:t>, for science and societal applications:</a:t>
            </a:r>
          </a:p>
          <a:p>
            <a:pPr lvl="1"/>
            <a:r>
              <a:rPr lang="en-US" dirty="0"/>
              <a:t>Physics – High Energy Physics (</a:t>
            </a:r>
            <a:r>
              <a:rPr lang="en-US" dirty="0" err="1"/>
              <a:t>MuCol</a:t>
            </a:r>
            <a:r>
              <a:rPr lang="en-US" dirty="0"/>
              <a:t>, FCC-</a:t>
            </a:r>
            <a:r>
              <a:rPr lang="en-US" dirty="0" err="1"/>
              <a:t>hh</a:t>
            </a:r>
            <a:r>
              <a:rPr lang="en-US" dirty="0"/>
              <a:t>), Nuclear Physics, Detectors</a:t>
            </a:r>
          </a:p>
          <a:p>
            <a:pPr lvl="1"/>
            <a:r>
              <a:rPr lang="en-US" dirty="0"/>
              <a:t>Material and Life Sciences – Synchrotron Light and FEL, High Field Science, Neutron Spectroscopy, NMR</a:t>
            </a:r>
          </a:p>
          <a:p>
            <a:pPr lvl="1"/>
            <a:r>
              <a:rPr lang="en-US" dirty="0"/>
              <a:t>Energy and Mobility – Magnetically confined fusion, motors and generators</a:t>
            </a:r>
          </a:p>
          <a:p>
            <a:pPr lvl="1"/>
            <a:r>
              <a:rPr lang="en-US" dirty="0"/>
              <a:t>Medicine – Particle therapy, MRI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166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/>
          <a:lstStyle/>
          <a:p>
            <a:r>
              <a:rPr lang="en-CH" dirty="0"/>
              <a:t>Main objective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FB633F9-298D-1049-6F98-28BAF26062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6256"/>
            <a:ext cx="8226854" cy="5036771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/>
              <a:t>Bridge the gap </a:t>
            </a:r>
            <a:r>
              <a:rPr lang="en-US" dirty="0"/>
              <a:t>between laboratory realizations and deployment (i.e. advance TRL by 2…3 units) by :</a:t>
            </a:r>
          </a:p>
          <a:p>
            <a:pPr lvl="1"/>
            <a:r>
              <a:rPr lang="en-US" dirty="0"/>
              <a:t>Developing technology bricks required for the next step in HTS magnets (presently TRL3 to TRL4)</a:t>
            </a:r>
          </a:p>
          <a:p>
            <a:pPr lvl="1"/>
            <a:r>
              <a:rPr lang="en-US" dirty="0"/>
              <a:t>Build and test demonstrators, “usable” in field, as engineering templates for a transfer to industry (achieve TRL5 to TRL6):</a:t>
            </a:r>
          </a:p>
          <a:p>
            <a:pPr lvl="2"/>
            <a:r>
              <a:rPr lang="en-US" b="1" dirty="0"/>
              <a:t>40T class, small bore, all-HTS solenoid </a:t>
            </a:r>
            <a:r>
              <a:rPr lang="en-US" dirty="0"/>
              <a:t>(increase the field reach and prove all-HTS as viable solution for UHF)</a:t>
            </a:r>
          </a:p>
          <a:p>
            <a:pPr lvl="2"/>
            <a:r>
              <a:rPr lang="en-US" b="1" dirty="0"/>
              <a:t>10T-class, large bore, large stored energy, all-HTS solenoid </a:t>
            </a:r>
            <a:r>
              <a:rPr lang="en-US" dirty="0"/>
              <a:t>(manage large magnet dimensions, forces, stored energy)</a:t>
            </a:r>
          </a:p>
          <a:p>
            <a:pPr lvl="2"/>
            <a:r>
              <a:rPr lang="en-US" b="1" dirty="0"/>
              <a:t>2T, 10mm period, 5mm gap all-HTS undulator </a:t>
            </a:r>
            <a:r>
              <a:rPr lang="en-US" dirty="0"/>
              <a:t>(extend photon energy range)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687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rmAutofit/>
          </a:bodyPr>
          <a:lstStyle/>
          <a:p>
            <a:r>
              <a:rPr lang="en-CH" dirty="0"/>
              <a:t>Relevance of demonstrators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6E4B130-891F-899A-6BC7-55A528725BBA}"/>
              </a:ext>
            </a:extLst>
          </p:cNvPr>
          <p:cNvGraphicFramePr>
            <a:graphicFrameLocks noGrp="1"/>
          </p:cNvGraphicFramePr>
          <p:nvPr/>
        </p:nvGraphicFramePr>
        <p:xfrm>
          <a:off x="400230" y="1076293"/>
          <a:ext cx="8455510" cy="4284000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3865086">
                  <a:extLst>
                    <a:ext uri="{9D8B030D-6E8A-4147-A177-3AD203B41FA5}">
                      <a16:colId xmlns:a16="http://schemas.microsoft.com/office/drawing/2014/main" val="458551473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2523194547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3826723943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3308291236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2823922852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909906177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2223685226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1161912686"/>
                    </a:ext>
                  </a:extLst>
                </a:gridCol>
                <a:gridCol w="573803">
                  <a:extLst>
                    <a:ext uri="{9D8B030D-6E8A-4147-A177-3AD203B41FA5}">
                      <a16:colId xmlns:a16="http://schemas.microsoft.com/office/drawing/2014/main" val="36831873"/>
                    </a:ext>
                  </a:extLst>
                </a:gridCol>
              </a:tblGrid>
              <a:tr h="2556000"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High Energy Physics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Nuclear Physics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Light Sources and FEL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Neutron scattering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HF science and NMR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Medical applications</a:t>
                      </a:r>
                    </a:p>
                    <a:p>
                      <a:r>
                        <a:rPr lang="en-US" sz="1200" b="0" dirty="0"/>
                        <a:t>(therapy and MRI) 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Power generation </a:t>
                      </a:r>
                      <a:endParaRPr lang="en-US" sz="1200" b="0" dirty="0"/>
                    </a:p>
                    <a:p>
                      <a:r>
                        <a:rPr lang="en-US" sz="1200" b="0" dirty="0"/>
                        <a:t>(fusion, </a:t>
                      </a:r>
                      <a:r>
                        <a:rPr lang="en-US" sz="1200" b="0" dirty="0" err="1"/>
                        <a:t>aeolics</a:t>
                      </a:r>
                      <a:r>
                        <a:rPr lang="en-US" sz="1200" b="0" dirty="0"/>
                        <a:t>)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Transportation and mobility</a:t>
                      </a:r>
                      <a:endParaRPr lang="en-US" sz="1200" b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(motors, levitation, aviation)</a:t>
                      </a:r>
                      <a:endParaRPr lang="en-US" sz="1600" b="0" dirty="0"/>
                    </a:p>
                  </a:txBody>
                  <a:tcPr vert="vert270" anchor="ctr"/>
                </a:tc>
                <a:extLst>
                  <a:ext uri="{0D108BD9-81ED-4DB2-BD59-A6C34878D82A}">
                    <a16:rowId xmlns:a16="http://schemas.microsoft.com/office/drawing/2014/main" val="96872843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Ultra-high field solenoids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94766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High field, large bore solenoids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93798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r>
                        <a:rPr lang="en-US" sz="1600" b="0" dirty="0"/>
                        <a:t>High field undulators and super-bends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8681496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7DDB3ED1-FD27-918D-5E5D-6AA6083A88BF}"/>
              </a:ext>
            </a:extLst>
          </p:cNvPr>
          <p:cNvGrpSpPr/>
          <p:nvPr/>
        </p:nvGrpSpPr>
        <p:grpSpPr>
          <a:xfrm>
            <a:off x="585219" y="2584010"/>
            <a:ext cx="2598055" cy="844990"/>
            <a:chOff x="1020648" y="1288701"/>
            <a:chExt cx="2598055" cy="84499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B6808B9-5431-3BD5-0EEE-A7F342AF8A33}"/>
                </a:ext>
              </a:extLst>
            </p:cNvPr>
            <p:cNvGrpSpPr/>
            <p:nvPr/>
          </p:nvGrpSpPr>
          <p:grpSpPr>
            <a:xfrm>
              <a:off x="1020648" y="1774364"/>
              <a:ext cx="2415312" cy="359327"/>
              <a:chOff x="3602452" y="5744597"/>
              <a:chExt cx="2415312" cy="359327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DC0E1C2-4729-97C1-529C-E01CEC0A039D}"/>
                  </a:ext>
                </a:extLst>
              </p:cNvPr>
              <p:cNvSpPr/>
              <p:nvPr/>
            </p:nvSpPr>
            <p:spPr>
              <a:xfrm>
                <a:off x="3602452" y="5754603"/>
                <a:ext cx="369870" cy="34932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C1FF038-7EEA-0259-ACD2-F667F846FCDF}"/>
                  </a:ext>
                </a:extLst>
              </p:cNvPr>
              <p:cNvSpPr txBox="1"/>
              <p:nvPr/>
            </p:nvSpPr>
            <p:spPr>
              <a:xfrm>
                <a:off x="3976821" y="5744597"/>
                <a:ext cx="20409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Relevant technology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12BC17D-AC23-536E-EC88-4F79AF110A60}"/>
                </a:ext>
              </a:extLst>
            </p:cNvPr>
            <p:cNvGrpSpPr/>
            <p:nvPr/>
          </p:nvGrpSpPr>
          <p:grpSpPr>
            <a:xfrm>
              <a:off x="1020648" y="1288701"/>
              <a:ext cx="2598055" cy="359327"/>
              <a:chOff x="447565" y="5744597"/>
              <a:chExt cx="2598055" cy="359327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316F871-7D6F-03F0-1751-AF08FA1921CE}"/>
                  </a:ext>
                </a:extLst>
              </p:cNvPr>
              <p:cNvSpPr/>
              <p:nvPr/>
            </p:nvSpPr>
            <p:spPr>
              <a:xfrm>
                <a:off x="447565" y="5754603"/>
                <a:ext cx="369870" cy="349321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tx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56D5DBB-3AC5-AA6D-79A7-8679D708BF03}"/>
                  </a:ext>
                </a:extLst>
              </p:cNvPr>
              <p:cNvSpPr txBox="1"/>
              <p:nvPr/>
            </p:nvSpPr>
            <p:spPr>
              <a:xfrm>
                <a:off x="821934" y="5744597"/>
                <a:ext cx="22236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Relevant development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0105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H" dirty="0"/>
              <a:t>Proposed structure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1C73275-6DC3-528A-C722-FC594BD8E8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51485281"/>
              </p:ext>
            </p:extLst>
          </p:nvPr>
        </p:nvGraphicFramePr>
        <p:xfrm>
          <a:off x="82062" y="956255"/>
          <a:ext cx="9061938" cy="5014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064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Autofit/>
          </a:bodyPr>
          <a:lstStyle/>
          <a:p>
            <a:r>
              <a:rPr lang="en-CH" sz="3200" dirty="0"/>
              <a:t>WP1 – Coordination and Communication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776A-4D02-7CE1-09F3-B5F30C71A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6256"/>
            <a:ext cx="8226854" cy="5036771"/>
          </a:xfrm>
        </p:spPr>
        <p:txBody>
          <a:bodyPr>
            <a:normAutofit/>
          </a:bodyPr>
          <a:lstStyle/>
          <a:p>
            <a:r>
              <a:rPr lang="en-US" u="sng" dirty="0"/>
              <a:t>Objective</a:t>
            </a:r>
            <a:r>
              <a:rPr lang="en-US" dirty="0"/>
              <a:t>: Oversight, coordination &amp; communication across work packages, industry participation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228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Autofit/>
          </a:bodyPr>
          <a:lstStyle/>
          <a:p>
            <a:r>
              <a:rPr lang="en-CH" sz="4400" dirty="0"/>
              <a:t>WP2 – Strategic Roadmap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776A-4D02-7CE1-09F3-B5F30C71A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6256"/>
            <a:ext cx="8226854" cy="5036771"/>
          </a:xfrm>
        </p:spPr>
        <p:txBody>
          <a:bodyPr>
            <a:normAutofit/>
          </a:bodyPr>
          <a:lstStyle/>
          <a:p>
            <a:r>
              <a:rPr lang="en-US" u="sng" dirty="0"/>
              <a:t>Objective</a:t>
            </a:r>
            <a:r>
              <a:rPr lang="en-US" dirty="0"/>
              <a:t>: Develop an </a:t>
            </a:r>
            <a:r>
              <a:rPr lang="en-US" b="1" dirty="0"/>
              <a:t>inclusive strategic roadmap </a:t>
            </a:r>
            <a:r>
              <a:rPr lang="en-US" dirty="0"/>
              <a:t>for HTS magnet technology</a:t>
            </a:r>
          </a:p>
          <a:p>
            <a:r>
              <a:rPr lang="en-US" dirty="0"/>
              <a:t>Previous work of relevance:</a:t>
            </a:r>
          </a:p>
          <a:p>
            <a:pPr lvl="1"/>
            <a:r>
              <a:rPr lang="en-US" dirty="0"/>
              <a:t>European Strategy for Particle Physics</a:t>
            </a:r>
          </a:p>
          <a:p>
            <a:pPr lvl="1"/>
            <a:r>
              <a:rPr lang="en-US" dirty="0" err="1"/>
              <a:t>CohMag</a:t>
            </a:r>
            <a:r>
              <a:rPr lang="en-US" dirty="0"/>
              <a:t> and </a:t>
            </a:r>
            <a:r>
              <a:rPr lang="en-US" dirty="0" err="1"/>
              <a:t>SciMag</a:t>
            </a:r>
            <a:endParaRPr lang="en-US" dirty="0"/>
          </a:p>
          <a:p>
            <a:pPr lvl="1"/>
            <a:r>
              <a:rPr lang="en-US" dirty="0"/>
              <a:t>Neutron Spectroscopy</a:t>
            </a:r>
          </a:p>
          <a:p>
            <a:pPr lvl="1"/>
            <a:r>
              <a:rPr lang="en-US" dirty="0"/>
              <a:t>Fusion</a:t>
            </a:r>
          </a:p>
          <a:p>
            <a:pPr lvl="1"/>
            <a:r>
              <a:rPr lang="en-US" dirty="0"/>
              <a:t>SC Global Alliance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561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F464C55-C7EF-FAEE-6DD8-2878D2326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813"/>
            <a:ext cx="8226854" cy="940443"/>
          </a:xfrm>
        </p:spPr>
        <p:txBody>
          <a:bodyPr>
            <a:noAutofit/>
          </a:bodyPr>
          <a:lstStyle/>
          <a:p>
            <a:r>
              <a:rPr lang="en-CH" sz="4400" dirty="0"/>
              <a:t>WP3 – HTS Magnet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4776A-4D02-7CE1-09F3-B5F30C71A5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56256"/>
            <a:ext cx="8226854" cy="5036771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Objective</a:t>
            </a:r>
            <a:r>
              <a:rPr lang="en-US" dirty="0"/>
              <a:t>: Review HTS magnet challenges towards higher performance, energy efficiency and sustainability. Study novel concepts and quantify impact of HTS magnet technology for the specific fields of application</a:t>
            </a:r>
          </a:p>
          <a:p>
            <a:r>
              <a:rPr lang="en-US" dirty="0"/>
              <a:t>Study areas:</a:t>
            </a:r>
          </a:p>
          <a:p>
            <a:pPr lvl="1"/>
            <a:r>
              <a:rPr lang="en-US" b="1" dirty="0"/>
              <a:t>Energy efficiency and sustainability</a:t>
            </a:r>
          </a:p>
          <a:p>
            <a:pPr lvl="1"/>
            <a:r>
              <a:rPr lang="en-US" dirty="0"/>
              <a:t>HEP and NP applications</a:t>
            </a:r>
          </a:p>
          <a:p>
            <a:pPr lvl="1"/>
            <a:r>
              <a:rPr lang="en-US" dirty="0"/>
              <a:t>LS and FEL applications</a:t>
            </a:r>
          </a:p>
          <a:p>
            <a:pPr lvl="1"/>
            <a:r>
              <a:rPr lang="en-US" dirty="0"/>
              <a:t>Neutron scattering applications</a:t>
            </a:r>
          </a:p>
          <a:p>
            <a:pPr lvl="1"/>
            <a:r>
              <a:rPr lang="en-US" dirty="0"/>
              <a:t>High field science and NMR</a:t>
            </a:r>
          </a:p>
          <a:p>
            <a:pPr lvl="1"/>
            <a:r>
              <a:rPr lang="en-US" dirty="0"/>
              <a:t>Medical applications, including therapy and MRI</a:t>
            </a:r>
          </a:p>
          <a:p>
            <a:pPr lvl="1"/>
            <a:r>
              <a:rPr lang="en-US" dirty="0"/>
              <a:t>Power generation, including fusion</a:t>
            </a:r>
          </a:p>
          <a:p>
            <a:pPr lvl="1"/>
            <a:r>
              <a:rPr lang="en-US" dirty="0"/>
              <a:t>Transportation and mobility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69058-9F91-4B98-463F-02A1C869B2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046891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10093</TotalTime>
  <Words>2000</Words>
  <Application>Microsoft Macintosh PowerPoint</Application>
  <PresentationFormat>On-screen Show (4:3)</PresentationFormat>
  <Paragraphs>268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Symbol</vt:lpstr>
      <vt:lpstr>CERN(4-3)</vt:lpstr>
      <vt:lpstr>EU-Horizon INFRA-2024-TECH-01-01 Summary</vt:lpstr>
      <vt:lpstr>The leading theme of the proposal</vt:lpstr>
      <vt:lpstr>EU-MAHTS</vt:lpstr>
      <vt:lpstr>Main objective</vt:lpstr>
      <vt:lpstr>Relevance of demonstrators</vt:lpstr>
      <vt:lpstr>Proposed structure</vt:lpstr>
      <vt:lpstr>WP1 – Coordination and Communication</vt:lpstr>
      <vt:lpstr>WP2 – Strategic Roadmap</vt:lpstr>
      <vt:lpstr>WP3 – HTS Magnet Applications</vt:lpstr>
      <vt:lpstr>WP4 – Materials &amp; Technologies</vt:lpstr>
      <vt:lpstr>WP5 – Demonstrators</vt:lpstr>
      <vt:lpstr>WP6 - Test Infrastructures</vt:lpstr>
      <vt:lpstr>Partners - Beneficiaries (Grant Agreement)</vt:lpstr>
      <vt:lpstr>Partners - Associates (Consortium)</vt:lpstr>
      <vt:lpstr>Budget allocation</vt:lpstr>
      <vt:lpstr>PowerPoint Presentation</vt:lpstr>
      <vt:lpstr>Four HTS magnets challenges</vt:lpstr>
      <vt:lpstr>Four HTS magnets challenges</vt:lpstr>
      <vt:lpstr>Materials and Technologies</vt:lpstr>
      <vt:lpstr>PowerPoint Presentation</vt:lpstr>
      <vt:lpstr>Relevance of magnet challenges</vt:lpstr>
      <vt:lpstr>Relevance of Muon Collider R&amp;D</vt:lpstr>
      <vt:lpstr>Are solenoids relevant 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Luca Bottura</cp:lastModifiedBy>
  <cp:revision>182</cp:revision>
  <cp:lastPrinted>2023-02-10T11:05:31Z</cp:lastPrinted>
  <dcterms:created xsi:type="dcterms:W3CDTF">2012-11-30T11:04:26Z</dcterms:created>
  <dcterms:modified xsi:type="dcterms:W3CDTF">2023-12-07T13:54:26Z</dcterms:modified>
</cp:coreProperties>
</file>