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4066" r:id="rId4"/>
  </p:sldMasterIdLst>
  <p:notesMasterIdLst>
    <p:notesMasterId r:id="rId31"/>
  </p:notesMasterIdLst>
  <p:sldIdLst>
    <p:sldId id="256" r:id="rId5"/>
    <p:sldId id="257" r:id="rId6"/>
    <p:sldId id="258" r:id="rId7"/>
    <p:sldId id="272" r:id="rId8"/>
    <p:sldId id="260" r:id="rId9"/>
    <p:sldId id="259" r:id="rId10"/>
    <p:sldId id="262" r:id="rId11"/>
    <p:sldId id="261" r:id="rId12"/>
    <p:sldId id="284" r:id="rId13"/>
    <p:sldId id="264" r:id="rId14"/>
    <p:sldId id="269" r:id="rId15"/>
    <p:sldId id="288" r:id="rId16"/>
    <p:sldId id="265" r:id="rId17"/>
    <p:sldId id="279" r:id="rId18"/>
    <p:sldId id="280" r:id="rId19"/>
    <p:sldId id="270" r:id="rId20"/>
    <p:sldId id="268" r:id="rId21"/>
    <p:sldId id="277" r:id="rId22"/>
    <p:sldId id="276" r:id="rId23"/>
    <p:sldId id="273" r:id="rId24"/>
    <p:sldId id="287" r:id="rId25"/>
    <p:sldId id="289" r:id="rId26"/>
    <p:sldId id="283" r:id="rId27"/>
    <p:sldId id="290" r:id="rId28"/>
    <p:sldId id="281" r:id="rId29"/>
    <p:sldId id="263" r:id="rId3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Umberto D'Alesio" initials="UD" lastIdx="1" clrIdx="0">
    <p:extLst>
      <p:ext uri="{19B8F6BF-5375-455C-9EA6-DF929625EA0E}">
        <p15:presenceInfo xmlns:p15="http://schemas.microsoft.com/office/powerpoint/2012/main" userId="Umberto D'Alesio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CC"/>
    <a:srgbClr val="FFCCCC"/>
    <a:srgbClr val="CC0000"/>
    <a:srgbClr val="CCFFCC"/>
    <a:srgbClr val="66FFFF"/>
    <a:srgbClr val="CCFFFF"/>
    <a:srgbClr val="D34817"/>
    <a:srgbClr val="782009"/>
    <a:srgbClr val="12D825"/>
    <a:srgbClr val="FF99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ED1E572-5D6F-4EE7-B827-313745BCE490}" v="15" dt="2024-09-12T08:13:02.784"/>
    <p1510:client id="{A878F853-9DE9-4FB3-A3B7-532A6063EF9D}" v="1" dt="2024-09-12T08:40:53.38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4" autoAdjust="0"/>
    <p:restoredTop sz="87891" autoAdjust="0"/>
  </p:normalViewPr>
  <p:slideViewPr>
    <p:cSldViewPr snapToGrid="0">
      <p:cViewPr varScale="1">
        <p:scale>
          <a:sx n="65" d="100"/>
          <a:sy n="65" d="100"/>
        </p:scale>
        <p:origin x="724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21" Type="http://schemas.openxmlformats.org/officeDocument/2006/relationships/slide" Target="slides/slide17.xml"/><Relationship Id="rId34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presProps" Target="presProps.xml"/><Relationship Id="rId38" Type="http://schemas.microsoft.com/office/2015/10/relationships/revisionInfo" Target="revisionInfo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commentAuthors" Target="commentAuthors.xml"/><Relationship Id="rId37" Type="http://schemas.microsoft.com/office/2016/11/relationships/changesInfo" Target="changesInfos/changesInfo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theme" Target="theme/theme1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Umberto D'Alesio" userId="c25386d6-e741-4908-b816-c5a6b48563be" providerId="ADAL" clId="{A878F853-9DE9-4FB3-A3B7-532A6063EF9D}"/>
    <pc:docChg chg="modSld">
      <pc:chgData name="Umberto D'Alesio" userId="c25386d6-e741-4908-b816-c5a6b48563be" providerId="ADAL" clId="{A878F853-9DE9-4FB3-A3B7-532A6063EF9D}" dt="2024-09-12T10:44:46.773" v="6" actId="20577"/>
      <pc:docMkLst>
        <pc:docMk/>
      </pc:docMkLst>
      <pc:sldChg chg="modSp mod">
        <pc:chgData name="Umberto D'Alesio" userId="c25386d6-e741-4908-b816-c5a6b48563be" providerId="ADAL" clId="{A878F853-9DE9-4FB3-A3B7-532A6063EF9D}" dt="2024-09-12T10:44:46.773" v="6" actId="20577"/>
        <pc:sldMkLst>
          <pc:docMk/>
          <pc:sldMk cId="1554964358" sldId="287"/>
        </pc:sldMkLst>
        <pc:spChg chg="mod">
          <ac:chgData name="Umberto D'Alesio" userId="c25386d6-e741-4908-b816-c5a6b48563be" providerId="ADAL" clId="{A878F853-9DE9-4FB3-A3B7-532A6063EF9D}" dt="2024-09-12T10:44:46.773" v="6" actId="20577"/>
          <ac:spMkLst>
            <pc:docMk/>
            <pc:sldMk cId="1554964358" sldId="287"/>
            <ac:spMk id="3" creationId="{1B43EA39-968E-6534-7B49-7C1C46B418E2}"/>
          </ac:spMkLst>
        </pc:spChg>
      </pc:sldChg>
      <pc:sldChg chg="modAnim">
        <pc:chgData name="Umberto D'Alesio" userId="c25386d6-e741-4908-b816-c5a6b48563be" providerId="ADAL" clId="{A878F853-9DE9-4FB3-A3B7-532A6063EF9D}" dt="2024-09-12T08:40:53.388" v="0"/>
        <pc:sldMkLst>
          <pc:docMk/>
          <pc:sldMk cId="1758584731" sldId="288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9B441D-E654-44C0-A824-0ED34DAB5FB8}" type="datetimeFigureOut">
              <a:rPr lang="en-GB" smtClean="0"/>
              <a:t>12/09/2024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2C64DB4-74CA-43E9-B242-B26D6D3013D6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237679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2C64DB4-74CA-43E9-B242-B26D6D3013D6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209621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11/09/18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U. D'Alesio &amp; B. Badelek     Diffraction and low x 2024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3F4A15-FFE2-47C7-AEB5-E3D4EE7C5FF7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106559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11/09/18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U. D'Alesio &amp; B. Badelek     Diffraction and low x 2024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3F4A15-FFE2-47C7-AEB5-E3D4EE7C5FF7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454192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11/09/18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U. D'Alesio &amp; B. Badelek     Diffraction and low x 2024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3F4A15-FFE2-47C7-AEB5-E3D4EE7C5FF7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59978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11/09/18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U. D'Alesio &amp; B. Badelek     Diffraction and low x 2024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3F4A15-FFE2-47C7-AEB5-E3D4EE7C5FF7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9907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11/09/18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U. D'Alesio &amp; B. Badelek     Diffraction and low x 2024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3F4A15-FFE2-47C7-AEB5-E3D4EE7C5FF7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21113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11/09/18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U. D'Alesio &amp; B. Badelek     Diffraction and low x 2024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3F4A15-FFE2-47C7-AEB5-E3D4EE7C5FF7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42717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11/09/18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U. D'Alesio &amp; B. Badelek     Diffraction and low x 2024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3F4A15-FFE2-47C7-AEB5-E3D4EE7C5FF7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204673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11/09/18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U. D'Alesio &amp; B. Badelek     Diffraction and low x 2024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3F4A15-FFE2-47C7-AEB5-E3D4EE7C5FF7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613075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11/09/18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U. D'Alesio &amp; B. Badelek     Diffraction and low x 2024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3F4A15-FFE2-47C7-AEB5-E3D4EE7C5FF7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49214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11/09/18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U. D'Alesio &amp; B. Badelek     Diffraction and low x 2024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3F4A15-FFE2-47C7-AEB5-E3D4EE7C5FF7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490481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11/09/18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U. D'Alesio &amp; B. Badelek     Diffraction and low x 2024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3F4A15-FFE2-47C7-AEB5-E3D4EE7C5FF7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721585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r>
              <a:rPr lang="it-IT"/>
              <a:t>11/09/18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r>
              <a:rPr lang="en-US"/>
              <a:t>U. D'Alesio &amp; B. Badelek     Diffraction and low x 2024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F3F4A15-FFE2-47C7-AEB5-E3D4EE7C5FF7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79324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67" r:id="rId1"/>
    <p:sldLayoutId id="2147484068" r:id="rId2"/>
    <p:sldLayoutId id="2147484069" r:id="rId3"/>
    <p:sldLayoutId id="2147484070" r:id="rId4"/>
    <p:sldLayoutId id="2147484071" r:id="rId5"/>
    <p:sldLayoutId id="2147484072" r:id="rId6"/>
    <p:sldLayoutId id="2147484073" r:id="rId7"/>
    <p:sldLayoutId id="2147484074" r:id="rId8"/>
    <p:sldLayoutId id="2147484075" r:id="rId9"/>
    <p:sldLayoutId id="2147484076" r:id="rId10"/>
    <p:sldLayoutId id="2147484077" r:id="rId11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emf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emf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8.e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emf"/><Relationship Id="rId2" Type="http://schemas.openxmlformats.org/officeDocument/2006/relationships/image" Target="../media/image29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emf"/><Relationship Id="rId5" Type="http://schemas.openxmlformats.org/officeDocument/2006/relationships/image" Target="../media/image32.emf"/><Relationship Id="rId4" Type="http://schemas.openxmlformats.org/officeDocument/2006/relationships/image" Target="../media/image31.e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emf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emf"/><Relationship Id="rId2" Type="http://schemas.openxmlformats.org/officeDocument/2006/relationships/image" Target="../media/image36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0.emf"/><Relationship Id="rId5" Type="http://schemas.openxmlformats.org/officeDocument/2006/relationships/image" Target="../media/image39.emf"/><Relationship Id="rId4" Type="http://schemas.openxmlformats.org/officeDocument/2006/relationships/image" Target="../media/image38.e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emf"/><Relationship Id="rId2" Type="http://schemas.openxmlformats.org/officeDocument/2006/relationships/image" Target="../media/image41.em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em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emf"/><Relationship Id="rId2" Type="http://schemas.openxmlformats.org/officeDocument/2006/relationships/image" Target="../media/image44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7.emf"/><Relationship Id="rId4" Type="http://schemas.openxmlformats.org/officeDocument/2006/relationships/image" Target="../media/image46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em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emf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emf"/><Relationship Id="rId4" Type="http://schemas.openxmlformats.org/officeDocument/2006/relationships/image" Target="../media/image7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emf"/><Relationship Id="rId4" Type="http://schemas.openxmlformats.org/officeDocument/2006/relationships/image" Target="../media/image16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95571" y="2301154"/>
            <a:ext cx="9000857" cy="2042507"/>
          </a:xfrm>
        </p:spPr>
        <p:txBody>
          <a:bodyPr>
            <a:normAutofit fontScale="90000"/>
          </a:bodyPr>
          <a:lstStyle/>
          <a:p>
            <a:br>
              <a:rPr lang="it-IT" b="1" dirty="0"/>
            </a:br>
            <a:br>
              <a:rPr lang="it-IT" b="1" dirty="0"/>
            </a:br>
            <a:r>
              <a:rPr lang="it-IT" b="1" dirty="0"/>
              <a:t>Spin Session</a:t>
            </a:r>
            <a:br>
              <a:rPr lang="it-IT" b="1" dirty="0"/>
            </a:br>
            <a:r>
              <a:rPr lang="it-IT" b="1" dirty="0" err="1">
                <a:solidFill>
                  <a:srgbClr val="0070C0"/>
                </a:solidFill>
              </a:rPr>
              <a:t>Introduction</a:t>
            </a:r>
            <a:r>
              <a:rPr lang="it-IT" b="1" dirty="0">
                <a:solidFill>
                  <a:srgbClr val="0070C0"/>
                </a:solidFill>
              </a:rPr>
              <a:t> to 3D </a:t>
            </a:r>
            <a:r>
              <a:rPr lang="it-IT" b="1" dirty="0" err="1">
                <a:solidFill>
                  <a:srgbClr val="0070C0"/>
                </a:solidFill>
              </a:rPr>
              <a:t>nucleon</a:t>
            </a:r>
            <a:r>
              <a:rPr lang="it-IT" b="1" dirty="0">
                <a:solidFill>
                  <a:srgbClr val="0070C0"/>
                </a:solidFill>
              </a:rPr>
              <a:t> </a:t>
            </a:r>
            <a:r>
              <a:rPr lang="it-IT" b="1" dirty="0" err="1">
                <a:solidFill>
                  <a:srgbClr val="0070C0"/>
                </a:solidFill>
              </a:rPr>
              <a:t>structure</a:t>
            </a:r>
            <a:r>
              <a:rPr lang="it-IT" b="1" dirty="0">
                <a:solidFill>
                  <a:srgbClr val="0070C0"/>
                </a:solidFill>
              </a:rPr>
              <a:t> and spin </a:t>
            </a:r>
            <a:r>
              <a:rPr lang="it-IT" b="1" dirty="0" err="1">
                <a:solidFill>
                  <a:srgbClr val="0070C0"/>
                </a:solidFill>
              </a:rPr>
              <a:t>physics</a:t>
            </a:r>
            <a:r>
              <a:rPr lang="it-IT" b="1" dirty="0">
                <a:solidFill>
                  <a:srgbClr val="0070C0"/>
                </a:solidFill>
              </a:rPr>
              <a:t> </a:t>
            </a:r>
            <a:endParaRPr lang="en-GB" b="1" dirty="0">
              <a:solidFill>
                <a:srgbClr val="0070C0"/>
              </a:solidFill>
            </a:endParaRPr>
          </a:p>
        </p:txBody>
      </p:sp>
      <p:sp>
        <p:nvSpPr>
          <p:cNvPr id="8" name="Sottotitolo 7">
            <a:extLst>
              <a:ext uri="{FF2B5EF4-FFF2-40B4-BE49-F238E27FC236}">
                <a16:creationId xmlns:a16="http://schemas.microsoft.com/office/drawing/2014/main" id="{CC7C18A8-DFC1-60A4-2E0F-1B30D382D55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140352" y="4448002"/>
            <a:ext cx="7879842" cy="1011333"/>
          </a:xfrm>
        </p:spPr>
        <p:txBody>
          <a:bodyPr>
            <a:normAutofit/>
          </a:bodyPr>
          <a:lstStyle/>
          <a:p>
            <a:r>
              <a:rPr lang="it-IT" sz="2400" i="1" dirty="0">
                <a:solidFill>
                  <a:srgbClr val="0070C0"/>
                </a:solidFill>
              </a:rPr>
              <a:t>U. D’Alesio </a:t>
            </a:r>
            <a:r>
              <a:rPr lang="it-IT" sz="2400" i="1" dirty="0"/>
              <a:t>INFN and Cagliari University</a:t>
            </a:r>
          </a:p>
          <a:p>
            <a:r>
              <a:rPr lang="it-IT" i="1" dirty="0">
                <a:solidFill>
                  <a:srgbClr val="0070C0"/>
                </a:solidFill>
              </a:rPr>
              <a:t>B. </a:t>
            </a:r>
            <a:r>
              <a:rPr lang="it-IT" i="1" dirty="0" err="1">
                <a:solidFill>
                  <a:srgbClr val="0070C0"/>
                </a:solidFill>
              </a:rPr>
              <a:t>Badelek</a:t>
            </a:r>
            <a:r>
              <a:rPr lang="it-IT" i="1" dirty="0">
                <a:solidFill>
                  <a:srgbClr val="0070C0"/>
                </a:solidFill>
              </a:rPr>
              <a:t> </a:t>
            </a:r>
            <a:r>
              <a:rPr lang="it-IT" i="1" dirty="0" err="1"/>
              <a:t>Warsaw</a:t>
            </a:r>
            <a:r>
              <a:rPr lang="it-IT" i="1" dirty="0"/>
              <a:t> University</a:t>
            </a:r>
          </a:p>
          <a:p>
            <a:endParaRPr lang="it-IT" i="1" dirty="0"/>
          </a:p>
          <a:p>
            <a:endParaRPr lang="it-IT" sz="2400" b="1" i="1" dirty="0">
              <a:solidFill>
                <a:srgbClr val="C00000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33921" y="411989"/>
            <a:ext cx="1688499" cy="158718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981290" y="675856"/>
            <a:ext cx="1897738" cy="1015290"/>
          </a:xfrm>
          <a:prstGeom prst="rect">
            <a:avLst/>
          </a:prstGeom>
        </p:spPr>
      </p:pic>
      <p:pic>
        <p:nvPicPr>
          <p:cNvPr id="3" name="Immagine 2">
            <a:extLst>
              <a:ext uri="{FF2B5EF4-FFF2-40B4-BE49-F238E27FC236}">
                <a16:creationId xmlns:a16="http://schemas.microsoft.com/office/drawing/2014/main" id="{75C893DE-2EDF-FE29-6F43-3027F1BC8DC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36024" y="392946"/>
            <a:ext cx="1688499" cy="1615086"/>
          </a:xfrm>
          <a:prstGeom prst="rect">
            <a:avLst/>
          </a:prstGeom>
        </p:spPr>
      </p:pic>
      <p:pic>
        <p:nvPicPr>
          <p:cNvPr id="9" name="Immagine 8" descr="Immagine che contiene testo, Carattere, logo, schermata&#10;&#10;Descrizione generata automaticamente">
            <a:extLst>
              <a:ext uri="{FF2B5EF4-FFF2-40B4-BE49-F238E27FC236}">
                <a16:creationId xmlns:a16="http://schemas.microsoft.com/office/drawing/2014/main" id="{6D0F3581-02F9-169C-FFD2-C68048CD300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334000"/>
            <a:ext cx="4219575" cy="1524000"/>
          </a:xfrm>
          <a:prstGeom prst="rect">
            <a:avLst/>
          </a:prstGeom>
        </p:spPr>
      </p:pic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4BC36B57-F380-1364-4C94-5D188DF09284}"/>
              </a:ext>
            </a:extLst>
          </p:cNvPr>
          <p:cNvSpPr txBox="1"/>
          <p:nvPr/>
        </p:nvSpPr>
        <p:spPr>
          <a:xfrm>
            <a:off x="4808615" y="5672960"/>
            <a:ext cx="2543315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2000" i="1" dirty="0"/>
              <a:t>8–14 </a:t>
            </a:r>
            <a:r>
              <a:rPr lang="it-IT" sz="2000" i="1" dirty="0" err="1"/>
              <a:t>Sept</a:t>
            </a:r>
            <a:r>
              <a:rPr lang="it-IT" sz="2000" i="1" dirty="0"/>
              <a:t> 2024 </a:t>
            </a:r>
          </a:p>
          <a:p>
            <a:r>
              <a:rPr lang="it-IT" sz="2000" i="1" dirty="0"/>
              <a:t>Hotel Tonnara Trabia, </a:t>
            </a:r>
          </a:p>
          <a:p>
            <a:r>
              <a:rPr lang="it-IT" sz="2000" i="1" dirty="0"/>
              <a:t>Palermo, </a:t>
            </a:r>
            <a:r>
              <a:rPr lang="it-IT" sz="2000" i="1" dirty="0" err="1"/>
              <a:t>Sicily</a:t>
            </a:r>
            <a:endParaRPr lang="it-IT" sz="2000" i="1" dirty="0"/>
          </a:p>
        </p:txBody>
      </p:sp>
      <p:pic>
        <p:nvPicPr>
          <p:cNvPr id="12" name="Immagine 11" descr="Immagine che contiene testo, Carattere, logo, schermata&#10;&#10;Descrizione generata automaticamente">
            <a:extLst>
              <a:ext uri="{FF2B5EF4-FFF2-40B4-BE49-F238E27FC236}">
                <a16:creationId xmlns:a16="http://schemas.microsoft.com/office/drawing/2014/main" id="{1266D8C4-097D-3031-5009-4318552A7F1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78904" y="5378248"/>
            <a:ext cx="4219575" cy="152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766688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EBA0056-C6AF-60AA-3727-DE9E272933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it-IT" dirty="0"/>
              <a:t>and </a:t>
            </a:r>
            <a:r>
              <a:rPr lang="it-IT" dirty="0" err="1"/>
              <a:t>gluon</a:t>
            </a:r>
            <a:r>
              <a:rPr lang="it-IT" dirty="0"/>
              <a:t> </a:t>
            </a:r>
            <a:r>
              <a:rPr lang="it-IT" dirty="0" err="1"/>
              <a:t>TMDs</a:t>
            </a:r>
            <a:endParaRPr lang="it-IT" dirty="0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6D423131-9445-05B7-D1D6-C6C8836E1E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U. D'Alesio &amp; B. Badelek     Diffraction and low x 2024</a:t>
            </a:r>
            <a:endParaRPr lang="en-GB"/>
          </a:p>
        </p:txBody>
      </p:sp>
      <p:pic>
        <p:nvPicPr>
          <p:cNvPr id="9" name="Segnaposto contenuto 8">
            <a:extLst>
              <a:ext uri="{FF2B5EF4-FFF2-40B4-BE49-F238E27FC236}">
                <a16:creationId xmlns:a16="http://schemas.microsoft.com/office/drawing/2014/main" id="{AA275F66-0E60-1DC1-9ED0-1485FB04D47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76981" y="1634310"/>
            <a:ext cx="6042185" cy="4143414"/>
          </a:xfrm>
        </p:spPr>
      </p:pic>
      <p:sp>
        <p:nvSpPr>
          <p:cNvPr id="10" name="CasellaDiTesto 9">
            <a:extLst>
              <a:ext uri="{FF2B5EF4-FFF2-40B4-BE49-F238E27FC236}">
                <a16:creationId xmlns:a16="http://schemas.microsoft.com/office/drawing/2014/main" id="{F5162A3C-4712-7E84-F847-FD55EE234AB0}"/>
              </a:ext>
            </a:extLst>
          </p:cNvPr>
          <p:cNvSpPr txBox="1"/>
          <p:nvPr/>
        </p:nvSpPr>
        <p:spPr>
          <a:xfrm flipH="1">
            <a:off x="6027174" y="2644170"/>
            <a:ext cx="5702708" cy="21852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2000" dirty="0"/>
              <a:t>Unpol and </a:t>
            </a:r>
            <a:r>
              <a:rPr lang="it-IT" sz="2000" dirty="0" err="1"/>
              <a:t>Helicity</a:t>
            </a:r>
            <a:r>
              <a:rPr lang="it-IT" sz="2000" dirty="0"/>
              <a:t>:  good knowledge of  x </a:t>
            </a:r>
            <a:r>
              <a:rPr lang="it-IT" sz="2000" dirty="0" err="1"/>
              <a:t>dep</a:t>
            </a:r>
            <a:r>
              <a:rPr lang="it-IT" sz="2000" dirty="0"/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2000" dirty="0" err="1"/>
              <a:t>Unpol</a:t>
            </a:r>
            <a:r>
              <a:rPr lang="it-IT" sz="2000" dirty="0"/>
              <a:t>: some </a:t>
            </a:r>
            <a:r>
              <a:rPr lang="it-IT" sz="2000" dirty="0" err="1"/>
              <a:t>hints</a:t>
            </a:r>
            <a:r>
              <a:rPr lang="it-IT" sz="2000" dirty="0"/>
              <a:t> on kT </a:t>
            </a:r>
            <a:r>
              <a:rPr lang="it-IT" sz="2000" dirty="0" err="1"/>
              <a:t>dep</a:t>
            </a:r>
            <a:r>
              <a:rPr lang="it-IT" sz="2000" dirty="0"/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2000" dirty="0"/>
              <a:t>Others: </a:t>
            </a:r>
            <a:r>
              <a:rPr lang="it-IT" sz="2000" dirty="0" err="1"/>
              <a:t>almost</a:t>
            </a:r>
            <a:r>
              <a:rPr lang="it-IT" sz="2000" dirty="0"/>
              <a:t> </a:t>
            </a:r>
            <a:r>
              <a:rPr lang="it-IT" sz="2000" dirty="0" err="1"/>
              <a:t>unknown</a:t>
            </a:r>
            <a:r>
              <a:rPr lang="it-IT" sz="2000" dirty="0"/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2000" dirty="0" err="1"/>
              <a:t>Modelling</a:t>
            </a:r>
            <a:endParaRPr lang="it-IT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2000" dirty="0" err="1"/>
              <a:t>Theoretical</a:t>
            </a:r>
            <a:r>
              <a:rPr lang="it-IT" sz="2000" dirty="0"/>
              <a:t> and </a:t>
            </a:r>
            <a:r>
              <a:rPr lang="it-IT" sz="2000" dirty="0" err="1"/>
              <a:t>phenom</a:t>
            </a:r>
            <a:r>
              <a:rPr lang="it-IT" sz="2000" dirty="0"/>
              <a:t>. more </a:t>
            </a:r>
            <a:r>
              <a:rPr lang="it-IT" sz="2000" dirty="0" err="1"/>
              <a:t>challenging</a:t>
            </a:r>
            <a:endParaRPr lang="it-IT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it-IT" dirty="0"/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6084020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0E9C8F46-0A3D-54FB-FDC8-3C1E2C1657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it-IT" dirty="0"/>
              <a:t>Quark </a:t>
            </a:r>
            <a:r>
              <a:rPr lang="it-IT" dirty="0" err="1"/>
              <a:t>GPDs</a:t>
            </a:r>
            <a:endParaRPr lang="it-IT" dirty="0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AFD35015-81EC-A782-A146-D7FBA40517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U. D'Alesio &amp; B. Badelek     Diffraction and low x 2024</a:t>
            </a:r>
            <a:endParaRPr lang="en-GB"/>
          </a:p>
        </p:txBody>
      </p:sp>
      <p:pic>
        <p:nvPicPr>
          <p:cNvPr id="7" name="Immagine 6">
            <a:extLst>
              <a:ext uri="{FF2B5EF4-FFF2-40B4-BE49-F238E27FC236}">
                <a16:creationId xmlns:a16="http://schemas.microsoft.com/office/drawing/2014/main" id="{2D734D8F-3F53-572C-B852-C7AF8BB5FC8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2426" y="1908067"/>
            <a:ext cx="5338882" cy="3168761"/>
          </a:xfrm>
          <a:prstGeom prst="rect">
            <a:avLst/>
          </a:prstGeom>
        </p:spPr>
      </p:pic>
      <p:sp>
        <p:nvSpPr>
          <p:cNvPr id="16" name="CasellaDiTesto 15">
            <a:extLst>
              <a:ext uri="{FF2B5EF4-FFF2-40B4-BE49-F238E27FC236}">
                <a16:creationId xmlns:a16="http://schemas.microsoft.com/office/drawing/2014/main" id="{76C454C6-6B4C-8BA9-2DF3-9D6EE244719A}"/>
              </a:ext>
            </a:extLst>
          </p:cNvPr>
          <p:cNvSpPr txBox="1"/>
          <p:nvPr/>
        </p:nvSpPr>
        <p:spPr>
          <a:xfrm>
            <a:off x="6303263" y="2735539"/>
            <a:ext cx="5476436" cy="184665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2000" dirty="0" err="1"/>
              <a:t>GPDs</a:t>
            </a:r>
            <a:r>
              <a:rPr lang="it-IT" sz="2000" dirty="0"/>
              <a:t> </a:t>
            </a:r>
            <a:r>
              <a:rPr lang="it-IT" sz="2000" dirty="0" err="1"/>
              <a:t>encode</a:t>
            </a:r>
            <a:r>
              <a:rPr lang="it-IT" sz="2000" dirty="0"/>
              <a:t> </a:t>
            </a:r>
            <a:r>
              <a:rPr lang="it-IT" sz="2000" dirty="0" err="1"/>
              <a:t>correlations</a:t>
            </a:r>
            <a:r>
              <a:rPr lang="it-IT" sz="2000" dirty="0"/>
              <a:t> </a:t>
            </a:r>
            <a:r>
              <a:rPr lang="it-IT" sz="2000" dirty="0" err="1"/>
              <a:t>between</a:t>
            </a:r>
            <a:r>
              <a:rPr lang="it-IT" sz="2000" dirty="0"/>
              <a:t> parton</a:t>
            </a:r>
          </a:p>
          <a:p>
            <a:r>
              <a:rPr lang="it-IT" sz="2000" dirty="0" err="1"/>
              <a:t>longitudinal</a:t>
            </a:r>
            <a:r>
              <a:rPr lang="it-IT" sz="2000" dirty="0"/>
              <a:t> </a:t>
            </a:r>
            <a:r>
              <a:rPr lang="it-IT" sz="2000" dirty="0" err="1"/>
              <a:t>momentum</a:t>
            </a:r>
            <a:r>
              <a:rPr lang="it-IT" sz="2000" dirty="0"/>
              <a:t> and </a:t>
            </a:r>
            <a:r>
              <a:rPr lang="it-IT" sz="2000" dirty="0" err="1"/>
              <a:t>transverse</a:t>
            </a:r>
            <a:r>
              <a:rPr lang="it-IT" sz="2000" dirty="0"/>
              <a:t> position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2000" dirty="0"/>
              <a:t>8 </a:t>
            </a:r>
            <a:r>
              <a:rPr lang="it-IT" sz="2000" dirty="0" err="1"/>
              <a:t>GPDs</a:t>
            </a:r>
            <a:r>
              <a:rPr lang="it-IT" sz="2000" dirty="0"/>
              <a:t>: 4 </a:t>
            </a:r>
            <a:r>
              <a:rPr lang="it-IT" sz="2000" dirty="0" err="1"/>
              <a:t>chiral</a:t>
            </a:r>
            <a:r>
              <a:rPr lang="it-IT" sz="2000" dirty="0"/>
              <a:t> </a:t>
            </a:r>
            <a:r>
              <a:rPr lang="it-IT" sz="2000" dirty="0" err="1"/>
              <a:t>even</a:t>
            </a:r>
            <a:r>
              <a:rPr lang="it-IT" sz="2000" dirty="0"/>
              <a:t> and 4 </a:t>
            </a:r>
            <a:r>
              <a:rPr lang="it-IT" sz="2000" dirty="0" err="1"/>
              <a:t>chiral</a:t>
            </a:r>
            <a:r>
              <a:rPr lang="it-IT" sz="2000" dirty="0"/>
              <a:t> </a:t>
            </a:r>
            <a:r>
              <a:rPr lang="it-IT" sz="2000" dirty="0" err="1"/>
              <a:t>odd</a:t>
            </a:r>
            <a:endParaRPr lang="it-IT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/>
              <a:t> </a:t>
            </a:r>
          </a:p>
          <a:p>
            <a:endParaRPr lang="it-IT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it-IT" dirty="0"/>
          </a:p>
        </p:txBody>
      </p:sp>
      <p:pic>
        <p:nvPicPr>
          <p:cNvPr id="19" name="Immagine 18">
            <a:extLst>
              <a:ext uri="{FF2B5EF4-FFF2-40B4-BE49-F238E27FC236}">
                <a16:creationId xmlns:a16="http://schemas.microsoft.com/office/drawing/2014/main" id="{24C2B17F-84B7-AA46-E6B1-2D6D0FFF820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85878" y="3745992"/>
            <a:ext cx="4849080" cy="358170"/>
          </a:xfrm>
          <a:prstGeom prst="rect">
            <a:avLst/>
          </a:prstGeom>
        </p:spPr>
      </p:pic>
      <p:pic>
        <p:nvPicPr>
          <p:cNvPr id="23" name="Immagine 22">
            <a:extLst>
              <a:ext uri="{FF2B5EF4-FFF2-40B4-BE49-F238E27FC236}">
                <a16:creationId xmlns:a16="http://schemas.microsoft.com/office/drawing/2014/main" id="{5C50E933-8B89-DC53-2C7E-D94A0100012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04631" y="4264727"/>
            <a:ext cx="5698085" cy="1276371"/>
          </a:xfrm>
          <a:prstGeom prst="rect">
            <a:avLst/>
          </a:prstGeom>
        </p:spPr>
      </p:pic>
      <p:pic>
        <p:nvPicPr>
          <p:cNvPr id="5" name="Immagine 4">
            <a:extLst>
              <a:ext uri="{FF2B5EF4-FFF2-40B4-BE49-F238E27FC236}">
                <a16:creationId xmlns:a16="http://schemas.microsoft.com/office/drawing/2014/main" id="{DADF569B-B777-10B9-17D8-2F1C1EBBE23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5601215"/>
            <a:ext cx="6435359" cy="439528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FB81A4B0-B9EA-BD54-89FA-EF7BAD83A85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172397" y="109246"/>
            <a:ext cx="3292227" cy="24657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37646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872FF2B7-B5FB-9445-825B-A9C5C2CC7F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58648"/>
            <a:ext cx="10515600" cy="1325563"/>
          </a:xfrm>
        </p:spPr>
        <p:txBody>
          <a:bodyPr/>
          <a:lstStyle/>
          <a:p>
            <a:pPr algn="ctr"/>
            <a:r>
              <a:rPr lang="it-IT" dirty="0" err="1"/>
              <a:t>What</a:t>
            </a:r>
            <a:r>
              <a:rPr lang="it-IT" dirty="0"/>
              <a:t> can </a:t>
            </a:r>
            <a:r>
              <a:rPr lang="it-IT" dirty="0" err="1"/>
              <a:t>we</a:t>
            </a:r>
            <a:r>
              <a:rPr lang="it-IT" dirty="0"/>
              <a:t> </a:t>
            </a:r>
            <a:r>
              <a:rPr lang="it-IT" dirty="0" err="1"/>
              <a:t>learn</a:t>
            </a:r>
            <a:r>
              <a:rPr lang="it-IT" dirty="0"/>
              <a:t> from </a:t>
            </a:r>
            <a:r>
              <a:rPr lang="it-IT" dirty="0" err="1"/>
              <a:t>GPDs</a:t>
            </a:r>
            <a:r>
              <a:rPr lang="it-IT" dirty="0"/>
              <a:t>?</a:t>
            </a:r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C1D8D873-3E2C-768B-AF96-2A9EA45F24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U. D'Alesio &amp; B. Badelek     Diffraction and low x 2024</a:t>
            </a:r>
            <a:endParaRPr lang="en-GB"/>
          </a:p>
        </p:txBody>
      </p:sp>
      <p:pic>
        <p:nvPicPr>
          <p:cNvPr id="14" name="Segnaposto contenuto 13">
            <a:extLst>
              <a:ext uri="{FF2B5EF4-FFF2-40B4-BE49-F238E27FC236}">
                <a16:creationId xmlns:a16="http://schemas.microsoft.com/office/drawing/2014/main" id="{26F4EF19-6C71-BC71-6109-7BD562421EA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1149915"/>
            <a:ext cx="10757287" cy="4287325"/>
          </a:xfrm>
        </p:spPr>
      </p:pic>
      <p:sp>
        <p:nvSpPr>
          <p:cNvPr id="16" name="CasellaDiTesto 15">
            <a:extLst>
              <a:ext uri="{FF2B5EF4-FFF2-40B4-BE49-F238E27FC236}">
                <a16:creationId xmlns:a16="http://schemas.microsoft.com/office/drawing/2014/main" id="{B7CBF3BE-F417-26F5-969D-EF69D84121C8}"/>
              </a:ext>
            </a:extLst>
          </p:cNvPr>
          <p:cNvSpPr txBox="1"/>
          <p:nvPr/>
        </p:nvSpPr>
        <p:spPr>
          <a:xfrm>
            <a:off x="3500284" y="5771536"/>
            <a:ext cx="837708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GFFs: information about internal distributions of mass, energy, pressure and shear</a:t>
            </a:r>
            <a:endParaRPr lang="it-IT" dirty="0"/>
          </a:p>
        </p:txBody>
      </p:sp>
      <p:pic>
        <p:nvPicPr>
          <p:cNvPr id="3" name="Picture 10">
            <a:extLst>
              <a:ext uri="{FF2B5EF4-FFF2-40B4-BE49-F238E27FC236}">
                <a16:creationId xmlns:a16="http://schemas.microsoft.com/office/drawing/2014/main" id="{A5BA0E84-F4A6-BB19-B0EC-99EAEE88D40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14752" y="1170036"/>
            <a:ext cx="2233067" cy="17291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858473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87D2C4E-70D7-608F-66FB-5CA047072B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136525"/>
            <a:ext cx="10515600" cy="1325563"/>
          </a:xfrm>
        </p:spPr>
        <p:txBody>
          <a:bodyPr/>
          <a:lstStyle/>
          <a:p>
            <a:pPr algn="ctr"/>
            <a:r>
              <a:rPr lang="it-IT" dirty="0"/>
              <a:t>How can </a:t>
            </a:r>
            <a:r>
              <a:rPr lang="it-IT" dirty="0" err="1"/>
              <a:t>we</a:t>
            </a:r>
            <a:r>
              <a:rPr lang="it-IT" dirty="0"/>
              <a:t> </a:t>
            </a:r>
            <a:r>
              <a:rPr lang="it-IT" dirty="0" err="1"/>
              <a:t>acces</a:t>
            </a:r>
            <a:r>
              <a:rPr lang="it-IT" dirty="0"/>
              <a:t> </a:t>
            </a:r>
            <a:r>
              <a:rPr lang="it-IT" dirty="0" err="1"/>
              <a:t>TMDs</a:t>
            </a:r>
            <a:r>
              <a:rPr lang="it-IT" dirty="0"/>
              <a:t>?</a:t>
            </a:r>
          </a:p>
        </p:txBody>
      </p:sp>
      <p:pic>
        <p:nvPicPr>
          <p:cNvPr id="6" name="Segnaposto contenuto 5">
            <a:extLst>
              <a:ext uri="{FF2B5EF4-FFF2-40B4-BE49-F238E27FC236}">
                <a16:creationId xmlns:a16="http://schemas.microsoft.com/office/drawing/2014/main" id="{711BCA20-F7B2-09A5-B1AC-87E28FEC5CB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1251" y="1208856"/>
            <a:ext cx="9100039" cy="4947931"/>
          </a:xfrm>
        </p:spPr>
      </p:pic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7119E25-34AA-CC4B-208C-FF89FE32AC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U. D'Alesio &amp; B. Badelek     Diffraction and low x 2024</a:t>
            </a:r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33">
                <a:extLst>
                  <a:ext uri="{FF2B5EF4-FFF2-40B4-BE49-F238E27FC236}">
                    <a16:creationId xmlns:a16="http://schemas.microsoft.com/office/drawing/2014/main" id="{AB566AF7-A22E-8B7E-C002-60094B833FB0}"/>
                  </a:ext>
                </a:extLst>
              </p:cNvPr>
              <p:cNvSpPr txBox="1"/>
              <p:nvPr/>
            </p:nvSpPr>
            <p:spPr>
              <a:xfrm>
                <a:off x="8554697" y="1949768"/>
                <a:ext cx="3095719" cy="87844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2400" dirty="0">
                    <a:solidFill>
                      <a:srgbClr val="FF0000"/>
                    </a:solidFill>
                    <a:latin typeface="MV Boli" panose="02000500030200090000" pitchFamily="2" charset="0"/>
                    <a:ea typeface="Verdana" panose="020B0604030504040204" pitchFamily="34" charset="0"/>
                    <a:cs typeface="MV Boli" panose="02000500030200090000" pitchFamily="2" charset="0"/>
                  </a:rPr>
                  <a:t>Two-scale processes:</a:t>
                </a:r>
              </a:p>
              <a:p>
                <a:r>
                  <a:rPr lang="en-GB" sz="2400" dirty="0">
                    <a:solidFill>
                      <a:srgbClr val="FF0000"/>
                    </a:solidFill>
                    <a:latin typeface="MV Boli" panose="02000500030200090000" pitchFamily="2" charset="0"/>
                    <a:cs typeface="MV Boli" panose="02000500030200090000" pitchFamily="2" charset="0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sz="240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it-IT" sz="24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p>
                        <m:r>
                          <a:rPr lang="it-IT" sz="24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it-IT" sz="24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≫</m:t>
                    </m:r>
                  </m:oMath>
                </a14:m>
                <a:r>
                  <a:rPr lang="en-GB" sz="2400" dirty="0">
                    <a:solidFill>
                      <a:srgbClr val="FF0000"/>
                    </a:solidFill>
                    <a:latin typeface="MV Boli" panose="02000500030200090000" pitchFamily="2" charset="0"/>
                    <a:cs typeface="MV Boli" panose="02000500030200090000" pitchFamily="2" charset="0"/>
                  </a:rPr>
                  <a:t>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GB" sz="240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it-IT" sz="2400" b="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it-IT" sz="2400" b="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𝑇</m:t>
                        </m:r>
                      </m:sub>
                      <m:sup>
                        <m:r>
                          <a:rPr lang="it-IT" sz="2400" b="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GB" sz="2400" dirty="0">
                    <a:solidFill>
                      <a:srgbClr val="FF0000"/>
                    </a:solidFill>
                    <a:latin typeface="MV Boli" panose="02000500030200090000" pitchFamily="2" charset="0"/>
                    <a:cs typeface="MV Boli" panose="02000500030200090000" pitchFamily="2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GB" sz="2400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≥</m:t>
                    </m:r>
                    <m:sSubSup>
                      <m:sSubSupPr>
                        <m:ctrlPr>
                          <a:rPr lang="en-GB" sz="240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l-GR" sz="240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Λ</m:t>
                        </m:r>
                      </m:e>
                      <m:sub>
                        <m:r>
                          <a:rPr lang="it-IT" sz="2400" b="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𝑄𝐶𝐷</m:t>
                        </m:r>
                      </m:sub>
                      <m:sup>
                        <m:r>
                          <a:rPr lang="it-IT" sz="2400" b="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bSup>
                    <m:r>
                      <a:rPr lang="it-IT" sz="2400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endParaRPr lang="en-GB" sz="2400" dirty="0"/>
              </a:p>
            </p:txBody>
          </p:sp>
        </mc:Choice>
        <mc:Fallback xmlns="">
          <p:sp>
            <p:nvSpPr>
              <p:cNvPr id="5" name="TextBox 33">
                <a:extLst>
                  <a:ext uri="{FF2B5EF4-FFF2-40B4-BE49-F238E27FC236}">
                    <a16:creationId xmlns:a16="http://schemas.microsoft.com/office/drawing/2014/main" id="{AB566AF7-A22E-8B7E-C002-60094B833FB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554697" y="1949768"/>
                <a:ext cx="3095719" cy="878446"/>
              </a:xfrm>
              <a:prstGeom prst="rect">
                <a:avLst/>
              </a:prstGeom>
              <a:blipFill>
                <a:blip r:embed="rId3"/>
                <a:stretch>
                  <a:fillRect l="-2953" t="-5556" r="-2165" b="-4167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Box 29">
            <a:extLst>
              <a:ext uri="{FF2B5EF4-FFF2-40B4-BE49-F238E27FC236}">
                <a16:creationId xmlns:a16="http://schemas.microsoft.com/office/drawing/2014/main" id="{68E13A24-B207-C12C-A9B1-C519078E9CE8}"/>
              </a:ext>
            </a:extLst>
          </p:cNvPr>
          <p:cNvSpPr txBox="1"/>
          <p:nvPr/>
        </p:nvSpPr>
        <p:spPr>
          <a:xfrm>
            <a:off x="3764914" y="5572012"/>
            <a:ext cx="5184433" cy="584775"/>
          </a:xfrm>
          <a:prstGeom prst="rect">
            <a:avLst/>
          </a:prstGeom>
          <a:solidFill>
            <a:srgbClr val="99FF99"/>
          </a:solidFill>
        </p:spPr>
        <p:txBody>
          <a:bodyPr wrap="none" rtlCol="0">
            <a:spAutoFit/>
          </a:bodyPr>
          <a:lstStyle/>
          <a:p>
            <a:r>
              <a:rPr lang="en-GB" sz="3200" dirty="0">
                <a:solidFill>
                  <a:srgbClr val="FF0000"/>
                </a:solidFill>
                <a:latin typeface="MV Boli" panose="02000500030200090000" pitchFamily="2" charset="0"/>
                <a:ea typeface="Verdana" panose="020B0604030504040204" pitchFamily="34" charset="0"/>
                <a:cs typeface="MV Boli" panose="02000500030200090000" pitchFamily="2" charset="0"/>
              </a:rPr>
              <a:t>TMD factorization proven</a:t>
            </a:r>
          </a:p>
        </p:txBody>
      </p:sp>
    </p:spTree>
    <p:extLst>
      <p:ext uri="{BB962C8B-B14F-4D97-AF65-F5344CB8AC3E}">
        <p14:creationId xmlns:p14="http://schemas.microsoft.com/office/powerpoint/2010/main" val="26293111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8092BB06-B928-8347-C296-E050AA7E87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it-IT" dirty="0"/>
              <a:t>Access to </a:t>
            </a:r>
            <a:r>
              <a:rPr lang="it-IT" dirty="0" err="1"/>
              <a:t>gluon</a:t>
            </a:r>
            <a:r>
              <a:rPr lang="it-IT" dirty="0"/>
              <a:t> </a:t>
            </a:r>
            <a:r>
              <a:rPr lang="it-IT" dirty="0" err="1"/>
              <a:t>TMDs</a:t>
            </a:r>
            <a:endParaRPr lang="it-IT" dirty="0"/>
          </a:p>
        </p:txBody>
      </p:sp>
      <p:pic>
        <p:nvPicPr>
          <p:cNvPr id="6" name="Segnaposto contenuto 5">
            <a:extLst>
              <a:ext uri="{FF2B5EF4-FFF2-40B4-BE49-F238E27FC236}">
                <a16:creationId xmlns:a16="http://schemas.microsoft.com/office/drawing/2014/main" id="{0D8F4588-5C29-1A0A-889D-EE5EF0A7622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2334338"/>
            <a:ext cx="5437173" cy="2573981"/>
          </a:xfrm>
        </p:spPr>
      </p:pic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A05CF54C-1576-38B9-33DD-990DC47739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U. D'Alesio &amp; B. Badelek     Diffraction and low x 2024</a:t>
            </a:r>
            <a:endParaRPr lang="en-GB"/>
          </a:p>
        </p:txBody>
      </p:sp>
      <p:pic>
        <p:nvPicPr>
          <p:cNvPr id="8" name="Immagine 7">
            <a:extLst>
              <a:ext uri="{FF2B5EF4-FFF2-40B4-BE49-F238E27FC236}">
                <a16:creationId xmlns:a16="http://schemas.microsoft.com/office/drawing/2014/main" id="{5D635C6D-CF16-4942-0061-F1AA174DF28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71913" y="2296355"/>
            <a:ext cx="3907944" cy="2573981"/>
          </a:xfrm>
          <a:prstGeom prst="rect">
            <a:avLst/>
          </a:prstGeom>
        </p:spPr>
      </p:pic>
      <p:pic>
        <p:nvPicPr>
          <p:cNvPr id="10" name="Immagine 9">
            <a:extLst>
              <a:ext uri="{FF2B5EF4-FFF2-40B4-BE49-F238E27FC236}">
                <a16:creationId xmlns:a16="http://schemas.microsoft.com/office/drawing/2014/main" id="{EC1BEF85-E8AE-D03F-11E5-07B28CDA56E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65892" y="4741172"/>
            <a:ext cx="4781787" cy="1325563"/>
          </a:xfrm>
          <a:prstGeom prst="rect">
            <a:avLst/>
          </a:prstGeom>
        </p:spPr>
      </p:pic>
      <p:pic>
        <p:nvPicPr>
          <p:cNvPr id="12" name="Immagine 11">
            <a:extLst>
              <a:ext uri="{FF2B5EF4-FFF2-40B4-BE49-F238E27FC236}">
                <a16:creationId xmlns:a16="http://schemas.microsoft.com/office/drawing/2014/main" id="{DCCAC2E3-442B-AF7E-49FF-827FE26D933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710894" y="4741172"/>
            <a:ext cx="4168963" cy="934423"/>
          </a:xfrm>
          <a:prstGeom prst="rect">
            <a:avLst/>
          </a:prstGeom>
        </p:spPr>
      </p:pic>
      <p:pic>
        <p:nvPicPr>
          <p:cNvPr id="14" name="Immagine 13">
            <a:extLst>
              <a:ext uri="{FF2B5EF4-FFF2-40B4-BE49-F238E27FC236}">
                <a16:creationId xmlns:a16="http://schemas.microsoft.com/office/drawing/2014/main" id="{726865E6-3FA1-DC80-7C0F-2250ABC4D1E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069420" y="1545011"/>
            <a:ext cx="3410254" cy="7238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823847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B3E061D-F6F8-FD92-9A64-96301D8BD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it-IT" dirty="0" err="1"/>
              <a:t>Other</a:t>
            </a:r>
            <a:r>
              <a:rPr lang="it-IT" dirty="0"/>
              <a:t> </a:t>
            </a:r>
            <a:r>
              <a:rPr lang="it-IT" dirty="0" err="1"/>
              <a:t>interesting</a:t>
            </a:r>
            <a:r>
              <a:rPr lang="it-IT" dirty="0"/>
              <a:t> </a:t>
            </a:r>
            <a:r>
              <a:rPr lang="it-IT" dirty="0" err="1"/>
              <a:t>processes</a:t>
            </a:r>
            <a:endParaRPr lang="it-IT" dirty="0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55EAD80B-5426-02B6-6770-99C365C3519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/>
              <a:t>  </a:t>
            </a:r>
          </a:p>
          <a:p>
            <a:r>
              <a:rPr lang="it-IT" dirty="0"/>
              <a:t>Jet-jet </a:t>
            </a:r>
            <a:r>
              <a:rPr lang="it-IT" dirty="0" err="1"/>
              <a:t>correlations</a:t>
            </a:r>
            <a:endParaRPr lang="it-IT" dirty="0"/>
          </a:p>
          <a:p>
            <a:r>
              <a:rPr lang="it-IT" dirty="0"/>
              <a:t>  </a:t>
            </a:r>
          </a:p>
          <a:p>
            <a:r>
              <a:rPr lang="it-IT" dirty="0" err="1"/>
              <a:t>Quarkonium</a:t>
            </a:r>
            <a:r>
              <a:rPr lang="it-IT" dirty="0"/>
              <a:t> production in </a:t>
            </a:r>
            <a:r>
              <a:rPr lang="it-IT" i="1" dirty="0" err="1"/>
              <a:t>ep</a:t>
            </a:r>
            <a:r>
              <a:rPr lang="it-IT" dirty="0"/>
              <a:t> and </a:t>
            </a:r>
            <a:r>
              <a:rPr lang="it-IT" i="1" dirty="0"/>
              <a:t>pp </a:t>
            </a:r>
            <a:r>
              <a:rPr lang="it-IT" dirty="0" err="1"/>
              <a:t>collisions</a:t>
            </a:r>
            <a:endParaRPr lang="it-IT" dirty="0"/>
          </a:p>
          <a:p>
            <a:r>
              <a:rPr lang="it-IT" dirty="0" err="1"/>
              <a:t>SSAs</a:t>
            </a:r>
            <a:r>
              <a:rPr lang="it-IT" dirty="0"/>
              <a:t> in inclusive </a:t>
            </a:r>
            <a:r>
              <a:rPr lang="it-IT" dirty="0" err="1"/>
              <a:t>processes</a:t>
            </a:r>
            <a:r>
              <a:rPr lang="it-IT" dirty="0"/>
              <a:t> (twist-3…connection to </a:t>
            </a:r>
            <a:r>
              <a:rPr lang="it-IT" dirty="0" err="1"/>
              <a:t>TMDs</a:t>
            </a:r>
            <a:r>
              <a:rPr lang="it-IT" dirty="0"/>
              <a:t>)</a:t>
            </a:r>
          </a:p>
          <a:p>
            <a:r>
              <a:rPr lang="it-IT" dirty="0"/>
              <a:t>Connection to low-x </a:t>
            </a:r>
            <a:r>
              <a:rPr lang="it-IT" dirty="0" err="1"/>
              <a:t>physics</a:t>
            </a:r>
            <a:r>
              <a:rPr lang="it-IT" dirty="0"/>
              <a:t> and </a:t>
            </a:r>
            <a:r>
              <a:rPr lang="it-IT" dirty="0" err="1"/>
              <a:t>unintegrated</a:t>
            </a:r>
            <a:r>
              <a:rPr lang="it-IT" dirty="0"/>
              <a:t> </a:t>
            </a:r>
            <a:r>
              <a:rPr lang="it-IT" dirty="0" err="1"/>
              <a:t>PDFs</a:t>
            </a:r>
            <a:r>
              <a:rPr lang="it-IT" dirty="0"/>
              <a:t> (</a:t>
            </a:r>
            <a:r>
              <a:rPr lang="it-IT" i="1" dirty="0"/>
              <a:t>C. Marquet</a:t>
            </a:r>
            <a:r>
              <a:rPr lang="it-IT" dirty="0"/>
              <a:t>)</a:t>
            </a:r>
          </a:p>
          <a:p>
            <a:endParaRPr lang="it-IT" dirty="0"/>
          </a:p>
          <a:p>
            <a:endParaRPr lang="it-IT" dirty="0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BAE2F8B6-B8C6-645A-BF1B-DBDE27C055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U. D'Alesio &amp; B. Badelek     Diffraction and low x 2024</a:t>
            </a:r>
            <a:endParaRPr lang="en-GB"/>
          </a:p>
        </p:txBody>
      </p:sp>
      <p:pic>
        <p:nvPicPr>
          <p:cNvPr id="6" name="Immagine 5">
            <a:extLst>
              <a:ext uri="{FF2B5EF4-FFF2-40B4-BE49-F238E27FC236}">
                <a16:creationId xmlns:a16="http://schemas.microsoft.com/office/drawing/2014/main" id="{95B3C799-E4D5-9D90-D999-3B290AB343C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2936" y="2902147"/>
            <a:ext cx="4396984" cy="372053"/>
          </a:xfrm>
          <a:prstGeom prst="rect">
            <a:avLst/>
          </a:prstGeom>
        </p:spPr>
      </p:pic>
      <p:pic>
        <p:nvPicPr>
          <p:cNvPr id="9" name="Immagine 8">
            <a:extLst>
              <a:ext uri="{FF2B5EF4-FFF2-40B4-BE49-F238E27FC236}">
                <a16:creationId xmlns:a16="http://schemas.microsoft.com/office/drawing/2014/main" id="{29D447E4-C710-C57E-0BF7-507D779F36C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80160" y="1536925"/>
            <a:ext cx="2316480" cy="7907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85756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390B937E-B642-7CA7-F2E6-38FD5FC2CD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it-IT" dirty="0"/>
              <a:t>and </a:t>
            </a:r>
            <a:r>
              <a:rPr lang="it-IT" dirty="0" err="1"/>
              <a:t>GPDs</a:t>
            </a:r>
            <a:r>
              <a:rPr lang="it-IT" dirty="0"/>
              <a:t>? </a:t>
            </a:r>
            <a:r>
              <a:rPr lang="it-IT" dirty="0" err="1">
                <a:solidFill>
                  <a:srgbClr val="FF0000"/>
                </a:solidFill>
              </a:rPr>
              <a:t>Exclusive</a:t>
            </a:r>
            <a:r>
              <a:rPr lang="it-IT" dirty="0"/>
              <a:t> reactions</a:t>
            </a:r>
          </a:p>
        </p:txBody>
      </p:sp>
      <p:pic>
        <p:nvPicPr>
          <p:cNvPr id="6" name="Segnaposto contenuto 5">
            <a:extLst>
              <a:ext uri="{FF2B5EF4-FFF2-40B4-BE49-F238E27FC236}">
                <a16:creationId xmlns:a16="http://schemas.microsoft.com/office/drawing/2014/main" id="{A3F2C5AB-20A6-9989-089E-D89668C47D0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57833" y="1564030"/>
            <a:ext cx="6751617" cy="3985962"/>
          </a:xfrm>
        </p:spPr>
      </p:pic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C0C0CE90-2AC4-E5DB-12E6-6B7F335585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U. D'Alesio &amp; B. Badelek     Diffraction and low x 2024</a:t>
            </a:r>
            <a:endParaRPr lang="en-GB"/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id="{9238A821-9841-D8D4-AA61-D459CCAC976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80644" y="2010482"/>
            <a:ext cx="5268924" cy="1966825"/>
          </a:xfrm>
          <a:prstGeom prst="rect">
            <a:avLst/>
          </a:prstGeom>
        </p:spPr>
      </p:pic>
      <p:pic>
        <p:nvPicPr>
          <p:cNvPr id="7" name="Immagine 6">
            <a:extLst>
              <a:ext uri="{FF2B5EF4-FFF2-40B4-BE49-F238E27FC236}">
                <a16:creationId xmlns:a16="http://schemas.microsoft.com/office/drawing/2014/main" id="{ECEAE33E-4162-3FDA-92FA-1F5BD2A5B97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26251" y="3785880"/>
            <a:ext cx="4114800" cy="1921149"/>
          </a:xfrm>
          <a:prstGeom prst="rect">
            <a:avLst/>
          </a:prstGeom>
        </p:spPr>
      </p:pic>
      <p:sp>
        <p:nvSpPr>
          <p:cNvPr id="8" name="CasellaDiTesto 7">
            <a:extLst>
              <a:ext uri="{FF2B5EF4-FFF2-40B4-BE49-F238E27FC236}">
                <a16:creationId xmlns:a16="http://schemas.microsoft.com/office/drawing/2014/main" id="{0E4CAAC5-5C5E-BB7A-527D-45DEE310D5C6}"/>
              </a:ext>
            </a:extLst>
          </p:cNvPr>
          <p:cNvSpPr txBox="1"/>
          <p:nvPr/>
        </p:nvSpPr>
        <p:spPr>
          <a:xfrm>
            <a:off x="7234895" y="5638805"/>
            <a:ext cx="32293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/>
              <a:t>Timelike</a:t>
            </a:r>
            <a:r>
              <a:rPr lang="en-US" b="1" dirty="0"/>
              <a:t> Compton Scattering</a:t>
            </a:r>
            <a:endParaRPr lang="it-IT" b="1" dirty="0"/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42C3D38E-DF4B-EC39-1E3D-BC450DE87F24}"/>
              </a:ext>
            </a:extLst>
          </p:cNvPr>
          <p:cNvSpPr txBox="1"/>
          <p:nvPr/>
        </p:nvSpPr>
        <p:spPr>
          <a:xfrm>
            <a:off x="4169450" y="3066342"/>
            <a:ext cx="14526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 err="1"/>
              <a:t>Gluon</a:t>
            </a:r>
            <a:r>
              <a:rPr lang="it-IT" b="1" dirty="0"/>
              <a:t> </a:t>
            </a:r>
            <a:r>
              <a:rPr lang="it-IT" b="1" dirty="0" err="1"/>
              <a:t>GPDs</a:t>
            </a:r>
            <a:endParaRPr lang="it-IT" b="1" dirty="0"/>
          </a:p>
        </p:txBody>
      </p:sp>
      <p:pic>
        <p:nvPicPr>
          <p:cNvPr id="11" name="Immagine 10">
            <a:extLst>
              <a:ext uri="{FF2B5EF4-FFF2-40B4-BE49-F238E27FC236}">
                <a16:creationId xmlns:a16="http://schemas.microsoft.com/office/drawing/2014/main" id="{E99D2C57-F416-2BA7-AE44-D8C5CAE98B9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758559" y="1526705"/>
            <a:ext cx="3246391" cy="508601"/>
          </a:xfrm>
          <a:prstGeom prst="rect">
            <a:avLst/>
          </a:prstGeom>
        </p:spPr>
      </p:pic>
      <p:pic>
        <p:nvPicPr>
          <p:cNvPr id="13" name="Immagine 12">
            <a:extLst>
              <a:ext uri="{FF2B5EF4-FFF2-40B4-BE49-F238E27FC236}">
                <a16:creationId xmlns:a16="http://schemas.microsoft.com/office/drawing/2014/main" id="{25CCD6F4-421B-4AE4-1959-309B665552B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153400" y="2035306"/>
            <a:ext cx="2876606" cy="2119270"/>
          </a:xfrm>
          <a:prstGeom prst="rect">
            <a:avLst/>
          </a:prstGeom>
        </p:spPr>
      </p:pic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C73D0E24-6ACB-6BA2-9FEA-370B9B4D6E56}"/>
              </a:ext>
            </a:extLst>
          </p:cNvPr>
          <p:cNvSpPr txBox="1"/>
          <p:nvPr/>
        </p:nvSpPr>
        <p:spPr>
          <a:xfrm>
            <a:off x="11122905" y="1562987"/>
            <a:ext cx="9471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/>
              <a:t>DDVCS</a:t>
            </a:r>
          </a:p>
        </p:txBody>
      </p:sp>
    </p:spTree>
    <p:extLst>
      <p:ext uri="{BB962C8B-B14F-4D97-AF65-F5344CB8AC3E}">
        <p14:creationId xmlns:p14="http://schemas.microsoft.com/office/powerpoint/2010/main" val="34297798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20CBA6B-42B4-520E-75B5-4453F31783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0660"/>
            <a:ext cx="10515600" cy="1325563"/>
          </a:xfrm>
        </p:spPr>
        <p:txBody>
          <a:bodyPr/>
          <a:lstStyle/>
          <a:p>
            <a:pPr algn="ctr"/>
            <a:r>
              <a:rPr lang="it-IT" dirty="0" err="1"/>
              <a:t>TMDs</a:t>
            </a:r>
            <a:r>
              <a:rPr lang="it-IT" dirty="0"/>
              <a:t> from SIDIS</a:t>
            </a:r>
          </a:p>
        </p:txBody>
      </p:sp>
      <p:pic>
        <p:nvPicPr>
          <p:cNvPr id="10" name="Segnaposto contenuto 9">
            <a:extLst>
              <a:ext uri="{FF2B5EF4-FFF2-40B4-BE49-F238E27FC236}">
                <a16:creationId xmlns:a16="http://schemas.microsoft.com/office/drawing/2014/main" id="{0FCBCC82-7890-6130-7596-942EB3ED6A2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31801" y="993058"/>
            <a:ext cx="10745147" cy="5499817"/>
          </a:xfrm>
        </p:spPr>
      </p:pic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8EF662A4-4D38-A9AD-F377-7DE62DA81F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U. D'Alesio &amp; B. Badelek     Diffraction and low x 2024</a:t>
            </a:r>
            <a:endParaRPr lang="en-GB"/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id="{0602A0E6-8C91-5F9D-2BCC-C3325FE77D0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57064" y="45657"/>
            <a:ext cx="3207117" cy="306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288429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67514CA-FDC3-21B8-7572-E9EC9768C0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136525"/>
            <a:ext cx="10515600" cy="1325563"/>
          </a:xfrm>
        </p:spPr>
        <p:txBody>
          <a:bodyPr/>
          <a:lstStyle/>
          <a:p>
            <a:pPr algn="ctr"/>
            <a:r>
              <a:rPr lang="it-IT" dirty="0"/>
              <a:t>TMD </a:t>
            </a:r>
            <a:r>
              <a:rPr lang="it-IT" dirty="0" err="1"/>
              <a:t>structure</a:t>
            </a:r>
            <a:r>
              <a:rPr lang="it-IT" dirty="0"/>
              <a:t> and </a:t>
            </a:r>
            <a:r>
              <a:rPr lang="it-IT" dirty="0" err="1"/>
              <a:t>factorization</a:t>
            </a:r>
            <a:endParaRPr lang="it-IT" dirty="0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5ABD6010-C569-B0D6-C0D4-8F3E16B42C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U. D'Alesio &amp; B. Badelek     Diffraction and low x 2024</a:t>
            </a:r>
            <a:endParaRPr lang="en-GB"/>
          </a:p>
        </p:txBody>
      </p:sp>
      <p:pic>
        <p:nvPicPr>
          <p:cNvPr id="16" name="Segnaposto contenuto 15">
            <a:extLst>
              <a:ext uri="{FF2B5EF4-FFF2-40B4-BE49-F238E27FC236}">
                <a16:creationId xmlns:a16="http://schemas.microsoft.com/office/drawing/2014/main" id="{CE78EF84-E1C5-21C1-0F7F-AB062E66772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71947" y="1156911"/>
            <a:ext cx="9584649" cy="5185138"/>
          </a:xfrm>
        </p:spPr>
      </p:pic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D02CB8D2-0144-868A-5400-576F3EDDB465}"/>
              </a:ext>
            </a:extLst>
          </p:cNvPr>
          <p:cNvSpPr txBox="1"/>
          <p:nvPr/>
        </p:nvSpPr>
        <p:spPr>
          <a:xfrm>
            <a:off x="179438" y="3163611"/>
            <a:ext cx="27849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dirty="0" err="1"/>
              <a:t>Each</a:t>
            </a:r>
            <a:r>
              <a:rPr lang="it-IT" sz="2400" dirty="0"/>
              <a:t> </a:t>
            </a:r>
            <a:r>
              <a:rPr lang="it-IT" sz="2400" dirty="0" err="1"/>
              <a:t>convolution</a:t>
            </a:r>
            <a:r>
              <a:rPr lang="it-IT" dirty="0"/>
              <a:t>….</a:t>
            </a:r>
          </a:p>
        </p:txBody>
      </p:sp>
      <p:sp>
        <p:nvSpPr>
          <p:cNvPr id="19" name="CasellaDiTesto 18">
            <a:extLst>
              <a:ext uri="{FF2B5EF4-FFF2-40B4-BE49-F238E27FC236}">
                <a16:creationId xmlns:a16="http://schemas.microsoft.com/office/drawing/2014/main" id="{DB2AE127-DE72-0440-414D-EDF48AAE6B81}"/>
              </a:ext>
            </a:extLst>
          </p:cNvPr>
          <p:cNvSpPr txBox="1"/>
          <p:nvPr/>
        </p:nvSpPr>
        <p:spPr>
          <a:xfrm>
            <a:off x="6354099" y="5788466"/>
            <a:ext cx="571745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dirty="0"/>
              <a:t>Analysis in Fourier-</a:t>
            </a:r>
            <a:r>
              <a:rPr lang="it-IT" sz="2400" dirty="0" err="1"/>
              <a:t>transformed</a:t>
            </a:r>
            <a:r>
              <a:rPr lang="it-IT" sz="2400" dirty="0"/>
              <a:t> </a:t>
            </a:r>
            <a:r>
              <a:rPr lang="it-IT" sz="2400" dirty="0" err="1"/>
              <a:t>space</a:t>
            </a:r>
            <a:r>
              <a:rPr lang="it-IT" dirty="0"/>
              <a:t>….</a:t>
            </a:r>
          </a:p>
        </p:txBody>
      </p:sp>
      <p:sp>
        <p:nvSpPr>
          <p:cNvPr id="17" name="CasellaDiTesto 16">
            <a:extLst>
              <a:ext uri="{FF2B5EF4-FFF2-40B4-BE49-F238E27FC236}">
                <a16:creationId xmlns:a16="http://schemas.microsoft.com/office/drawing/2014/main" id="{A633065D-CAC4-B15B-6330-8552788074BC}"/>
              </a:ext>
            </a:extLst>
          </p:cNvPr>
          <p:cNvSpPr txBox="1"/>
          <p:nvPr/>
        </p:nvSpPr>
        <p:spPr>
          <a:xfrm>
            <a:off x="7729285" y="1340127"/>
            <a:ext cx="26095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err="1"/>
              <a:t>Courtesy</a:t>
            </a:r>
            <a:r>
              <a:rPr lang="it-IT" dirty="0"/>
              <a:t> of </a:t>
            </a:r>
            <a:r>
              <a:rPr lang="it-IT" dirty="0" err="1"/>
              <a:t>A.Bacchetta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13387111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B105F3BE-1A78-D999-E8DD-EAED2CCD35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U. D'Alesio &amp; B. Badelek     Diffraction and low x 2024</a:t>
            </a:r>
            <a:endParaRPr lang="en-GB"/>
          </a:p>
        </p:txBody>
      </p:sp>
      <p:pic>
        <p:nvPicPr>
          <p:cNvPr id="10" name="Segnaposto contenuto 9">
            <a:extLst>
              <a:ext uri="{FF2B5EF4-FFF2-40B4-BE49-F238E27FC236}">
                <a16:creationId xmlns:a16="http://schemas.microsoft.com/office/drawing/2014/main" id="{8F9107B1-89CD-EC9E-B417-A506A445DD6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87220" y="1279197"/>
            <a:ext cx="9513398" cy="4621224"/>
          </a:xfrm>
        </p:spPr>
      </p:pic>
      <p:pic>
        <p:nvPicPr>
          <p:cNvPr id="12" name="Immagine 11">
            <a:extLst>
              <a:ext uri="{FF2B5EF4-FFF2-40B4-BE49-F238E27FC236}">
                <a16:creationId xmlns:a16="http://schemas.microsoft.com/office/drawing/2014/main" id="{585081BB-CE9A-4FC8-5D55-7032C6C9C0A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32527" y="3304215"/>
            <a:ext cx="2503835" cy="571188"/>
          </a:xfrm>
          <a:prstGeom prst="rect">
            <a:avLst/>
          </a:prstGeom>
        </p:spPr>
      </p:pic>
      <p:pic>
        <p:nvPicPr>
          <p:cNvPr id="14" name="Immagine 13">
            <a:extLst>
              <a:ext uri="{FF2B5EF4-FFF2-40B4-BE49-F238E27FC236}">
                <a16:creationId xmlns:a16="http://schemas.microsoft.com/office/drawing/2014/main" id="{5A01E544-9896-055C-9FEF-B8B3CF6F532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74879" y="4664658"/>
            <a:ext cx="2425508" cy="973394"/>
          </a:xfrm>
          <a:prstGeom prst="rect">
            <a:avLst/>
          </a:prstGeom>
        </p:spPr>
      </p:pic>
      <p:pic>
        <p:nvPicPr>
          <p:cNvPr id="16" name="Immagine 15">
            <a:extLst>
              <a:ext uri="{FF2B5EF4-FFF2-40B4-BE49-F238E27FC236}">
                <a16:creationId xmlns:a16="http://schemas.microsoft.com/office/drawing/2014/main" id="{0C4573D9-5997-A204-5F9F-E077684D59F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606116" y="3939090"/>
            <a:ext cx="987065" cy="732588"/>
          </a:xfrm>
          <a:prstGeom prst="rect">
            <a:avLst/>
          </a:prstGeom>
        </p:spPr>
      </p:pic>
      <p:sp>
        <p:nvSpPr>
          <p:cNvPr id="17" name="CasellaDiTesto 16">
            <a:extLst>
              <a:ext uri="{FF2B5EF4-FFF2-40B4-BE49-F238E27FC236}">
                <a16:creationId xmlns:a16="http://schemas.microsoft.com/office/drawing/2014/main" id="{B033C437-96D1-2130-BC66-3C6744959291}"/>
              </a:ext>
            </a:extLst>
          </p:cNvPr>
          <p:cNvSpPr txBox="1"/>
          <p:nvPr/>
        </p:nvSpPr>
        <p:spPr>
          <a:xfrm>
            <a:off x="550606" y="726746"/>
            <a:ext cx="743810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dirty="0"/>
              <a:t>Scale </a:t>
            </a:r>
            <a:r>
              <a:rPr lang="it-IT" sz="2400" dirty="0" err="1"/>
              <a:t>dependences</a:t>
            </a:r>
            <a:r>
              <a:rPr lang="it-IT" sz="2400" dirty="0"/>
              <a:t>: more complicate w.r.t. DGLAP</a:t>
            </a:r>
            <a:r>
              <a:rPr lang="it-IT" dirty="0"/>
              <a:t>….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72BC7CB-E6AF-2D44-D768-1753A05A243A}"/>
              </a:ext>
            </a:extLst>
          </p:cNvPr>
          <p:cNvSpPr txBox="1"/>
          <p:nvPr/>
        </p:nvSpPr>
        <p:spPr>
          <a:xfrm>
            <a:off x="1337310" y="5900421"/>
            <a:ext cx="45138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CSS/SCET, R</a:t>
            </a:r>
            <a:r>
              <a:rPr lang="en-IT" dirty="0"/>
              <a:t>apidity divergences and all that</a:t>
            </a:r>
          </a:p>
        </p:txBody>
      </p:sp>
    </p:spTree>
    <p:extLst>
      <p:ext uri="{BB962C8B-B14F-4D97-AF65-F5344CB8AC3E}">
        <p14:creationId xmlns:p14="http://schemas.microsoft.com/office/powerpoint/2010/main" val="29298781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0EBD86-D95A-0CFC-24DB-33A42DBD74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33452" y="750172"/>
            <a:ext cx="2258961" cy="756623"/>
          </a:xfrm>
        </p:spPr>
        <p:txBody>
          <a:bodyPr/>
          <a:lstStyle/>
          <a:p>
            <a:r>
              <a:rPr lang="it-IT" dirty="0" err="1"/>
              <a:t>Outline</a:t>
            </a:r>
            <a:endParaRPr lang="it-IT" dirty="0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C8DFF6B1-AC05-BA47-501B-FC228F41438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5132" y="2065644"/>
            <a:ext cx="10515600" cy="2726711"/>
          </a:xfrm>
        </p:spPr>
        <p:txBody>
          <a:bodyPr>
            <a:normAutofit lnSpcReduction="10000"/>
          </a:bodyPr>
          <a:lstStyle/>
          <a:p>
            <a:endParaRPr lang="it-IT" dirty="0"/>
          </a:p>
          <a:p>
            <a:r>
              <a:rPr lang="it-IT" sz="3600" dirty="0" err="1">
                <a:solidFill>
                  <a:srgbClr val="FF0000"/>
                </a:solidFill>
              </a:rPr>
              <a:t>Why</a:t>
            </a:r>
            <a:r>
              <a:rPr lang="it-IT" sz="3600" dirty="0">
                <a:solidFill>
                  <a:srgbClr val="FF0000"/>
                </a:solidFill>
              </a:rPr>
              <a:t> spin, </a:t>
            </a:r>
            <a:r>
              <a:rPr lang="it-IT" sz="3600" dirty="0" err="1">
                <a:solidFill>
                  <a:srgbClr val="FF0000"/>
                </a:solidFill>
              </a:rPr>
              <a:t>why</a:t>
            </a:r>
            <a:r>
              <a:rPr lang="it-IT" sz="3600" dirty="0">
                <a:solidFill>
                  <a:srgbClr val="FF0000"/>
                </a:solidFill>
              </a:rPr>
              <a:t> 3D</a:t>
            </a:r>
          </a:p>
          <a:p>
            <a:r>
              <a:rPr lang="it-IT" sz="3600" dirty="0" err="1">
                <a:solidFill>
                  <a:srgbClr val="FF0000"/>
                </a:solidFill>
              </a:rPr>
              <a:t>What</a:t>
            </a:r>
            <a:endParaRPr lang="it-IT" sz="3600" dirty="0">
              <a:solidFill>
                <a:srgbClr val="FF0000"/>
              </a:solidFill>
            </a:endParaRPr>
          </a:p>
          <a:p>
            <a:r>
              <a:rPr lang="it-IT" sz="3600" dirty="0">
                <a:solidFill>
                  <a:srgbClr val="FF0000"/>
                </a:solidFill>
              </a:rPr>
              <a:t>How </a:t>
            </a:r>
          </a:p>
          <a:p>
            <a:r>
              <a:rPr lang="it-IT" sz="3600" dirty="0" err="1">
                <a:solidFill>
                  <a:srgbClr val="FF0000"/>
                </a:solidFill>
              </a:rPr>
              <a:t>Where</a:t>
            </a:r>
            <a:r>
              <a:rPr lang="it-IT" sz="3600" dirty="0">
                <a:solidFill>
                  <a:srgbClr val="FF0000"/>
                </a:solidFill>
              </a:rPr>
              <a:t> </a:t>
            </a:r>
          </a:p>
          <a:p>
            <a:endParaRPr lang="it-IT" dirty="0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DFE30A46-7264-3217-A407-F1785B4FF4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U. D'Alesio &amp; B. Badelek     Diffraction and low x 2024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8390995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FFB6D26C-817E-27B2-A617-E5DD880D26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it-IT" dirty="0" err="1"/>
              <a:t>Modified</a:t>
            </a:r>
            <a:r>
              <a:rPr lang="it-IT" dirty="0"/>
              <a:t> </a:t>
            </a:r>
            <a:r>
              <a:rPr lang="it-IT" dirty="0" err="1"/>
              <a:t>universality</a:t>
            </a:r>
            <a:endParaRPr lang="it-IT" dirty="0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E468278B-2975-6122-0570-92EE34346E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U. D'Alesio &amp; B. Badelek     Diffraction and low x 2024</a:t>
            </a:r>
            <a:endParaRPr lang="en-GB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8A86C4A3-0672-171F-95D9-44876DF36D2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24739" y="2359742"/>
            <a:ext cx="5033841" cy="2409818"/>
          </a:xfrm>
          <a:prstGeom prst="rect">
            <a:avLst/>
          </a:prstGeom>
        </p:spPr>
      </p:pic>
      <p:sp>
        <p:nvSpPr>
          <p:cNvPr id="8" name="CasellaDiTesto 7">
            <a:extLst>
              <a:ext uri="{FF2B5EF4-FFF2-40B4-BE49-F238E27FC236}">
                <a16:creationId xmlns:a16="http://schemas.microsoft.com/office/drawing/2014/main" id="{ABA61716-D4B7-726B-6551-AD97A8FEB12E}"/>
              </a:ext>
            </a:extLst>
          </p:cNvPr>
          <p:cNvSpPr txBox="1"/>
          <p:nvPr/>
        </p:nvSpPr>
        <p:spPr>
          <a:xfrm>
            <a:off x="5919019" y="2900516"/>
            <a:ext cx="4945625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400" b="1" dirty="0">
                <a:solidFill>
                  <a:srgbClr val="002060"/>
                </a:solidFill>
              </a:rPr>
              <a:t>Final </a:t>
            </a:r>
            <a:r>
              <a:rPr lang="en-GB" sz="2400" dirty="0">
                <a:solidFill>
                  <a:srgbClr val="002060"/>
                </a:solidFill>
              </a:rPr>
              <a:t>state interactions in </a:t>
            </a:r>
            <a:r>
              <a:rPr lang="en-GB" sz="2400" b="1" dirty="0">
                <a:solidFill>
                  <a:srgbClr val="002060"/>
                </a:solidFill>
              </a:rPr>
              <a:t>SIDIS</a:t>
            </a:r>
          </a:p>
          <a:p>
            <a:r>
              <a:rPr lang="en-GB" sz="2400" b="1" dirty="0">
                <a:solidFill>
                  <a:srgbClr val="002060"/>
                </a:solidFill>
              </a:rPr>
              <a:t>Initial</a:t>
            </a:r>
            <a:r>
              <a:rPr lang="en-GB" sz="2400" dirty="0">
                <a:solidFill>
                  <a:srgbClr val="002060"/>
                </a:solidFill>
              </a:rPr>
              <a:t> state interactions in </a:t>
            </a:r>
            <a:r>
              <a:rPr lang="en-GB" sz="2400" b="1" dirty="0">
                <a:solidFill>
                  <a:srgbClr val="002060"/>
                </a:solidFill>
              </a:rPr>
              <a:t>DY</a:t>
            </a:r>
          </a:p>
        </p:txBody>
      </p:sp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9DBF9626-BFDD-2BC5-62E6-C8E905A0DD1A}"/>
              </a:ext>
            </a:extLst>
          </p:cNvPr>
          <p:cNvSpPr txBox="1"/>
          <p:nvPr/>
        </p:nvSpPr>
        <p:spPr>
          <a:xfrm>
            <a:off x="747351" y="1745123"/>
            <a:ext cx="84949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dirty="0" err="1"/>
              <a:t>Collinear</a:t>
            </a:r>
            <a:r>
              <a:rPr lang="it-IT" sz="2400" dirty="0"/>
              <a:t> </a:t>
            </a:r>
            <a:r>
              <a:rPr lang="it-IT" sz="2400" dirty="0" err="1"/>
              <a:t>PDFs</a:t>
            </a:r>
            <a:r>
              <a:rPr lang="it-IT" sz="2400" dirty="0"/>
              <a:t>: </a:t>
            </a:r>
            <a:r>
              <a:rPr lang="it-IT" sz="2400" dirty="0" err="1"/>
              <a:t>factorization</a:t>
            </a:r>
            <a:r>
              <a:rPr lang="it-IT" sz="2400" dirty="0"/>
              <a:t>                        </a:t>
            </a:r>
            <a:r>
              <a:rPr lang="it-IT" sz="2400" dirty="0" err="1"/>
              <a:t>universality</a:t>
            </a:r>
            <a:endParaRPr lang="it-IT" dirty="0"/>
          </a:p>
        </p:txBody>
      </p:sp>
      <p:sp>
        <p:nvSpPr>
          <p:cNvPr id="12" name="Freccia a destra 11">
            <a:extLst>
              <a:ext uri="{FF2B5EF4-FFF2-40B4-BE49-F238E27FC236}">
                <a16:creationId xmlns:a16="http://schemas.microsoft.com/office/drawing/2014/main" id="{CC61D653-8DEB-9E58-CCA7-95997B04B667}"/>
              </a:ext>
            </a:extLst>
          </p:cNvPr>
          <p:cNvSpPr/>
          <p:nvPr/>
        </p:nvSpPr>
        <p:spPr>
          <a:xfrm>
            <a:off x="4940611" y="1747173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EC1F3546-E647-75A0-8E7A-DEA3900C623A}"/>
              </a:ext>
            </a:extLst>
          </p:cNvPr>
          <p:cNvSpPr txBox="1"/>
          <p:nvPr/>
        </p:nvSpPr>
        <p:spPr>
          <a:xfrm>
            <a:off x="747351" y="4856642"/>
            <a:ext cx="571745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dirty="0"/>
              <a:t>T-</a:t>
            </a:r>
            <a:r>
              <a:rPr lang="it-IT" sz="2400" dirty="0" err="1"/>
              <a:t>odd</a:t>
            </a:r>
            <a:r>
              <a:rPr lang="it-IT" sz="2400" dirty="0"/>
              <a:t> </a:t>
            </a:r>
            <a:r>
              <a:rPr lang="it-IT" sz="2400" dirty="0" err="1"/>
              <a:t>TMDs</a:t>
            </a:r>
            <a:r>
              <a:rPr lang="it-IT" sz="2400" dirty="0"/>
              <a:t>: Sivers </a:t>
            </a:r>
            <a:r>
              <a:rPr lang="it-IT" sz="2400" dirty="0" err="1"/>
              <a:t>function</a:t>
            </a:r>
            <a:endParaRPr lang="it-IT" dirty="0"/>
          </a:p>
        </p:txBody>
      </p:sp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A4D99C54-86D4-1066-9B03-A1E678BCCAF4}"/>
              </a:ext>
            </a:extLst>
          </p:cNvPr>
          <p:cNvSpPr txBox="1"/>
          <p:nvPr/>
        </p:nvSpPr>
        <p:spPr>
          <a:xfrm>
            <a:off x="7312742" y="4710508"/>
            <a:ext cx="404105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dirty="0"/>
              <a:t>First </a:t>
            </a:r>
            <a:r>
              <a:rPr lang="it-IT" sz="2400" dirty="0" err="1"/>
              <a:t>experimental</a:t>
            </a:r>
            <a:r>
              <a:rPr lang="it-IT" sz="2400" dirty="0"/>
              <a:t> </a:t>
            </a:r>
            <a:r>
              <a:rPr lang="it-IT" sz="2400" dirty="0" err="1"/>
              <a:t>hints</a:t>
            </a:r>
            <a:endParaRPr lang="it-IT" sz="2400" dirty="0"/>
          </a:p>
          <a:p>
            <a:r>
              <a:rPr lang="it-IT" sz="2400" dirty="0" err="1"/>
              <a:t>at</a:t>
            </a:r>
            <a:r>
              <a:rPr lang="it-IT" sz="2400" dirty="0"/>
              <a:t> STAR, COMPASS</a:t>
            </a:r>
            <a:endParaRPr lang="it-IT" dirty="0"/>
          </a:p>
        </p:txBody>
      </p:sp>
      <p:sp>
        <p:nvSpPr>
          <p:cNvPr id="15" name="CasellaDiTesto 14">
            <a:extLst>
              <a:ext uri="{FF2B5EF4-FFF2-40B4-BE49-F238E27FC236}">
                <a16:creationId xmlns:a16="http://schemas.microsoft.com/office/drawing/2014/main" id="{1F5DF7C1-8EB2-DFA5-7014-2B8B498FAE76}"/>
              </a:ext>
            </a:extLst>
          </p:cNvPr>
          <p:cNvSpPr txBox="1"/>
          <p:nvPr/>
        </p:nvSpPr>
        <p:spPr>
          <a:xfrm>
            <a:off x="1273377" y="5321522"/>
            <a:ext cx="42818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dirty="0" err="1"/>
              <a:t>colored</a:t>
            </a:r>
            <a:r>
              <a:rPr lang="it-IT" sz="2400" dirty="0"/>
              <a:t> </a:t>
            </a:r>
            <a:r>
              <a:rPr lang="it-IT" sz="2400" dirty="0" err="1"/>
              <a:t>gluons</a:t>
            </a:r>
            <a:r>
              <a:rPr lang="it-IT" sz="2400" dirty="0"/>
              <a:t> </a:t>
            </a:r>
            <a:r>
              <a:rPr lang="it-IT" sz="2400" dirty="0" err="1"/>
              <a:t>at</a:t>
            </a:r>
            <a:r>
              <a:rPr lang="it-IT" sz="2400" dirty="0"/>
              <a:t> work </a:t>
            </a:r>
            <a:r>
              <a:rPr lang="it-IT" dirty="0"/>
              <a:t>….</a:t>
            </a:r>
          </a:p>
        </p:txBody>
      </p:sp>
    </p:spTree>
    <p:extLst>
      <p:ext uri="{BB962C8B-B14F-4D97-AF65-F5344CB8AC3E}">
        <p14:creationId xmlns:p14="http://schemas.microsoft.com/office/powerpoint/2010/main" val="346103479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F54ABA0F-89CB-AD30-889B-68E4FF8B31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it-IT" dirty="0"/>
              <a:t> </a:t>
            </a:r>
            <a:r>
              <a:rPr lang="it-IT" dirty="0" err="1"/>
              <a:t>GPD..some</a:t>
            </a:r>
            <a:r>
              <a:rPr lang="it-IT" dirty="0"/>
              <a:t> more info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1B43EA39-968E-6534-7B49-7C1C46B418E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Factorization fully proven for DVCS/TCS/Double-DVCS whereas partial proof for DVMP only at LO for </a:t>
            </a:r>
            <a:r>
              <a:rPr lang="en-US" dirty="0" err="1"/>
              <a:t>longitunally</a:t>
            </a:r>
            <a:r>
              <a:rPr lang="en-US" dirty="0"/>
              <a:t> polarized photon</a:t>
            </a:r>
          </a:p>
          <a:p>
            <a:r>
              <a:rPr lang="en-US" dirty="0"/>
              <a:t>GPDs are universal</a:t>
            </a:r>
          </a:p>
          <a:p>
            <a:r>
              <a:rPr lang="en-US" dirty="0"/>
              <a:t>TCS to test </a:t>
            </a:r>
            <a:r>
              <a:rPr lang="en-US"/>
              <a:t>the universality </a:t>
            </a:r>
            <a:r>
              <a:rPr lang="en-US" dirty="0"/>
              <a:t>of GPDs and to access the real part of the Compton FF</a:t>
            </a:r>
            <a:endParaRPr lang="it-IT" dirty="0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6F682F9C-C635-0921-7D38-C0EEC81896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U. D'Alesio &amp; B. Badelek     Diffraction and low x 2024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496435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8510E44-6BCC-81B1-C38E-D98AC2B5C1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36525"/>
            <a:ext cx="10515600" cy="1325563"/>
          </a:xfrm>
        </p:spPr>
        <p:txBody>
          <a:bodyPr/>
          <a:lstStyle/>
          <a:p>
            <a:pPr algn="ctr"/>
            <a:r>
              <a:rPr lang="it-IT" dirty="0"/>
              <a:t>Status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BBC1C48F-6477-FEDA-949C-CF8C69D6FDD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38866"/>
            <a:ext cx="10515600" cy="4994786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endParaRPr lang="it-IT" dirty="0"/>
          </a:p>
          <a:p>
            <a:r>
              <a:rPr lang="it-IT" dirty="0" err="1">
                <a:solidFill>
                  <a:srgbClr val="FF0000"/>
                </a:solidFill>
              </a:rPr>
              <a:t>TMDs</a:t>
            </a:r>
            <a:r>
              <a:rPr lang="it-IT" dirty="0">
                <a:solidFill>
                  <a:srgbClr val="FF0000"/>
                </a:solidFill>
              </a:rPr>
              <a:t>:</a:t>
            </a:r>
            <a:r>
              <a:rPr lang="it-IT" dirty="0">
                <a:solidFill>
                  <a:srgbClr val="0033CC"/>
                </a:solidFill>
              </a:rPr>
              <a:t> </a:t>
            </a:r>
          </a:p>
          <a:p>
            <a:pPr marL="0" indent="0">
              <a:buNone/>
            </a:pPr>
            <a:r>
              <a:rPr lang="it-IT" dirty="0">
                <a:solidFill>
                  <a:srgbClr val="0033CC"/>
                </a:solidFill>
              </a:rPr>
              <a:t> - </a:t>
            </a:r>
            <a:r>
              <a:rPr lang="it-IT" dirty="0">
                <a:solidFill>
                  <a:srgbClr val="FF0000"/>
                </a:solidFill>
              </a:rPr>
              <a:t>theory, </a:t>
            </a:r>
            <a:r>
              <a:rPr lang="it-IT" dirty="0" err="1">
                <a:solidFill>
                  <a:srgbClr val="FF0000"/>
                </a:solidFill>
              </a:rPr>
              <a:t>phenom</a:t>
            </a:r>
            <a:r>
              <a:rPr lang="it-IT" dirty="0">
                <a:solidFill>
                  <a:srgbClr val="FF0000"/>
                </a:solidFill>
              </a:rPr>
              <a:t>. and </a:t>
            </a:r>
            <a:r>
              <a:rPr lang="it-IT" dirty="0" err="1">
                <a:solidFill>
                  <a:srgbClr val="FF0000"/>
                </a:solidFill>
              </a:rPr>
              <a:t>modelling</a:t>
            </a:r>
            <a:r>
              <a:rPr lang="it-IT" dirty="0">
                <a:solidFill>
                  <a:srgbClr val="FF0000"/>
                </a:solidFill>
              </a:rPr>
              <a:t> </a:t>
            </a:r>
            <a:r>
              <a:rPr lang="it-IT" dirty="0"/>
              <a:t>(</a:t>
            </a:r>
            <a:r>
              <a:rPr lang="it-IT" i="1" dirty="0"/>
              <a:t>M. Radici</a:t>
            </a:r>
            <a:r>
              <a:rPr lang="it-IT" dirty="0"/>
              <a:t>)</a:t>
            </a:r>
          </a:p>
          <a:p>
            <a:pPr marL="0" indent="0">
              <a:buNone/>
            </a:pPr>
            <a:r>
              <a:rPr lang="it-IT" dirty="0">
                <a:solidFill>
                  <a:srgbClr val="0033CC"/>
                </a:solidFill>
              </a:rPr>
              <a:t> - global </a:t>
            </a:r>
            <a:r>
              <a:rPr lang="it-IT" dirty="0" err="1">
                <a:solidFill>
                  <a:srgbClr val="0033CC"/>
                </a:solidFill>
              </a:rPr>
              <a:t>fits</a:t>
            </a:r>
            <a:r>
              <a:rPr lang="it-IT" dirty="0">
                <a:solidFill>
                  <a:srgbClr val="0033CC"/>
                </a:solidFill>
              </a:rPr>
              <a:t>, </a:t>
            </a:r>
            <a:r>
              <a:rPr lang="it-IT" dirty="0" err="1">
                <a:solidFill>
                  <a:srgbClr val="0033CC"/>
                </a:solidFill>
              </a:rPr>
              <a:t>towards</a:t>
            </a:r>
            <a:r>
              <a:rPr lang="it-IT" dirty="0">
                <a:solidFill>
                  <a:srgbClr val="0033CC"/>
                </a:solidFill>
              </a:rPr>
              <a:t> a </a:t>
            </a:r>
            <a:r>
              <a:rPr lang="it-IT" dirty="0" err="1">
                <a:solidFill>
                  <a:srgbClr val="0033CC"/>
                </a:solidFill>
              </a:rPr>
              <a:t>precision</a:t>
            </a:r>
            <a:r>
              <a:rPr lang="it-IT" dirty="0">
                <a:solidFill>
                  <a:srgbClr val="0033CC"/>
                </a:solidFill>
              </a:rPr>
              <a:t> era </a:t>
            </a:r>
          </a:p>
          <a:p>
            <a:pPr marL="0" indent="0">
              <a:buNone/>
            </a:pPr>
            <a:endParaRPr lang="it-IT" dirty="0">
              <a:solidFill>
                <a:srgbClr val="0033CC"/>
              </a:solidFill>
            </a:endParaRPr>
          </a:p>
          <a:p>
            <a:r>
              <a:rPr lang="it-IT" dirty="0">
                <a:solidFill>
                  <a:srgbClr val="FF0000"/>
                </a:solidFill>
              </a:rPr>
              <a:t>Lattice:</a:t>
            </a:r>
            <a:r>
              <a:rPr lang="it-IT" dirty="0"/>
              <a:t>  </a:t>
            </a:r>
            <a:r>
              <a:rPr lang="it-IT" dirty="0" err="1"/>
              <a:t>significant</a:t>
            </a:r>
            <a:r>
              <a:rPr lang="it-IT" dirty="0"/>
              <a:t> progress</a:t>
            </a:r>
            <a:r>
              <a:rPr lang="it-IT" dirty="0">
                <a:solidFill>
                  <a:srgbClr val="FF0000"/>
                </a:solidFill>
              </a:rPr>
              <a:t> </a:t>
            </a:r>
            <a:r>
              <a:rPr lang="it-IT" dirty="0"/>
              <a:t>(</a:t>
            </a:r>
            <a:r>
              <a:rPr lang="it-IT" i="1" dirty="0"/>
              <a:t>K. </a:t>
            </a:r>
            <a:r>
              <a:rPr lang="it-IT" i="1" dirty="0" err="1"/>
              <a:t>Cichy</a:t>
            </a:r>
            <a:r>
              <a:rPr lang="it-IT" i="1" dirty="0"/>
              <a:t>, S. </a:t>
            </a:r>
            <a:r>
              <a:rPr lang="it-IT" i="1" dirty="0" err="1"/>
              <a:t>Muckerjie</a:t>
            </a:r>
            <a:r>
              <a:rPr lang="it-IT" dirty="0"/>
              <a:t>)</a:t>
            </a:r>
            <a:endParaRPr lang="it-IT" dirty="0">
              <a:solidFill>
                <a:srgbClr val="0033CC"/>
              </a:solidFill>
            </a:endParaRPr>
          </a:p>
          <a:p>
            <a:endParaRPr lang="it-IT" dirty="0">
              <a:solidFill>
                <a:srgbClr val="0033CC"/>
              </a:solidFill>
            </a:endParaRPr>
          </a:p>
          <a:p>
            <a:r>
              <a:rPr lang="it-IT" dirty="0" err="1">
                <a:solidFill>
                  <a:srgbClr val="0033CC"/>
                </a:solidFill>
              </a:rPr>
              <a:t>GPDs</a:t>
            </a:r>
            <a:r>
              <a:rPr lang="it-IT" dirty="0">
                <a:solidFill>
                  <a:srgbClr val="0033CC"/>
                </a:solidFill>
              </a:rPr>
              <a:t>: theory and </a:t>
            </a:r>
            <a:r>
              <a:rPr lang="it-IT" dirty="0" err="1">
                <a:solidFill>
                  <a:srgbClr val="0033CC"/>
                </a:solidFill>
              </a:rPr>
              <a:t>modelling</a:t>
            </a:r>
            <a:r>
              <a:rPr lang="it-IT" dirty="0">
                <a:solidFill>
                  <a:srgbClr val="0033CC"/>
                </a:solidFill>
              </a:rPr>
              <a:t>. </a:t>
            </a:r>
            <a:r>
              <a:rPr lang="it-IT" dirty="0" err="1"/>
              <a:t>still</a:t>
            </a:r>
            <a:r>
              <a:rPr lang="it-IT" dirty="0"/>
              <a:t> open </a:t>
            </a:r>
            <a:r>
              <a:rPr lang="it-IT" dirty="0" err="1"/>
              <a:t>issues</a:t>
            </a:r>
            <a:r>
              <a:rPr lang="it-IT" dirty="0"/>
              <a:t> </a:t>
            </a:r>
            <a:r>
              <a:rPr lang="it-IT" dirty="0" err="1"/>
              <a:t>but</a:t>
            </a:r>
            <a:r>
              <a:rPr lang="it-IT" dirty="0"/>
              <a:t> </a:t>
            </a:r>
            <a:r>
              <a:rPr lang="it-IT" dirty="0" err="1"/>
              <a:t>improving</a:t>
            </a:r>
            <a:r>
              <a:rPr lang="it-IT" dirty="0"/>
              <a:t> fast</a:t>
            </a:r>
            <a:endParaRPr lang="it-IT" dirty="0">
              <a:solidFill>
                <a:srgbClr val="0033CC"/>
              </a:solidFill>
            </a:endParaRPr>
          </a:p>
          <a:p>
            <a:endParaRPr lang="it-IT" dirty="0"/>
          </a:p>
          <a:p>
            <a:pPr marL="0" indent="0">
              <a:buNone/>
            </a:pPr>
            <a:r>
              <a:rPr lang="it-IT" dirty="0"/>
              <a:t>                                                                                             </a:t>
            </a:r>
          </a:p>
          <a:p>
            <a:endParaRPr lang="it-IT" dirty="0">
              <a:solidFill>
                <a:srgbClr val="FF0000"/>
              </a:solidFill>
            </a:endParaRPr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AF865BEE-FC9B-9B40-149D-139A9E8A68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U. D'Alesio &amp; B. Badelek     Diffraction and low x 2024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7520991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8510E44-6BCC-81B1-C38E-D98AC2B5C1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36525"/>
            <a:ext cx="10515600" cy="1325563"/>
          </a:xfrm>
        </p:spPr>
        <p:txBody>
          <a:bodyPr/>
          <a:lstStyle/>
          <a:p>
            <a:pPr algn="ctr"/>
            <a:r>
              <a:rPr lang="it-IT" dirty="0" err="1"/>
              <a:t>Where</a:t>
            </a:r>
            <a:endParaRPr lang="it-IT" dirty="0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BBC1C48F-6477-FEDA-949C-CF8C69D6FDD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60170"/>
            <a:ext cx="10515600" cy="4629150"/>
          </a:xfrm>
        </p:spPr>
        <p:txBody>
          <a:bodyPr>
            <a:normAutofit fontScale="92500" lnSpcReduction="20000"/>
          </a:bodyPr>
          <a:lstStyle/>
          <a:p>
            <a:r>
              <a:rPr lang="it-IT" dirty="0" err="1"/>
              <a:t>Several</a:t>
            </a:r>
            <a:r>
              <a:rPr lang="it-IT" dirty="0"/>
              <a:t> </a:t>
            </a:r>
            <a:r>
              <a:rPr lang="it-IT" dirty="0" err="1"/>
              <a:t>experimental</a:t>
            </a:r>
            <a:r>
              <a:rPr lang="it-IT" dirty="0"/>
              <a:t> facilities/programmes: </a:t>
            </a:r>
          </a:p>
          <a:p>
            <a:pPr marL="0" indent="0">
              <a:buNone/>
            </a:pPr>
            <a:r>
              <a:rPr lang="it-IT" dirty="0"/>
              <a:t>- HERMES, </a:t>
            </a:r>
          </a:p>
          <a:p>
            <a:pPr marL="0" indent="0">
              <a:buNone/>
            </a:pPr>
            <a:r>
              <a:rPr lang="it-IT" dirty="0">
                <a:solidFill>
                  <a:srgbClr val="FF0000"/>
                </a:solidFill>
              </a:rPr>
              <a:t>- COMPASS </a:t>
            </a:r>
            <a:r>
              <a:rPr lang="it-IT" dirty="0"/>
              <a:t>(</a:t>
            </a:r>
            <a:r>
              <a:rPr lang="it-IT" i="1" dirty="0"/>
              <a:t>B. </a:t>
            </a:r>
            <a:r>
              <a:rPr lang="it-IT" i="1" dirty="0" err="1"/>
              <a:t>Badelek</a:t>
            </a:r>
            <a:r>
              <a:rPr lang="it-IT" i="1" dirty="0"/>
              <a:t>, K. </a:t>
            </a:r>
            <a:r>
              <a:rPr lang="it-IT" i="1" dirty="0" err="1"/>
              <a:t>Lavickova</a:t>
            </a:r>
            <a:r>
              <a:rPr lang="it-IT" dirty="0"/>
              <a:t>), </a:t>
            </a:r>
          </a:p>
          <a:p>
            <a:pPr marL="0" indent="0">
              <a:buNone/>
            </a:pPr>
            <a:r>
              <a:rPr lang="it-IT" dirty="0">
                <a:solidFill>
                  <a:srgbClr val="FF0000"/>
                </a:solidFill>
              </a:rPr>
              <a:t>- </a:t>
            </a:r>
            <a:r>
              <a:rPr lang="it-IT" dirty="0" err="1">
                <a:solidFill>
                  <a:srgbClr val="FF0000"/>
                </a:solidFill>
              </a:rPr>
              <a:t>JLab</a:t>
            </a:r>
            <a:r>
              <a:rPr lang="it-IT" dirty="0">
                <a:solidFill>
                  <a:srgbClr val="FF0000"/>
                </a:solidFill>
              </a:rPr>
              <a:t> </a:t>
            </a:r>
            <a:r>
              <a:rPr lang="it-IT" dirty="0"/>
              <a:t>(</a:t>
            </a:r>
            <a:r>
              <a:rPr lang="it-IT" i="1" dirty="0"/>
              <a:t>J.P. Chen</a:t>
            </a:r>
            <a:r>
              <a:rPr lang="it-IT" dirty="0"/>
              <a:t>), </a:t>
            </a:r>
          </a:p>
          <a:p>
            <a:pPr marL="0" indent="0">
              <a:buNone/>
            </a:pPr>
            <a:r>
              <a:rPr lang="it-IT" dirty="0"/>
              <a:t>- </a:t>
            </a:r>
            <a:r>
              <a:rPr lang="it-IT" dirty="0" err="1"/>
              <a:t>BaBar</a:t>
            </a:r>
            <a:r>
              <a:rPr lang="it-IT" dirty="0"/>
              <a:t>, Belle, BESIII, </a:t>
            </a:r>
          </a:p>
          <a:p>
            <a:pPr marL="0" indent="0">
              <a:buNone/>
            </a:pPr>
            <a:r>
              <a:rPr lang="it-IT" dirty="0">
                <a:solidFill>
                  <a:srgbClr val="FF0000"/>
                </a:solidFill>
              </a:rPr>
              <a:t>- RHIC</a:t>
            </a:r>
            <a:r>
              <a:rPr lang="it-IT" dirty="0"/>
              <a:t> (</a:t>
            </a:r>
            <a:r>
              <a:rPr lang="it-IT" i="1" dirty="0"/>
              <a:t>R. </a:t>
            </a:r>
            <a:r>
              <a:rPr lang="it-IT" i="1" dirty="0" err="1"/>
              <a:t>Seidl</a:t>
            </a:r>
            <a:r>
              <a:rPr lang="it-IT" dirty="0"/>
              <a:t>),  </a:t>
            </a:r>
          </a:p>
          <a:p>
            <a:pPr marL="0" indent="0">
              <a:buNone/>
            </a:pPr>
            <a:r>
              <a:rPr lang="it-IT" dirty="0">
                <a:solidFill>
                  <a:srgbClr val="FF0000"/>
                </a:solidFill>
              </a:rPr>
              <a:t>- </a:t>
            </a:r>
            <a:r>
              <a:rPr lang="it-IT" dirty="0" err="1">
                <a:solidFill>
                  <a:srgbClr val="FF0000"/>
                </a:solidFill>
              </a:rPr>
              <a:t>LHCspin</a:t>
            </a:r>
            <a:r>
              <a:rPr lang="it-IT" dirty="0">
                <a:solidFill>
                  <a:srgbClr val="FF0000"/>
                </a:solidFill>
              </a:rPr>
              <a:t> </a:t>
            </a:r>
            <a:r>
              <a:rPr lang="it-IT" dirty="0"/>
              <a:t>(</a:t>
            </a:r>
            <a:r>
              <a:rPr lang="it-IT" i="1" dirty="0"/>
              <a:t>M. Santimaria</a:t>
            </a:r>
            <a:r>
              <a:rPr lang="it-IT" dirty="0"/>
              <a:t>), </a:t>
            </a:r>
          </a:p>
          <a:p>
            <a:pPr marL="0" indent="0">
              <a:buNone/>
            </a:pPr>
            <a:r>
              <a:rPr lang="it-IT" dirty="0">
                <a:solidFill>
                  <a:srgbClr val="FF0000"/>
                </a:solidFill>
              </a:rPr>
              <a:t>- EIC </a:t>
            </a:r>
            <a:r>
              <a:rPr lang="it-IT" dirty="0"/>
              <a:t>(</a:t>
            </a:r>
            <a:r>
              <a:rPr lang="it-IT" i="1" dirty="0"/>
              <a:t>P. </a:t>
            </a:r>
            <a:r>
              <a:rPr lang="it-IT" i="1" dirty="0" err="1"/>
              <a:t>Nadel</a:t>
            </a:r>
            <a:r>
              <a:rPr lang="it-IT" i="1" dirty="0"/>
              <a:t> </a:t>
            </a:r>
            <a:r>
              <a:rPr lang="it-IT" i="1" dirty="0" err="1"/>
              <a:t>Turonski</a:t>
            </a:r>
            <a:r>
              <a:rPr lang="it-IT" dirty="0"/>
              <a:t>)] </a:t>
            </a:r>
          </a:p>
          <a:p>
            <a:pPr marL="0" indent="0">
              <a:buNone/>
            </a:pPr>
            <a:r>
              <a:rPr lang="it-IT" i="1" dirty="0"/>
              <a:t>                                                                                                </a:t>
            </a:r>
            <a:r>
              <a:rPr lang="it-IT" i="1" dirty="0" err="1"/>
              <a:t>Enjoy</a:t>
            </a:r>
            <a:r>
              <a:rPr lang="it-IT" i="1" dirty="0"/>
              <a:t> the SPIN session</a:t>
            </a:r>
          </a:p>
          <a:p>
            <a:pPr marL="0" indent="0">
              <a:buNone/>
            </a:pPr>
            <a:r>
              <a:rPr lang="it-IT" b="1" dirty="0"/>
              <a:t>                    </a:t>
            </a:r>
          </a:p>
          <a:p>
            <a:pPr marL="0" indent="0">
              <a:buNone/>
            </a:pPr>
            <a:r>
              <a:rPr lang="it-IT" b="1" dirty="0"/>
              <a:t>                              </a:t>
            </a:r>
            <a:endParaRPr lang="it-IT" dirty="0">
              <a:solidFill>
                <a:srgbClr val="FF0000"/>
              </a:solidFill>
            </a:endParaRPr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AF865BEE-FC9B-9B40-149D-139A9E8A68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U. D'Alesio &amp; B. Badelek     Diffraction and low x 2024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323771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4E0BECD-7055-563E-2FD8-52EAE54F55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it-IT" dirty="0"/>
              <a:t>Backup slides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7CDEB714-BD07-2B60-9F14-C61618B6A52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9B38220D-55C9-A761-427B-129AA9CB61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U. D'Alesio &amp; B. Badelek     Diffraction and low x 2024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060125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27926D0-F51B-7585-14F2-2BA9A671CE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it-IT" dirty="0" err="1"/>
              <a:t>What</a:t>
            </a:r>
            <a:r>
              <a:rPr lang="it-IT" dirty="0"/>
              <a:t>: </a:t>
            </a:r>
            <a:r>
              <a:rPr lang="it-IT" dirty="0" err="1"/>
              <a:t>TMDs</a:t>
            </a:r>
            <a:r>
              <a:rPr lang="it-IT" dirty="0"/>
              <a:t> and </a:t>
            </a:r>
            <a:r>
              <a:rPr lang="it-IT" dirty="0" err="1"/>
              <a:t>GPDs</a:t>
            </a:r>
            <a:endParaRPr lang="it-IT" dirty="0"/>
          </a:p>
        </p:txBody>
      </p:sp>
      <p:pic>
        <p:nvPicPr>
          <p:cNvPr id="6" name="Segnaposto contenuto 5">
            <a:extLst>
              <a:ext uri="{FF2B5EF4-FFF2-40B4-BE49-F238E27FC236}">
                <a16:creationId xmlns:a16="http://schemas.microsoft.com/office/drawing/2014/main" id="{D832192F-8E00-0893-8C79-8D933974E7C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21061" y="1494503"/>
            <a:ext cx="10949877" cy="4761118"/>
          </a:xfrm>
        </p:spPr>
      </p:pic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98D64D75-20B3-156A-68A3-09358B7101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U. D'Alesio &amp; B. Badelek     Diffraction and low x 2024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809624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egnaposto contenuto 4">
            <a:extLst>
              <a:ext uri="{FF2B5EF4-FFF2-40B4-BE49-F238E27FC236}">
                <a16:creationId xmlns:a16="http://schemas.microsoft.com/office/drawing/2014/main" id="{BD34F1C6-6B3E-F265-29E9-E1897D44656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47134" y="469873"/>
            <a:ext cx="9497731" cy="5468811"/>
          </a:xfrm>
          <a:prstGeom prst="rect">
            <a:avLst/>
          </a:prstGeom>
        </p:spPr>
      </p:pic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69687401-5BEA-6F5E-610C-7102C2FABC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U. D'Alesio &amp; B. Badelek     Diffraction and low x 2024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364303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2720496-550C-D2A6-4FFA-912577FB7C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it-IT" dirty="0" err="1"/>
              <a:t>Why</a:t>
            </a:r>
            <a:r>
              <a:rPr lang="it-IT" dirty="0"/>
              <a:t>?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1273B5EA-A6ED-1850-B068-D2C7F188C3D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49960" y="1479639"/>
            <a:ext cx="10515600" cy="4351338"/>
          </a:xfrm>
        </p:spPr>
        <p:txBody>
          <a:bodyPr>
            <a:normAutofit/>
          </a:bodyPr>
          <a:lstStyle/>
          <a:p>
            <a:r>
              <a:rPr lang="en-US" dirty="0"/>
              <a:t>Single spin asymmetries…</a:t>
            </a:r>
          </a:p>
          <a:p>
            <a:pPr marL="0" indent="0">
              <a:buNone/>
            </a:pPr>
            <a:r>
              <a:rPr lang="en-US" dirty="0"/>
              <a:t>   puzzling in collinear </a:t>
            </a:r>
            <a:r>
              <a:rPr lang="en-US" dirty="0" err="1"/>
              <a:t>pQCD</a:t>
            </a:r>
            <a:r>
              <a:rPr lang="en-US" dirty="0"/>
              <a:t> </a:t>
            </a:r>
          </a:p>
          <a:p>
            <a:pPr marL="0" indent="0">
              <a:buNone/>
            </a:pPr>
            <a:r>
              <a:rPr lang="en-US" dirty="0"/>
              <a:t>   at leading twist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7A58EE0D-FA0F-674F-C1B0-9090C1E59E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U. D'Alesio &amp; B. Badelek     Diffraction and low x 2024</a:t>
            </a:r>
            <a:endParaRPr lang="en-GB"/>
          </a:p>
        </p:txBody>
      </p:sp>
      <p:pic>
        <p:nvPicPr>
          <p:cNvPr id="6" name="Picture 13">
            <a:extLst>
              <a:ext uri="{FF2B5EF4-FFF2-40B4-BE49-F238E27FC236}">
                <a16:creationId xmlns:a16="http://schemas.microsoft.com/office/drawing/2014/main" id="{FB7B35CB-E87A-262C-B38C-F5AB268CA34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03437" y="954266"/>
            <a:ext cx="3341793" cy="2222949"/>
          </a:xfrm>
          <a:prstGeom prst="rect">
            <a:avLst/>
          </a:prstGeom>
        </p:spPr>
      </p:pic>
      <p:pic>
        <p:nvPicPr>
          <p:cNvPr id="12" name="Immagine 11">
            <a:extLst>
              <a:ext uri="{FF2B5EF4-FFF2-40B4-BE49-F238E27FC236}">
                <a16:creationId xmlns:a16="http://schemas.microsoft.com/office/drawing/2014/main" id="{248F2B3A-9E48-4CA2-A57F-5618357BD94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3623" y="3150366"/>
            <a:ext cx="10462498" cy="3034124"/>
          </a:xfrm>
          <a:prstGeom prst="rect">
            <a:avLst/>
          </a:prstGeom>
        </p:spPr>
      </p:pic>
      <p:pic>
        <p:nvPicPr>
          <p:cNvPr id="10" name="Immagine 9">
            <a:extLst>
              <a:ext uri="{FF2B5EF4-FFF2-40B4-BE49-F238E27FC236}">
                <a16:creationId xmlns:a16="http://schemas.microsoft.com/office/drawing/2014/main" id="{98F5CE0E-39F4-E9AB-4D5A-1CD5A23101D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58206" y="2199748"/>
            <a:ext cx="5232253" cy="4608696"/>
          </a:xfrm>
          <a:prstGeom prst="rect">
            <a:avLst/>
          </a:prstGeom>
        </p:spPr>
      </p:pic>
      <p:pic>
        <p:nvPicPr>
          <p:cNvPr id="13" name="Immagine 12">
            <a:extLst>
              <a:ext uri="{FF2B5EF4-FFF2-40B4-BE49-F238E27FC236}">
                <a16:creationId xmlns:a16="http://schemas.microsoft.com/office/drawing/2014/main" id="{CCD0CE1C-1630-6EB6-C8E5-275DAD19576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018348" y="684176"/>
            <a:ext cx="2447577" cy="8916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10449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2720496-550C-D2A6-4FFA-912577FB7C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it-IT" dirty="0" err="1"/>
              <a:t>Why</a:t>
            </a:r>
            <a:r>
              <a:rPr lang="it-IT" dirty="0"/>
              <a:t>?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1273B5EA-A6ED-1850-B068-D2C7F188C3D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Origin of the proton spin</a:t>
            </a:r>
          </a:p>
          <a:p>
            <a:pPr marL="0" indent="0">
              <a:buNone/>
            </a:pPr>
            <a:r>
              <a:rPr lang="en-US" i="1" dirty="0"/>
              <a:t>How the constituents of the proton contribute to the proton spin?</a:t>
            </a:r>
          </a:p>
          <a:p>
            <a:pPr marL="0" indent="0">
              <a:buNone/>
            </a:pPr>
            <a:endParaRPr lang="en-US" i="1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7A58EE0D-FA0F-674F-C1B0-9090C1E59E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U. D'Alesio &amp; B. Badelek     Diffraction and low x 2024</a:t>
            </a:r>
            <a:endParaRPr lang="en-GB"/>
          </a:p>
        </p:txBody>
      </p:sp>
      <p:pic>
        <p:nvPicPr>
          <p:cNvPr id="7" name="Picture 13">
            <a:extLst>
              <a:ext uri="{FF2B5EF4-FFF2-40B4-BE49-F238E27FC236}">
                <a16:creationId xmlns:a16="http://schemas.microsoft.com/office/drawing/2014/main" id="{180B5D2D-FBAD-6334-EC78-69889897ACA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3429000"/>
            <a:ext cx="3236346" cy="2492708"/>
          </a:xfrm>
          <a:prstGeom prst="rect">
            <a:avLst/>
          </a:prstGeom>
        </p:spPr>
      </p:pic>
      <p:pic>
        <p:nvPicPr>
          <p:cNvPr id="10" name="Immagine 9">
            <a:extLst>
              <a:ext uri="{FF2B5EF4-FFF2-40B4-BE49-F238E27FC236}">
                <a16:creationId xmlns:a16="http://schemas.microsoft.com/office/drawing/2014/main" id="{C314E984-0F13-804B-41ED-5E3FEE89E44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21702" y="3596640"/>
            <a:ext cx="7304290" cy="21950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25989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27926D0-F51B-7585-14F2-2BA9A671CE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it-IT" dirty="0" err="1"/>
              <a:t>What</a:t>
            </a:r>
            <a:r>
              <a:rPr lang="it-IT" dirty="0"/>
              <a:t>: </a:t>
            </a:r>
            <a:r>
              <a:rPr lang="it-IT" dirty="0" err="1"/>
              <a:t>TMDs</a:t>
            </a:r>
            <a:r>
              <a:rPr lang="it-IT" dirty="0"/>
              <a:t> and </a:t>
            </a:r>
            <a:r>
              <a:rPr lang="it-IT" dirty="0" err="1"/>
              <a:t>GPDs</a:t>
            </a:r>
            <a:endParaRPr lang="it-IT" dirty="0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98D64D75-20B3-156A-68A3-09358B7101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U. D'Alesio &amp; B. Badelek     Diffraction and low x 2024</a:t>
            </a:r>
            <a:endParaRPr lang="en-GB"/>
          </a:p>
        </p:txBody>
      </p:sp>
      <p:pic>
        <p:nvPicPr>
          <p:cNvPr id="7" name="Segnaposto contenuto 6">
            <a:extLst>
              <a:ext uri="{FF2B5EF4-FFF2-40B4-BE49-F238E27FC236}">
                <a16:creationId xmlns:a16="http://schemas.microsoft.com/office/drawing/2014/main" id="{B8F8B769-FDDE-D587-0D79-0516CC51C6D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74239" y="1955168"/>
            <a:ext cx="11243522" cy="29476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76295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egnaposto contenuto 4">
            <a:extLst>
              <a:ext uri="{FF2B5EF4-FFF2-40B4-BE49-F238E27FC236}">
                <a16:creationId xmlns:a16="http://schemas.microsoft.com/office/drawing/2014/main" id="{23AF5548-F37D-C727-EC9A-8C4BA872DA0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56432" y="465692"/>
            <a:ext cx="10279136" cy="5760434"/>
          </a:xfrm>
          <a:prstGeom prst="rect">
            <a:avLst/>
          </a:prstGeom>
        </p:spPr>
      </p:pic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C1A7542B-9FE2-467E-E095-42E9E15062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U. D'Alesio &amp; B. Badelek     Diffraction and low x 2024</a:t>
            </a:r>
            <a:endParaRPr lang="en-GB"/>
          </a:p>
        </p:txBody>
      </p:sp>
      <p:pic>
        <p:nvPicPr>
          <p:cNvPr id="6" name="Immagine 5">
            <a:extLst>
              <a:ext uri="{FF2B5EF4-FFF2-40B4-BE49-F238E27FC236}">
                <a16:creationId xmlns:a16="http://schemas.microsoft.com/office/drawing/2014/main" id="{8B37A0DB-039C-D8EF-2827-A56AD0537DD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94891" y="819753"/>
            <a:ext cx="2140677" cy="19068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450291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C3A9D37-34F0-9A67-EC48-F96E90644B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it-IT" dirty="0" err="1"/>
              <a:t>Wigner</a:t>
            </a:r>
            <a:r>
              <a:rPr lang="it-IT" dirty="0"/>
              <a:t> </a:t>
            </a:r>
            <a:r>
              <a:rPr lang="it-IT" dirty="0" err="1"/>
              <a:t>function</a:t>
            </a:r>
            <a:r>
              <a:rPr lang="it-IT" dirty="0"/>
              <a:t>: </a:t>
            </a:r>
            <a:r>
              <a:rPr lang="it-IT" dirty="0" err="1"/>
              <a:t>importance</a:t>
            </a:r>
            <a:endParaRPr lang="it-IT" dirty="0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64B937B7-C02C-4EA1-17EF-46E225EC2E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U. D'Alesio &amp; B. Badelek     Diffraction and low x 2024</a:t>
            </a:r>
            <a:endParaRPr lang="en-GB"/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CF5FC20E-E9C2-6AC6-CEE3-F52D5815CB9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it-IT" sz="1800" b="0" i="0" u="none" strike="noStrike" baseline="0" dirty="0">
              <a:latin typeface="Times New Roman" panose="02020603050405020304" pitchFamily="18" charset="0"/>
            </a:endParaRPr>
          </a:p>
          <a:p>
            <a:endParaRPr lang="it-IT" dirty="0"/>
          </a:p>
        </p:txBody>
      </p:sp>
      <p:pic>
        <p:nvPicPr>
          <p:cNvPr id="8" name="Immagine 7">
            <a:extLst>
              <a:ext uri="{FF2B5EF4-FFF2-40B4-BE49-F238E27FC236}">
                <a16:creationId xmlns:a16="http://schemas.microsoft.com/office/drawing/2014/main" id="{5AAD5705-B158-3591-3A47-B25DA4E478A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31607" y="1543405"/>
            <a:ext cx="9487753" cy="152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310307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D821CE7-E9C4-E42A-5E68-781356AF51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70121"/>
            <a:ext cx="10515600" cy="1325563"/>
          </a:xfrm>
        </p:spPr>
        <p:txBody>
          <a:bodyPr/>
          <a:lstStyle/>
          <a:p>
            <a:pPr algn="ctr"/>
            <a:r>
              <a:rPr lang="it-IT" dirty="0"/>
              <a:t>Spin-kT </a:t>
            </a:r>
            <a:r>
              <a:rPr lang="it-IT" dirty="0" err="1"/>
              <a:t>correlations</a:t>
            </a:r>
            <a:r>
              <a:rPr lang="it-IT" dirty="0"/>
              <a:t>: </a:t>
            </a:r>
            <a:br>
              <a:rPr lang="it-IT" dirty="0"/>
            </a:br>
            <a:r>
              <a:rPr lang="it-IT" dirty="0"/>
              <a:t>quark </a:t>
            </a:r>
            <a:r>
              <a:rPr lang="it-IT" dirty="0" err="1"/>
              <a:t>TMDs</a:t>
            </a:r>
            <a:r>
              <a:rPr lang="it-IT" dirty="0"/>
              <a:t> for spin-1/2 </a:t>
            </a:r>
            <a:r>
              <a:rPr lang="it-IT" dirty="0" err="1"/>
              <a:t>hadrons</a:t>
            </a:r>
            <a:r>
              <a:rPr lang="it-IT" dirty="0"/>
              <a:t> </a:t>
            </a:r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5CC58364-373F-B628-ECD1-AB4143BFB4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U. D'Alesio &amp; B. Badelek     Diffraction and low x 2024</a:t>
            </a:r>
            <a:endParaRPr lang="en-GB"/>
          </a:p>
        </p:txBody>
      </p:sp>
      <p:pic>
        <p:nvPicPr>
          <p:cNvPr id="3" name="Picture 12">
            <a:extLst>
              <a:ext uri="{FF2B5EF4-FFF2-40B4-BE49-F238E27FC236}">
                <a16:creationId xmlns:a16="http://schemas.microsoft.com/office/drawing/2014/main" id="{C0B68CC6-A06B-BB64-7E5B-49B1732D310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79925" y="4525325"/>
            <a:ext cx="2273875" cy="943442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6">
                <a:extLst>
                  <a:ext uri="{FF2B5EF4-FFF2-40B4-BE49-F238E27FC236}">
                    <a16:creationId xmlns:a16="http://schemas.microsoft.com/office/drawing/2014/main" id="{A0B21A0E-5334-5D38-26ED-7ADBB48F9DE7}"/>
                  </a:ext>
                </a:extLst>
              </p:cNvPr>
              <p:cNvSpPr txBox="1"/>
              <p:nvPr/>
            </p:nvSpPr>
            <p:spPr>
              <a:xfrm>
                <a:off x="8153400" y="5543565"/>
                <a:ext cx="3702873" cy="466090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n-GB" sz="2400" dirty="0">
                    <a:solidFill>
                      <a:srgbClr val="FF0000"/>
                    </a:solidFill>
                    <a:latin typeface="MV Boli" panose="02000500030200090000" pitchFamily="2" charset="0"/>
                    <a:cs typeface="MV Boli" panose="02000500030200090000" pitchFamily="2" charset="0"/>
                  </a:rPr>
                  <a:t>The </a:t>
                </a:r>
                <a:r>
                  <a:rPr lang="en-GB" sz="2400" dirty="0" err="1">
                    <a:solidFill>
                      <a:srgbClr val="FF0000"/>
                    </a:solidFill>
                    <a:latin typeface="MV Boli" panose="02000500030200090000" pitchFamily="2" charset="0"/>
                    <a:cs typeface="MV Boli" panose="02000500030200090000" pitchFamily="2" charset="0"/>
                  </a:rPr>
                  <a:t>Sivers</a:t>
                </a:r>
                <a:r>
                  <a:rPr lang="en-GB" sz="2400" dirty="0">
                    <a:solidFill>
                      <a:srgbClr val="FF0000"/>
                    </a:solidFill>
                    <a:latin typeface="MV Boli" panose="02000500030200090000" pitchFamily="2" charset="0"/>
                    <a:cs typeface="MV Boli" panose="02000500030200090000" pitchFamily="2" charset="0"/>
                  </a:rPr>
                  <a:t> function 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GB" sz="240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it-IT" sz="24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it-IT" sz="24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a:rPr lang="it-IT" sz="24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𝑇</m:t>
                        </m:r>
                      </m:sub>
                      <m:sup>
                        <m:r>
                          <a:rPr lang="en-GB" sz="240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⊥</m:t>
                        </m:r>
                      </m:sup>
                    </m:sSubSup>
                  </m:oMath>
                </a14:m>
                <a:endParaRPr lang="en-GB" sz="2400" dirty="0">
                  <a:latin typeface="MV Boli" panose="02000500030200090000" pitchFamily="2" charset="0"/>
                  <a:cs typeface="MV Boli" panose="02000500030200090000" pitchFamily="2" charset="0"/>
                </a:endParaRPr>
              </a:p>
            </p:txBody>
          </p:sp>
        </mc:Choice>
        <mc:Fallback xmlns="">
          <p:sp>
            <p:nvSpPr>
              <p:cNvPr id="9" name="TextBox 6">
                <a:extLst>
                  <a:ext uri="{FF2B5EF4-FFF2-40B4-BE49-F238E27FC236}">
                    <a16:creationId xmlns:a16="http://schemas.microsoft.com/office/drawing/2014/main" id="{A0B21A0E-5334-5D38-26ED-7ADBB48F9DE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53400" y="5543565"/>
                <a:ext cx="3702873" cy="466090"/>
              </a:xfrm>
              <a:prstGeom prst="rect">
                <a:avLst/>
              </a:prstGeom>
              <a:blipFill>
                <a:blip r:embed="rId3"/>
                <a:stretch>
                  <a:fillRect l="-2636" t="-6494" b="-31169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CasellaDiTesto 9">
            <a:extLst>
              <a:ext uri="{FF2B5EF4-FFF2-40B4-BE49-F238E27FC236}">
                <a16:creationId xmlns:a16="http://schemas.microsoft.com/office/drawing/2014/main" id="{7E2F7FB8-5A07-341B-92D1-4BEAFF1C415A}"/>
              </a:ext>
            </a:extLst>
          </p:cNvPr>
          <p:cNvSpPr txBox="1"/>
          <p:nvPr/>
        </p:nvSpPr>
        <p:spPr>
          <a:xfrm>
            <a:off x="614334" y="5094094"/>
            <a:ext cx="181549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400" dirty="0"/>
              <a:t>8 TMD-</a:t>
            </a:r>
            <a:r>
              <a:rPr lang="it-IT" sz="2400" dirty="0" err="1"/>
              <a:t>PDFs</a:t>
            </a:r>
            <a:endParaRPr lang="it-IT" sz="2400" dirty="0"/>
          </a:p>
        </p:txBody>
      </p:sp>
      <p:pic>
        <p:nvPicPr>
          <p:cNvPr id="16" name="Immagine 15">
            <a:extLst>
              <a:ext uri="{FF2B5EF4-FFF2-40B4-BE49-F238E27FC236}">
                <a16:creationId xmlns:a16="http://schemas.microsoft.com/office/drawing/2014/main" id="{33C923A5-E607-4989-C370-19FBC17E658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5737" y="1533073"/>
            <a:ext cx="5042959" cy="3463974"/>
          </a:xfrm>
          <a:prstGeom prst="rect">
            <a:avLst/>
          </a:prstGeom>
        </p:spPr>
      </p:pic>
      <p:sp>
        <p:nvSpPr>
          <p:cNvPr id="20" name="CasellaDiTesto 19">
            <a:extLst>
              <a:ext uri="{FF2B5EF4-FFF2-40B4-BE49-F238E27FC236}">
                <a16:creationId xmlns:a16="http://schemas.microsoft.com/office/drawing/2014/main" id="{A3B16BF1-A0BC-E1F3-3087-739E2C0510ED}"/>
              </a:ext>
            </a:extLst>
          </p:cNvPr>
          <p:cNvSpPr txBox="1"/>
          <p:nvPr/>
        </p:nvSpPr>
        <p:spPr>
          <a:xfrm flipH="1">
            <a:off x="6493306" y="1851123"/>
            <a:ext cx="5138254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2000" dirty="0"/>
              <a:t>Unpol and </a:t>
            </a:r>
            <a:r>
              <a:rPr lang="it-IT" sz="2000" dirty="0" err="1"/>
              <a:t>Helicity</a:t>
            </a:r>
            <a:r>
              <a:rPr lang="it-IT" sz="2000" dirty="0"/>
              <a:t>: </a:t>
            </a:r>
            <a:r>
              <a:rPr lang="it-IT" sz="2000" dirty="0" err="1"/>
              <a:t>very</a:t>
            </a:r>
            <a:r>
              <a:rPr lang="it-IT" sz="2000" dirty="0"/>
              <a:t> good knowledge of  x </a:t>
            </a:r>
            <a:r>
              <a:rPr lang="it-IT" sz="2000" dirty="0" err="1"/>
              <a:t>dep</a:t>
            </a:r>
            <a:r>
              <a:rPr lang="it-IT" sz="2000" dirty="0"/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2000" dirty="0" err="1"/>
              <a:t>Unpol</a:t>
            </a:r>
            <a:r>
              <a:rPr lang="it-IT" sz="2000" dirty="0"/>
              <a:t>: good knowledge of kT </a:t>
            </a:r>
            <a:r>
              <a:rPr lang="it-IT" sz="2000" dirty="0" err="1"/>
              <a:t>dep</a:t>
            </a:r>
            <a:r>
              <a:rPr lang="it-IT" sz="2000" dirty="0"/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2000" dirty="0"/>
              <a:t>Sivers (</a:t>
            </a:r>
            <a:r>
              <a:rPr lang="it-IT" sz="2000" dirty="0">
                <a:solidFill>
                  <a:srgbClr val="FF0000"/>
                </a:solidFill>
              </a:rPr>
              <a:t>T-</a:t>
            </a:r>
            <a:r>
              <a:rPr lang="it-IT" sz="2000" dirty="0" err="1">
                <a:solidFill>
                  <a:srgbClr val="FF0000"/>
                </a:solidFill>
              </a:rPr>
              <a:t>odd</a:t>
            </a:r>
            <a:r>
              <a:rPr lang="it-IT" sz="2000" dirty="0"/>
              <a:t>) and transversity (</a:t>
            </a:r>
            <a:r>
              <a:rPr lang="it-IT" sz="2000" dirty="0" err="1">
                <a:solidFill>
                  <a:srgbClr val="0070C0"/>
                </a:solidFill>
              </a:rPr>
              <a:t>chiral</a:t>
            </a:r>
            <a:r>
              <a:rPr lang="it-IT" sz="2000" dirty="0">
                <a:solidFill>
                  <a:srgbClr val="0070C0"/>
                </a:solidFill>
              </a:rPr>
              <a:t> </a:t>
            </a:r>
            <a:r>
              <a:rPr lang="it-IT" sz="2000" dirty="0" err="1">
                <a:solidFill>
                  <a:srgbClr val="0070C0"/>
                </a:solidFill>
              </a:rPr>
              <a:t>odd</a:t>
            </a:r>
            <a:r>
              <a:rPr lang="it-IT" sz="2000" dirty="0"/>
              <a:t>): fair knowledge (</a:t>
            </a:r>
            <a:r>
              <a:rPr lang="it-IT" sz="2000" dirty="0" err="1"/>
              <a:t>mainly</a:t>
            </a:r>
            <a:r>
              <a:rPr lang="it-IT" sz="2000" dirty="0"/>
              <a:t> x </a:t>
            </a:r>
            <a:r>
              <a:rPr lang="it-IT" sz="2000" dirty="0" err="1"/>
              <a:t>dep</a:t>
            </a:r>
            <a:r>
              <a:rPr lang="it-IT" sz="2000" dirty="0"/>
              <a:t>.)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2000" dirty="0"/>
              <a:t>Others: some </a:t>
            </a:r>
            <a:r>
              <a:rPr lang="it-IT" sz="2000" dirty="0" err="1"/>
              <a:t>hints</a:t>
            </a:r>
            <a:r>
              <a:rPr lang="it-IT" sz="2000" dirty="0"/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2000" dirty="0" err="1"/>
              <a:t>Tensor</a:t>
            </a:r>
            <a:r>
              <a:rPr lang="it-IT" sz="2000" dirty="0"/>
              <a:t> </a:t>
            </a:r>
            <a:r>
              <a:rPr lang="it-IT" sz="2000" dirty="0" err="1"/>
              <a:t>charge</a:t>
            </a:r>
            <a:r>
              <a:rPr lang="it-IT" sz="2000" dirty="0"/>
              <a:t>: </a:t>
            </a:r>
            <a:r>
              <a:rPr lang="it-IT" sz="2000" dirty="0" err="1"/>
              <a:t>tension</a:t>
            </a:r>
            <a:r>
              <a:rPr lang="it-IT" sz="2000" dirty="0"/>
              <a:t> with lattice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it-IT" dirty="0"/>
          </a:p>
          <a:p>
            <a:endParaRPr lang="it-IT" dirty="0"/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BBCDF459-C772-7C22-459C-35322238623D}"/>
              </a:ext>
            </a:extLst>
          </p:cNvPr>
          <p:cNvSpPr txBox="1"/>
          <p:nvPr/>
        </p:nvSpPr>
        <p:spPr>
          <a:xfrm>
            <a:off x="1522083" y="4689922"/>
            <a:ext cx="7473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>
                <a:solidFill>
                  <a:srgbClr val="FF0000"/>
                </a:solidFill>
              </a:rPr>
              <a:t>T-</a:t>
            </a:r>
            <a:r>
              <a:rPr lang="it-IT" dirty="0" err="1">
                <a:solidFill>
                  <a:srgbClr val="FF0000"/>
                </a:solidFill>
              </a:rPr>
              <a:t>odd</a:t>
            </a:r>
            <a:endParaRPr lang="it-IT" dirty="0">
              <a:solidFill>
                <a:srgbClr val="FF0000"/>
              </a:solidFill>
            </a:endParaRP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F2EF36BD-CB93-6168-ED23-83D0D3CD5228}"/>
              </a:ext>
            </a:extLst>
          </p:cNvPr>
          <p:cNvSpPr txBox="1"/>
          <p:nvPr/>
        </p:nvSpPr>
        <p:spPr>
          <a:xfrm>
            <a:off x="5509074" y="2993854"/>
            <a:ext cx="7473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>
                <a:solidFill>
                  <a:srgbClr val="FF0000"/>
                </a:solidFill>
              </a:rPr>
              <a:t>T-</a:t>
            </a:r>
            <a:r>
              <a:rPr lang="it-IT" dirty="0" err="1">
                <a:solidFill>
                  <a:srgbClr val="FF0000"/>
                </a:solidFill>
              </a:rPr>
              <a:t>odd</a:t>
            </a:r>
            <a:endParaRPr lang="it-IT" dirty="0">
              <a:solidFill>
                <a:srgbClr val="FF0000"/>
              </a:solidFill>
            </a:endParaRPr>
          </a:p>
        </p:txBody>
      </p:sp>
      <p:pic>
        <p:nvPicPr>
          <p:cNvPr id="7" name="Immagine 6">
            <a:extLst>
              <a:ext uri="{FF2B5EF4-FFF2-40B4-BE49-F238E27FC236}">
                <a16:creationId xmlns:a16="http://schemas.microsoft.com/office/drawing/2014/main" id="{F573F76D-3EB1-CBEE-1D2D-211A37A0ACC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536869" y="4997065"/>
            <a:ext cx="4436017" cy="963561"/>
          </a:xfrm>
          <a:prstGeom prst="rect">
            <a:avLst/>
          </a:prstGeom>
        </p:spPr>
      </p:pic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1C079F65-5FDC-C4F3-5415-A0D8AEC68B53}"/>
              </a:ext>
            </a:extLst>
          </p:cNvPr>
          <p:cNvSpPr txBox="1"/>
          <p:nvPr/>
        </p:nvSpPr>
        <p:spPr>
          <a:xfrm>
            <a:off x="4914203" y="5891228"/>
            <a:ext cx="2076532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dirty="0"/>
              <a:t>Tensor charge </a:t>
            </a:r>
            <a:endParaRPr lang="it-IT" sz="20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14AE788-C244-110E-76A7-49E60A1D6FB5}"/>
              </a:ext>
            </a:extLst>
          </p:cNvPr>
          <p:cNvSpPr txBox="1"/>
          <p:nvPr/>
        </p:nvSpPr>
        <p:spPr>
          <a:xfrm>
            <a:off x="1325880" y="5960626"/>
            <a:ext cx="2311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 </a:t>
            </a:r>
            <a:endParaRPr lang="en-IT" dirty="0"/>
          </a:p>
        </p:txBody>
      </p:sp>
    </p:spTree>
    <p:extLst>
      <p:ext uri="{BB962C8B-B14F-4D97-AF65-F5344CB8AC3E}">
        <p14:creationId xmlns:p14="http://schemas.microsoft.com/office/powerpoint/2010/main" val="1582770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20" grpId="0"/>
      <p:bldP spid="1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D821CE7-E9C4-E42A-5E68-781356AF51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70121"/>
            <a:ext cx="10515600" cy="1325563"/>
          </a:xfrm>
        </p:spPr>
        <p:txBody>
          <a:bodyPr/>
          <a:lstStyle/>
          <a:p>
            <a:pPr algn="ctr"/>
            <a:r>
              <a:rPr lang="it-IT" dirty="0"/>
              <a:t>Spin-kT </a:t>
            </a:r>
            <a:r>
              <a:rPr lang="it-IT" dirty="0" err="1"/>
              <a:t>correlations</a:t>
            </a:r>
            <a:r>
              <a:rPr lang="it-IT" dirty="0"/>
              <a:t>: </a:t>
            </a:r>
            <a:br>
              <a:rPr lang="it-IT" dirty="0"/>
            </a:br>
            <a:r>
              <a:rPr lang="it-IT" dirty="0"/>
              <a:t>quark </a:t>
            </a:r>
            <a:r>
              <a:rPr lang="it-IT" dirty="0" err="1"/>
              <a:t>TMDs</a:t>
            </a:r>
            <a:r>
              <a:rPr lang="it-IT" dirty="0"/>
              <a:t> for spin-1/2 </a:t>
            </a:r>
            <a:r>
              <a:rPr lang="it-IT" dirty="0" err="1"/>
              <a:t>hadrons</a:t>
            </a:r>
            <a:r>
              <a:rPr lang="it-IT" dirty="0"/>
              <a:t> </a:t>
            </a:r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5CC58364-373F-B628-ECD1-AB4143BFB4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U. D'Alesio &amp; B. Badelek     Diffraction and low x 2024</a:t>
            </a:r>
            <a:endParaRPr lang="en-GB"/>
          </a:p>
        </p:txBody>
      </p:sp>
      <p:pic>
        <p:nvPicPr>
          <p:cNvPr id="6" name="Picture 6">
            <a:extLst>
              <a:ext uri="{FF2B5EF4-FFF2-40B4-BE49-F238E27FC236}">
                <a16:creationId xmlns:a16="http://schemas.microsoft.com/office/drawing/2014/main" id="{80E5BAE7-D36D-E7DA-0FD8-F1625117467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84684" y="4385442"/>
            <a:ext cx="2169116" cy="943442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5">
                <a:extLst>
                  <a:ext uri="{FF2B5EF4-FFF2-40B4-BE49-F238E27FC236}">
                    <a16:creationId xmlns:a16="http://schemas.microsoft.com/office/drawing/2014/main" id="{5894D38E-A5D8-A3CD-AB4A-24DC9D4D6AFB}"/>
                  </a:ext>
                </a:extLst>
              </p:cNvPr>
              <p:cNvSpPr txBox="1"/>
              <p:nvPr/>
            </p:nvSpPr>
            <p:spPr>
              <a:xfrm>
                <a:off x="7875639" y="5378938"/>
                <a:ext cx="4045479" cy="525850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GB" sz="2400" dirty="0">
                    <a:solidFill>
                      <a:srgbClr val="FF0000"/>
                    </a:solidFill>
                    <a:latin typeface="MV Boli" panose="02000500030200090000" pitchFamily="2" charset="0"/>
                    <a:cs typeface="MV Boli" panose="02000500030200090000" pitchFamily="2" charset="0"/>
                  </a:rPr>
                  <a:t>The Collins function 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GB" sz="240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it-IT" sz="24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𝐻</m:t>
                        </m:r>
                      </m:e>
                      <m:sub>
                        <m:r>
                          <a:rPr lang="it-IT" sz="24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  <m:sup>
                        <m:r>
                          <a:rPr lang="en-GB" sz="240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⊥</m:t>
                        </m:r>
                        <m:r>
                          <a:rPr lang="it-IT" sz="24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𝑞</m:t>
                        </m:r>
                      </m:sup>
                    </m:sSubSup>
                  </m:oMath>
                </a14:m>
                <a:endParaRPr lang="en-GB" sz="2400" dirty="0">
                  <a:latin typeface="MV Boli" panose="02000500030200090000" pitchFamily="2" charset="0"/>
                  <a:cs typeface="MV Boli" panose="02000500030200090000" pitchFamily="2" charset="0"/>
                </a:endParaRPr>
              </a:p>
            </p:txBody>
          </p:sp>
        </mc:Choice>
        <mc:Fallback xmlns="">
          <p:sp>
            <p:nvSpPr>
              <p:cNvPr id="8" name="TextBox 5">
                <a:extLst>
                  <a:ext uri="{FF2B5EF4-FFF2-40B4-BE49-F238E27FC236}">
                    <a16:creationId xmlns:a16="http://schemas.microsoft.com/office/drawing/2014/main" id="{5894D38E-A5D8-A3CD-AB4A-24DC9D4D6AF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75639" y="5378938"/>
                <a:ext cx="4045479" cy="525850"/>
              </a:xfrm>
              <a:prstGeom prst="rect">
                <a:avLst/>
              </a:prstGeom>
              <a:blipFill>
                <a:blip r:embed="rId3"/>
                <a:stretch>
                  <a:fillRect l="-2410" b="-26437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CasellaDiTesto 9">
            <a:extLst>
              <a:ext uri="{FF2B5EF4-FFF2-40B4-BE49-F238E27FC236}">
                <a16:creationId xmlns:a16="http://schemas.microsoft.com/office/drawing/2014/main" id="{7E2F7FB8-5A07-341B-92D1-4BEAFF1C415A}"/>
              </a:ext>
            </a:extLst>
          </p:cNvPr>
          <p:cNvSpPr txBox="1"/>
          <p:nvPr/>
        </p:nvSpPr>
        <p:spPr>
          <a:xfrm>
            <a:off x="2302387" y="5443123"/>
            <a:ext cx="158787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400" dirty="0"/>
              <a:t>8 TMD-</a:t>
            </a:r>
            <a:r>
              <a:rPr lang="it-IT" sz="2400" dirty="0" err="1"/>
              <a:t>FFs</a:t>
            </a:r>
            <a:endParaRPr lang="it-IT" sz="2400" dirty="0"/>
          </a:p>
        </p:txBody>
      </p:sp>
      <p:pic>
        <p:nvPicPr>
          <p:cNvPr id="13" name="Immagine 12">
            <a:extLst>
              <a:ext uri="{FF2B5EF4-FFF2-40B4-BE49-F238E27FC236}">
                <a16:creationId xmlns:a16="http://schemas.microsoft.com/office/drawing/2014/main" id="{592A3937-8CF6-D8F8-322C-5EA3A004BC7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5245" y="1595684"/>
            <a:ext cx="5257800" cy="3710246"/>
          </a:xfrm>
          <a:prstGeom prst="rect">
            <a:avLst/>
          </a:prstGeom>
        </p:spPr>
      </p:pic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CF575AB5-727A-1F89-2B3B-D44891B37381}"/>
              </a:ext>
            </a:extLst>
          </p:cNvPr>
          <p:cNvSpPr txBox="1"/>
          <p:nvPr/>
        </p:nvSpPr>
        <p:spPr>
          <a:xfrm flipH="1">
            <a:off x="5476568" y="2368654"/>
            <a:ext cx="5645754" cy="19082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2000" dirty="0"/>
              <a:t>Unpol and </a:t>
            </a:r>
            <a:r>
              <a:rPr lang="it-IT" sz="2000" dirty="0" err="1"/>
              <a:t>Helicity</a:t>
            </a:r>
            <a:r>
              <a:rPr lang="it-IT" sz="2000" dirty="0"/>
              <a:t>: good knowledge of  x </a:t>
            </a:r>
            <a:r>
              <a:rPr lang="it-IT" sz="2000" dirty="0" err="1"/>
              <a:t>dep</a:t>
            </a:r>
            <a:r>
              <a:rPr lang="it-IT" sz="2000" dirty="0"/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2000" dirty="0" err="1"/>
              <a:t>Unpol</a:t>
            </a:r>
            <a:r>
              <a:rPr lang="it-IT" sz="2000" dirty="0"/>
              <a:t>: some knowledge of kT </a:t>
            </a:r>
            <a:r>
              <a:rPr lang="it-IT" sz="2000" dirty="0" err="1"/>
              <a:t>dep</a:t>
            </a:r>
            <a:r>
              <a:rPr lang="it-IT" sz="2000" dirty="0"/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2000" dirty="0"/>
              <a:t>Collins FF: fair knowledge (</a:t>
            </a:r>
            <a:r>
              <a:rPr lang="it-IT" sz="2000" dirty="0" err="1"/>
              <a:t>mainly</a:t>
            </a:r>
            <a:r>
              <a:rPr lang="it-IT" sz="2000" dirty="0"/>
              <a:t> z </a:t>
            </a:r>
            <a:r>
              <a:rPr lang="it-IT" sz="2000" dirty="0" err="1"/>
              <a:t>dep</a:t>
            </a:r>
            <a:r>
              <a:rPr lang="it-IT" sz="2000" dirty="0"/>
              <a:t>.)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2000" dirty="0" err="1"/>
              <a:t>Polarizing</a:t>
            </a:r>
            <a:r>
              <a:rPr lang="it-IT" sz="2000" dirty="0"/>
              <a:t> FF: </a:t>
            </a:r>
            <a:r>
              <a:rPr lang="it-IT" sz="2000" dirty="0" err="1"/>
              <a:t>preliminary</a:t>
            </a:r>
            <a:r>
              <a:rPr lang="it-IT" sz="2000" dirty="0"/>
              <a:t> knowledge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2000" dirty="0"/>
              <a:t>Others: </a:t>
            </a:r>
            <a:r>
              <a:rPr lang="it-IT" sz="2000" dirty="0" err="1"/>
              <a:t>Almost</a:t>
            </a:r>
            <a:r>
              <a:rPr lang="it-IT" sz="2000" dirty="0"/>
              <a:t> </a:t>
            </a:r>
            <a:r>
              <a:rPr lang="it-IT" sz="2000" dirty="0" err="1"/>
              <a:t>unknown</a:t>
            </a:r>
            <a:endParaRPr lang="it-IT" dirty="0"/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2161087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theme/theme1.xml><?xml version="1.0" encoding="utf-8"?>
<a:theme xmlns:a="http://schemas.openxmlformats.org/drawingml/2006/main" name="Tema di Office">
  <a:themeElements>
    <a:clrScheme name="Tema di 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Tema di 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6AB7CE1D091A874897805A3DA8A76A36" ma:contentTypeVersion="10" ma:contentTypeDescription="Creare un nuovo documento." ma:contentTypeScope="" ma:versionID="7c6398c870799cc6339e199f9f7f34aa">
  <xsd:schema xmlns:xsd="http://www.w3.org/2001/XMLSchema" xmlns:xs="http://www.w3.org/2001/XMLSchema" xmlns:p="http://schemas.microsoft.com/office/2006/metadata/properties" xmlns:ns3="63098765-3703-41c0-b7b2-b360cfe25d95" targetNamespace="http://schemas.microsoft.com/office/2006/metadata/properties" ma:root="true" ma:fieldsID="61bec2540d68bb945b3c6ba66071e360" ns3:_="">
    <xsd:import namespace="63098765-3703-41c0-b7b2-b360cfe25d95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  <xsd:element ref="ns3:MediaServiceDateTaken" minOccurs="0"/>
                <xsd:element ref="ns3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3098765-3703-41c0-b7b2-b360cfe25d9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4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5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6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i contenuto"/>
        <xsd:element ref="dc:title" minOccurs="0" maxOccurs="1" ma:index="4" ma:displayName="Tito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518E47F3-1555-4BE2-B277-A06181117A69}">
  <ds:schemaRefs>
    <ds:schemaRef ds:uri="http://schemas.microsoft.com/office/2006/documentManagement/types"/>
    <ds:schemaRef ds:uri="http://schemas.microsoft.com/office/2006/metadata/properties"/>
    <ds:schemaRef ds:uri="http://www.w3.org/XML/1998/namespace"/>
    <ds:schemaRef ds:uri="http://schemas.openxmlformats.org/package/2006/metadata/core-properties"/>
    <ds:schemaRef ds:uri="http://purl.org/dc/elements/1.1/"/>
    <ds:schemaRef ds:uri="http://purl.org/dc/terms/"/>
    <ds:schemaRef ds:uri="http://purl.org/dc/dcmitype/"/>
    <ds:schemaRef ds:uri="http://schemas.microsoft.com/office/infopath/2007/PartnerControls"/>
    <ds:schemaRef ds:uri="63098765-3703-41c0-b7b2-b360cfe25d95"/>
  </ds:schemaRefs>
</ds:datastoreItem>
</file>

<file path=customXml/itemProps2.xml><?xml version="1.0" encoding="utf-8"?>
<ds:datastoreItem xmlns:ds="http://schemas.openxmlformats.org/officeDocument/2006/customXml" ds:itemID="{A7712988-09A6-4FB3-A738-9A267EE75347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7DA08E05-4966-4642-9373-D619F9C9AB0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63098765-3703-41c0-b7b2-b360cfe25d9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64595</TotalTime>
  <Words>900</Words>
  <Application>Microsoft Office PowerPoint</Application>
  <PresentationFormat>Widescreen</PresentationFormat>
  <Paragraphs>145</Paragraphs>
  <Slides>26</Slides>
  <Notes>1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7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26</vt:i4>
      </vt:variant>
    </vt:vector>
  </HeadingPairs>
  <TitlesOfParts>
    <vt:vector size="34" baseType="lpstr">
      <vt:lpstr>Aptos</vt:lpstr>
      <vt:lpstr>Aptos Display</vt:lpstr>
      <vt:lpstr>Arial</vt:lpstr>
      <vt:lpstr>Calibri</vt:lpstr>
      <vt:lpstr>Cambria Math</vt:lpstr>
      <vt:lpstr>MV Boli</vt:lpstr>
      <vt:lpstr>Times New Roman</vt:lpstr>
      <vt:lpstr>Tema di Office</vt:lpstr>
      <vt:lpstr>  Spin Session Introduction to 3D nucleon structure and spin physics </vt:lpstr>
      <vt:lpstr>Outline</vt:lpstr>
      <vt:lpstr>Why?</vt:lpstr>
      <vt:lpstr>Why?</vt:lpstr>
      <vt:lpstr>What: TMDs and GPDs</vt:lpstr>
      <vt:lpstr>Presentazione standard di PowerPoint</vt:lpstr>
      <vt:lpstr>Wigner function: importance</vt:lpstr>
      <vt:lpstr>Spin-kT correlations:  quark TMDs for spin-1/2 hadrons </vt:lpstr>
      <vt:lpstr>Spin-kT correlations:  quark TMDs for spin-1/2 hadrons </vt:lpstr>
      <vt:lpstr>and gluon TMDs</vt:lpstr>
      <vt:lpstr>Quark GPDs</vt:lpstr>
      <vt:lpstr>What can we learn from GPDs?</vt:lpstr>
      <vt:lpstr>How can we acces TMDs?</vt:lpstr>
      <vt:lpstr>Access to gluon TMDs</vt:lpstr>
      <vt:lpstr>Other interesting processes</vt:lpstr>
      <vt:lpstr>and GPDs? Exclusive reactions</vt:lpstr>
      <vt:lpstr>TMDs from SIDIS</vt:lpstr>
      <vt:lpstr>TMD structure and factorization</vt:lpstr>
      <vt:lpstr>Presentazione standard di PowerPoint</vt:lpstr>
      <vt:lpstr>Modified universality</vt:lpstr>
      <vt:lpstr> GPD..some more info</vt:lpstr>
      <vt:lpstr>Status</vt:lpstr>
      <vt:lpstr>Where</vt:lpstr>
      <vt:lpstr>Backup slides</vt:lpstr>
      <vt:lpstr>What: TMDs and GPDs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Process dependence of the gluon Sivers function  in inclusive pp collisions:  phenomenology</dc:title>
  <dc:creator>umberto</dc:creator>
  <cp:lastModifiedBy>Umberto D'Alesio</cp:lastModifiedBy>
  <cp:revision>418</cp:revision>
  <dcterms:created xsi:type="dcterms:W3CDTF">2018-08-23T12:54:48Z</dcterms:created>
  <dcterms:modified xsi:type="dcterms:W3CDTF">2024-09-12T10:44:53Z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0x0101006AB7CE1D091A874897805A3DA8A76A36</vt:lpwstr>
  </property>
</Properties>
</file>