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6" r:id="rId2"/>
    <p:sldId id="257" r:id="rId3"/>
    <p:sldId id="295" r:id="rId4"/>
    <p:sldId id="259" r:id="rId5"/>
    <p:sldId id="260" r:id="rId6"/>
    <p:sldId id="292" r:id="rId7"/>
    <p:sldId id="293" r:id="rId8"/>
    <p:sldId id="289" r:id="rId9"/>
    <p:sldId id="288" r:id="rId10"/>
    <p:sldId id="290" r:id="rId11"/>
    <p:sldId id="291" r:id="rId12"/>
    <p:sldId id="296" r:id="rId13"/>
    <p:sldId id="29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77"/>
    <p:restoredTop sz="89406"/>
  </p:normalViewPr>
  <p:slideViewPr>
    <p:cSldViewPr snapToGrid="0" snapToObjects="1">
      <p:cViewPr varScale="1">
        <p:scale>
          <a:sx n="169" d="100"/>
          <a:sy n="169" d="100"/>
        </p:scale>
        <p:origin x="1232"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12/4/23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12/4/23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7926740633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2" name="Google Shape;172;g27926740633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27926740633_0_8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1" name="Google Shape;461;g27926740633_0_8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CH"/>
              <a:t>Committee approves James going to talk to GAOS informally</a:t>
            </a:r>
            <a:endParaRPr/>
          </a:p>
        </p:txBody>
      </p:sp>
      <p:sp>
        <p:nvSpPr>
          <p:cNvPr id="462" name="Google Shape;462;g27926740633_0_8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27926740633_0_2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27926740633_0_20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9" name="Google Shape;179;g27926740633_0_20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fr-CH"/>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27926740633_0_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27926740633_0_9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8" name="Google Shape;208;g27926740633_0_9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fr-CH"/>
              <a:t>4</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27926740633_0_35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g27926740633_0_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g27926740633_0_4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9" name="Google Shape;469;g27926740633_0_48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0" name="Google Shape;470;g27926740633_0_48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fr-CH"/>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g27926740633_0_1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5" name="Google Shape;475;g27926740633_0_1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6" name="Google Shape;476;g27926740633_0_19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CH"/>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27926740633_0_49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445" name="Google Shape;445;g27926740633_0_4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g27926740633_0_8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7" name="Google Shape;437;g27926740633_0_8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317500" algn="l" rtl="0">
              <a:spcBef>
                <a:spcPts val="0"/>
              </a:spcBef>
              <a:spcAft>
                <a:spcPts val="0"/>
              </a:spcAft>
              <a:buSzPts val="1400"/>
              <a:buChar char="-"/>
            </a:pPr>
            <a:endParaRPr/>
          </a:p>
        </p:txBody>
      </p:sp>
      <p:sp>
        <p:nvSpPr>
          <p:cNvPr id="438" name="Google Shape;438;g27926740633_0_8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g27926740633_0_8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3" name="Google Shape;453;g27926740633_0_8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CH"/>
              <a:t>Anja has been in touch with them and would be interested in bringing this, along with TSP, etc</a:t>
            </a:r>
            <a:endParaRPr/>
          </a:p>
          <a:p>
            <a:pPr marL="0" lvl="0" indent="0" algn="l" rtl="0">
              <a:spcBef>
                <a:spcPts val="0"/>
              </a:spcBef>
              <a:spcAft>
                <a:spcPts val="0"/>
              </a:spcAft>
              <a:buNone/>
            </a:pPr>
            <a:r>
              <a:rPr lang="fr-CH"/>
              <a:t>JG reminds us this used to happen from within CERN, going to local schools</a:t>
            </a:r>
            <a:endParaRPr/>
          </a:p>
        </p:txBody>
      </p:sp>
      <p:sp>
        <p:nvSpPr>
          <p:cNvPr id="454" name="Google Shape;454;g27926740633_0_84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Title Slide with logo">
  <p:cSld name="1_Title Slide with logo">
    <p:bg>
      <p:bgPr>
        <a:solidFill>
          <a:schemeClr val="dk1"/>
        </a:solidFill>
        <a:effectLst/>
      </p:bgPr>
    </p:bg>
    <p:spTree>
      <p:nvGrpSpPr>
        <p:cNvPr id="1" name="Shape 16"/>
        <p:cNvGrpSpPr/>
        <p:nvPr/>
      </p:nvGrpSpPr>
      <p:grpSpPr>
        <a:xfrm>
          <a:off x="0" y="0"/>
          <a:ext cx="0" cy="0"/>
          <a:chOff x="0" y="0"/>
          <a:chExt cx="0" cy="0"/>
        </a:xfrm>
      </p:grpSpPr>
      <p:pic>
        <p:nvPicPr>
          <p:cNvPr id="17" name="Google Shape;17;p34" descr="logooutline.eps"/>
          <p:cNvPicPr preferRelativeResize="0"/>
          <p:nvPr/>
        </p:nvPicPr>
        <p:blipFill rotWithShape="1">
          <a:blip r:embed="rId2">
            <a:alphaModFix/>
          </a:blip>
          <a:srcRect/>
          <a:stretch/>
        </p:blipFill>
        <p:spPr>
          <a:xfrm>
            <a:off x="5106130" y="710117"/>
            <a:ext cx="1990424" cy="1970420"/>
          </a:xfrm>
          <a:prstGeom prst="rect">
            <a:avLst/>
          </a:prstGeom>
          <a:noFill/>
          <a:ln>
            <a:noFill/>
          </a:ln>
        </p:spPr>
      </p:pic>
      <p:sp>
        <p:nvSpPr>
          <p:cNvPr id="18" name="Google Shape;18;p34"/>
          <p:cNvSpPr txBox="1">
            <a:spLocks noGrp="1"/>
          </p:cNvSpPr>
          <p:nvPr>
            <p:ph type="ctrTitle"/>
          </p:nvPr>
        </p:nvSpPr>
        <p:spPr>
          <a:xfrm>
            <a:off x="407987" y="3429000"/>
            <a:ext cx="11376025" cy="2153265"/>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5000"/>
              <a:buFont typeface="Arial"/>
              <a:buNone/>
              <a:defRPr sz="5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4"/>
          <p:cNvSpPr txBox="1">
            <a:spLocks noGrp="1"/>
          </p:cNvSpPr>
          <p:nvPr>
            <p:ph type="subTitle" idx="1"/>
          </p:nvPr>
        </p:nvSpPr>
        <p:spPr>
          <a:xfrm>
            <a:off x="407988" y="5700252"/>
            <a:ext cx="11376026" cy="803787"/>
          </a:xfrm>
          <a:prstGeom prst="rect">
            <a:avLst/>
          </a:prstGeom>
          <a:noFill/>
          <a:ln>
            <a:noFill/>
          </a:ln>
        </p:spPr>
        <p:txBody>
          <a:bodyPr spcFirstLastPara="1" wrap="square" lIns="0" tIns="0" rIns="0" bIns="0" anchor="t" anchorCtr="0">
            <a:noAutofit/>
          </a:bodyPr>
          <a:lstStyle>
            <a:lvl1pPr lvl="0" algn="l">
              <a:lnSpc>
                <a:spcPct val="90000"/>
              </a:lnSpc>
              <a:spcBef>
                <a:spcPts val="1800"/>
              </a:spcBef>
              <a:spcAft>
                <a:spcPts val="0"/>
              </a:spcAft>
              <a:buClr>
                <a:schemeClr val="lt1"/>
              </a:buClr>
              <a:buSzPts val="2000"/>
              <a:buNone/>
              <a:defRPr sz="2000" b="0">
                <a:solidFill>
                  <a:schemeClr val="lt1"/>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extLst>
      <p:ext uri="{BB962C8B-B14F-4D97-AF65-F5344CB8AC3E}">
        <p14:creationId xmlns:p14="http://schemas.microsoft.com/office/powerpoint/2010/main" val="319648592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6"/>
        <p:cNvGrpSpPr/>
        <p:nvPr/>
      </p:nvGrpSpPr>
      <p:grpSpPr>
        <a:xfrm>
          <a:off x="0" y="0"/>
          <a:ext cx="0" cy="0"/>
          <a:chOff x="0" y="0"/>
          <a:chExt cx="0" cy="0"/>
        </a:xfrm>
      </p:grpSpPr>
      <p:sp>
        <p:nvSpPr>
          <p:cNvPr id="167" name="Google Shape;167;g27926740633_0_89"/>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rmAutofit/>
          </a:bodyPr>
          <a:lstStyle>
            <a:lvl1pPr lvl="0" algn="l" rtl="0">
              <a:lnSpc>
                <a:spcPct val="100000"/>
              </a:lnSpc>
              <a:spcBef>
                <a:spcPts val="0"/>
              </a:spcBef>
              <a:spcAft>
                <a:spcPts val="0"/>
              </a:spcAft>
              <a:buSzPts val="3700"/>
              <a:buNone/>
              <a:defRPr/>
            </a:lvl1pPr>
            <a:lvl2pPr lvl="1" algn="l" rtl="0">
              <a:lnSpc>
                <a:spcPct val="100000"/>
              </a:lnSpc>
              <a:spcBef>
                <a:spcPts val="0"/>
              </a:spcBef>
              <a:spcAft>
                <a:spcPts val="0"/>
              </a:spcAft>
              <a:buSzPts val="3700"/>
              <a:buNone/>
              <a:defRPr/>
            </a:lvl2pPr>
            <a:lvl3pPr lvl="2" algn="l" rtl="0">
              <a:lnSpc>
                <a:spcPct val="100000"/>
              </a:lnSpc>
              <a:spcBef>
                <a:spcPts val="0"/>
              </a:spcBef>
              <a:spcAft>
                <a:spcPts val="0"/>
              </a:spcAft>
              <a:buSzPts val="3700"/>
              <a:buNone/>
              <a:defRPr/>
            </a:lvl3pPr>
            <a:lvl4pPr lvl="3" algn="l" rtl="0">
              <a:lnSpc>
                <a:spcPct val="100000"/>
              </a:lnSpc>
              <a:spcBef>
                <a:spcPts val="0"/>
              </a:spcBef>
              <a:spcAft>
                <a:spcPts val="0"/>
              </a:spcAft>
              <a:buSzPts val="3700"/>
              <a:buNone/>
              <a:defRPr/>
            </a:lvl4pPr>
            <a:lvl5pPr lvl="4" algn="l" rtl="0">
              <a:lnSpc>
                <a:spcPct val="100000"/>
              </a:lnSpc>
              <a:spcBef>
                <a:spcPts val="0"/>
              </a:spcBef>
              <a:spcAft>
                <a:spcPts val="0"/>
              </a:spcAft>
              <a:buSzPts val="3700"/>
              <a:buNone/>
              <a:defRPr/>
            </a:lvl5pPr>
            <a:lvl6pPr lvl="5" algn="l" rtl="0">
              <a:lnSpc>
                <a:spcPct val="100000"/>
              </a:lnSpc>
              <a:spcBef>
                <a:spcPts val="0"/>
              </a:spcBef>
              <a:spcAft>
                <a:spcPts val="0"/>
              </a:spcAft>
              <a:buSzPts val="3700"/>
              <a:buNone/>
              <a:defRPr/>
            </a:lvl6pPr>
            <a:lvl7pPr lvl="6" algn="l" rtl="0">
              <a:lnSpc>
                <a:spcPct val="100000"/>
              </a:lnSpc>
              <a:spcBef>
                <a:spcPts val="0"/>
              </a:spcBef>
              <a:spcAft>
                <a:spcPts val="0"/>
              </a:spcAft>
              <a:buSzPts val="3700"/>
              <a:buNone/>
              <a:defRPr/>
            </a:lvl7pPr>
            <a:lvl8pPr lvl="7" algn="l" rtl="0">
              <a:lnSpc>
                <a:spcPct val="100000"/>
              </a:lnSpc>
              <a:spcBef>
                <a:spcPts val="0"/>
              </a:spcBef>
              <a:spcAft>
                <a:spcPts val="0"/>
              </a:spcAft>
              <a:buSzPts val="3700"/>
              <a:buNone/>
              <a:defRPr/>
            </a:lvl8pPr>
            <a:lvl9pPr lvl="8" algn="l" rtl="0">
              <a:lnSpc>
                <a:spcPct val="100000"/>
              </a:lnSpc>
              <a:spcBef>
                <a:spcPts val="0"/>
              </a:spcBef>
              <a:spcAft>
                <a:spcPts val="0"/>
              </a:spcAft>
              <a:buSzPts val="3700"/>
              <a:buNone/>
              <a:defRPr/>
            </a:lvl9pPr>
          </a:lstStyle>
          <a:p>
            <a:endParaRPr/>
          </a:p>
        </p:txBody>
      </p:sp>
      <p:sp>
        <p:nvSpPr>
          <p:cNvPr id="168" name="Google Shape;168;g27926740633_0_89"/>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rmAutofit/>
          </a:bodyPr>
          <a:lstStyle>
            <a:lvl1pPr marL="457200" lvl="0" indent="-381000" algn="l" rtl="0">
              <a:lnSpc>
                <a:spcPct val="115000"/>
              </a:lnSpc>
              <a:spcBef>
                <a:spcPts val="0"/>
              </a:spcBef>
              <a:spcAft>
                <a:spcPts val="0"/>
              </a:spcAft>
              <a:buSzPts val="2400"/>
              <a:buChar char="●"/>
              <a:defRPr/>
            </a:lvl1pPr>
            <a:lvl2pPr marL="914400" lvl="1" indent="-349250" algn="l" rtl="0">
              <a:lnSpc>
                <a:spcPct val="115000"/>
              </a:lnSpc>
              <a:spcBef>
                <a:spcPts val="0"/>
              </a:spcBef>
              <a:spcAft>
                <a:spcPts val="0"/>
              </a:spcAft>
              <a:buSzPts val="1900"/>
              <a:buChar char="○"/>
              <a:defRPr/>
            </a:lvl2pPr>
            <a:lvl3pPr marL="1371600" lvl="2" indent="-349250" algn="l" rtl="0">
              <a:lnSpc>
                <a:spcPct val="115000"/>
              </a:lnSpc>
              <a:spcBef>
                <a:spcPts val="0"/>
              </a:spcBef>
              <a:spcAft>
                <a:spcPts val="0"/>
              </a:spcAft>
              <a:buSzPts val="1900"/>
              <a:buChar char="■"/>
              <a:defRPr/>
            </a:lvl3pPr>
            <a:lvl4pPr marL="1828800" lvl="3" indent="-349250" algn="l" rtl="0">
              <a:lnSpc>
                <a:spcPct val="115000"/>
              </a:lnSpc>
              <a:spcBef>
                <a:spcPts val="0"/>
              </a:spcBef>
              <a:spcAft>
                <a:spcPts val="0"/>
              </a:spcAft>
              <a:buSzPts val="1900"/>
              <a:buChar char="●"/>
              <a:defRPr/>
            </a:lvl4pPr>
            <a:lvl5pPr marL="2286000" lvl="4" indent="-349250" algn="l" rtl="0">
              <a:lnSpc>
                <a:spcPct val="115000"/>
              </a:lnSpc>
              <a:spcBef>
                <a:spcPts val="0"/>
              </a:spcBef>
              <a:spcAft>
                <a:spcPts val="0"/>
              </a:spcAft>
              <a:buSzPts val="1900"/>
              <a:buChar char="○"/>
              <a:defRPr/>
            </a:lvl5pPr>
            <a:lvl6pPr marL="2743200" lvl="5" indent="-349250" algn="l" rtl="0">
              <a:lnSpc>
                <a:spcPct val="115000"/>
              </a:lnSpc>
              <a:spcBef>
                <a:spcPts val="0"/>
              </a:spcBef>
              <a:spcAft>
                <a:spcPts val="0"/>
              </a:spcAft>
              <a:buSzPts val="1900"/>
              <a:buChar char="■"/>
              <a:defRPr/>
            </a:lvl6pPr>
            <a:lvl7pPr marL="3200400" lvl="6" indent="-349250" algn="l" rtl="0">
              <a:lnSpc>
                <a:spcPct val="115000"/>
              </a:lnSpc>
              <a:spcBef>
                <a:spcPts val="0"/>
              </a:spcBef>
              <a:spcAft>
                <a:spcPts val="0"/>
              </a:spcAft>
              <a:buSzPts val="1900"/>
              <a:buChar char="●"/>
              <a:defRPr/>
            </a:lvl7pPr>
            <a:lvl8pPr marL="3657600" lvl="7" indent="-349250" algn="l" rtl="0">
              <a:lnSpc>
                <a:spcPct val="115000"/>
              </a:lnSpc>
              <a:spcBef>
                <a:spcPts val="0"/>
              </a:spcBef>
              <a:spcAft>
                <a:spcPts val="0"/>
              </a:spcAft>
              <a:buSzPts val="1900"/>
              <a:buChar char="○"/>
              <a:defRPr/>
            </a:lvl8pPr>
            <a:lvl9pPr marL="4114800" lvl="8" indent="-349250" algn="l" rtl="0">
              <a:lnSpc>
                <a:spcPct val="115000"/>
              </a:lnSpc>
              <a:spcBef>
                <a:spcPts val="0"/>
              </a:spcBef>
              <a:spcAft>
                <a:spcPts val="0"/>
              </a:spcAft>
              <a:buSzPts val="1900"/>
              <a:buChar char="■"/>
              <a:defRPr/>
            </a:lvl9pPr>
          </a:lstStyle>
          <a:p>
            <a:endParaRPr/>
          </a:p>
        </p:txBody>
      </p:sp>
      <p:sp>
        <p:nvSpPr>
          <p:cNvPr id="169" name="Google Shape;169;g27926740633_0_89"/>
          <p:cNvSpPr txBox="1">
            <a:spLocks noGrp="1"/>
          </p:cNvSpPr>
          <p:nvPr>
            <p:ph type="sldNum" idx="12"/>
          </p:nvPr>
        </p:nvSpPr>
        <p:spPr>
          <a:xfrm>
            <a:off x="11296611" y="6217623"/>
            <a:ext cx="731700" cy="524700"/>
          </a:xfrm>
          <a:prstGeom prst="rect">
            <a:avLst/>
          </a:prstGeom>
          <a:noFill/>
          <a:ln>
            <a:noFill/>
          </a:ln>
        </p:spPr>
        <p:txBody>
          <a:bodyPr spcFirstLastPara="1" wrap="square" lIns="121900" tIns="121900" rIns="121900" bIns="121900" anchor="ctr" anchorCtr="0">
            <a:norm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CH"/>
              <a:t>‹#›</a:t>
            </a:fld>
            <a:endParaRPr/>
          </a:p>
        </p:txBody>
      </p:sp>
    </p:spTree>
    <p:extLst>
      <p:ext uri="{BB962C8B-B14F-4D97-AF65-F5344CB8AC3E}">
        <p14:creationId xmlns:p14="http://schemas.microsoft.com/office/powerpoint/2010/main" val="5606680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1_Titre et contenu" type="obj">
  <p:cSld name="1_Titre et contenu">
    <p:spTree>
      <p:nvGrpSpPr>
        <p:cNvPr id="1" name="Shape 39"/>
        <p:cNvGrpSpPr/>
        <p:nvPr/>
      </p:nvGrpSpPr>
      <p:grpSpPr>
        <a:xfrm>
          <a:off x="0" y="0"/>
          <a:ext cx="0" cy="0"/>
          <a:chOff x="0" y="0"/>
          <a:chExt cx="0" cy="0"/>
        </a:xfrm>
      </p:grpSpPr>
      <p:sp>
        <p:nvSpPr>
          <p:cNvPr id="40" name="Google Shape;40;p39"/>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36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9"/>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9"/>
          <p:cNvSpPr txBox="1">
            <a:spLocks noGrp="1"/>
          </p:cNvSpPr>
          <p:nvPr>
            <p:ph type="dt" idx="10"/>
          </p:nvPr>
        </p:nvSpPr>
        <p:spPr>
          <a:xfrm>
            <a:off x="3959113" y="6362378"/>
            <a:ext cx="284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600">
                <a:solidFill>
                  <a:srgbClr val="888D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9"/>
          <p:cNvSpPr txBox="1">
            <a:spLocks noGrp="1"/>
          </p:cNvSpPr>
          <p:nvPr>
            <p:ph type="ftr" idx="11"/>
          </p:nvPr>
        </p:nvSpPr>
        <p:spPr>
          <a:xfrm>
            <a:off x="6910341" y="6356351"/>
            <a:ext cx="3860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600">
                <a:solidFill>
                  <a:srgbClr val="888D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sldNum" idx="12"/>
          </p:nvPr>
        </p:nvSpPr>
        <p:spPr>
          <a:xfrm>
            <a:off x="10913835" y="6356351"/>
            <a:ext cx="668565"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600"/>
              <a:buFont typeface="Arial"/>
              <a:buNone/>
              <a:defRPr sz="1600" b="0" i="0" u="none" strike="noStrike" cap="none">
                <a:solidFill>
                  <a:srgbClr val="888DBD"/>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CH"/>
              <a:t>‹#›</a:t>
            </a:fld>
            <a:endParaRPr/>
          </a:p>
        </p:txBody>
      </p:sp>
    </p:spTree>
    <p:extLst>
      <p:ext uri="{BB962C8B-B14F-4D97-AF65-F5344CB8AC3E}">
        <p14:creationId xmlns:p14="http://schemas.microsoft.com/office/powerpoint/2010/main" val="3907437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and Picture">
  <p:cSld name="1_Text and Picture">
    <p:spTree>
      <p:nvGrpSpPr>
        <p:cNvPr id="1" name="Shape 32"/>
        <p:cNvGrpSpPr/>
        <p:nvPr/>
      </p:nvGrpSpPr>
      <p:grpSpPr>
        <a:xfrm>
          <a:off x="0" y="0"/>
          <a:ext cx="0" cy="0"/>
          <a:chOff x="0" y="0"/>
          <a:chExt cx="0" cy="0"/>
        </a:xfrm>
      </p:grpSpPr>
      <p:sp>
        <p:nvSpPr>
          <p:cNvPr id="33" name="Google Shape;33;p38"/>
          <p:cNvSpPr txBox="1">
            <a:spLocks noGrp="1"/>
          </p:cNvSpPr>
          <p:nvPr>
            <p:ph type="title"/>
          </p:nvPr>
        </p:nvSpPr>
        <p:spPr>
          <a:xfrm>
            <a:off x="407989" y="373593"/>
            <a:ext cx="561657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8"/>
          <p:cNvSpPr txBox="1">
            <a:spLocks noGrp="1"/>
          </p:cNvSpPr>
          <p:nvPr>
            <p:ph type="body" idx="1"/>
          </p:nvPr>
        </p:nvSpPr>
        <p:spPr>
          <a:xfrm>
            <a:off x="407987" y="1598658"/>
            <a:ext cx="5616575"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2100"/>
              <a:buNone/>
              <a:defRPr>
                <a:solidFill>
                  <a:srgbClr val="171717"/>
                </a:solidFill>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38"/>
          <p:cNvSpPr>
            <a:spLocks noGrp="1"/>
          </p:cNvSpPr>
          <p:nvPr>
            <p:ph type="pic" idx="2"/>
          </p:nvPr>
        </p:nvSpPr>
        <p:spPr>
          <a:xfrm>
            <a:off x="6167438" y="0"/>
            <a:ext cx="6024562" cy="6317986"/>
          </a:xfrm>
          <a:prstGeom prst="rect">
            <a:avLst/>
          </a:prstGeom>
          <a:solidFill>
            <a:schemeClr val="lt1"/>
          </a:solidFill>
          <a:ln>
            <a:noFill/>
          </a:ln>
        </p:spPr>
      </p:sp>
      <p:sp>
        <p:nvSpPr>
          <p:cNvPr id="36" name="Google Shape;36;p38"/>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8"/>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8"/>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CH"/>
              <a:t>‹#›</a:t>
            </a:fld>
            <a:endParaRPr/>
          </a:p>
        </p:txBody>
      </p:sp>
    </p:spTree>
    <p:extLst>
      <p:ext uri="{BB962C8B-B14F-4D97-AF65-F5344CB8AC3E}">
        <p14:creationId xmlns:p14="http://schemas.microsoft.com/office/powerpoint/2010/main" val="1298901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7"/>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 id="2147483676" r:id="rId23"/>
    <p:sldLayoutId id="2147483677" r:id="rId24"/>
    <p:sldLayoutId id="2147483678" r:id="rId25"/>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magicacademy.co.uk/shows/" TargetMode="External"/><Relationship Id="rId2" Type="http://schemas.openxmlformats.org/officeDocument/2006/relationships/notesSlide" Target="../notesSlides/notesSlide9.xml"/><Relationship Id="rId1" Type="http://schemas.openxmlformats.org/officeDocument/2006/relationships/slideLayout" Target="../slideLayouts/slideLayout2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hyperlink" Target="https://cernbox.cern.ch/external/public/tvsQ0CSrpg5TGxg/Public%20Events%20Committee%20terms%20of%20reference.docx?app=MS%20365%20on%20Cloud&amp;fileId=newproject-p%2136605848&amp;contextRouteName=files-public-link&amp;contextRouteParams.driveAliasAndItem=public/tvsQ0CSrpg5TGxg" TargetMode="Externa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8" Type="http://schemas.openxmlformats.org/officeDocument/2006/relationships/hyperlink" Target="https://indico.cern.ch/event/1326448/" TargetMode="External"/><Relationship Id="rId3" Type="http://schemas.openxmlformats.org/officeDocument/2006/relationships/hyperlink" Target="https://indico.cern.ch/event/1283570/" TargetMode="External"/><Relationship Id="rId7" Type="http://schemas.openxmlformats.org/officeDocument/2006/relationships/hyperlink" Target="https://indico.cern.ch/event/1330125/" TargetMode="External"/><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hyperlink" Target="https://indico.cern.ch/event/1330009/" TargetMode="External"/><Relationship Id="rId5" Type="http://schemas.openxmlformats.org/officeDocument/2006/relationships/hyperlink" Target="https://indico.cern.ch/event/1326668/" TargetMode="External"/><Relationship Id="rId10" Type="http://schemas.openxmlformats.org/officeDocument/2006/relationships/hyperlink" Target="https://indico.cern.ch/event/1333274/" TargetMode="External"/><Relationship Id="rId4" Type="http://schemas.openxmlformats.org/officeDocument/2006/relationships/hyperlink" Target="https://indico.cern.ch/event/1333553/" TargetMode="External"/><Relationship Id="rId9" Type="http://schemas.openxmlformats.org/officeDocument/2006/relationships/hyperlink" Target="https://indico.cern.ch/event/1347980/"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hyperlink" Target="https://cernbox.cern.ch/index.php/s/1eJVcBQr1Nr6lpe"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https://cernbox.cern.ch/pdf-viewer/public/ZkrkDssPSRsHfSL/2023/PROPOSALS/Hallet%20Eghayan/Danser%20avec%20l%27e%CC%81volution%20-%20Dossier%20V6_compressed.pdf" TargetMode="External"/><Relationship Id="rId2" Type="http://schemas.openxmlformats.org/officeDocument/2006/relationships/notesSlide" Target="../notesSlides/notesSlide8.xml"/><Relationship Id="rId1" Type="http://schemas.openxmlformats.org/officeDocument/2006/relationships/slideLayout" Target="../slideLayouts/slideLayout25.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27926740633_0_17"/>
          <p:cNvSpPr txBox="1">
            <a:spLocks noGrp="1"/>
          </p:cNvSpPr>
          <p:nvPr>
            <p:ph type="ctrTitle"/>
          </p:nvPr>
        </p:nvSpPr>
        <p:spPr>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5000"/>
              <a:buFont typeface="Arial"/>
              <a:buNone/>
            </a:pPr>
            <a:r>
              <a:rPr lang="fr-CH" dirty="0"/>
              <a:t>Public Events </a:t>
            </a:r>
            <a:r>
              <a:rPr lang="fr-CH" dirty="0" err="1"/>
              <a:t>Committee</a:t>
            </a:r>
            <a:br>
              <a:rPr lang="fr-CH" dirty="0"/>
            </a:br>
            <a:endParaRPr dirty="0"/>
          </a:p>
        </p:txBody>
      </p:sp>
      <p:sp>
        <p:nvSpPr>
          <p:cNvPr id="175" name="Google Shape;175;g27926740633_0_17"/>
          <p:cNvSpPr txBox="1">
            <a:spLocks noGrp="1"/>
          </p:cNvSpPr>
          <p:nvPr>
            <p:ph type="subTitle" idx="1"/>
          </p:nvPr>
        </p:nvSpPr>
        <p:spPr>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000"/>
              <a:buNone/>
            </a:pPr>
            <a:r>
              <a:rPr lang="fr-CH" dirty="0"/>
              <a:t>Meeting on 5 </a:t>
            </a:r>
            <a:r>
              <a:rPr lang="fr-CH" dirty="0" err="1"/>
              <a:t>December</a:t>
            </a:r>
            <a:r>
              <a:rPr lang="fr-CH" dirty="0"/>
              <a:t> 2023</a:t>
            </a:r>
            <a:endParaRPr dirty="0"/>
          </a:p>
        </p:txBody>
      </p:sp>
      <p:sp>
        <p:nvSpPr>
          <p:cNvPr id="2" name="Slide Number Placeholder 1">
            <a:extLst>
              <a:ext uri="{FF2B5EF4-FFF2-40B4-BE49-F238E27FC236}">
                <a16:creationId xmlns:a16="http://schemas.microsoft.com/office/drawing/2014/main" id="{2AC19515-9ABB-AE1A-CEC3-DF9589B2CEE7}"/>
              </a:ext>
            </a:extLst>
          </p:cNvPr>
          <p:cNvSpPr>
            <a:spLocks noGrp="1"/>
          </p:cNvSpPr>
          <p:nvPr>
            <p:ph type="sldNum" sz="quarter" idx="12"/>
          </p:nvPr>
        </p:nvSpPr>
        <p:spPr/>
        <p:txBody>
          <a:bodyPr/>
          <a:lstStyle/>
          <a:p>
            <a:fld id="{36B5EA5A-BC32-A742-B11B-8E7414D5B535}"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g27926740633_0_845"/>
          <p:cNvSpPr txBox="1">
            <a:spLocks noGrp="1"/>
          </p:cNvSpPr>
          <p:nvPr>
            <p:ph type="title"/>
          </p:nvPr>
        </p:nvSpPr>
        <p:spPr>
          <a:xfrm>
            <a:off x="468535" y="373593"/>
            <a:ext cx="7177853"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400"/>
              <a:buFont typeface="Arial"/>
              <a:buNone/>
            </a:pPr>
            <a:r>
              <a:rPr lang="fr-CH" sz="2400" dirty="0"/>
              <a:t>Magic and Science </a:t>
            </a:r>
            <a:r>
              <a:rPr lang="fr-CH" sz="2400" dirty="0" err="1"/>
              <a:t>Academy</a:t>
            </a:r>
            <a:r>
              <a:rPr lang="fr-CH" sz="2400" dirty="0"/>
              <a:t> (Cambridge) – </a:t>
            </a:r>
            <a:br>
              <a:rPr lang="fr-CH" sz="2800" dirty="0"/>
            </a:br>
            <a:r>
              <a:rPr lang="fr-CH" sz="2400" dirty="0">
                <a:sym typeface="Montserrat"/>
              </a:rPr>
              <a:t>THE MAGIC INVENTIONS THAT CHANGED HISTORY</a:t>
            </a:r>
            <a:br>
              <a:rPr lang="fr-CH" sz="3600" b="1" i="0" dirty="0">
                <a:solidFill>
                  <a:srgbClr val="B5A621"/>
                </a:solidFill>
                <a:latin typeface="Montserrat"/>
                <a:ea typeface="Montserrat"/>
                <a:cs typeface="Montserrat"/>
                <a:sym typeface="Montserrat"/>
              </a:rPr>
            </a:br>
            <a:endParaRPr dirty="0"/>
          </a:p>
        </p:txBody>
      </p:sp>
      <p:sp>
        <p:nvSpPr>
          <p:cNvPr id="457" name="Google Shape;457;g27926740633_0_845"/>
          <p:cNvSpPr txBox="1">
            <a:spLocks noGrp="1"/>
          </p:cNvSpPr>
          <p:nvPr>
            <p:ph type="body" idx="1"/>
          </p:nvPr>
        </p:nvSpPr>
        <p:spPr>
          <a:xfrm>
            <a:off x="407988" y="1530645"/>
            <a:ext cx="7238400" cy="4699400"/>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600"/>
              </a:spcBef>
              <a:spcAft>
                <a:spcPts val="0"/>
              </a:spcAft>
              <a:buClr>
                <a:schemeClr val="dk2"/>
              </a:buClr>
              <a:buSzPts val="1200"/>
              <a:buNone/>
            </a:pPr>
            <a:r>
              <a:rPr lang="en-GB" sz="1400" dirty="0">
                <a:solidFill>
                  <a:schemeClr val="dk2"/>
                </a:solidFill>
              </a:rPr>
              <a:t>Theme: </a:t>
            </a:r>
            <a:r>
              <a:rPr lang="en-GB" sz="1400" b="0" dirty="0">
                <a:solidFill>
                  <a:schemeClr val="dk2"/>
                </a:solidFill>
              </a:rPr>
              <a:t>scientific discoveries</a:t>
            </a:r>
            <a:endParaRPr lang="en-GB" sz="1400" b="0" dirty="0">
              <a:solidFill>
                <a:schemeClr val="dk2"/>
              </a:solidFill>
              <a:highlight>
                <a:srgbClr val="FFFF00"/>
              </a:highlight>
            </a:endParaRPr>
          </a:p>
          <a:p>
            <a:pPr marL="48766" lvl="0" indent="0" algn="l" rtl="0">
              <a:lnSpc>
                <a:spcPct val="90000"/>
              </a:lnSpc>
              <a:spcBef>
                <a:spcPts val="600"/>
              </a:spcBef>
              <a:spcAft>
                <a:spcPts val="0"/>
              </a:spcAft>
              <a:buClr>
                <a:schemeClr val="dk2"/>
              </a:buClr>
              <a:buSzPts val="1200"/>
              <a:buNone/>
            </a:pPr>
            <a:r>
              <a:rPr lang="en-GB" sz="1400" dirty="0">
                <a:solidFill>
                  <a:schemeClr val="dk2"/>
                </a:solidFill>
              </a:rPr>
              <a:t>Proposed by</a:t>
            </a:r>
            <a:r>
              <a:rPr lang="en-GB" sz="1400" b="0" dirty="0">
                <a:solidFill>
                  <a:schemeClr val="dk2"/>
                </a:solidFill>
              </a:rPr>
              <a:t>: Francois Briard</a:t>
            </a:r>
            <a:endParaRPr lang="en-GB" sz="1400" dirty="0"/>
          </a:p>
          <a:p>
            <a:pPr marL="0" lvl="0" indent="0" algn="l" rtl="0">
              <a:lnSpc>
                <a:spcPct val="90000"/>
              </a:lnSpc>
              <a:spcBef>
                <a:spcPts val="600"/>
              </a:spcBef>
              <a:spcAft>
                <a:spcPts val="0"/>
              </a:spcAft>
              <a:buClr>
                <a:schemeClr val="dk2"/>
              </a:buClr>
              <a:buSzPts val="1200"/>
              <a:buNone/>
            </a:pPr>
            <a:endParaRPr lang="en-GB" sz="1400" dirty="0">
              <a:solidFill>
                <a:schemeClr val="dk2"/>
              </a:solidFill>
            </a:endParaRPr>
          </a:p>
          <a:p>
            <a:pPr marL="0" indent="0">
              <a:spcBef>
                <a:spcPts val="600"/>
              </a:spcBef>
              <a:buClr>
                <a:schemeClr val="dk2"/>
              </a:buClr>
              <a:buSzPts val="1200"/>
            </a:pPr>
            <a:r>
              <a:rPr lang="en-GB" sz="1400" dirty="0">
                <a:solidFill>
                  <a:schemeClr val="dk2"/>
                </a:solidFill>
              </a:rPr>
              <a:t>Format:</a:t>
            </a:r>
            <a:r>
              <a:rPr lang="en-GB" sz="1400" b="0" dirty="0">
                <a:solidFill>
                  <a:schemeClr val="dk2"/>
                </a:solidFill>
              </a:rPr>
              <a:t> Magic show /  </a:t>
            </a:r>
            <a:r>
              <a:rPr lang="en-GB" sz="1400" dirty="0">
                <a:solidFill>
                  <a:schemeClr val="dk2"/>
                </a:solidFill>
              </a:rPr>
              <a:t>Duration:</a:t>
            </a:r>
            <a:r>
              <a:rPr lang="en-GB" sz="1400" b="0" dirty="0">
                <a:solidFill>
                  <a:schemeClr val="dk2"/>
                </a:solidFill>
              </a:rPr>
              <a:t> </a:t>
            </a:r>
            <a:br>
              <a:rPr lang="en-GB" sz="1400" b="0" dirty="0">
                <a:solidFill>
                  <a:schemeClr val="dk2"/>
                </a:solidFill>
              </a:rPr>
            </a:b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M  / </a:t>
            </a:r>
            <a:r>
              <a:rPr lang="en-GB" sz="1400" dirty="0">
                <a:solidFill>
                  <a:schemeClr val="dk2"/>
                </a:solidFill>
              </a:rPr>
              <a:t>Language</a:t>
            </a:r>
            <a:r>
              <a:rPr lang="en-GB" sz="1400" b="0" dirty="0">
                <a:solidFill>
                  <a:schemeClr val="dk2"/>
                </a:solidFill>
              </a:rPr>
              <a:t>:  EN</a:t>
            </a:r>
            <a:endParaRPr lang="en-GB" sz="1400" dirty="0"/>
          </a:p>
          <a:p>
            <a:pPr marL="0" lvl="0" indent="0" algn="l" rtl="0">
              <a:lnSpc>
                <a:spcPct val="90000"/>
              </a:lnSpc>
              <a:spcBef>
                <a:spcPts val="600"/>
              </a:spcBef>
              <a:spcAft>
                <a:spcPts val="0"/>
              </a:spcAft>
              <a:buClr>
                <a:schemeClr val="dk2"/>
              </a:buClr>
              <a:buSzPts val="1200"/>
              <a:buNone/>
            </a:pPr>
            <a:endParaRPr lang="en-GB" sz="1400" dirty="0">
              <a:solidFill>
                <a:schemeClr val="dk2"/>
              </a:solidFill>
            </a:endParaRPr>
          </a:p>
          <a:p>
            <a:pPr marL="0" lvl="0" indent="0" algn="l" rtl="0">
              <a:lnSpc>
                <a:spcPct val="90000"/>
              </a:lnSpc>
              <a:spcBef>
                <a:spcPts val="600"/>
              </a:spcBef>
              <a:spcAft>
                <a:spcPts val="0"/>
              </a:spcAft>
              <a:buClr>
                <a:schemeClr val="dk2"/>
              </a:buClr>
              <a:buSzPts val="1200"/>
              <a:buNone/>
            </a:pPr>
            <a:r>
              <a:rPr lang="en-GB" sz="1400" dirty="0">
                <a:solidFill>
                  <a:schemeClr val="dk2"/>
                </a:solidFill>
              </a:rPr>
              <a:t>Description</a:t>
            </a:r>
            <a:r>
              <a:rPr lang="en-GB" sz="1400" b="0" dirty="0">
                <a:solidFill>
                  <a:schemeClr val="dk2"/>
                </a:solidFill>
              </a:rPr>
              <a:t>: </a:t>
            </a:r>
            <a:r>
              <a:rPr lang="en-GB" sz="1400" b="0" i="0" dirty="0">
                <a:solidFill>
                  <a:srgbClr val="000000"/>
                </a:solidFill>
              </a:rPr>
              <a:t>From mechanical tools to chemical reactions and from electrical devices to flying and disappearing objects! Embark on an enchanting journey exploring the spell binding inventions that changed history and transformed life, as if by magic! While the purpose of magistery was always to produce mystery and awe, some of the most history changing tools, devices and practices were invented by magical scientists that kept them secret to captivate their audiences! And as expectations and capabilities were evolving, they kept innovating, producing technologies that at the time seemed as if they were magical!</a:t>
            </a:r>
            <a:r>
              <a:rPr lang="en-GB" sz="1400" b="0" i="0" dirty="0">
                <a:solidFill>
                  <a:schemeClr val="dk2"/>
                </a:solidFill>
              </a:rPr>
              <a:t> </a:t>
            </a:r>
            <a:r>
              <a:rPr lang="en-GB" sz="1400" b="0" u="sng" dirty="0">
                <a:solidFill>
                  <a:srgbClr val="000000"/>
                </a:solidFill>
                <a:ea typeface="Arial"/>
                <a:cs typeface="Arial"/>
                <a:sym typeface="Arial"/>
                <a:hlinkClick r:id="rId3">
                  <a:extLst>
                    <a:ext uri="{A12FA001-AC4F-418D-AE19-62706E023703}">
                      <ahyp:hlinkClr xmlns:ahyp="http://schemas.microsoft.com/office/drawing/2018/hyperlinkcolor" val="tx"/>
                    </a:ext>
                  </a:extLst>
                </a:hlinkClick>
              </a:rPr>
              <a:t>https://www.magicacademy.co.uk/shows/</a:t>
            </a:r>
            <a:r>
              <a:rPr lang="en-GB" sz="1400" b="0" u="sng" dirty="0">
                <a:solidFill>
                  <a:srgbClr val="000000"/>
                </a:solidFill>
                <a:ea typeface="Arial"/>
                <a:cs typeface="Arial"/>
                <a:sym typeface="Arial"/>
              </a:rPr>
              <a:t> </a:t>
            </a:r>
            <a:r>
              <a:rPr lang="en-GB" sz="1400" b="0" dirty="0">
                <a:solidFill>
                  <a:srgbClr val="000000"/>
                </a:solidFill>
                <a:ea typeface="Arial"/>
                <a:cs typeface="Arial"/>
                <a:sym typeface="Arial"/>
              </a:rPr>
              <a:t> </a:t>
            </a:r>
            <a:endParaRPr lang="en-GB" sz="1400" dirty="0"/>
          </a:p>
          <a:p>
            <a:pPr marL="48766" indent="0">
              <a:lnSpc>
                <a:spcPct val="100000"/>
              </a:lnSpc>
              <a:spcBef>
                <a:spcPts val="600"/>
              </a:spcBef>
              <a:buClr>
                <a:schemeClr val="dk2"/>
              </a:buClr>
              <a:buSzPts val="1200"/>
            </a:pPr>
            <a:r>
              <a:rPr lang="en-GB" sz="1400" b="0" dirty="0">
                <a:solidFill>
                  <a:schemeClr val="dk2"/>
                </a:solidFill>
              </a:rPr>
              <a:t>https://</a:t>
            </a:r>
            <a:r>
              <a:rPr lang="en-GB" sz="1400" b="0" dirty="0" err="1">
                <a:solidFill>
                  <a:schemeClr val="dk2"/>
                </a:solidFill>
              </a:rPr>
              <a:t>cernbox.cern.ch</a:t>
            </a:r>
            <a:r>
              <a:rPr lang="en-GB" sz="1400" b="0" dirty="0">
                <a:solidFill>
                  <a:schemeClr val="dk2"/>
                </a:solidFill>
              </a:rPr>
              <a:t>/s/1p6QYT3WuJqurAD</a:t>
            </a:r>
          </a:p>
          <a:p>
            <a:pPr marL="48766" lvl="0" indent="0" algn="l" rtl="0">
              <a:lnSpc>
                <a:spcPct val="100000"/>
              </a:lnSpc>
              <a:spcBef>
                <a:spcPts val="600"/>
              </a:spcBef>
              <a:spcAft>
                <a:spcPts val="0"/>
              </a:spcAft>
              <a:buClr>
                <a:schemeClr val="dk2"/>
              </a:buClr>
              <a:buSzPts val="1200"/>
              <a:buNone/>
            </a:pPr>
            <a:endParaRPr lang="en-GB" sz="1400" b="0" dirty="0">
              <a:solidFill>
                <a:schemeClr val="dk2"/>
              </a:solidFill>
            </a:endParaRPr>
          </a:p>
          <a:p>
            <a:pPr marL="48766" lvl="0" indent="0" algn="l" rtl="0">
              <a:lnSpc>
                <a:spcPct val="100000"/>
              </a:lnSpc>
              <a:spcBef>
                <a:spcPts val="600"/>
              </a:spcBef>
              <a:spcAft>
                <a:spcPts val="0"/>
              </a:spcAft>
              <a:buClr>
                <a:schemeClr val="dk2"/>
              </a:buClr>
              <a:buSzPts val="1200"/>
              <a:buNone/>
            </a:pPr>
            <a:r>
              <a:rPr lang="en-GB" sz="1400" dirty="0">
                <a:solidFill>
                  <a:schemeClr val="dk2"/>
                </a:solidFill>
              </a:rPr>
              <a:t>Costs</a:t>
            </a:r>
            <a:r>
              <a:rPr lang="en-GB" sz="1400" b="0" dirty="0">
                <a:solidFill>
                  <a:schemeClr val="dk2"/>
                </a:solidFill>
              </a:rPr>
              <a:t>: </a:t>
            </a:r>
            <a:r>
              <a:rPr lang="en-GB" sz="1400" b="0" dirty="0">
                <a:solidFill>
                  <a:schemeClr val="tx1"/>
                </a:solidFill>
              </a:rPr>
              <a:t>3700 EUR/show (10 KEUR for pack of 3 shows)</a:t>
            </a:r>
          </a:p>
          <a:p>
            <a:pPr marL="48766" lvl="0" indent="0" algn="l" rtl="0">
              <a:lnSpc>
                <a:spcPct val="100000"/>
              </a:lnSpc>
              <a:spcBef>
                <a:spcPts val="600"/>
              </a:spcBef>
              <a:spcAft>
                <a:spcPts val="0"/>
              </a:spcAft>
              <a:buClr>
                <a:schemeClr val="dk2"/>
              </a:buClr>
              <a:buSzPts val="1200"/>
              <a:buNone/>
            </a:pPr>
            <a:r>
              <a:rPr lang="en-GB" sz="1400" dirty="0">
                <a:solidFill>
                  <a:schemeClr val="dk2"/>
                </a:solidFill>
              </a:rPr>
              <a:t>Dates</a:t>
            </a:r>
            <a:r>
              <a:rPr lang="en-GB" sz="1400" b="0" dirty="0">
                <a:solidFill>
                  <a:schemeClr val="dk2"/>
                </a:solidFill>
              </a:rPr>
              <a:t>: </a:t>
            </a:r>
            <a:r>
              <a:rPr lang="en-GB" sz="1400" b="0" dirty="0">
                <a:solidFill>
                  <a:schemeClr val="tx1"/>
                </a:solidFill>
              </a:rPr>
              <a:t>June 2025?</a:t>
            </a:r>
          </a:p>
          <a:p>
            <a:pPr marL="48766" indent="0">
              <a:lnSpc>
                <a:spcPct val="100000"/>
              </a:lnSpc>
              <a:spcBef>
                <a:spcPts val="600"/>
              </a:spcBef>
              <a:buSzPts val="1200"/>
            </a:pPr>
            <a:r>
              <a:rPr lang="en-GB" sz="1400" dirty="0">
                <a:solidFill>
                  <a:schemeClr val="dk2"/>
                </a:solidFill>
                <a:highlight>
                  <a:srgbClr val="FFFF00"/>
                </a:highlight>
              </a:rPr>
              <a:t>Status</a:t>
            </a:r>
            <a:r>
              <a:rPr lang="en-GB" sz="1400" b="0" dirty="0">
                <a:solidFill>
                  <a:schemeClr val="dk2"/>
                </a:solidFill>
                <a:highlight>
                  <a:srgbClr val="FFFF00"/>
                </a:highlight>
              </a:rPr>
              <a:t>: Decide go/no-go in light of cost. If go, find a date</a:t>
            </a:r>
          </a:p>
          <a:p>
            <a:pPr marL="48766" indent="0">
              <a:lnSpc>
                <a:spcPct val="100000"/>
              </a:lnSpc>
              <a:spcBef>
                <a:spcPts val="600"/>
              </a:spcBef>
              <a:buSzPts val="1200"/>
            </a:pPr>
            <a:r>
              <a:rPr lang="en-GB" sz="1400" b="0" dirty="0">
                <a:solidFill>
                  <a:schemeClr val="dk2"/>
                </a:solidFill>
              </a:rPr>
              <a:t>	</a:t>
            </a:r>
            <a:endParaRPr lang="en-GB" sz="1400" dirty="0"/>
          </a:p>
          <a:p>
            <a:pPr marL="48766" lvl="0" indent="0" algn="l" rtl="0">
              <a:lnSpc>
                <a:spcPct val="100000"/>
              </a:lnSpc>
              <a:spcBef>
                <a:spcPts val="600"/>
              </a:spcBef>
              <a:spcAft>
                <a:spcPts val="0"/>
              </a:spcAft>
              <a:buClr>
                <a:srgbClr val="171717"/>
              </a:buClr>
              <a:buSzPts val="1200"/>
              <a:buNone/>
            </a:pPr>
            <a:endParaRPr lang="en-GB" sz="1400" b="0" i="0" dirty="0">
              <a:solidFill>
                <a:schemeClr val="dk2"/>
              </a:solidFill>
              <a:highlight>
                <a:srgbClr val="FFFF00"/>
              </a:highlight>
              <a:ea typeface="Arial"/>
              <a:cs typeface="Arial"/>
              <a:sym typeface="Arial"/>
              <a:hlinkClick r:id="rId3">
                <a:extLst>
                  <a:ext uri="{A12FA001-AC4F-418D-AE19-62706E023703}">
                    <ahyp:hlinkClr xmlns:ahyp="http://schemas.microsoft.com/office/drawing/2018/hyperlinkcolor" val="tx"/>
                  </a:ext>
                </a:extLst>
              </a:hlinkClick>
            </a:endParaRPr>
          </a:p>
          <a:p>
            <a:pPr marL="48766" lvl="0" indent="0" algn="l" rtl="0">
              <a:lnSpc>
                <a:spcPct val="100000"/>
              </a:lnSpc>
              <a:spcBef>
                <a:spcPts val="600"/>
              </a:spcBef>
              <a:spcAft>
                <a:spcPts val="0"/>
              </a:spcAft>
              <a:buClr>
                <a:srgbClr val="171717"/>
              </a:buClr>
              <a:buSzPts val="1200"/>
              <a:buNone/>
            </a:pPr>
            <a:endParaRPr lang="en-GB" sz="1400" b="0" i="0" dirty="0">
              <a:solidFill>
                <a:schemeClr val="dk2"/>
              </a:solidFill>
              <a:ea typeface="Arial"/>
              <a:cs typeface="Arial"/>
              <a:sym typeface="Arial"/>
              <a:hlinkClick r:id="rId3">
                <a:extLst>
                  <a:ext uri="{A12FA001-AC4F-418D-AE19-62706E023703}">
                    <ahyp:hlinkClr xmlns:ahyp="http://schemas.microsoft.com/office/drawing/2018/hyperlinkcolor" val="tx"/>
                  </a:ext>
                </a:extLst>
              </a:hlinkClick>
            </a:endParaRPr>
          </a:p>
          <a:p>
            <a:pPr marL="48766" lvl="0" indent="0" algn="l" rtl="0">
              <a:lnSpc>
                <a:spcPct val="100000"/>
              </a:lnSpc>
              <a:spcBef>
                <a:spcPts val="600"/>
              </a:spcBef>
              <a:spcAft>
                <a:spcPts val="0"/>
              </a:spcAft>
              <a:buClr>
                <a:srgbClr val="171717"/>
              </a:buClr>
              <a:buSzPts val="1200"/>
              <a:buNone/>
            </a:pPr>
            <a:endParaRPr lang="en-GB" sz="1400" i="0" dirty="0">
              <a:solidFill>
                <a:schemeClr val="dk2"/>
              </a:solidFill>
              <a:ea typeface="Arial"/>
              <a:cs typeface="Arial"/>
              <a:sym typeface="Arial"/>
              <a:hlinkClick r:id="rId3">
                <a:extLst>
                  <a:ext uri="{A12FA001-AC4F-418D-AE19-62706E023703}">
                    <ahyp:hlinkClr xmlns:ahyp="http://schemas.microsoft.com/office/drawing/2018/hyperlinkcolor" val="tx"/>
                  </a:ext>
                </a:extLst>
              </a:hlinkClick>
            </a:endParaRPr>
          </a:p>
          <a:p>
            <a:pPr marL="48766" lvl="0" indent="0" algn="l" rtl="0">
              <a:lnSpc>
                <a:spcPct val="100000"/>
              </a:lnSpc>
              <a:spcBef>
                <a:spcPts val="600"/>
              </a:spcBef>
              <a:spcAft>
                <a:spcPts val="0"/>
              </a:spcAft>
              <a:buClr>
                <a:srgbClr val="171717"/>
              </a:buClr>
              <a:buSzPts val="1200"/>
              <a:buNone/>
            </a:pPr>
            <a:endParaRPr lang="en-GB" sz="1400" b="0" i="0" u="sng" dirty="0">
              <a:solidFill>
                <a:schemeClr val="dk2"/>
              </a:solidFill>
              <a:highlight>
                <a:srgbClr val="FFFF00"/>
              </a:highlight>
              <a:ea typeface="Arial"/>
              <a:cs typeface="Arial"/>
              <a:sym typeface="Arial"/>
              <a:hlinkClick r:id="rId3">
                <a:extLst>
                  <a:ext uri="{A12FA001-AC4F-418D-AE19-62706E023703}">
                    <ahyp:hlinkClr xmlns:ahyp="http://schemas.microsoft.com/office/drawing/2018/hyperlinkcolor" val="tx"/>
                  </a:ext>
                </a:extLst>
              </a:hlinkClick>
            </a:endParaRPr>
          </a:p>
        </p:txBody>
      </p:sp>
      <p:pic>
        <p:nvPicPr>
          <p:cNvPr id="458" name="Google Shape;458;g27926740633_0_845"/>
          <p:cNvPicPr preferRelativeResize="0">
            <a:picLocks noGrp="1"/>
          </p:cNvPicPr>
          <p:nvPr>
            <p:ph type="pic" idx="2"/>
          </p:nvPr>
        </p:nvPicPr>
        <p:blipFill rotWithShape="1">
          <a:blip r:embed="rId4">
            <a:alphaModFix/>
          </a:blip>
          <a:srcRect t="4478" b="8731"/>
          <a:stretch/>
        </p:blipFill>
        <p:spPr>
          <a:xfrm>
            <a:off x="7934594" y="755374"/>
            <a:ext cx="4257406" cy="5255019"/>
          </a:xfrm>
          <a:prstGeom prst="rect">
            <a:avLst/>
          </a:prstGeom>
          <a:solidFill>
            <a:schemeClr val="lt1"/>
          </a:solidFill>
          <a:ln>
            <a:noFill/>
          </a:ln>
        </p:spPr>
      </p:pic>
      <p:sp>
        <p:nvSpPr>
          <p:cNvPr id="2" name="Slide Number Placeholder 1">
            <a:extLst>
              <a:ext uri="{FF2B5EF4-FFF2-40B4-BE49-F238E27FC236}">
                <a16:creationId xmlns:a16="http://schemas.microsoft.com/office/drawing/2014/main" id="{12C1895A-742F-3DB3-2ED2-7685F074C25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10</a:t>
            </a:fld>
            <a:endParaRPr lang="fr-CH"/>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g27926740633_0_861"/>
          <p:cNvSpPr txBox="1">
            <a:spLocks noGrp="1"/>
          </p:cNvSpPr>
          <p:nvPr>
            <p:ph type="title"/>
          </p:nvPr>
        </p:nvSpPr>
        <p:spPr>
          <a:xfrm>
            <a:off x="407989" y="277407"/>
            <a:ext cx="11412900"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sz="3200" dirty="0"/>
              <a:t>Quantum </a:t>
            </a:r>
            <a:r>
              <a:rPr lang="fr-CH" sz="3200" dirty="0" err="1"/>
              <a:t>Lovers</a:t>
            </a:r>
            <a:br>
              <a:rPr lang="fr-CH" sz="3200" dirty="0"/>
            </a:br>
            <a:r>
              <a:rPr lang="fr-CH" sz="2800" dirty="0"/>
              <a:t>Hasan </a:t>
            </a:r>
            <a:r>
              <a:rPr lang="fr-CH" sz="2800" dirty="0" err="1"/>
              <a:t>Padamsee</a:t>
            </a:r>
            <a:br>
              <a:rPr lang="fr-CH" sz="3200" dirty="0"/>
            </a:br>
            <a:endParaRPr sz="3200" dirty="0"/>
          </a:p>
        </p:txBody>
      </p:sp>
      <p:sp>
        <p:nvSpPr>
          <p:cNvPr id="465" name="Google Shape;465;g27926740633_0_861"/>
          <p:cNvSpPr txBox="1">
            <a:spLocks noGrp="1"/>
          </p:cNvSpPr>
          <p:nvPr>
            <p:ph type="body" idx="1"/>
          </p:nvPr>
        </p:nvSpPr>
        <p:spPr>
          <a:xfrm>
            <a:off x="407989" y="1343006"/>
            <a:ext cx="6572100" cy="4951995"/>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600"/>
              </a:spcBef>
              <a:spcAft>
                <a:spcPts val="0"/>
              </a:spcAft>
              <a:buClr>
                <a:schemeClr val="dk2"/>
              </a:buClr>
              <a:buSzPts val="1200"/>
              <a:buNone/>
            </a:pPr>
            <a:r>
              <a:rPr lang="en-GB" sz="1400" dirty="0">
                <a:solidFill>
                  <a:schemeClr val="dk2"/>
                </a:solidFill>
              </a:rPr>
              <a:t>Theme: </a:t>
            </a:r>
            <a:r>
              <a:rPr lang="en-GB" sz="1400" b="0" dirty="0">
                <a:solidFill>
                  <a:schemeClr val="dk2"/>
                </a:solidFill>
              </a:rPr>
              <a:t>Einstein’s life</a:t>
            </a:r>
            <a:r>
              <a:rPr lang="en-GB" sz="1400" dirty="0">
                <a:solidFill>
                  <a:schemeClr val="dk2"/>
                </a:solidFill>
              </a:rPr>
              <a:t>  </a:t>
            </a:r>
            <a:endParaRPr lang="en-GB" sz="1400" b="0" dirty="0">
              <a:solidFill>
                <a:schemeClr val="dk2"/>
              </a:solidFill>
            </a:endParaRPr>
          </a:p>
          <a:p>
            <a:pPr marL="48766" lvl="0" indent="0" algn="l" rtl="0">
              <a:lnSpc>
                <a:spcPct val="90000"/>
              </a:lnSpc>
              <a:spcBef>
                <a:spcPts val="600"/>
              </a:spcBef>
              <a:spcAft>
                <a:spcPts val="0"/>
              </a:spcAft>
              <a:buClr>
                <a:schemeClr val="dk2"/>
              </a:buClr>
              <a:buSzPts val="1200"/>
              <a:buNone/>
            </a:pPr>
            <a:r>
              <a:rPr lang="en-GB" sz="1400" dirty="0">
                <a:solidFill>
                  <a:schemeClr val="dk2"/>
                </a:solidFill>
              </a:rPr>
              <a:t>Proposed by</a:t>
            </a:r>
            <a:r>
              <a:rPr lang="en-GB" sz="1400" b="0" dirty="0">
                <a:solidFill>
                  <a:schemeClr val="dk2"/>
                </a:solidFill>
              </a:rPr>
              <a:t>: </a:t>
            </a:r>
            <a:r>
              <a:rPr lang="en-GB" sz="1400" b="0" i="0" dirty="0">
                <a:solidFill>
                  <a:srgbClr val="000000"/>
                </a:solidFill>
                <a:ea typeface="Arial"/>
                <a:cs typeface="Arial"/>
                <a:sym typeface="Arial"/>
              </a:rPr>
              <a:t>James Gillies</a:t>
            </a:r>
          </a:p>
          <a:p>
            <a:pPr marL="48766" indent="0">
              <a:spcBef>
                <a:spcPts val="600"/>
              </a:spcBef>
              <a:buClr>
                <a:schemeClr val="dk2"/>
              </a:buClr>
              <a:buSzPts val="1200"/>
            </a:pPr>
            <a:endParaRPr lang="en-GB" sz="1400" dirty="0">
              <a:solidFill>
                <a:schemeClr val="dk2"/>
              </a:solidFill>
            </a:endParaRPr>
          </a:p>
          <a:p>
            <a:pPr marL="48766" indent="0">
              <a:spcBef>
                <a:spcPts val="600"/>
              </a:spcBef>
              <a:buClr>
                <a:schemeClr val="dk2"/>
              </a:buClr>
              <a:buSzPts val="1200"/>
            </a:pPr>
            <a:r>
              <a:rPr lang="en-GB" sz="1400" dirty="0">
                <a:solidFill>
                  <a:schemeClr val="dk2"/>
                </a:solidFill>
              </a:rPr>
              <a:t>Format:</a:t>
            </a:r>
            <a:r>
              <a:rPr lang="en-GB" sz="1400" b="0" dirty="0">
                <a:solidFill>
                  <a:schemeClr val="dk2"/>
                </a:solidFill>
              </a:rPr>
              <a:t> Musical</a:t>
            </a:r>
          </a:p>
          <a:p>
            <a:pPr marL="48766" indent="0">
              <a:spcBef>
                <a:spcPts val="600"/>
              </a:spcBef>
              <a:buClr>
                <a:schemeClr val="dk2"/>
              </a:buClr>
              <a:buSzPts val="1200"/>
            </a:pPr>
            <a:r>
              <a:rPr lang="en-GB" sz="1400" dirty="0">
                <a:solidFill>
                  <a:schemeClr val="dk2"/>
                </a:solidFill>
              </a:rPr>
              <a:t>Duration:</a:t>
            </a:r>
            <a:r>
              <a:rPr lang="en-GB" sz="1400" b="0" dirty="0">
                <a:solidFill>
                  <a:schemeClr val="dk2"/>
                </a:solidFill>
              </a:rPr>
              <a:t> xx / </a:t>
            </a: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All / </a:t>
            </a:r>
            <a:r>
              <a:rPr lang="en-GB" sz="1400" dirty="0">
                <a:solidFill>
                  <a:schemeClr val="dk2"/>
                </a:solidFill>
              </a:rPr>
              <a:t>Language</a:t>
            </a:r>
            <a:r>
              <a:rPr lang="en-GB" sz="1400" b="0" dirty="0">
                <a:solidFill>
                  <a:schemeClr val="dk2"/>
                </a:solidFill>
              </a:rPr>
              <a:t>:  EN</a:t>
            </a:r>
            <a:endParaRPr lang="en-GB" sz="1400" dirty="0"/>
          </a:p>
          <a:p>
            <a:pPr marL="48766" lvl="0" indent="0" algn="l" rtl="0">
              <a:lnSpc>
                <a:spcPct val="90000"/>
              </a:lnSpc>
              <a:spcBef>
                <a:spcPts val="600"/>
              </a:spcBef>
              <a:spcAft>
                <a:spcPts val="0"/>
              </a:spcAft>
              <a:buClr>
                <a:schemeClr val="dk2"/>
              </a:buClr>
              <a:buSzPts val="1200"/>
              <a:buNone/>
            </a:pPr>
            <a:endParaRPr lang="en-GB" sz="1400" dirty="0"/>
          </a:p>
          <a:p>
            <a:pPr marL="48766" indent="0">
              <a:spcBef>
                <a:spcPts val="600"/>
              </a:spcBef>
              <a:buClr>
                <a:schemeClr val="dk2"/>
              </a:buClr>
              <a:buSzPts val="1200"/>
            </a:pPr>
            <a:r>
              <a:rPr lang="en-GB" sz="1400" dirty="0">
                <a:solidFill>
                  <a:schemeClr val="dk2"/>
                </a:solidFill>
              </a:rPr>
              <a:t>Description</a:t>
            </a:r>
            <a:r>
              <a:rPr lang="en-GB" sz="1400" b="0" dirty="0">
                <a:solidFill>
                  <a:schemeClr val="dk2"/>
                </a:solidFill>
              </a:rPr>
              <a:t>: in two acts by Hasan </a:t>
            </a:r>
            <a:r>
              <a:rPr lang="en-GB" sz="1400" b="0" dirty="0" err="1">
                <a:solidFill>
                  <a:schemeClr val="dk2"/>
                </a:solidFill>
              </a:rPr>
              <a:t>Padamsee</a:t>
            </a:r>
            <a:r>
              <a:rPr lang="en-GB" sz="1400" b="0" dirty="0">
                <a:solidFill>
                  <a:schemeClr val="dk2"/>
                </a:solidFill>
              </a:rPr>
              <a:t> (Cornell University), performed by GAOS (Geneva Amateur Operatic Society)</a:t>
            </a:r>
            <a:r>
              <a:rPr lang="en-GB" sz="1400" dirty="0"/>
              <a:t>. </a:t>
            </a:r>
            <a:r>
              <a:rPr lang="en-GB" sz="1400" b="0" dirty="0">
                <a:solidFill>
                  <a:schemeClr val="dk2"/>
                </a:solidFill>
              </a:rPr>
              <a:t>Inspired by </a:t>
            </a:r>
            <a:r>
              <a:rPr lang="en-GB" sz="1400" b="0" i="1" dirty="0">
                <a:solidFill>
                  <a:schemeClr val="dk2"/>
                </a:solidFill>
              </a:rPr>
              <a:t>Einstein in Love </a:t>
            </a:r>
            <a:r>
              <a:rPr lang="en-GB" sz="1400" b="0" dirty="0">
                <a:solidFill>
                  <a:schemeClr val="dk2"/>
                </a:solidFill>
              </a:rPr>
              <a:t>by Dennis </a:t>
            </a:r>
            <a:r>
              <a:rPr lang="en-GB" sz="1400" b="0" dirty="0" err="1">
                <a:solidFill>
                  <a:schemeClr val="dk2"/>
                </a:solidFill>
              </a:rPr>
              <a:t>Overbye</a:t>
            </a:r>
            <a:r>
              <a:rPr lang="en-GB" sz="1400" b="0" dirty="0">
                <a:solidFill>
                  <a:schemeClr val="dk2"/>
                </a:solidFill>
              </a:rPr>
              <a:t>, NY Times Writer, </a:t>
            </a:r>
            <a:r>
              <a:rPr lang="en-GB" sz="1400" b="0" i="1" dirty="0">
                <a:solidFill>
                  <a:schemeClr val="dk2"/>
                </a:solidFill>
              </a:rPr>
              <a:t>Einstein in Berlin </a:t>
            </a:r>
            <a:r>
              <a:rPr lang="en-GB" sz="1400" b="0" dirty="0">
                <a:solidFill>
                  <a:schemeClr val="dk2"/>
                </a:solidFill>
              </a:rPr>
              <a:t>by Thomas Levenson. QUANTUM LOVERS is about the turbulent love affair and tragic break-up between Albert Einstein and his first wife, </a:t>
            </a:r>
            <a:r>
              <a:rPr lang="en-GB" sz="1400" b="0" dirty="0" err="1">
                <a:solidFill>
                  <a:schemeClr val="dk2"/>
                </a:solidFill>
              </a:rPr>
              <a:t>Mileva</a:t>
            </a:r>
            <a:r>
              <a:rPr lang="en-GB" sz="1400" b="0" dirty="0">
                <a:solidFill>
                  <a:schemeClr val="dk2"/>
                </a:solidFill>
              </a:rPr>
              <a:t> </a:t>
            </a:r>
            <a:r>
              <a:rPr lang="en-GB" sz="1400" b="0" dirty="0" err="1">
                <a:solidFill>
                  <a:schemeClr val="dk2"/>
                </a:solidFill>
              </a:rPr>
              <a:t>Maric</a:t>
            </a:r>
            <a:r>
              <a:rPr lang="en-GB" sz="1400" b="0" dirty="0">
                <a:solidFill>
                  <a:schemeClr val="dk2"/>
                </a:solidFill>
              </a:rPr>
              <a:t>, a bittersweet tale that took place in the tumultuous times of World War I</a:t>
            </a:r>
            <a:endParaRPr lang="en-GB" sz="1400" dirty="0"/>
          </a:p>
          <a:p>
            <a:pPr marL="48766" indent="0">
              <a:lnSpc>
                <a:spcPct val="100000"/>
              </a:lnSpc>
              <a:spcBef>
                <a:spcPts val="600"/>
              </a:spcBef>
              <a:buClr>
                <a:schemeClr val="dk2"/>
              </a:buClr>
              <a:buSzPts val="1200"/>
            </a:pPr>
            <a:r>
              <a:rPr lang="en-GB" sz="1400" b="0" dirty="0">
                <a:solidFill>
                  <a:schemeClr val="dk2"/>
                </a:solidFill>
              </a:rPr>
              <a:t>	</a:t>
            </a:r>
            <a:endParaRPr lang="en-GB" sz="1400" dirty="0"/>
          </a:p>
          <a:p>
            <a:pPr marL="48766" lvl="0" indent="0" algn="l" rtl="0">
              <a:lnSpc>
                <a:spcPct val="100000"/>
              </a:lnSpc>
              <a:spcBef>
                <a:spcPts val="600"/>
              </a:spcBef>
              <a:spcAft>
                <a:spcPts val="0"/>
              </a:spcAft>
              <a:buClr>
                <a:schemeClr val="dk2"/>
              </a:buClr>
              <a:buSzPts val="1200"/>
              <a:buNone/>
            </a:pPr>
            <a:r>
              <a:rPr lang="en-GB" sz="1400" dirty="0">
                <a:solidFill>
                  <a:schemeClr val="dk2"/>
                </a:solidFill>
              </a:rPr>
              <a:t>Costs</a:t>
            </a:r>
            <a:r>
              <a:rPr lang="en-GB" sz="1400" b="0" dirty="0">
                <a:solidFill>
                  <a:schemeClr val="dk2"/>
                </a:solidFill>
              </a:rPr>
              <a:t>: xx</a:t>
            </a:r>
          </a:p>
          <a:p>
            <a:pPr marL="48766" lvl="0" indent="0" algn="l" rtl="0">
              <a:lnSpc>
                <a:spcPct val="100000"/>
              </a:lnSpc>
              <a:spcBef>
                <a:spcPts val="600"/>
              </a:spcBef>
              <a:spcAft>
                <a:spcPts val="0"/>
              </a:spcAft>
              <a:buClr>
                <a:srgbClr val="171717"/>
              </a:buClr>
              <a:buSzPts val="1200"/>
              <a:buNone/>
            </a:pPr>
            <a:r>
              <a:rPr lang="en-GB" sz="1400" dirty="0">
                <a:solidFill>
                  <a:schemeClr val="dk2"/>
                </a:solidFill>
              </a:rPr>
              <a:t>Date</a:t>
            </a:r>
            <a:r>
              <a:rPr lang="en-GB" sz="1400" b="0" dirty="0">
                <a:solidFill>
                  <a:schemeClr val="dk2"/>
                </a:solidFill>
              </a:rPr>
              <a:t>: </a:t>
            </a:r>
            <a:r>
              <a:rPr lang="en-GB" sz="1400" b="0" dirty="0">
                <a:solidFill>
                  <a:schemeClr val="tx1"/>
                </a:solidFill>
              </a:rPr>
              <a:t>March 2025?</a:t>
            </a:r>
          </a:p>
          <a:p>
            <a:pPr marL="48766" lvl="0" indent="0" algn="l" rtl="0">
              <a:lnSpc>
                <a:spcPct val="100000"/>
              </a:lnSpc>
              <a:spcBef>
                <a:spcPts val="600"/>
              </a:spcBef>
              <a:spcAft>
                <a:spcPts val="0"/>
              </a:spcAft>
              <a:buClr>
                <a:srgbClr val="171717"/>
              </a:buClr>
              <a:buSzPts val="1200"/>
              <a:buNone/>
            </a:pPr>
            <a:endParaRPr lang="en-GB" sz="1400" dirty="0">
              <a:solidFill>
                <a:schemeClr val="dk2"/>
              </a:solidFill>
            </a:endParaRPr>
          </a:p>
          <a:p>
            <a:pPr marL="48766" lvl="0" indent="0" algn="l" rtl="0">
              <a:lnSpc>
                <a:spcPct val="100000"/>
              </a:lnSpc>
              <a:spcBef>
                <a:spcPts val="600"/>
              </a:spcBef>
              <a:spcAft>
                <a:spcPts val="0"/>
              </a:spcAft>
              <a:buClr>
                <a:srgbClr val="171717"/>
              </a:buClr>
              <a:buSzPts val="1200"/>
              <a:buNone/>
            </a:pPr>
            <a:r>
              <a:rPr lang="en-GB" sz="1400" dirty="0">
                <a:solidFill>
                  <a:schemeClr val="dk2"/>
                </a:solidFill>
              </a:rPr>
              <a:t>Committee recommendation</a:t>
            </a:r>
            <a:r>
              <a:rPr lang="en-GB" sz="1400" b="0" dirty="0">
                <a:solidFill>
                  <a:schemeClr val="dk2"/>
                </a:solidFill>
              </a:rPr>
              <a:t>: </a:t>
            </a:r>
            <a:r>
              <a:rPr lang="en-US" sz="1400" b="0" dirty="0">
                <a:solidFill>
                  <a:schemeClr val="dk2"/>
                </a:solidFill>
              </a:rPr>
              <a:t>Committee approved JG going to talk to GAOS informally. </a:t>
            </a:r>
            <a:r>
              <a:rPr lang="en-GB" sz="1400" b="0" dirty="0">
                <a:solidFill>
                  <a:schemeClr val="dk2"/>
                </a:solidFill>
              </a:rPr>
              <a:t>James to talk to GAOS informally</a:t>
            </a:r>
          </a:p>
          <a:p>
            <a:pPr marL="48766" lvl="0" indent="0" algn="l" rtl="0">
              <a:lnSpc>
                <a:spcPct val="100000"/>
              </a:lnSpc>
              <a:spcBef>
                <a:spcPts val="600"/>
              </a:spcBef>
              <a:spcAft>
                <a:spcPts val="0"/>
              </a:spcAft>
              <a:buClr>
                <a:srgbClr val="171717"/>
              </a:buClr>
              <a:buSzPts val="1200"/>
              <a:buNone/>
            </a:pPr>
            <a:r>
              <a:rPr lang="en-GB" sz="1400" dirty="0">
                <a:solidFill>
                  <a:schemeClr val="dk2"/>
                </a:solidFill>
                <a:highlight>
                  <a:srgbClr val="FFFF00"/>
                </a:highlight>
              </a:rPr>
              <a:t>Status</a:t>
            </a:r>
            <a:r>
              <a:rPr lang="en-GB" sz="1400" b="0" dirty="0">
                <a:solidFill>
                  <a:schemeClr val="dk2"/>
                </a:solidFill>
                <a:highlight>
                  <a:srgbClr val="FFFF00"/>
                </a:highlight>
              </a:rPr>
              <a:t>: Waiting for GAOS proposal (that will include cost estimate)</a:t>
            </a: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p:txBody>
      </p:sp>
      <p:pic>
        <p:nvPicPr>
          <p:cNvPr id="466" name="Google Shape;466;g27926740633_0_861"/>
          <p:cNvPicPr preferRelativeResize="0">
            <a:picLocks noGrp="1"/>
          </p:cNvPicPr>
          <p:nvPr>
            <p:ph type="pic" idx="2"/>
          </p:nvPr>
        </p:nvPicPr>
        <p:blipFill rotWithShape="1">
          <a:blip r:embed="rId3">
            <a:alphaModFix/>
          </a:blip>
          <a:srcRect l="109" b="418"/>
          <a:stretch/>
        </p:blipFill>
        <p:spPr>
          <a:xfrm>
            <a:off x="7075940" y="1676482"/>
            <a:ext cx="4929809" cy="3233530"/>
          </a:xfrm>
          <a:prstGeom prst="rect">
            <a:avLst/>
          </a:prstGeom>
          <a:solidFill>
            <a:schemeClr val="lt1"/>
          </a:solidFill>
          <a:ln>
            <a:noFill/>
          </a:ln>
        </p:spPr>
      </p:pic>
      <p:sp>
        <p:nvSpPr>
          <p:cNvPr id="2" name="Slide Number Placeholder 1">
            <a:extLst>
              <a:ext uri="{FF2B5EF4-FFF2-40B4-BE49-F238E27FC236}">
                <a16:creationId xmlns:a16="http://schemas.microsoft.com/office/drawing/2014/main" id="{361B1245-6377-8DB5-36F6-D1EB6166F5D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11</a:t>
            </a:fld>
            <a:endParaRPr lang="fr-CH"/>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C233-9549-6DA2-DDD2-F02CA6A70FBB}"/>
              </a:ext>
            </a:extLst>
          </p:cNvPr>
          <p:cNvSpPr>
            <a:spLocks noGrp="1"/>
          </p:cNvSpPr>
          <p:nvPr>
            <p:ph type="title"/>
          </p:nvPr>
        </p:nvSpPr>
        <p:spPr>
          <a:xfrm>
            <a:off x="407988" y="373593"/>
            <a:ext cx="11376026" cy="1065742"/>
          </a:xfrm>
        </p:spPr>
        <p:txBody>
          <a:bodyPr/>
          <a:lstStyle/>
          <a:p>
            <a:r>
              <a:rPr lang="en-GB" sz="3200" dirty="0"/>
              <a:t>Creation (New)</a:t>
            </a:r>
            <a:br>
              <a:rPr lang="en-GB" sz="3200" dirty="0"/>
            </a:br>
            <a:r>
              <a:rPr lang="en-GB" sz="2800" dirty="0"/>
              <a:t>Gloria Bruni</a:t>
            </a:r>
            <a:endParaRPr lang="en-GB" sz="3200" dirty="0"/>
          </a:p>
        </p:txBody>
      </p:sp>
      <p:sp>
        <p:nvSpPr>
          <p:cNvPr id="6" name="Slide Number Placeholder 5">
            <a:extLst>
              <a:ext uri="{FF2B5EF4-FFF2-40B4-BE49-F238E27FC236}">
                <a16:creationId xmlns:a16="http://schemas.microsoft.com/office/drawing/2014/main" id="{1ACA6409-E694-0376-99D5-4B67343F23D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12</a:t>
            </a:fld>
            <a:endParaRPr lang="fr-CH"/>
          </a:p>
        </p:txBody>
      </p:sp>
      <p:sp>
        <p:nvSpPr>
          <p:cNvPr id="7" name="Google Shape;465;g27926740633_0_861">
            <a:extLst>
              <a:ext uri="{FF2B5EF4-FFF2-40B4-BE49-F238E27FC236}">
                <a16:creationId xmlns:a16="http://schemas.microsoft.com/office/drawing/2014/main" id="{2F7D5B50-4FF8-46EA-5BE1-81CC71F06C7E}"/>
              </a:ext>
            </a:extLst>
          </p:cNvPr>
          <p:cNvSpPr txBox="1">
            <a:spLocks noGrp="1"/>
          </p:cNvSpPr>
          <p:nvPr>
            <p:ph type="body" idx="1"/>
          </p:nvPr>
        </p:nvSpPr>
        <p:spPr>
          <a:xfrm>
            <a:off x="407987" y="1439335"/>
            <a:ext cx="6572100" cy="4608600"/>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600"/>
              </a:spcBef>
              <a:spcAft>
                <a:spcPts val="0"/>
              </a:spcAft>
              <a:buClr>
                <a:schemeClr val="dk2"/>
              </a:buClr>
              <a:buSzPts val="1200"/>
              <a:buNone/>
            </a:pPr>
            <a:r>
              <a:rPr lang="en-GB" sz="1400" dirty="0">
                <a:solidFill>
                  <a:schemeClr val="dk2"/>
                </a:solidFill>
              </a:rPr>
              <a:t>Theme: </a:t>
            </a:r>
            <a:r>
              <a:rPr lang="en-GB" sz="1400" b="0" dirty="0">
                <a:solidFill>
                  <a:schemeClr val="dk2"/>
                </a:solidFill>
              </a:rPr>
              <a:t>The Big Bang</a:t>
            </a:r>
          </a:p>
          <a:p>
            <a:pPr marL="48766" lvl="0" indent="0" algn="l" rtl="0">
              <a:lnSpc>
                <a:spcPct val="90000"/>
              </a:lnSpc>
              <a:spcBef>
                <a:spcPts val="600"/>
              </a:spcBef>
              <a:spcAft>
                <a:spcPts val="0"/>
              </a:spcAft>
              <a:buClr>
                <a:schemeClr val="dk2"/>
              </a:buClr>
              <a:buSzPts val="1200"/>
              <a:buNone/>
            </a:pPr>
            <a:r>
              <a:rPr lang="en-GB" sz="1400" dirty="0">
                <a:solidFill>
                  <a:schemeClr val="dk2"/>
                </a:solidFill>
              </a:rPr>
              <a:t>Proposed by</a:t>
            </a:r>
            <a:r>
              <a:rPr lang="en-GB" sz="1400" b="0" dirty="0">
                <a:solidFill>
                  <a:schemeClr val="dk2"/>
                </a:solidFill>
              </a:rPr>
              <a:t>: </a:t>
            </a:r>
            <a:r>
              <a:rPr lang="en-GB" sz="1400" b="0" i="0" dirty="0">
                <a:solidFill>
                  <a:srgbClr val="000000"/>
                </a:solidFill>
                <a:ea typeface="Arial"/>
                <a:cs typeface="Arial"/>
                <a:sym typeface="Arial"/>
              </a:rPr>
              <a:t>Barbara </a:t>
            </a:r>
            <a:r>
              <a:rPr lang="en-GB" sz="1400" b="0" i="0" dirty="0" err="1">
                <a:solidFill>
                  <a:srgbClr val="000000"/>
                </a:solidFill>
                <a:ea typeface="Arial"/>
                <a:cs typeface="Arial"/>
                <a:sym typeface="Arial"/>
              </a:rPr>
              <a:t>Warmbein</a:t>
            </a:r>
            <a:r>
              <a:rPr lang="en-GB" sz="1400" b="0" i="0" dirty="0">
                <a:solidFill>
                  <a:srgbClr val="000000"/>
                </a:solidFill>
                <a:ea typeface="Arial"/>
                <a:cs typeface="Arial"/>
                <a:sym typeface="Arial"/>
              </a:rPr>
              <a:t> (supported by James Gillies)</a:t>
            </a:r>
          </a:p>
          <a:p>
            <a:pPr marL="48766" indent="0">
              <a:spcBef>
                <a:spcPts val="600"/>
              </a:spcBef>
              <a:buClr>
                <a:schemeClr val="dk2"/>
              </a:buClr>
              <a:buSzPts val="1200"/>
            </a:pPr>
            <a:endParaRPr lang="en-GB" sz="1400" dirty="0">
              <a:solidFill>
                <a:schemeClr val="dk2"/>
              </a:solidFill>
            </a:endParaRPr>
          </a:p>
          <a:p>
            <a:pPr marL="48766" indent="0">
              <a:spcBef>
                <a:spcPts val="600"/>
              </a:spcBef>
              <a:buClr>
                <a:schemeClr val="dk2"/>
              </a:buClr>
              <a:buSzPts val="1200"/>
            </a:pPr>
            <a:r>
              <a:rPr lang="en-GB" sz="1400" dirty="0">
                <a:solidFill>
                  <a:schemeClr val="dk2"/>
                </a:solidFill>
              </a:rPr>
              <a:t>Format:</a:t>
            </a:r>
            <a:r>
              <a:rPr lang="en-GB" sz="1400" b="0" dirty="0">
                <a:solidFill>
                  <a:schemeClr val="dk2"/>
                </a:solidFill>
              </a:rPr>
              <a:t> Opera</a:t>
            </a:r>
          </a:p>
          <a:p>
            <a:pPr marL="48766" indent="0">
              <a:spcBef>
                <a:spcPts val="600"/>
              </a:spcBef>
              <a:buClr>
                <a:schemeClr val="dk2"/>
              </a:buClr>
              <a:buSzPts val="1200"/>
            </a:pPr>
            <a:r>
              <a:rPr lang="en-GB" sz="1400" dirty="0">
                <a:solidFill>
                  <a:schemeClr val="dk2"/>
                </a:solidFill>
              </a:rPr>
              <a:t>Duration:</a:t>
            </a:r>
            <a:r>
              <a:rPr lang="en-GB" sz="1400" b="0" dirty="0">
                <a:solidFill>
                  <a:schemeClr val="dk2"/>
                </a:solidFill>
              </a:rPr>
              <a:t> xx / </a:t>
            </a: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All / </a:t>
            </a:r>
            <a:r>
              <a:rPr lang="en-GB" sz="1400" dirty="0">
                <a:solidFill>
                  <a:schemeClr val="dk2"/>
                </a:solidFill>
              </a:rPr>
              <a:t>Language</a:t>
            </a:r>
            <a:r>
              <a:rPr lang="en-GB" sz="1400" b="0" dirty="0">
                <a:solidFill>
                  <a:schemeClr val="dk2"/>
                </a:solidFill>
              </a:rPr>
              <a:t>:  DE?</a:t>
            </a:r>
            <a:endParaRPr lang="en-GB" sz="1400" dirty="0"/>
          </a:p>
          <a:p>
            <a:pPr marL="48766" lvl="0" indent="0" algn="l" rtl="0">
              <a:lnSpc>
                <a:spcPct val="90000"/>
              </a:lnSpc>
              <a:spcBef>
                <a:spcPts val="600"/>
              </a:spcBef>
              <a:spcAft>
                <a:spcPts val="0"/>
              </a:spcAft>
              <a:buClr>
                <a:schemeClr val="dk2"/>
              </a:buClr>
              <a:buSzPts val="1200"/>
              <a:buNone/>
            </a:pPr>
            <a:endParaRPr lang="en-GB" sz="1400" dirty="0"/>
          </a:p>
          <a:p>
            <a:pPr marL="48766" indent="0">
              <a:spcBef>
                <a:spcPts val="600"/>
              </a:spcBef>
              <a:buClr>
                <a:schemeClr val="dk2"/>
              </a:buClr>
              <a:buSzPts val="1200"/>
            </a:pPr>
            <a:r>
              <a:rPr lang="en-GB" sz="1400" dirty="0">
                <a:solidFill>
                  <a:schemeClr val="dk2"/>
                </a:solidFill>
              </a:rPr>
              <a:t>Description</a:t>
            </a:r>
            <a:r>
              <a:rPr lang="en-GB" sz="1400" b="0" dirty="0">
                <a:solidFill>
                  <a:schemeClr val="dk2"/>
                </a:solidFill>
              </a:rPr>
              <a:t>: The work was inspired by conversations between the composer and scientists at DESY (German National Centre for Nuclear and Particle Physics).</a:t>
            </a:r>
            <a:br>
              <a:rPr lang="en-GB" sz="1400" b="0" dirty="0">
                <a:solidFill>
                  <a:schemeClr val="dk2"/>
                </a:solidFill>
              </a:rPr>
            </a:br>
            <a:r>
              <a:rPr lang="en-GB" sz="1400" b="0" dirty="0">
                <a:solidFill>
                  <a:schemeClr val="dk2"/>
                </a:solidFill>
              </a:rPr>
              <a:t>“Fragments of Creation” is Gloria Bruni’s musical contribution to humanity’s search for answers to questions about the origin of the universe, life and humanity, and shares a concern for the future of our planet as a place worth living.	</a:t>
            </a:r>
            <a:endParaRPr lang="en-GB" sz="1400" dirty="0"/>
          </a:p>
          <a:p>
            <a:pPr marL="48766" lvl="0" indent="0" algn="l" rtl="0">
              <a:lnSpc>
                <a:spcPct val="100000"/>
              </a:lnSpc>
              <a:spcBef>
                <a:spcPts val="600"/>
              </a:spcBef>
              <a:spcAft>
                <a:spcPts val="0"/>
              </a:spcAft>
              <a:buClr>
                <a:schemeClr val="dk2"/>
              </a:buClr>
              <a:buSzPts val="1200"/>
              <a:buNone/>
            </a:pPr>
            <a:r>
              <a:rPr lang="en-GB" sz="1400" dirty="0">
                <a:solidFill>
                  <a:schemeClr val="dk2"/>
                </a:solidFill>
              </a:rPr>
              <a:t>Costs</a:t>
            </a:r>
            <a:r>
              <a:rPr lang="en-GB" sz="1400" b="0" dirty="0">
                <a:solidFill>
                  <a:schemeClr val="dk2"/>
                </a:solidFill>
              </a:rPr>
              <a:t>: xx</a:t>
            </a:r>
          </a:p>
          <a:p>
            <a:pPr marL="48766" lvl="0" indent="0" algn="l" rtl="0">
              <a:lnSpc>
                <a:spcPct val="100000"/>
              </a:lnSpc>
              <a:spcBef>
                <a:spcPts val="600"/>
              </a:spcBef>
              <a:spcAft>
                <a:spcPts val="0"/>
              </a:spcAft>
              <a:buClr>
                <a:srgbClr val="171717"/>
              </a:buClr>
              <a:buSzPts val="1200"/>
              <a:buNone/>
            </a:pPr>
            <a:r>
              <a:rPr lang="en-GB" sz="1400" dirty="0">
                <a:solidFill>
                  <a:schemeClr val="dk2"/>
                </a:solidFill>
              </a:rPr>
              <a:t>Date</a:t>
            </a:r>
            <a:r>
              <a:rPr lang="en-GB" sz="1400" b="0" dirty="0">
                <a:solidFill>
                  <a:schemeClr val="dk2"/>
                </a:solidFill>
              </a:rPr>
              <a:t>: xx</a:t>
            </a:r>
          </a:p>
          <a:p>
            <a:pPr marL="48766" lvl="0" indent="0" algn="l" rtl="0">
              <a:lnSpc>
                <a:spcPct val="100000"/>
              </a:lnSpc>
              <a:spcBef>
                <a:spcPts val="600"/>
              </a:spcBef>
              <a:spcAft>
                <a:spcPts val="0"/>
              </a:spcAft>
              <a:buClr>
                <a:srgbClr val="171717"/>
              </a:buClr>
              <a:buSzPts val="1200"/>
              <a:buNone/>
            </a:pPr>
            <a:endParaRPr lang="en-GB" sz="1400" dirty="0">
              <a:solidFill>
                <a:schemeClr val="dk2"/>
              </a:solidFill>
            </a:endParaRPr>
          </a:p>
          <a:p>
            <a:pPr marL="48766" lvl="0" indent="0" algn="l" rtl="0">
              <a:lnSpc>
                <a:spcPct val="100000"/>
              </a:lnSpc>
              <a:spcBef>
                <a:spcPts val="600"/>
              </a:spcBef>
              <a:spcAft>
                <a:spcPts val="0"/>
              </a:spcAft>
              <a:buClr>
                <a:srgbClr val="171717"/>
              </a:buClr>
              <a:buSzPts val="1200"/>
              <a:buNone/>
            </a:pPr>
            <a:r>
              <a:rPr lang="en-GB" sz="1400" dirty="0">
                <a:solidFill>
                  <a:schemeClr val="dk2"/>
                </a:solidFill>
                <a:highlight>
                  <a:srgbClr val="FFFF00"/>
                </a:highlight>
              </a:rPr>
              <a:t>Status</a:t>
            </a:r>
            <a:r>
              <a:rPr lang="en-GB" sz="1400" b="0" dirty="0">
                <a:solidFill>
                  <a:schemeClr val="dk2"/>
                </a:solidFill>
                <a:highlight>
                  <a:srgbClr val="FFFF00"/>
                </a:highlight>
              </a:rPr>
              <a:t>: First presentation to the committee. Recommendation to pursue? </a:t>
            </a: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p:txBody>
      </p:sp>
      <p:pic>
        <p:nvPicPr>
          <p:cNvPr id="9" name="Picture 8" descr="A group of people performing in a church&#10;&#10;Description automatically generated">
            <a:extLst>
              <a:ext uri="{FF2B5EF4-FFF2-40B4-BE49-F238E27FC236}">
                <a16:creationId xmlns:a16="http://schemas.microsoft.com/office/drawing/2014/main" id="{F1732E4F-2F85-3A5C-C897-7299123F5D41}"/>
              </a:ext>
            </a:extLst>
          </p:cNvPr>
          <p:cNvPicPr>
            <a:picLocks noChangeAspect="1"/>
          </p:cNvPicPr>
          <p:nvPr/>
        </p:nvPicPr>
        <p:blipFill>
          <a:blip r:embed="rId2"/>
          <a:stretch>
            <a:fillRect/>
          </a:stretch>
        </p:blipFill>
        <p:spPr>
          <a:xfrm>
            <a:off x="7364620" y="761587"/>
            <a:ext cx="4584491" cy="2584759"/>
          </a:xfrm>
          <a:prstGeom prst="rect">
            <a:avLst/>
          </a:prstGeom>
        </p:spPr>
      </p:pic>
      <p:sp>
        <p:nvSpPr>
          <p:cNvPr id="10" name="TextBox 9">
            <a:extLst>
              <a:ext uri="{FF2B5EF4-FFF2-40B4-BE49-F238E27FC236}">
                <a16:creationId xmlns:a16="http://schemas.microsoft.com/office/drawing/2014/main" id="{D9D4E5F9-EB54-C4C2-B186-DFE5D2ECBC83}"/>
              </a:ext>
            </a:extLst>
          </p:cNvPr>
          <p:cNvSpPr txBox="1"/>
          <p:nvPr/>
        </p:nvSpPr>
        <p:spPr>
          <a:xfrm>
            <a:off x="8038232" y="3466636"/>
            <a:ext cx="3910879" cy="184666"/>
          </a:xfrm>
          <a:prstGeom prst="rect">
            <a:avLst/>
          </a:prstGeom>
          <a:noFill/>
        </p:spPr>
        <p:txBody>
          <a:bodyPr wrap="none" lIns="0" tIns="0" rIns="0" bIns="0" rtlCol="0">
            <a:spAutoFit/>
          </a:bodyPr>
          <a:lstStyle/>
          <a:p>
            <a:pPr algn="l"/>
            <a:r>
              <a:rPr lang="en-GB" sz="1200" dirty="0"/>
              <a:t>https://</a:t>
            </a:r>
            <a:r>
              <a:rPr lang="en-GB" sz="1200" dirty="0" err="1"/>
              <a:t>www.youtube.com</a:t>
            </a:r>
            <a:r>
              <a:rPr lang="en-GB" sz="1200" dirty="0"/>
              <a:t>/</a:t>
            </a:r>
            <a:r>
              <a:rPr lang="en-GB" sz="1200" dirty="0" err="1"/>
              <a:t>watch?v</a:t>
            </a:r>
            <a:r>
              <a:rPr lang="en-GB" sz="1200" dirty="0"/>
              <a:t>=C7PLZKE22Ww&amp;t=5s</a:t>
            </a:r>
          </a:p>
        </p:txBody>
      </p:sp>
    </p:spTree>
    <p:extLst>
      <p:ext uri="{BB962C8B-B14F-4D97-AF65-F5344CB8AC3E}">
        <p14:creationId xmlns:p14="http://schemas.microsoft.com/office/powerpoint/2010/main" val="22364534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C233-9549-6DA2-DDD2-F02CA6A70FBB}"/>
              </a:ext>
            </a:extLst>
          </p:cNvPr>
          <p:cNvSpPr>
            <a:spLocks noGrp="1"/>
          </p:cNvSpPr>
          <p:nvPr>
            <p:ph type="title"/>
          </p:nvPr>
        </p:nvSpPr>
        <p:spPr>
          <a:xfrm>
            <a:off x="407988" y="373593"/>
            <a:ext cx="11376026" cy="1065742"/>
          </a:xfrm>
        </p:spPr>
        <p:txBody>
          <a:bodyPr/>
          <a:lstStyle/>
          <a:p>
            <a:r>
              <a:rPr lang="en-GB" sz="3200" dirty="0"/>
              <a:t>The universe in a grain of sand (New)</a:t>
            </a:r>
            <a:br>
              <a:rPr lang="en-GB" sz="3200" dirty="0"/>
            </a:br>
            <a:r>
              <a:rPr lang="en-GB" sz="2800" dirty="0"/>
              <a:t>Mark Levinson</a:t>
            </a:r>
            <a:endParaRPr lang="en-GB" sz="3200" dirty="0"/>
          </a:p>
        </p:txBody>
      </p:sp>
      <p:sp>
        <p:nvSpPr>
          <p:cNvPr id="6" name="Slide Number Placeholder 5">
            <a:extLst>
              <a:ext uri="{FF2B5EF4-FFF2-40B4-BE49-F238E27FC236}">
                <a16:creationId xmlns:a16="http://schemas.microsoft.com/office/drawing/2014/main" id="{1ACA6409-E694-0376-99D5-4B67343F23D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13</a:t>
            </a:fld>
            <a:endParaRPr lang="fr-CH"/>
          </a:p>
        </p:txBody>
      </p:sp>
      <p:sp>
        <p:nvSpPr>
          <p:cNvPr id="7" name="Google Shape;465;g27926740633_0_861">
            <a:extLst>
              <a:ext uri="{FF2B5EF4-FFF2-40B4-BE49-F238E27FC236}">
                <a16:creationId xmlns:a16="http://schemas.microsoft.com/office/drawing/2014/main" id="{2F7D5B50-4FF8-46EA-5BE1-81CC71F06C7E}"/>
              </a:ext>
            </a:extLst>
          </p:cNvPr>
          <p:cNvSpPr txBox="1">
            <a:spLocks noGrp="1"/>
          </p:cNvSpPr>
          <p:nvPr>
            <p:ph type="body" idx="1"/>
          </p:nvPr>
        </p:nvSpPr>
        <p:spPr>
          <a:xfrm>
            <a:off x="407987" y="1439335"/>
            <a:ext cx="6572100" cy="4608600"/>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600"/>
              </a:spcBef>
              <a:spcAft>
                <a:spcPts val="0"/>
              </a:spcAft>
              <a:buClr>
                <a:schemeClr val="dk2"/>
              </a:buClr>
              <a:buSzPts val="1200"/>
              <a:buNone/>
            </a:pPr>
            <a:r>
              <a:rPr lang="en-GB" sz="1400" dirty="0">
                <a:solidFill>
                  <a:schemeClr val="dk2"/>
                </a:solidFill>
              </a:rPr>
              <a:t>Theme: </a:t>
            </a:r>
            <a:r>
              <a:rPr lang="en-GB" sz="1400" b="0" dirty="0">
                <a:solidFill>
                  <a:schemeClr val="dk2"/>
                </a:solidFill>
              </a:rPr>
              <a:t>Understanding of nature; Art-science</a:t>
            </a:r>
          </a:p>
          <a:p>
            <a:pPr marL="48766" lvl="0" indent="0" algn="l" rtl="0">
              <a:lnSpc>
                <a:spcPct val="90000"/>
              </a:lnSpc>
              <a:spcBef>
                <a:spcPts val="600"/>
              </a:spcBef>
              <a:spcAft>
                <a:spcPts val="0"/>
              </a:spcAft>
              <a:buClr>
                <a:schemeClr val="dk2"/>
              </a:buClr>
              <a:buSzPts val="1200"/>
              <a:buNone/>
            </a:pPr>
            <a:r>
              <a:rPr lang="en-GB" sz="1400" dirty="0">
                <a:solidFill>
                  <a:schemeClr val="dk2"/>
                </a:solidFill>
              </a:rPr>
              <a:t>Proposed by</a:t>
            </a:r>
            <a:r>
              <a:rPr lang="en-GB" sz="1400" b="0" dirty="0">
                <a:solidFill>
                  <a:schemeClr val="dk2"/>
                </a:solidFill>
              </a:rPr>
              <a:t>: </a:t>
            </a:r>
            <a:r>
              <a:rPr lang="en-GB" sz="1400" b="0" i="0" dirty="0">
                <a:solidFill>
                  <a:srgbClr val="000000"/>
                </a:solidFill>
                <a:ea typeface="Arial"/>
                <a:cs typeface="Arial"/>
                <a:sym typeface="Arial"/>
              </a:rPr>
              <a:t>Claudia</a:t>
            </a:r>
          </a:p>
          <a:p>
            <a:pPr marL="48766" indent="0">
              <a:spcBef>
                <a:spcPts val="600"/>
              </a:spcBef>
              <a:buClr>
                <a:schemeClr val="dk2"/>
              </a:buClr>
              <a:buSzPts val="1200"/>
            </a:pPr>
            <a:endParaRPr lang="en-GB" sz="1400" dirty="0">
              <a:solidFill>
                <a:schemeClr val="dk2"/>
              </a:solidFill>
            </a:endParaRPr>
          </a:p>
          <a:p>
            <a:pPr marL="48766" indent="0">
              <a:spcBef>
                <a:spcPts val="600"/>
              </a:spcBef>
              <a:buClr>
                <a:schemeClr val="dk2"/>
              </a:buClr>
              <a:buSzPts val="1200"/>
            </a:pPr>
            <a:r>
              <a:rPr lang="en-GB" sz="1400" dirty="0">
                <a:solidFill>
                  <a:schemeClr val="dk2"/>
                </a:solidFill>
              </a:rPr>
              <a:t>Format:</a:t>
            </a:r>
            <a:r>
              <a:rPr lang="en-GB" sz="1400" b="0" dirty="0">
                <a:solidFill>
                  <a:schemeClr val="dk2"/>
                </a:solidFill>
              </a:rPr>
              <a:t> Movie</a:t>
            </a:r>
          </a:p>
          <a:p>
            <a:pPr marL="48766" indent="0">
              <a:spcBef>
                <a:spcPts val="600"/>
              </a:spcBef>
              <a:buClr>
                <a:schemeClr val="dk2"/>
              </a:buClr>
              <a:buSzPts val="1200"/>
            </a:pPr>
            <a:r>
              <a:rPr lang="en-GB" sz="1400" dirty="0">
                <a:solidFill>
                  <a:schemeClr val="dk2"/>
                </a:solidFill>
              </a:rPr>
              <a:t>Duration:</a:t>
            </a:r>
            <a:r>
              <a:rPr lang="en-GB" sz="1400" b="0" dirty="0">
                <a:solidFill>
                  <a:schemeClr val="dk2"/>
                </a:solidFill>
              </a:rPr>
              <a:t> 60min / </a:t>
            </a: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All / </a:t>
            </a:r>
            <a:r>
              <a:rPr lang="en-GB" sz="1400" dirty="0">
                <a:solidFill>
                  <a:schemeClr val="dk2"/>
                </a:solidFill>
              </a:rPr>
              <a:t>Language</a:t>
            </a:r>
            <a:r>
              <a:rPr lang="en-GB" sz="1400" b="0" dirty="0">
                <a:solidFill>
                  <a:schemeClr val="dk2"/>
                </a:solidFill>
              </a:rPr>
              <a:t>:  EN</a:t>
            </a:r>
            <a:endParaRPr lang="en-GB" sz="1400" dirty="0"/>
          </a:p>
          <a:p>
            <a:pPr marL="48766" lvl="0" indent="0" algn="l" rtl="0">
              <a:lnSpc>
                <a:spcPct val="90000"/>
              </a:lnSpc>
              <a:spcBef>
                <a:spcPts val="600"/>
              </a:spcBef>
              <a:spcAft>
                <a:spcPts val="0"/>
              </a:spcAft>
              <a:buClr>
                <a:schemeClr val="dk2"/>
              </a:buClr>
              <a:buSzPts val="1200"/>
              <a:buNone/>
            </a:pPr>
            <a:endParaRPr lang="en-GB" sz="1400" dirty="0"/>
          </a:p>
          <a:p>
            <a:pPr marL="48766" indent="0">
              <a:spcBef>
                <a:spcPts val="600"/>
              </a:spcBef>
              <a:buClr>
                <a:schemeClr val="dk2"/>
              </a:buClr>
              <a:buSzPts val="1200"/>
            </a:pPr>
            <a:r>
              <a:rPr lang="en-GB" sz="1400" dirty="0">
                <a:solidFill>
                  <a:schemeClr val="dk2"/>
                </a:solidFill>
              </a:rPr>
              <a:t>Description</a:t>
            </a:r>
            <a:r>
              <a:rPr lang="en-GB" sz="1400" b="0" dirty="0">
                <a:solidFill>
                  <a:schemeClr val="dk2"/>
                </a:solidFill>
              </a:rPr>
              <a:t>: </a:t>
            </a:r>
            <a:r>
              <a:rPr lang="en-GB" sz="1400" b="0" dirty="0">
                <a:solidFill>
                  <a:srgbClr val="000000"/>
                </a:solidFill>
                <a:cs typeface="Arial"/>
              </a:rPr>
              <a:t>A meditation on the way both scientists and artists make sense of the world, using their understanding of nature to develop new tools, techniques and processes to explore the deepest mysteries of the universe". The film will be released in 2024.</a:t>
            </a:r>
          </a:p>
          <a:p>
            <a:pPr marL="48766" indent="0">
              <a:spcBef>
                <a:spcPts val="600"/>
              </a:spcBef>
              <a:buClr>
                <a:schemeClr val="dk2"/>
              </a:buClr>
              <a:buSzPts val="1200"/>
            </a:pPr>
            <a:r>
              <a:rPr lang="en-GB" sz="1400" b="0" dirty="0">
                <a:solidFill>
                  <a:schemeClr val="dk2"/>
                </a:solidFill>
              </a:rPr>
              <a:t>	</a:t>
            </a:r>
            <a:endParaRPr lang="en-GB" sz="1400" dirty="0"/>
          </a:p>
          <a:p>
            <a:pPr marL="48766" lvl="0" indent="0" algn="l" rtl="0">
              <a:lnSpc>
                <a:spcPct val="100000"/>
              </a:lnSpc>
              <a:spcBef>
                <a:spcPts val="600"/>
              </a:spcBef>
              <a:spcAft>
                <a:spcPts val="0"/>
              </a:spcAft>
              <a:buClr>
                <a:schemeClr val="dk2"/>
              </a:buClr>
              <a:buSzPts val="1200"/>
              <a:buNone/>
            </a:pPr>
            <a:r>
              <a:rPr lang="en-GB" sz="1400" dirty="0">
                <a:solidFill>
                  <a:schemeClr val="dk2"/>
                </a:solidFill>
              </a:rPr>
              <a:t>Costs</a:t>
            </a:r>
            <a:r>
              <a:rPr lang="en-GB" sz="1400" b="0" dirty="0">
                <a:solidFill>
                  <a:schemeClr val="dk2"/>
                </a:solidFill>
              </a:rPr>
              <a:t>: xx</a:t>
            </a:r>
          </a:p>
          <a:p>
            <a:pPr marL="48766" lvl="0" indent="0" algn="l" rtl="0">
              <a:lnSpc>
                <a:spcPct val="100000"/>
              </a:lnSpc>
              <a:spcBef>
                <a:spcPts val="600"/>
              </a:spcBef>
              <a:spcAft>
                <a:spcPts val="0"/>
              </a:spcAft>
              <a:buClr>
                <a:srgbClr val="171717"/>
              </a:buClr>
              <a:buSzPts val="1200"/>
              <a:buNone/>
            </a:pPr>
            <a:r>
              <a:rPr lang="en-GB" sz="1400" dirty="0">
                <a:solidFill>
                  <a:schemeClr val="dk2"/>
                </a:solidFill>
              </a:rPr>
              <a:t>Date</a:t>
            </a:r>
            <a:r>
              <a:rPr lang="en-GB" sz="1400" b="0" dirty="0">
                <a:solidFill>
                  <a:schemeClr val="dk2"/>
                </a:solidFill>
              </a:rPr>
              <a:t>: xx</a:t>
            </a:r>
          </a:p>
          <a:p>
            <a:pPr marL="48766" lvl="0" indent="0" algn="l" rtl="0">
              <a:lnSpc>
                <a:spcPct val="100000"/>
              </a:lnSpc>
              <a:spcBef>
                <a:spcPts val="600"/>
              </a:spcBef>
              <a:spcAft>
                <a:spcPts val="0"/>
              </a:spcAft>
              <a:buClr>
                <a:srgbClr val="171717"/>
              </a:buClr>
              <a:buSzPts val="1200"/>
              <a:buNone/>
            </a:pPr>
            <a:endParaRPr lang="en-GB" sz="1400" dirty="0">
              <a:solidFill>
                <a:schemeClr val="dk2"/>
              </a:solidFill>
            </a:endParaRPr>
          </a:p>
          <a:p>
            <a:pPr marL="48766" lvl="0" indent="0" algn="l" rtl="0">
              <a:lnSpc>
                <a:spcPct val="100000"/>
              </a:lnSpc>
              <a:spcBef>
                <a:spcPts val="600"/>
              </a:spcBef>
              <a:spcAft>
                <a:spcPts val="0"/>
              </a:spcAft>
              <a:buClr>
                <a:srgbClr val="171717"/>
              </a:buClr>
              <a:buSzPts val="1200"/>
              <a:buNone/>
            </a:pPr>
            <a:r>
              <a:rPr lang="en-GB" sz="1400" dirty="0">
                <a:solidFill>
                  <a:schemeClr val="dk2"/>
                </a:solidFill>
                <a:highlight>
                  <a:srgbClr val="FFFF00"/>
                </a:highlight>
              </a:rPr>
              <a:t>Status</a:t>
            </a:r>
            <a:r>
              <a:rPr lang="en-GB" sz="1400" b="0" dirty="0">
                <a:solidFill>
                  <a:schemeClr val="dk2"/>
                </a:solidFill>
                <a:highlight>
                  <a:srgbClr val="FFFF00"/>
                </a:highlight>
              </a:rPr>
              <a:t>: First presentation to the committee. Recommendation to pursue? </a:t>
            </a: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a:p>
            <a:pPr marL="48766" lvl="0" indent="0" algn="l" rtl="0">
              <a:lnSpc>
                <a:spcPct val="100000"/>
              </a:lnSpc>
              <a:spcBef>
                <a:spcPts val="600"/>
              </a:spcBef>
              <a:spcAft>
                <a:spcPts val="0"/>
              </a:spcAft>
              <a:buClr>
                <a:srgbClr val="171717"/>
              </a:buClr>
              <a:buSzPts val="1200"/>
              <a:buNone/>
            </a:pPr>
            <a:endParaRPr lang="en-GB" sz="1400" b="0" dirty="0">
              <a:solidFill>
                <a:schemeClr val="dk2"/>
              </a:solidFill>
            </a:endParaRPr>
          </a:p>
        </p:txBody>
      </p:sp>
    </p:spTree>
    <p:extLst>
      <p:ext uri="{BB962C8B-B14F-4D97-AF65-F5344CB8AC3E}">
        <p14:creationId xmlns:p14="http://schemas.microsoft.com/office/powerpoint/2010/main" val="1010155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27926740633_0_204"/>
          <p:cNvSpPr txBox="1">
            <a:spLocks noGrp="1"/>
          </p:cNvSpPr>
          <p:nvPr>
            <p:ph type="title"/>
          </p:nvPr>
        </p:nvSpPr>
        <p:spPr>
          <a:xfrm>
            <a:off x="415600" y="368303"/>
            <a:ext cx="11360700" cy="988500"/>
          </a:xfrm>
          <a:prstGeom prst="rect">
            <a:avLst/>
          </a:prstGeom>
        </p:spPr>
        <p:txBody>
          <a:bodyPr spcFirstLastPara="1" wrap="square" lIns="121900" tIns="121900" rIns="121900" bIns="121900" anchor="t" anchorCtr="0">
            <a:normAutofit/>
          </a:bodyPr>
          <a:lstStyle/>
          <a:p>
            <a:pPr marL="0" lvl="0" indent="0" algn="l" rtl="0">
              <a:spcBef>
                <a:spcPts val="0"/>
              </a:spcBef>
              <a:spcAft>
                <a:spcPts val="0"/>
              </a:spcAft>
              <a:buNone/>
            </a:pPr>
            <a:r>
              <a:rPr lang="fr-CH" dirty="0"/>
              <a:t>Agenda </a:t>
            </a:r>
            <a:endParaRPr dirty="0"/>
          </a:p>
        </p:txBody>
      </p:sp>
      <p:sp>
        <p:nvSpPr>
          <p:cNvPr id="182" name="Google Shape;182;g27926740633_0_204"/>
          <p:cNvSpPr txBox="1">
            <a:spLocks noGrp="1"/>
          </p:cNvSpPr>
          <p:nvPr>
            <p:ph type="body" idx="1"/>
          </p:nvPr>
        </p:nvSpPr>
        <p:spPr>
          <a:xfrm>
            <a:off x="415600" y="1536633"/>
            <a:ext cx="11360700" cy="4555200"/>
          </a:xfrm>
          <a:prstGeom prst="rect">
            <a:avLst/>
          </a:prstGeom>
        </p:spPr>
        <p:txBody>
          <a:bodyPr spcFirstLastPara="1" wrap="square" lIns="121900" tIns="121900" rIns="121900" bIns="121900" anchor="t" anchorCtr="0">
            <a:normAutofit/>
          </a:bodyPr>
          <a:lstStyle/>
          <a:p>
            <a:pPr marL="457200" lvl="0" indent="-381000" algn="l" rtl="0">
              <a:spcBef>
                <a:spcPts val="0"/>
              </a:spcBef>
              <a:spcAft>
                <a:spcPts val="0"/>
              </a:spcAft>
              <a:buSzPts val="2400"/>
              <a:buChar char="-"/>
            </a:pPr>
            <a:r>
              <a:rPr lang="fr-CH" b="0" dirty="0"/>
              <a:t>New Public Events </a:t>
            </a:r>
            <a:r>
              <a:rPr lang="fr-CH" b="0" dirty="0" err="1"/>
              <a:t>Curator</a:t>
            </a:r>
            <a:r>
              <a:rPr lang="fr-CH" b="0" dirty="0"/>
              <a:t> (Deadline for applications: 8 Jan)</a:t>
            </a:r>
          </a:p>
          <a:p>
            <a:pPr marL="457200" lvl="0" indent="-381000" algn="l" rtl="0">
              <a:spcBef>
                <a:spcPts val="0"/>
              </a:spcBef>
              <a:spcAft>
                <a:spcPts val="0"/>
              </a:spcAft>
              <a:buSzPts val="2400"/>
              <a:buChar char="-"/>
            </a:pPr>
            <a:r>
              <a:rPr lang="fr-CH" b="0" dirty="0" err="1"/>
              <a:t>Membership</a:t>
            </a:r>
            <a:r>
              <a:rPr lang="fr-CH" b="0" dirty="0"/>
              <a:t> and </a:t>
            </a:r>
            <a:r>
              <a:rPr lang="fr-CH" b="0" dirty="0" err="1"/>
              <a:t>ToR</a:t>
            </a:r>
            <a:r>
              <a:rPr lang="fr-CH" b="0" dirty="0"/>
              <a:t> of the </a:t>
            </a:r>
            <a:r>
              <a:rPr lang="fr-CH" b="0" dirty="0" err="1"/>
              <a:t>committee</a:t>
            </a:r>
            <a:endParaRPr b="0" dirty="0"/>
          </a:p>
          <a:p>
            <a:pPr marL="457200" lvl="0" indent="-381000" algn="l" rtl="0">
              <a:spcBef>
                <a:spcPts val="0"/>
              </a:spcBef>
              <a:spcAft>
                <a:spcPts val="0"/>
              </a:spcAft>
              <a:buSzPts val="2400"/>
              <a:buChar char="-"/>
            </a:pPr>
            <a:r>
              <a:rPr lang="en-US" b="0" dirty="0"/>
              <a:t>Update on current season (2023/24) and look ahead to </a:t>
            </a:r>
            <a:r>
              <a:rPr lang="fr-CH" b="0" dirty="0"/>
              <a:t>CERN70 </a:t>
            </a:r>
            <a:r>
              <a:rPr lang="fr-CH" b="0" dirty="0" err="1"/>
              <a:t>season</a:t>
            </a:r>
            <a:r>
              <a:rPr lang="fr-CH" b="0" dirty="0"/>
              <a:t> and </a:t>
            </a:r>
            <a:r>
              <a:rPr lang="en-US" b="0" dirty="0"/>
              <a:t>2024/25 season</a:t>
            </a:r>
          </a:p>
          <a:p>
            <a:pPr marL="457200" lvl="0" indent="-381000" algn="l" rtl="0">
              <a:spcBef>
                <a:spcPts val="0"/>
              </a:spcBef>
              <a:spcAft>
                <a:spcPts val="0"/>
              </a:spcAft>
              <a:buSzPts val="2400"/>
              <a:buChar char="-"/>
            </a:pPr>
            <a:r>
              <a:rPr lang="en-US" b="0" dirty="0"/>
              <a:t>Proposals for evaluation, for 2024/25</a:t>
            </a:r>
          </a:p>
          <a:p>
            <a:pPr marL="457200" lvl="0" indent="-381000" algn="l" rtl="0">
              <a:spcBef>
                <a:spcPts val="0"/>
              </a:spcBef>
              <a:spcAft>
                <a:spcPts val="0"/>
              </a:spcAft>
              <a:buSzPts val="2400"/>
              <a:buChar char="-"/>
            </a:pPr>
            <a:endParaRPr b="0" dirty="0"/>
          </a:p>
        </p:txBody>
      </p:sp>
      <p:sp>
        <p:nvSpPr>
          <p:cNvPr id="2" name="Slide Number Placeholder 1">
            <a:extLst>
              <a:ext uri="{FF2B5EF4-FFF2-40B4-BE49-F238E27FC236}">
                <a16:creationId xmlns:a16="http://schemas.microsoft.com/office/drawing/2014/main" id="{99B197B0-2BEF-A144-CDE3-AAAF4A2814B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2</a:t>
            </a:fld>
            <a:endParaRPr lang="fr-CH"/>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D7DD88-77C9-5E97-F70A-F610E66354EF}"/>
              </a:ext>
            </a:extLst>
          </p:cNvPr>
          <p:cNvSpPr>
            <a:spLocks noGrp="1"/>
          </p:cNvSpPr>
          <p:nvPr>
            <p:ph type="title"/>
          </p:nvPr>
        </p:nvSpPr>
        <p:spPr/>
        <p:txBody>
          <a:bodyPr/>
          <a:lstStyle/>
          <a:p>
            <a:r>
              <a:rPr lang="en-GB" dirty="0"/>
              <a:t>Members of the Public Events Committee</a:t>
            </a:r>
          </a:p>
        </p:txBody>
      </p:sp>
      <p:sp>
        <p:nvSpPr>
          <p:cNvPr id="4" name="Slide Number Placeholder 3">
            <a:extLst>
              <a:ext uri="{FF2B5EF4-FFF2-40B4-BE49-F238E27FC236}">
                <a16:creationId xmlns:a16="http://schemas.microsoft.com/office/drawing/2014/main" id="{8407FE82-AD1E-D794-298A-AC31F94648B3}"/>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6" name="TextBox 5">
            <a:extLst>
              <a:ext uri="{FF2B5EF4-FFF2-40B4-BE49-F238E27FC236}">
                <a16:creationId xmlns:a16="http://schemas.microsoft.com/office/drawing/2014/main" id="{E58E85BA-1D23-2973-2CC2-3BF858CF6287}"/>
              </a:ext>
            </a:extLst>
          </p:cNvPr>
          <p:cNvSpPr txBox="1"/>
          <p:nvPr/>
        </p:nvSpPr>
        <p:spPr>
          <a:xfrm flipH="1">
            <a:off x="407987" y="1162205"/>
            <a:ext cx="4659401" cy="2893100"/>
          </a:xfrm>
          <a:prstGeom prst="rect">
            <a:avLst/>
          </a:prstGeom>
          <a:noFill/>
        </p:spPr>
        <p:txBody>
          <a:bodyPr wrap="square" lIns="0" tIns="0" rIns="0" bIns="0" rtlCol="0">
            <a:spAutoFit/>
          </a:bodyPr>
          <a:lstStyle/>
          <a:p>
            <a:r>
              <a:rPr lang="en-GB" sz="1600" dirty="0">
                <a:solidFill>
                  <a:srgbClr val="000000"/>
                </a:solidFill>
                <a:latin typeface="Calibri" panose="020F0502020204030204" pitchFamily="34" charset="0"/>
              </a:rPr>
              <a:t>Claudia </a:t>
            </a:r>
            <a:r>
              <a:rPr lang="en-GB" sz="1600" dirty="0" err="1">
                <a:solidFill>
                  <a:srgbClr val="000000"/>
                </a:solidFill>
                <a:latin typeface="Calibri" panose="020F0502020204030204" pitchFamily="34" charset="0"/>
              </a:rPr>
              <a:t>Marcelloni</a:t>
            </a:r>
            <a:r>
              <a:rPr lang="en-GB" sz="1600" dirty="0">
                <a:solidFill>
                  <a:srgbClr val="000000"/>
                </a:solidFill>
                <a:latin typeface="Calibri" panose="020F0502020204030204" pitchFamily="34" charset="0"/>
              </a:rPr>
              <a:t> (IR-ECO)*</a:t>
            </a:r>
          </a:p>
          <a:p>
            <a:pPr algn="l"/>
            <a:r>
              <a:rPr lang="en-GB" sz="1600" b="0" i="0" u="none" strike="noStrike" dirty="0">
                <a:solidFill>
                  <a:srgbClr val="000000"/>
                </a:solidFill>
                <a:effectLst/>
                <a:latin typeface="Calibri" panose="020F0502020204030204" pitchFamily="34" charset="0"/>
              </a:rPr>
              <a:t>Ana Godinho (IR-ECO)</a:t>
            </a:r>
          </a:p>
          <a:p>
            <a:pPr algn="l"/>
            <a:r>
              <a:rPr lang="en-GB" sz="1600" b="0" i="0" u="none" strike="noStrike" dirty="0">
                <a:solidFill>
                  <a:srgbClr val="000000"/>
                </a:solidFill>
                <a:effectLst/>
                <a:latin typeface="Calibri" panose="020F0502020204030204" pitchFamily="34" charset="0"/>
              </a:rPr>
              <a:t>Frederick </a:t>
            </a:r>
            <a:r>
              <a:rPr lang="en-GB" sz="1600" b="0" i="0" u="none" strike="noStrike" dirty="0" err="1">
                <a:solidFill>
                  <a:srgbClr val="000000"/>
                </a:solidFill>
                <a:effectLst/>
                <a:latin typeface="Calibri" panose="020F0502020204030204" pitchFamily="34" charset="0"/>
              </a:rPr>
              <a:t>Bordry</a:t>
            </a:r>
            <a:r>
              <a:rPr lang="en-GB" sz="1600" b="0" i="0" u="none" strike="noStrike" dirty="0">
                <a:solidFill>
                  <a:srgbClr val="000000"/>
                </a:solidFill>
                <a:effectLst/>
                <a:latin typeface="Calibri" panose="020F0502020204030204" pitchFamily="34" charset="0"/>
              </a:rPr>
              <a:t> (former Director for ATS)</a:t>
            </a:r>
          </a:p>
          <a:p>
            <a:pPr algn="l"/>
            <a:r>
              <a:rPr lang="en-GB" sz="1600" b="0" i="0" u="none" strike="noStrike" dirty="0" err="1">
                <a:solidFill>
                  <a:srgbClr val="000000"/>
                </a:solidFill>
                <a:effectLst/>
                <a:latin typeface="Calibri" panose="020F0502020204030204" pitchFamily="34" charset="0"/>
              </a:rPr>
              <a:t>Manuella</a:t>
            </a:r>
            <a:r>
              <a:rPr lang="en-GB" sz="1600" b="0" i="0" u="none" strike="noStrike" dirty="0">
                <a:solidFill>
                  <a:srgbClr val="000000"/>
                </a:solidFill>
                <a:effectLst/>
                <a:latin typeface="Calibri" panose="020F0502020204030204" pitchFamily="34" charset="0"/>
              </a:rPr>
              <a:t> </a:t>
            </a:r>
            <a:r>
              <a:rPr lang="en-GB" sz="1600" b="0" i="0" u="none" strike="noStrike" dirty="0" err="1">
                <a:solidFill>
                  <a:srgbClr val="000000"/>
                </a:solidFill>
                <a:effectLst/>
                <a:latin typeface="Calibri" panose="020F0502020204030204" pitchFamily="34" charset="0"/>
              </a:rPr>
              <a:t>Cirilli</a:t>
            </a:r>
            <a:r>
              <a:rPr lang="en-GB" sz="1600" b="0" i="0" u="none" strike="noStrike" dirty="0">
                <a:solidFill>
                  <a:srgbClr val="000000"/>
                </a:solidFill>
                <a:effectLst/>
                <a:latin typeface="Calibri" panose="020F0502020204030204" pitchFamily="34" charset="0"/>
              </a:rPr>
              <a:t> (IPT-KT)</a:t>
            </a:r>
          </a:p>
          <a:p>
            <a:pPr algn="l"/>
            <a:r>
              <a:rPr lang="en-GB" sz="1600" b="0" i="0" u="none" strike="noStrike" dirty="0">
                <a:solidFill>
                  <a:srgbClr val="000000"/>
                </a:solidFill>
                <a:effectLst/>
                <a:latin typeface="Calibri" panose="020F0502020204030204" pitchFamily="34" charset="0"/>
              </a:rPr>
              <a:t>Melania Coletta (HR-D&amp;I)</a:t>
            </a:r>
          </a:p>
          <a:p>
            <a:pPr algn="l"/>
            <a:r>
              <a:rPr lang="en-GB" sz="1600" b="0" i="0" u="none" strike="noStrike" dirty="0">
                <a:solidFill>
                  <a:srgbClr val="000000"/>
                </a:solidFill>
                <a:effectLst/>
                <a:latin typeface="Calibri" panose="020F0502020204030204" pitchFamily="34" charset="0"/>
              </a:rPr>
              <a:t>Tim Smith (IT-CEO)</a:t>
            </a:r>
          </a:p>
          <a:p>
            <a:pPr algn="l"/>
            <a:r>
              <a:rPr lang="en-GB" sz="1600" b="0" i="0" u="none" strike="noStrike" dirty="0">
                <a:solidFill>
                  <a:srgbClr val="000000"/>
                </a:solidFill>
                <a:effectLst/>
                <a:latin typeface="Calibri" panose="020F0502020204030204" pitchFamily="34" charset="0"/>
              </a:rPr>
              <a:t>Pascale Goy (C&amp;SF)</a:t>
            </a:r>
          </a:p>
          <a:p>
            <a:pPr algn="l"/>
            <a:r>
              <a:rPr lang="en-GB" sz="1600" b="0" i="0" u="none" strike="noStrike" dirty="0">
                <a:solidFill>
                  <a:srgbClr val="000000"/>
                </a:solidFill>
                <a:effectLst/>
                <a:latin typeface="Calibri" panose="020F0502020204030204" pitchFamily="34" charset="0"/>
              </a:rPr>
              <a:t>Loraine Massarotti (SG-VI)</a:t>
            </a:r>
          </a:p>
          <a:p>
            <a:pPr algn="l"/>
            <a:r>
              <a:rPr lang="en-GB" sz="1600" b="0" i="0" u="none" strike="noStrike" dirty="0">
                <a:solidFill>
                  <a:srgbClr val="000000"/>
                </a:solidFill>
                <a:effectLst/>
                <a:latin typeface="Calibri" panose="020F0502020204030204" pitchFamily="34" charset="0"/>
              </a:rPr>
              <a:t>François Briard (SG-VI)</a:t>
            </a:r>
          </a:p>
          <a:p>
            <a:pPr algn="l"/>
            <a:r>
              <a:rPr lang="en-GB" sz="1600" dirty="0">
                <a:solidFill>
                  <a:srgbClr val="000000"/>
                </a:solidFill>
                <a:latin typeface="Calibri" panose="020F0502020204030204" pitchFamily="34" charset="0"/>
              </a:rPr>
              <a:t>Matthew Chalmers (IR-ECO) (proposed)</a:t>
            </a:r>
            <a:endParaRPr lang="en-GB" sz="1600" b="0" i="0" u="none" strike="noStrike" dirty="0">
              <a:solidFill>
                <a:srgbClr val="000000"/>
              </a:solidFill>
              <a:effectLst/>
              <a:latin typeface="Calibri" panose="020F0502020204030204" pitchFamily="34" charset="0"/>
            </a:endParaRPr>
          </a:p>
          <a:p>
            <a:pPr algn="l"/>
            <a:endParaRPr lang="en-GB" sz="1600" dirty="0"/>
          </a:p>
          <a:p>
            <a:pPr algn="l"/>
            <a:r>
              <a:rPr lang="en-GB" sz="1200" dirty="0"/>
              <a:t>* Convener of the Committee</a:t>
            </a:r>
          </a:p>
        </p:txBody>
      </p:sp>
      <p:sp>
        <p:nvSpPr>
          <p:cNvPr id="7" name="TextBox 6">
            <a:extLst>
              <a:ext uri="{FF2B5EF4-FFF2-40B4-BE49-F238E27FC236}">
                <a16:creationId xmlns:a16="http://schemas.microsoft.com/office/drawing/2014/main" id="{56A7EC28-40E9-5321-D1D0-353B9F17D064}"/>
              </a:ext>
            </a:extLst>
          </p:cNvPr>
          <p:cNvSpPr txBox="1"/>
          <p:nvPr/>
        </p:nvSpPr>
        <p:spPr>
          <a:xfrm>
            <a:off x="5486013" y="1162205"/>
            <a:ext cx="6226438" cy="3200876"/>
          </a:xfrm>
          <a:prstGeom prst="rect">
            <a:avLst/>
          </a:prstGeom>
          <a:noFill/>
        </p:spPr>
        <p:txBody>
          <a:bodyPr wrap="square" lIns="0" tIns="0" rIns="0" bIns="0" rtlCol="0">
            <a:spAutoFit/>
          </a:bodyPr>
          <a:lstStyle/>
          <a:p>
            <a:pPr algn="l"/>
            <a:r>
              <a:rPr lang="en-GB" sz="1600" dirty="0"/>
              <a:t>Committee has been asked to:</a:t>
            </a:r>
          </a:p>
          <a:p>
            <a:pPr marL="285750" indent="-285750" algn="l">
              <a:buFont typeface="Arial" panose="020B0604020202020204" pitchFamily="34" charset="0"/>
              <a:buChar char="•"/>
            </a:pPr>
            <a:r>
              <a:rPr lang="en-GB" sz="1600" dirty="0"/>
              <a:t>Include an active research physicist</a:t>
            </a:r>
          </a:p>
          <a:p>
            <a:pPr marL="742950" lvl="1" indent="-285750">
              <a:buFont typeface="Arial" panose="020B0604020202020204" pitchFamily="34" charset="0"/>
              <a:buChar char="•"/>
            </a:pPr>
            <a:r>
              <a:rPr lang="en-GB" sz="1600" dirty="0"/>
              <a:t>This role was carried out by Rolf </a:t>
            </a:r>
            <a:r>
              <a:rPr lang="en-GB" sz="1600" dirty="0" err="1"/>
              <a:t>Landua</a:t>
            </a:r>
            <a:r>
              <a:rPr lang="en-GB" sz="1600" dirty="0"/>
              <a:t>, then James Gillies</a:t>
            </a:r>
          </a:p>
          <a:p>
            <a:pPr marL="285750" indent="-285750" algn="l">
              <a:buFont typeface="Arial" panose="020B0604020202020204" pitchFamily="34" charset="0"/>
              <a:buChar char="•"/>
            </a:pPr>
            <a:r>
              <a:rPr lang="en-GB" sz="1600" dirty="0"/>
              <a:t>Formalise the process of membership</a:t>
            </a:r>
          </a:p>
          <a:p>
            <a:pPr marL="742950" lvl="1" indent="-285750">
              <a:buFont typeface="Arial" panose="020B0604020202020204" pitchFamily="34" charset="0"/>
              <a:buChar char="•"/>
            </a:pPr>
            <a:r>
              <a:rPr lang="en-GB" sz="1600" dirty="0"/>
              <a:t>Have nominations approved by IR Director?</a:t>
            </a:r>
          </a:p>
          <a:p>
            <a:pPr marL="742950" lvl="1" indent="-285750">
              <a:buFont typeface="Arial" panose="020B0604020202020204" pitchFamily="34" charset="0"/>
              <a:buChar char="•"/>
            </a:pPr>
            <a:endParaRPr lang="en-GB" sz="1600" dirty="0"/>
          </a:p>
          <a:p>
            <a:pPr lvl="1"/>
            <a:endParaRPr lang="en-GB" sz="1600" dirty="0"/>
          </a:p>
          <a:p>
            <a:pPr marL="742950" lvl="1" indent="-285750">
              <a:buFont typeface="Arial" panose="020B0604020202020204" pitchFamily="34" charset="0"/>
              <a:buChar char="•"/>
            </a:pPr>
            <a:endParaRPr lang="en-GB" sz="1600" dirty="0"/>
          </a:p>
          <a:p>
            <a:r>
              <a:rPr lang="en-GB" sz="1600" dirty="0"/>
              <a:t>This is an opportunity for us to:</a:t>
            </a:r>
          </a:p>
          <a:p>
            <a:pPr marL="285750" indent="-285750">
              <a:buFont typeface="Arial" panose="020B0604020202020204" pitchFamily="34" charset="0"/>
              <a:buChar char="•"/>
            </a:pPr>
            <a:r>
              <a:rPr lang="en-GB" sz="1600" dirty="0"/>
              <a:t>Discuss the ideal composition of the committee</a:t>
            </a:r>
          </a:p>
          <a:p>
            <a:pPr marL="742950" lvl="1" indent="-285750">
              <a:buFont typeface="Arial" panose="020B0604020202020204" pitchFamily="34" charset="0"/>
              <a:buChar char="•"/>
            </a:pPr>
            <a:r>
              <a:rPr lang="en-GB" sz="1600" dirty="0"/>
              <a:t>Is anyone missing?</a:t>
            </a:r>
          </a:p>
          <a:p>
            <a:pPr marL="285750" indent="-285750">
              <a:buFont typeface="Arial" panose="020B0604020202020204" pitchFamily="34" charset="0"/>
              <a:buChar char="•"/>
            </a:pPr>
            <a:r>
              <a:rPr lang="en-GB" sz="1600" dirty="0"/>
              <a:t>Finalise the </a:t>
            </a:r>
            <a:r>
              <a:rPr lang="en-GB" sz="1600" dirty="0" err="1"/>
              <a:t>ToR</a:t>
            </a:r>
            <a:endParaRPr lang="en-GB" sz="1600" dirty="0"/>
          </a:p>
          <a:p>
            <a:pPr marL="742950" lvl="1" indent="-285750">
              <a:buFont typeface="Arial" panose="020B0604020202020204" pitchFamily="34" charset="0"/>
              <a:buChar char="•"/>
            </a:pPr>
            <a:r>
              <a:rPr lang="en-GB" sz="1600" dirty="0"/>
              <a:t>Initial draft </a:t>
            </a:r>
            <a:r>
              <a:rPr lang="en-GB" sz="1600" dirty="0">
                <a:hlinkClick r:id="rId2"/>
              </a:rPr>
              <a:t>here</a:t>
            </a:r>
            <a:endParaRPr lang="en-GB" sz="1600" dirty="0"/>
          </a:p>
        </p:txBody>
      </p:sp>
      <p:sp>
        <p:nvSpPr>
          <p:cNvPr id="8" name="TextBox 7">
            <a:extLst>
              <a:ext uri="{FF2B5EF4-FFF2-40B4-BE49-F238E27FC236}">
                <a16:creationId xmlns:a16="http://schemas.microsoft.com/office/drawing/2014/main" id="{3FAC4977-F6CC-8D09-77E2-2020C759B985}"/>
              </a:ext>
            </a:extLst>
          </p:cNvPr>
          <p:cNvSpPr txBox="1"/>
          <p:nvPr/>
        </p:nvSpPr>
        <p:spPr>
          <a:xfrm>
            <a:off x="407988" y="4735730"/>
            <a:ext cx="11376025" cy="1508105"/>
          </a:xfrm>
          <a:prstGeom prst="rect">
            <a:avLst/>
          </a:prstGeom>
          <a:solidFill>
            <a:schemeClr val="accent4"/>
          </a:solidFill>
        </p:spPr>
        <p:txBody>
          <a:bodyPr wrap="square" lIns="0" tIns="0" rIns="0" bIns="0" rtlCol="0">
            <a:spAutoFit/>
          </a:bodyPr>
          <a:lstStyle/>
          <a:p>
            <a:pPr algn="l"/>
            <a:r>
              <a:rPr lang="en-GB" sz="1400" b="0" i="1" dirty="0">
                <a:solidFill>
                  <a:srgbClr val="000000"/>
                </a:solidFill>
                <a:effectLst/>
              </a:rPr>
              <a:t>1. </a:t>
            </a:r>
            <a:r>
              <a:rPr lang="en-GB" sz="1400" b="1" i="1" dirty="0">
                <a:solidFill>
                  <a:srgbClr val="000000"/>
                </a:solidFill>
                <a:effectLst/>
              </a:rPr>
              <a:t>Purpose</a:t>
            </a:r>
          </a:p>
          <a:p>
            <a:pPr algn="l"/>
            <a:r>
              <a:rPr lang="en-GB" sz="1400" b="0" i="1" dirty="0">
                <a:solidFill>
                  <a:srgbClr val="000000"/>
                </a:solidFill>
                <a:effectLst/>
              </a:rPr>
              <a:t>The purpose of the Public Events Committee is to ensure the diversity of the public events programme in terms of format, content, gender and language of the presenter, target audience, etc. Using their professional network, members are invited to suggest content for the chosen themes.</a:t>
            </a:r>
          </a:p>
          <a:p>
            <a:pPr algn="l"/>
            <a:r>
              <a:rPr lang="en-GB" sz="1400" b="0" i="1" dirty="0">
                <a:solidFill>
                  <a:srgbClr val="000000"/>
                </a:solidFill>
                <a:effectLst/>
              </a:rPr>
              <a:t>2. </a:t>
            </a:r>
            <a:r>
              <a:rPr lang="en-GB" sz="1400" b="1" i="1" dirty="0">
                <a:solidFill>
                  <a:srgbClr val="000000"/>
                </a:solidFill>
                <a:effectLst/>
              </a:rPr>
              <a:t>Responsibility</a:t>
            </a:r>
          </a:p>
          <a:p>
            <a:pPr algn="l"/>
            <a:r>
              <a:rPr lang="en-GB" sz="1400" b="0" i="1" dirty="0">
                <a:solidFill>
                  <a:srgbClr val="000000"/>
                </a:solidFill>
                <a:effectLst/>
              </a:rPr>
              <a:t>The committee is responsible for reviewing proposals received from internal and external sources once feasibility has been established by the Public Events team.</a:t>
            </a:r>
          </a:p>
          <a:p>
            <a:pPr algn="l"/>
            <a:endParaRPr lang="en-GB" sz="1400" i="1" dirty="0"/>
          </a:p>
        </p:txBody>
      </p:sp>
    </p:spTree>
    <p:extLst>
      <p:ext uri="{BB962C8B-B14F-4D97-AF65-F5344CB8AC3E}">
        <p14:creationId xmlns:p14="http://schemas.microsoft.com/office/powerpoint/2010/main" val="3631601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27926740633_0_93"/>
          <p:cNvSpPr txBox="1">
            <a:spLocks noGrp="1"/>
          </p:cNvSpPr>
          <p:nvPr>
            <p:ph type="title"/>
          </p:nvPr>
        </p:nvSpPr>
        <p:spPr>
          <a:xfrm>
            <a:off x="407988" y="373593"/>
            <a:ext cx="11376000" cy="1065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r-CH"/>
              <a:t>Public Events Programming Strategy</a:t>
            </a:r>
            <a:endParaRPr/>
          </a:p>
        </p:txBody>
      </p:sp>
      <p:sp>
        <p:nvSpPr>
          <p:cNvPr id="211" name="Google Shape;211;g27926740633_0_93"/>
          <p:cNvSpPr txBox="1">
            <a:spLocks noGrp="1"/>
          </p:cNvSpPr>
          <p:nvPr>
            <p:ph type="body" idx="1"/>
          </p:nvPr>
        </p:nvSpPr>
        <p:spPr>
          <a:xfrm>
            <a:off x="407989" y="1592263"/>
            <a:ext cx="11376000" cy="4608600"/>
          </a:xfrm>
          <a:prstGeom prst="rect">
            <a:avLst/>
          </a:prstGeom>
        </p:spPr>
        <p:txBody>
          <a:bodyPr spcFirstLastPara="1" wrap="square" lIns="0" tIns="0" rIns="0" bIns="0" anchor="t" anchorCtr="0">
            <a:noAutofit/>
          </a:bodyPr>
          <a:lstStyle/>
          <a:p>
            <a:pPr marL="0" lvl="0" indent="0" algn="l" rtl="0">
              <a:spcBef>
                <a:spcPts val="1800"/>
              </a:spcBef>
              <a:spcAft>
                <a:spcPts val="0"/>
              </a:spcAft>
              <a:buNone/>
            </a:pPr>
            <a:endParaRPr dirty="0"/>
          </a:p>
        </p:txBody>
      </p:sp>
      <p:sp>
        <p:nvSpPr>
          <p:cNvPr id="212" name="Google Shape;212;g27926740633_0_93"/>
          <p:cNvSpPr/>
          <p:nvPr/>
        </p:nvSpPr>
        <p:spPr>
          <a:xfrm>
            <a:off x="5345437" y="2674029"/>
            <a:ext cx="1420800" cy="2052300"/>
          </a:xfrm>
          <a:prstGeom prst="rect">
            <a:avLst/>
          </a:prstGeom>
          <a:solidFill>
            <a:srgbClr val="F9CB9C"/>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g27926740633_0_93"/>
          <p:cNvSpPr txBox="1"/>
          <p:nvPr/>
        </p:nvSpPr>
        <p:spPr>
          <a:xfrm>
            <a:off x="5331975" y="3232769"/>
            <a:ext cx="1420800" cy="1185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CH" sz="1100" b="0" i="0" u="none" strike="noStrike" cap="none">
                <a:solidFill>
                  <a:srgbClr val="000000"/>
                </a:solidFill>
                <a:latin typeface="Arial"/>
                <a:ea typeface="Arial"/>
                <a:cs typeface="Arial"/>
                <a:sym typeface="Arial"/>
              </a:rPr>
              <a:t>Events for the general public (e.g. talks, performances, Sparks!...)</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000000"/>
              </a:solidFill>
              <a:latin typeface="Arial"/>
              <a:ea typeface="Arial"/>
              <a:cs typeface="Arial"/>
              <a:sym typeface="Arial"/>
            </a:endParaRPr>
          </a:p>
        </p:txBody>
      </p:sp>
      <p:sp>
        <p:nvSpPr>
          <p:cNvPr id="214" name="Google Shape;214;g27926740633_0_93"/>
          <p:cNvSpPr txBox="1"/>
          <p:nvPr/>
        </p:nvSpPr>
        <p:spPr>
          <a:xfrm>
            <a:off x="5306737" y="1508021"/>
            <a:ext cx="14982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CH" b="1" i="0" u="none" strike="noStrike" cap="none" dirty="0">
                <a:solidFill>
                  <a:srgbClr val="000000"/>
                </a:solidFill>
                <a:latin typeface="Arial"/>
                <a:ea typeface="Arial"/>
                <a:cs typeface="Arial"/>
                <a:sym typeface="Arial"/>
              </a:rPr>
              <a:t>At CERN – in Globe or SGW</a:t>
            </a:r>
            <a:endParaRPr b="1" i="0" u="none" strike="noStrike" cap="none" dirty="0">
              <a:solidFill>
                <a:srgbClr val="000000"/>
              </a:solidFill>
              <a:latin typeface="Arial"/>
              <a:ea typeface="Arial"/>
              <a:cs typeface="Arial"/>
              <a:sym typeface="Arial"/>
            </a:endParaRPr>
          </a:p>
        </p:txBody>
      </p:sp>
      <p:sp>
        <p:nvSpPr>
          <p:cNvPr id="215" name="Google Shape;215;g27926740633_0_93"/>
          <p:cNvSpPr/>
          <p:nvPr/>
        </p:nvSpPr>
        <p:spPr>
          <a:xfrm>
            <a:off x="2335826" y="2791930"/>
            <a:ext cx="1420800" cy="593100"/>
          </a:xfrm>
          <a:prstGeom prst="rect">
            <a:avLst/>
          </a:prstGeom>
          <a:no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g27926740633_0_93"/>
          <p:cNvSpPr txBox="1"/>
          <p:nvPr/>
        </p:nvSpPr>
        <p:spPr>
          <a:xfrm>
            <a:off x="2339607" y="2783616"/>
            <a:ext cx="13734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100" dirty="0" err="1"/>
              <a:t>Thematic</a:t>
            </a:r>
            <a:r>
              <a:rPr lang="fr-CH" sz="1100" dirty="0"/>
              <a:t> Events</a:t>
            </a:r>
            <a:endParaRPr sz="1100" dirty="0"/>
          </a:p>
        </p:txBody>
      </p:sp>
      <p:cxnSp>
        <p:nvCxnSpPr>
          <p:cNvPr id="217" name="Google Shape;217;g27926740633_0_93"/>
          <p:cNvCxnSpPr/>
          <p:nvPr/>
        </p:nvCxnSpPr>
        <p:spPr>
          <a:xfrm>
            <a:off x="5331975" y="2431881"/>
            <a:ext cx="1420800" cy="0"/>
          </a:xfrm>
          <a:prstGeom prst="straightConnector1">
            <a:avLst/>
          </a:prstGeom>
          <a:noFill/>
          <a:ln w="9525" cap="flat" cmpd="sng">
            <a:solidFill>
              <a:srgbClr val="595959"/>
            </a:solidFill>
            <a:prstDash val="solid"/>
            <a:round/>
            <a:headEnd type="none" w="sm" len="sm"/>
            <a:tailEnd type="none" w="sm" len="sm"/>
          </a:ln>
        </p:spPr>
      </p:cxnSp>
      <p:sp>
        <p:nvSpPr>
          <p:cNvPr id="218" name="Google Shape;218;g27926740633_0_93"/>
          <p:cNvSpPr/>
          <p:nvPr/>
        </p:nvSpPr>
        <p:spPr>
          <a:xfrm>
            <a:off x="6843759" y="2364532"/>
            <a:ext cx="256200" cy="2667600"/>
          </a:xfrm>
          <a:prstGeom prst="rightBrace">
            <a:avLst>
              <a:gd name="adj1" fmla="val 8333"/>
              <a:gd name="adj2" fmla="val 50000"/>
            </a:avLst>
          </a:prstGeom>
          <a:noFill/>
          <a:ln w="12700" cap="flat" cmpd="sng">
            <a:solidFill>
              <a:srgbClr val="3B7FF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9" name="Google Shape;219;g27926740633_0_93"/>
          <p:cNvSpPr txBox="1"/>
          <p:nvPr/>
        </p:nvSpPr>
        <p:spPr>
          <a:xfrm>
            <a:off x="7349950" y="3137625"/>
            <a:ext cx="2308200"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CH" sz="1500" b="1" dirty="0"/>
              <a:t>Goal </a:t>
            </a:r>
            <a:r>
              <a:rPr lang="fr-CH" sz="1500" b="1" dirty="0" err="1"/>
              <a:t>is</a:t>
            </a:r>
            <a:r>
              <a:rPr lang="fr-CH" sz="1500" b="1" dirty="0"/>
              <a:t> to have a </a:t>
            </a:r>
            <a:r>
              <a:rPr lang="fr-CH" sz="1500" b="1" dirty="0" err="1"/>
              <a:t>season</a:t>
            </a:r>
            <a:r>
              <a:rPr lang="fr-CH" sz="1500" b="1" dirty="0"/>
              <a:t> of </a:t>
            </a:r>
            <a:r>
              <a:rPr lang="fr-CH" sz="1500" b="1" dirty="0" err="1"/>
              <a:t>events</a:t>
            </a:r>
            <a:r>
              <a:rPr lang="fr-CH" sz="1500" b="1" dirty="0"/>
              <a:t> running </a:t>
            </a:r>
            <a:r>
              <a:rPr lang="fr-CH" sz="1500" b="1" dirty="0" err="1"/>
              <a:t>from</a:t>
            </a:r>
            <a:r>
              <a:rPr lang="fr-CH" sz="1500" b="1" dirty="0"/>
              <a:t> Sept to June </a:t>
            </a:r>
            <a:endParaRPr sz="1500" b="1" dirty="0"/>
          </a:p>
        </p:txBody>
      </p:sp>
      <p:cxnSp>
        <p:nvCxnSpPr>
          <p:cNvPr id="220" name="Google Shape;220;g27926740633_0_93"/>
          <p:cNvCxnSpPr/>
          <p:nvPr/>
        </p:nvCxnSpPr>
        <p:spPr>
          <a:xfrm>
            <a:off x="5345437" y="5122473"/>
            <a:ext cx="1498200" cy="0"/>
          </a:xfrm>
          <a:prstGeom prst="straightConnector1">
            <a:avLst/>
          </a:prstGeom>
          <a:noFill/>
          <a:ln w="25400" cap="flat" cmpd="sng">
            <a:solidFill>
              <a:srgbClr val="000000"/>
            </a:solidFill>
            <a:prstDash val="solid"/>
            <a:round/>
            <a:headEnd type="none" w="sm" len="sm"/>
            <a:tailEnd type="none" w="sm" len="sm"/>
          </a:ln>
          <a:effectLst>
            <a:outerShdw blurRad="40000" dist="20000" dir="5400000" rotWithShape="0">
              <a:srgbClr val="000000">
                <a:alpha val="37650"/>
              </a:srgbClr>
            </a:outerShdw>
          </a:effectLst>
        </p:spPr>
      </p:cxnSp>
      <p:sp>
        <p:nvSpPr>
          <p:cNvPr id="221" name="Google Shape;221;g27926740633_0_93"/>
          <p:cNvSpPr txBox="1"/>
          <p:nvPr/>
        </p:nvSpPr>
        <p:spPr>
          <a:xfrm>
            <a:off x="5254575" y="5248509"/>
            <a:ext cx="15756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CH" b="1" i="0" u="none" strike="noStrike" cap="none" dirty="0">
                <a:solidFill>
                  <a:srgbClr val="000000"/>
                </a:solidFill>
              </a:rPr>
              <a:t>Public Events </a:t>
            </a:r>
            <a:r>
              <a:rPr lang="fr-CH" b="1" i="0" u="none" strike="noStrike" cap="none" dirty="0" err="1">
                <a:solidFill>
                  <a:srgbClr val="000000"/>
                </a:solidFill>
              </a:rPr>
              <a:t>Committee</a:t>
            </a:r>
            <a:endParaRPr b="1" dirty="0"/>
          </a:p>
        </p:txBody>
      </p:sp>
      <p:sp>
        <p:nvSpPr>
          <p:cNvPr id="222" name="Google Shape;222;g27926740633_0_93"/>
          <p:cNvSpPr/>
          <p:nvPr/>
        </p:nvSpPr>
        <p:spPr>
          <a:xfrm>
            <a:off x="2335826" y="4043586"/>
            <a:ext cx="1407900" cy="587100"/>
          </a:xfrm>
          <a:prstGeom prst="rect">
            <a:avLst/>
          </a:prstGeom>
          <a:no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g27926740633_0_93"/>
          <p:cNvSpPr txBox="1"/>
          <p:nvPr/>
        </p:nvSpPr>
        <p:spPr>
          <a:xfrm>
            <a:off x="2327122" y="4043586"/>
            <a:ext cx="1386000" cy="76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rgbClr val="000000"/>
              </a:buClr>
              <a:buFont typeface="Arial"/>
              <a:buNone/>
            </a:pPr>
            <a:r>
              <a:rPr lang="fr-CH" sz="1100"/>
              <a:t>Off-Theme Events </a:t>
            </a:r>
            <a:endParaRPr sz="1100" i="1"/>
          </a:p>
          <a:p>
            <a:pPr marL="0" marR="0" lvl="0" indent="0" algn="l" rtl="0">
              <a:lnSpc>
                <a:spcPct val="100000"/>
              </a:lnSpc>
              <a:spcBef>
                <a:spcPts val="0"/>
              </a:spcBef>
              <a:spcAft>
                <a:spcPts val="0"/>
              </a:spcAft>
              <a:buClr>
                <a:srgbClr val="000000"/>
              </a:buClr>
              <a:buSzPts val="1100"/>
              <a:buFont typeface="Arial"/>
              <a:buNone/>
            </a:pPr>
            <a:endParaRPr sz="1100"/>
          </a:p>
          <a:p>
            <a:pPr marL="0" marR="0" lvl="0" indent="0" algn="l" rtl="0">
              <a:lnSpc>
                <a:spcPct val="100000"/>
              </a:lnSpc>
              <a:spcBef>
                <a:spcPts val="0"/>
              </a:spcBef>
              <a:spcAft>
                <a:spcPts val="0"/>
              </a:spcAft>
              <a:buNone/>
            </a:pPr>
            <a:endParaRPr sz="1600" b="0" i="1" u="none" strike="noStrike" cap="none">
              <a:solidFill>
                <a:srgbClr val="000000"/>
              </a:solidFill>
              <a:latin typeface="Arial"/>
              <a:ea typeface="Arial"/>
              <a:cs typeface="Arial"/>
              <a:sym typeface="Arial"/>
            </a:endParaRPr>
          </a:p>
        </p:txBody>
      </p:sp>
      <p:cxnSp>
        <p:nvCxnSpPr>
          <p:cNvPr id="224" name="Google Shape;224;g27926740633_0_93"/>
          <p:cNvCxnSpPr>
            <a:stCxn id="213" idx="1"/>
            <a:endCxn id="216" idx="3"/>
          </p:cNvCxnSpPr>
          <p:nvPr/>
        </p:nvCxnSpPr>
        <p:spPr>
          <a:xfrm rot="10800000">
            <a:off x="3712875" y="2960519"/>
            <a:ext cx="1619100" cy="864900"/>
          </a:xfrm>
          <a:prstGeom prst="straightConnector1">
            <a:avLst/>
          </a:prstGeom>
          <a:noFill/>
          <a:ln w="9525" cap="flat" cmpd="sng">
            <a:solidFill>
              <a:srgbClr val="3B7FF2"/>
            </a:solidFill>
            <a:prstDash val="solid"/>
            <a:round/>
            <a:headEnd type="none" w="sm" len="sm"/>
            <a:tailEnd type="triangle" w="med" len="med"/>
          </a:ln>
        </p:spPr>
      </p:cxnSp>
      <p:cxnSp>
        <p:nvCxnSpPr>
          <p:cNvPr id="225" name="Google Shape;225;g27926740633_0_93"/>
          <p:cNvCxnSpPr>
            <a:stCxn id="213" idx="1"/>
            <a:endCxn id="223" idx="3"/>
          </p:cNvCxnSpPr>
          <p:nvPr/>
        </p:nvCxnSpPr>
        <p:spPr>
          <a:xfrm flipH="1">
            <a:off x="3713175" y="3825419"/>
            <a:ext cx="1618800" cy="603000"/>
          </a:xfrm>
          <a:prstGeom prst="straightConnector1">
            <a:avLst/>
          </a:prstGeom>
          <a:noFill/>
          <a:ln w="9525" cap="flat" cmpd="sng">
            <a:solidFill>
              <a:srgbClr val="3B7FF2"/>
            </a:solidFill>
            <a:prstDash val="solid"/>
            <a:round/>
            <a:headEnd type="none" w="sm" len="sm"/>
            <a:tailEnd type="triangle" w="med" len="med"/>
          </a:ln>
        </p:spPr>
      </p:cxnSp>
      <p:sp>
        <p:nvSpPr>
          <p:cNvPr id="2" name="Slide Number Placeholder 1">
            <a:extLst>
              <a:ext uri="{FF2B5EF4-FFF2-40B4-BE49-F238E27FC236}">
                <a16:creationId xmlns:a16="http://schemas.microsoft.com/office/drawing/2014/main" id="{1CDC115A-7845-4EF4-88A2-B4DF53D01A0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4</a:t>
            </a:fld>
            <a:endParaRPr lang="fr-CH"/>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g27926740633_0_350"/>
          <p:cNvSpPr txBox="1">
            <a:spLocks noGrp="1"/>
          </p:cNvSpPr>
          <p:nvPr>
            <p:ph type="title"/>
          </p:nvPr>
        </p:nvSpPr>
        <p:spPr>
          <a:xfrm>
            <a:off x="233815" y="221693"/>
            <a:ext cx="11360700" cy="763500"/>
          </a:xfrm>
          <a:prstGeom prst="rect">
            <a:avLst/>
          </a:prstGeom>
          <a:noFill/>
          <a:ln>
            <a:noFill/>
          </a:ln>
        </p:spPr>
        <p:txBody>
          <a:bodyPr spcFirstLastPara="1" wrap="square" lIns="121900" tIns="121900" rIns="121900" bIns="121900" anchor="t" anchorCtr="0">
            <a:normAutofit fontScale="90000"/>
          </a:bodyPr>
          <a:lstStyle/>
          <a:p>
            <a:pPr marL="0" lvl="0" indent="0" algn="l" rtl="0">
              <a:lnSpc>
                <a:spcPct val="100000"/>
              </a:lnSpc>
              <a:spcBef>
                <a:spcPts val="0"/>
              </a:spcBef>
              <a:spcAft>
                <a:spcPts val="0"/>
              </a:spcAft>
              <a:buSzPct val="113888"/>
              <a:buNone/>
            </a:pPr>
            <a:r>
              <a:rPr lang="en-GB"/>
              <a:t>Overview of current and next seasons</a:t>
            </a:r>
          </a:p>
        </p:txBody>
      </p:sp>
      <p:sp>
        <p:nvSpPr>
          <p:cNvPr id="231" name="Google Shape;231;g27926740633_0_350"/>
          <p:cNvSpPr/>
          <p:nvPr/>
        </p:nvSpPr>
        <p:spPr>
          <a:xfrm>
            <a:off x="851811" y="1287877"/>
            <a:ext cx="3167921" cy="383990"/>
          </a:xfrm>
          <a:prstGeom prst="rect">
            <a:avLst/>
          </a:prstGeom>
          <a:solidFill>
            <a:srgbClr val="3978DB"/>
          </a:solidFill>
          <a:ln w="25400" cap="flat" cmpd="sng">
            <a:solidFill>
              <a:srgbClr val="3978DB"/>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lang="en-GB"/>
          </a:p>
        </p:txBody>
      </p:sp>
      <p:sp>
        <p:nvSpPr>
          <p:cNvPr id="232" name="Google Shape;232;g27926740633_0_350"/>
          <p:cNvSpPr txBox="1"/>
          <p:nvPr/>
        </p:nvSpPr>
        <p:spPr>
          <a:xfrm>
            <a:off x="851811" y="1287877"/>
            <a:ext cx="3167921" cy="383990"/>
          </a:xfrm>
          <a:prstGeom prst="rect">
            <a:avLst/>
          </a:prstGeom>
          <a:noFill/>
          <a:ln>
            <a:noFill/>
          </a:ln>
        </p:spPr>
        <p:txBody>
          <a:bodyPr spcFirstLastPara="1" wrap="square" lIns="94800" tIns="54175" rIns="94800" bIns="54175" anchor="ctr" anchorCtr="0">
            <a:noAutofit/>
          </a:bodyPr>
          <a:lstStyle/>
          <a:p>
            <a:pPr marL="0" marR="0" lvl="0" indent="0" algn="ctr" rtl="0">
              <a:lnSpc>
                <a:spcPct val="90000"/>
              </a:lnSpc>
              <a:spcBef>
                <a:spcPts val="0"/>
              </a:spcBef>
              <a:spcAft>
                <a:spcPts val="0"/>
              </a:spcAft>
              <a:buClr>
                <a:srgbClr val="000000"/>
              </a:buClr>
              <a:buSzPts val="1300"/>
              <a:buFont typeface="Arial"/>
              <a:buNone/>
            </a:pPr>
            <a:r>
              <a:rPr lang="en-GB" sz="1300" b="1">
                <a:solidFill>
                  <a:schemeClr val="lt1"/>
                </a:solidFill>
              </a:rPr>
              <a:t>2023/24</a:t>
            </a:r>
            <a:r>
              <a:rPr lang="en-GB" sz="1300" b="1" i="0" u="none" strike="noStrike" cap="none">
                <a:solidFill>
                  <a:schemeClr val="lt1"/>
                </a:solidFill>
              </a:rPr>
              <a:t> </a:t>
            </a:r>
            <a:r>
              <a:rPr lang="en-GB" sz="1300" b="1">
                <a:solidFill>
                  <a:schemeClr val="lt1"/>
                </a:solidFill>
              </a:rPr>
              <a:t>(ongoing)</a:t>
            </a:r>
            <a:endParaRPr lang="en-GB" sz="1300" b="1" i="0" u="none" strike="noStrike" cap="none">
              <a:solidFill>
                <a:schemeClr val="lt1"/>
              </a:solidFill>
            </a:endParaRPr>
          </a:p>
        </p:txBody>
      </p:sp>
      <p:sp>
        <p:nvSpPr>
          <p:cNvPr id="233" name="Google Shape;233;g27926740633_0_350"/>
          <p:cNvSpPr/>
          <p:nvPr/>
        </p:nvSpPr>
        <p:spPr>
          <a:xfrm>
            <a:off x="851811" y="1671868"/>
            <a:ext cx="3167921" cy="4391890"/>
          </a:xfrm>
          <a:prstGeom prst="rect">
            <a:avLst/>
          </a:prstGeom>
          <a:solidFill>
            <a:srgbClr val="CDD8FB">
              <a:alpha val="89800"/>
            </a:srgbClr>
          </a:solidFill>
          <a:ln w="25400" cap="flat" cmpd="sng">
            <a:solidFill>
              <a:srgbClr val="CDD8FB">
                <a:alpha val="89800"/>
              </a:srgbClr>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lang="en-GB"/>
          </a:p>
        </p:txBody>
      </p:sp>
      <p:sp>
        <p:nvSpPr>
          <p:cNvPr id="234" name="Google Shape;234;g27926740633_0_350"/>
          <p:cNvSpPr txBox="1"/>
          <p:nvPr/>
        </p:nvSpPr>
        <p:spPr>
          <a:xfrm>
            <a:off x="851811" y="1671868"/>
            <a:ext cx="3167921" cy="4391890"/>
          </a:xfrm>
          <a:prstGeom prst="rect">
            <a:avLst/>
          </a:prstGeom>
          <a:noFill/>
          <a:ln>
            <a:noFill/>
          </a:ln>
        </p:spPr>
        <p:txBody>
          <a:bodyPr spcFirstLastPara="1" wrap="square" lIns="71100" tIns="71100" rIns="94800" bIns="106675" anchor="t" anchorCtr="0">
            <a:noAutofit/>
          </a:bodyPr>
          <a:lstStyle/>
          <a:p>
            <a:pPr marL="76200" marR="0" lvl="1" indent="-76200" algn="l" rtl="0">
              <a:lnSpc>
                <a:spcPct val="90000"/>
              </a:lnSpc>
              <a:spcBef>
                <a:spcPts val="0"/>
              </a:spcBef>
              <a:spcAft>
                <a:spcPts val="0"/>
              </a:spcAft>
              <a:buClr>
                <a:srgbClr val="000000"/>
              </a:buClr>
              <a:buSzPts val="1300"/>
              <a:buFont typeface="Arial"/>
              <a:buNone/>
            </a:pPr>
            <a:r>
              <a:rPr lang="en-GB" sz="1300" b="1" dirty="0">
                <a:solidFill>
                  <a:schemeClr val="accent1"/>
                </a:solidFill>
              </a:rPr>
              <a:t>Nov </a:t>
            </a:r>
            <a:r>
              <a:rPr lang="en-GB" sz="1300" b="1" i="0" u="none" strike="noStrike" cap="none" dirty="0">
                <a:solidFill>
                  <a:schemeClr val="accent1"/>
                </a:solidFill>
                <a:latin typeface="Arial"/>
                <a:ea typeface="Arial"/>
                <a:cs typeface="Arial"/>
                <a:sym typeface="Arial"/>
              </a:rPr>
              <a:t>2023 - Jan 2024 (exceptionally)</a:t>
            </a:r>
          </a:p>
          <a:p>
            <a:pPr marL="76200" marR="0" lvl="1" indent="0" algn="l" rtl="0">
              <a:lnSpc>
                <a:spcPct val="90000"/>
              </a:lnSpc>
              <a:spcBef>
                <a:spcPts val="200"/>
              </a:spcBef>
              <a:spcAft>
                <a:spcPts val="0"/>
              </a:spcAft>
              <a:buClr>
                <a:srgbClr val="000000"/>
              </a:buClr>
              <a:buSzPts val="1300"/>
              <a:buFont typeface="Arial"/>
              <a:buNone/>
            </a:pPr>
            <a:endParaRPr lang="en-GB" sz="1300" b="0" i="0" u="none" strike="noStrike" cap="none" dirty="0">
              <a:solidFill>
                <a:srgbClr val="000000"/>
              </a:solidFill>
              <a:latin typeface="Arial"/>
              <a:ea typeface="Arial"/>
              <a:cs typeface="Arial"/>
              <a:sym typeface="Arial"/>
            </a:endParaRPr>
          </a:p>
          <a:p>
            <a:pPr marL="76200" marR="0" lvl="1" indent="-82550" algn="l" rtl="0">
              <a:lnSpc>
                <a:spcPct val="90000"/>
              </a:lnSpc>
              <a:spcBef>
                <a:spcPts val="200"/>
              </a:spcBef>
              <a:spcAft>
                <a:spcPts val="0"/>
              </a:spcAft>
              <a:buClr>
                <a:srgbClr val="000000"/>
              </a:buClr>
              <a:buSzPts val="1300"/>
              <a:buFont typeface="Arial"/>
              <a:buChar char="•"/>
            </a:pPr>
            <a:r>
              <a:rPr lang="en-GB" sz="1300" b="0" i="0" u="none" strike="noStrike" cap="none" dirty="0">
                <a:solidFill>
                  <a:srgbClr val="000000"/>
                </a:solidFill>
                <a:latin typeface="Arial"/>
                <a:ea typeface="Arial"/>
                <a:cs typeface="Arial"/>
                <a:sym typeface="Arial"/>
              </a:rPr>
              <a:t> 13 Oct – </a:t>
            </a:r>
            <a:r>
              <a:rPr lang="en-GB" sz="1300" b="0" i="0" u="none" strike="noStrike" cap="none" dirty="0">
                <a:solidFill>
                  <a:srgbClr val="000000"/>
                </a:solidFill>
                <a:latin typeface="Arial"/>
                <a:ea typeface="Arial"/>
                <a:cs typeface="Arial"/>
                <a:sym typeface="Arial"/>
                <a:hlinkClick r:id="rId3"/>
              </a:rPr>
              <a:t>Partage ta science</a:t>
            </a:r>
            <a:r>
              <a:rPr lang="en-GB" sz="1300" b="0" i="0" u="none" strike="noStrike" cap="none" dirty="0">
                <a:solidFill>
                  <a:srgbClr val="000000"/>
                </a:solidFill>
                <a:latin typeface="Arial"/>
                <a:ea typeface="Arial"/>
                <a:cs typeface="Arial"/>
                <a:sym typeface="Arial"/>
              </a:rPr>
              <a:t> </a:t>
            </a:r>
          </a:p>
          <a:p>
            <a:pPr marL="76200" marR="0" lvl="1" indent="-82550" algn="l" rtl="0">
              <a:lnSpc>
                <a:spcPct val="90000"/>
              </a:lnSpc>
              <a:spcBef>
                <a:spcPts val="200"/>
              </a:spcBef>
              <a:spcAft>
                <a:spcPts val="0"/>
              </a:spcAft>
              <a:buClr>
                <a:srgbClr val="000000"/>
              </a:buClr>
              <a:buSzPts val="1300"/>
              <a:buFont typeface="Arial"/>
              <a:buChar char="•"/>
            </a:pPr>
            <a:r>
              <a:rPr lang="en-GB" sz="1300" dirty="0">
                <a:solidFill>
                  <a:srgbClr val="000000"/>
                </a:solidFill>
                <a:latin typeface="Arial"/>
                <a:ea typeface="Arial"/>
                <a:cs typeface="Arial"/>
                <a:sym typeface="Arial"/>
              </a:rPr>
              <a:t> 30 Oct – </a:t>
            </a:r>
            <a:r>
              <a:rPr lang="en-GB" sz="1300" dirty="0">
                <a:solidFill>
                  <a:srgbClr val="000000"/>
                </a:solidFill>
                <a:latin typeface="Arial"/>
                <a:ea typeface="Arial"/>
                <a:cs typeface="Arial"/>
                <a:sym typeface="Arial"/>
                <a:hlinkClick r:id="rId4"/>
              </a:rPr>
              <a:t>L’aventure de la première grande  découverte au CERN</a:t>
            </a:r>
            <a:endParaRPr lang="en-GB" sz="1300" dirty="0">
              <a:solidFill>
                <a:srgbClr val="000000"/>
              </a:solidFill>
              <a:latin typeface="Arial"/>
              <a:ea typeface="Arial"/>
              <a:cs typeface="Arial"/>
              <a:sym typeface="Arial"/>
            </a:endParaRPr>
          </a:p>
          <a:p>
            <a:pPr marL="76200" marR="0" lvl="1" indent="-82550" algn="l" rtl="0">
              <a:lnSpc>
                <a:spcPct val="90000"/>
              </a:lnSpc>
              <a:spcBef>
                <a:spcPts val="200"/>
              </a:spcBef>
              <a:spcAft>
                <a:spcPts val="0"/>
              </a:spcAft>
              <a:buClr>
                <a:srgbClr val="000000"/>
              </a:buClr>
              <a:buSzPts val="1300"/>
              <a:buFont typeface="Arial"/>
              <a:buChar char="•"/>
            </a:pPr>
            <a:r>
              <a:rPr lang="en-GB" sz="1300" b="0" i="0" u="none" strike="noStrike" cap="none" dirty="0">
                <a:solidFill>
                  <a:srgbClr val="000000"/>
                </a:solidFill>
                <a:latin typeface="Arial"/>
                <a:ea typeface="Arial"/>
                <a:cs typeface="Arial"/>
                <a:sym typeface="Arial"/>
              </a:rPr>
              <a:t> 3 Nov - </a:t>
            </a:r>
            <a:r>
              <a:rPr lang="en-GB" sz="1300" b="0" i="0" u="none" strike="noStrike" cap="none" dirty="0">
                <a:solidFill>
                  <a:srgbClr val="000000"/>
                </a:solidFill>
                <a:latin typeface="Arial"/>
                <a:ea typeface="Arial"/>
                <a:cs typeface="Arial"/>
                <a:sym typeface="Arial"/>
                <a:hlinkClick r:id="rId5"/>
              </a:rPr>
              <a:t>Dark Matter Day</a:t>
            </a:r>
            <a:endParaRPr lang="en-GB" sz="1900" dirty="0"/>
          </a:p>
          <a:p>
            <a:pPr marL="76200" marR="0" lvl="1" indent="-82550" algn="l" rtl="0">
              <a:lnSpc>
                <a:spcPct val="90000"/>
              </a:lnSpc>
              <a:spcBef>
                <a:spcPts val="200"/>
              </a:spcBef>
              <a:spcAft>
                <a:spcPts val="0"/>
              </a:spcAft>
              <a:buClr>
                <a:srgbClr val="000000"/>
              </a:buClr>
              <a:buSzPts val="1300"/>
              <a:buFont typeface="Arial"/>
              <a:buChar char="•"/>
            </a:pPr>
            <a:r>
              <a:rPr lang="en-GB" sz="1300" b="0" i="0" u="none" strike="noStrike" cap="none" dirty="0">
                <a:solidFill>
                  <a:srgbClr val="000000"/>
                </a:solidFill>
                <a:latin typeface="Arial"/>
                <a:ea typeface="Arial"/>
                <a:cs typeface="Arial"/>
                <a:sym typeface="Arial"/>
              </a:rPr>
              <a:t> 9 Nov - </a:t>
            </a:r>
            <a:r>
              <a:rPr lang="en-GB" sz="1300" b="0" i="0" u="none" strike="noStrike" cap="none" dirty="0">
                <a:solidFill>
                  <a:srgbClr val="000000"/>
                </a:solidFill>
                <a:latin typeface="Arial"/>
                <a:ea typeface="Arial"/>
                <a:cs typeface="Arial"/>
                <a:sym typeface="Arial"/>
                <a:hlinkClick r:id="rId6"/>
              </a:rPr>
              <a:t>CineGlobe</a:t>
            </a:r>
            <a:endParaRPr lang="en-GB" sz="1300" b="0" i="0" u="none" strike="noStrike" cap="none" dirty="0">
              <a:solidFill>
                <a:srgbClr val="000000"/>
              </a:solidFill>
              <a:latin typeface="Arial"/>
              <a:ea typeface="Arial"/>
              <a:cs typeface="Arial"/>
              <a:sym typeface="Arial"/>
            </a:endParaRPr>
          </a:p>
          <a:p>
            <a:pPr marL="76200" marR="0" lvl="1" indent="-82550" algn="l" rtl="0">
              <a:lnSpc>
                <a:spcPct val="90000"/>
              </a:lnSpc>
              <a:spcBef>
                <a:spcPts val="200"/>
              </a:spcBef>
              <a:spcAft>
                <a:spcPts val="0"/>
              </a:spcAft>
              <a:buClr>
                <a:srgbClr val="000000"/>
              </a:buClr>
              <a:buSzPts val="1300"/>
              <a:buFont typeface="Arial"/>
              <a:buChar char="•"/>
            </a:pPr>
            <a:r>
              <a:rPr lang="en-GB" sz="1300" b="0" i="0" u="none" strike="noStrike" cap="none" dirty="0">
                <a:solidFill>
                  <a:srgbClr val="000000"/>
                </a:solidFill>
                <a:latin typeface="Arial"/>
                <a:ea typeface="Arial"/>
                <a:cs typeface="Arial"/>
                <a:sym typeface="Arial"/>
              </a:rPr>
              <a:t> 16 Nov – </a:t>
            </a:r>
            <a:r>
              <a:rPr lang="en-GB" sz="1300" b="0" i="0" u="none" strike="noStrike" cap="none" dirty="0">
                <a:solidFill>
                  <a:srgbClr val="000000"/>
                </a:solidFill>
                <a:latin typeface="Arial"/>
                <a:ea typeface="Arial"/>
                <a:cs typeface="Arial"/>
                <a:sym typeface="Arial"/>
                <a:hlinkClick r:id="rId7"/>
              </a:rPr>
              <a:t>Sparks! - Future Quantum</a:t>
            </a:r>
            <a:endParaRPr lang="en-GB" sz="1900" dirty="0"/>
          </a:p>
          <a:p>
            <a:pPr marL="76200" marR="0" lvl="1" indent="-82550" algn="l" rtl="0">
              <a:lnSpc>
                <a:spcPct val="90000"/>
              </a:lnSpc>
              <a:spcBef>
                <a:spcPts val="200"/>
              </a:spcBef>
              <a:spcAft>
                <a:spcPts val="0"/>
              </a:spcAft>
              <a:buClr>
                <a:srgbClr val="000000"/>
              </a:buClr>
              <a:buSzPts val="1300"/>
              <a:buFont typeface="Arial"/>
              <a:buChar char="•"/>
            </a:pPr>
            <a:r>
              <a:rPr lang="en-GB" sz="1300" b="0" i="0" u="none" strike="noStrike" cap="none" dirty="0">
                <a:solidFill>
                  <a:srgbClr val="000000"/>
                </a:solidFill>
                <a:latin typeface="Arial"/>
                <a:ea typeface="Arial"/>
                <a:cs typeface="Arial"/>
                <a:sym typeface="Arial"/>
              </a:rPr>
              <a:t> 27 Nov  - </a:t>
            </a:r>
            <a:r>
              <a:rPr lang="en-GB" sz="1300" dirty="0">
                <a:solidFill>
                  <a:srgbClr val="303030"/>
                </a:solidFill>
                <a:hlinkClick r:id="rId8"/>
              </a:rPr>
              <a:t>The New Frontier of Interstellar Objects</a:t>
            </a:r>
            <a:r>
              <a:rPr lang="en-GB" sz="1300" dirty="0"/>
              <a:t> </a:t>
            </a:r>
          </a:p>
          <a:p>
            <a:pPr marL="0" marR="0" lvl="1" algn="l" rtl="0">
              <a:lnSpc>
                <a:spcPct val="90000"/>
              </a:lnSpc>
              <a:spcBef>
                <a:spcPts val="200"/>
              </a:spcBef>
              <a:spcAft>
                <a:spcPts val="0"/>
              </a:spcAft>
              <a:buClr>
                <a:srgbClr val="000000"/>
              </a:buClr>
              <a:buSzPts val="1300"/>
            </a:pPr>
            <a:endParaRPr lang="en-GB" sz="1300" b="0" i="0" u="none" strike="noStrike" cap="none" dirty="0">
              <a:solidFill>
                <a:srgbClr val="000000"/>
              </a:solidFill>
              <a:latin typeface="Arial"/>
              <a:ea typeface="Arial"/>
              <a:cs typeface="Arial"/>
              <a:sym typeface="Arial"/>
            </a:endParaRPr>
          </a:p>
          <a:p>
            <a:pPr marL="76200" marR="0" lvl="1" indent="-82550" algn="l" rtl="0">
              <a:lnSpc>
                <a:spcPct val="90000"/>
              </a:lnSpc>
              <a:spcBef>
                <a:spcPts val="200"/>
              </a:spcBef>
              <a:spcAft>
                <a:spcPts val="0"/>
              </a:spcAft>
              <a:buSzPts val="1300"/>
              <a:buChar char="•"/>
            </a:pPr>
            <a:r>
              <a:rPr lang="en-GB" sz="1300" dirty="0"/>
              <a:t> </a:t>
            </a:r>
            <a:r>
              <a:rPr lang="en-GB" sz="1300" dirty="0">
                <a:solidFill>
                  <a:schemeClr val="accent1"/>
                </a:solidFill>
              </a:rPr>
              <a:t>8 Dec – </a:t>
            </a:r>
            <a:r>
              <a:rPr lang="en-GB" sz="1300" dirty="0">
                <a:solidFill>
                  <a:schemeClr val="accent1"/>
                </a:solidFill>
                <a:hlinkClick r:id="rId9"/>
              </a:rPr>
              <a:t>Music and physics: a space-time voyage back to our origins</a:t>
            </a:r>
            <a:endParaRPr lang="en-GB" sz="1300" dirty="0">
              <a:solidFill>
                <a:schemeClr val="accent1"/>
              </a:solidFill>
            </a:endParaRPr>
          </a:p>
          <a:p>
            <a:pPr marL="76200" marR="0" lvl="1" indent="-82550" algn="l" rtl="0">
              <a:lnSpc>
                <a:spcPct val="90000"/>
              </a:lnSpc>
              <a:spcBef>
                <a:spcPts val="200"/>
              </a:spcBef>
              <a:spcAft>
                <a:spcPts val="0"/>
              </a:spcAft>
              <a:buClr>
                <a:srgbClr val="000000"/>
              </a:buClr>
              <a:buSzPts val="1300"/>
              <a:buFont typeface="Arial"/>
              <a:buChar char="•"/>
            </a:pPr>
            <a:r>
              <a:rPr lang="en-GB" sz="1300" dirty="0"/>
              <a:t> </a:t>
            </a:r>
            <a:r>
              <a:rPr lang="en-GB" sz="1300" b="0" i="0" u="none" strike="noStrike" cap="none" dirty="0">
                <a:solidFill>
                  <a:schemeClr val="accent1"/>
                </a:solidFill>
                <a:latin typeface="Arial"/>
                <a:ea typeface="Arial"/>
                <a:cs typeface="Arial"/>
                <a:sym typeface="Arial"/>
              </a:rPr>
              <a:t>1</a:t>
            </a:r>
            <a:r>
              <a:rPr lang="en-GB" sz="1300" dirty="0">
                <a:solidFill>
                  <a:schemeClr val="accent1"/>
                </a:solidFill>
              </a:rPr>
              <a:t>2</a:t>
            </a:r>
            <a:r>
              <a:rPr lang="en-GB" sz="1300" b="0" i="0" u="none" strike="noStrike" cap="none" dirty="0">
                <a:solidFill>
                  <a:schemeClr val="accent1"/>
                </a:solidFill>
                <a:latin typeface="Arial"/>
                <a:ea typeface="Arial"/>
                <a:cs typeface="Arial"/>
                <a:sym typeface="Arial"/>
              </a:rPr>
              <a:t> Jan – </a:t>
            </a:r>
            <a:r>
              <a:rPr lang="en-GB" sz="1300" b="0" i="0" u="none" strike="noStrike" cap="none" dirty="0">
                <a:solidFill>
                  <a:schemeClr val="accent1"/>
                </a:solidFill>
                <a:latin typeface="Arial"/>
                <a:ea typeface="Arial"/>
                <a:cs typeface="Arial"/>
                <a:sym typeface="Arial"/>
                <a:hlinkClick r:id="rId9"/>
              </a:rPr>
              <a:t>The </a:t>
            </a:r>
            <a:r>
              <a:rPr lang="en-GB" sz="1300" dirty="0">
                <a:solidFill>
                  <a:schemeClr val="accent1"/>
                </a:solidFill>
                <a:hlinkClick r:id="rId9"/>
              </a:rPr>
              <a:t>Infinite </a:t>
            </a:r>
            <a:r>
              <a:rPr lang="en-GB" sz="1300" b="0" i="0" u="none" strike="noStrike" cap="none" dirty="0">
                <a:solidFill>
                  <a:schemeClr val="accent1"/>
                </a:solidFill>
                <a:latin typeface="Arial"/>
                <a:ea typeface="Arial"/>
                <a:cs typeface="Arial"/>
                <a:sym typeface="Arial"/>
                <a:hlinkClick r:id="rId9"/>
              </a:rPr>
              <a:t>Monkey Cage</a:t>
            </a:r>
            <a:endParaRPr lang="en-GB" sz="1300" b="0" i="0" u="none" strike="noStrike" cap="none" dirty="0">
              <a:solidFill>
                <a:schemeClr val="accent1"/>
              </a:solidFill>
              <a:latin typeface="Arial"/>
              <a:ea typeface="Arial"/>
              <a:cs typeface="Arial"/>
              <a:sym typeface="Arial"/>
            </a:endParaRPr>
          </a:p>
          <a:p>
            <a:pPr marL="0" marR="0" lvl="1" algn="l" rtl="0">
              <a:lnSpc>
                <a:spcPct val="90000"/>
              </a:lnSpc>
              <a:spcBef>
                <a:spcPts val="200"/>
              </a:spcBef>
              <a:spcAft>
                <a:spcPts val="0"/>
              </a:spcAft>
              <a:buClr>
                <a:srgbClr val="000000"/>
              </a:buClr>
              <a:buSzPts val="1300"/>
            </a:pPr>
            <a:endParaRPr lang="en-GB" sz="1900" dirty="0">
              <a:solidFill>
                <a:schemeClr val="accent1"/>
              </a:solidFill>
            </a:endParaRPr>
          </a:p>
          <a:p>
            <a:pPr marL="0" marR="0" lvl="1" indent="0" algn="l" rtl="0">
              <a:lnSpc>
                <a:spcPct val="90000"/>
              </a:lnSpc>
              <a:spcBef>
                <a:spcPts val="200"/>
              </a:spcBef>
              <a:spcAft>
                <a:spcPts val="0"/>
              </a:spcAft>
              <a:buClr>
                <a:srgbClr val="000000"/>
              </a:buClr>
              <a:buSzPts val="1300"/>
              <a:buFont typeface="Arial"/>
              <a:buNone/>
            </a:pPr>
            <a:endParaRPr lang="en-GB" sz="1300" b="0" i="0" u="none" strike="noStrike" cap="none" dirty="0">
              <a:solidFill>
                <a:srgbClr val="000000"/>
              </a:solidFill>
              <a:latin typeface="Arial"/>
              <a:ea typeface="Arial"/>
              <a:cs typeface="Arial"/>
              <a:sym typeface="Arial"/>
            </a:endParaRPr>
          </a:p>
          <a:p>
            <a:pPr marL="0" marR="0" lvl="0" indent="0" algn="l" rtl="0">
              <a:lnSpc>
                <a:spcPct val="90000"/>
              </a:lnSpc>
              <a:spcBef>
                <a:spcPts val="200"/>
              </a:spcBef>
              <a:spcAft>
                <a:spcPts val="0"/>
              </a:spcAft>
              <a:buNone/>
            </a:pPr>
            <a:endParaRPr lang="en-GB" sz="1900" dirty="0"/>
          </a:p>
        </p:txBody>
      </p:sp>
      <p:sp>
        <p:nvSpPr>
          <p:cNvPr id="235" name="Google Shape;235;g27926740633_0_350"/>
          <p:cNvSpPr/>
          <p:nvPr/>
        </p:nvSpPr>
        <p:spPr>
          <a:xfrm>
            <a:off x="4463171" y="1287877"/>
            <a:ext cx="3167921" cy="383990"/>
          </a:xfrm>
          <a:prstGeom prst="rect">
            <a:avLst/>
          </a:prstGeom>
          <a:solidFill>
            <a:srgbClr val="6892EB"/>
          </a:solidFill>
          <a:ln w="25400" cap="flat" cmpd="sng">
            <a:solidFill>
              <a:srgbClr val="6892EB"/>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lang="en-GB"/>
          </a:p>
        </p:txBody>
      </p:sp>
      <p:sp>
        <p:nvSpPr>
          <p:cNvPr id="236" name="Google Shape;236;g27926740633_0_350"/>
          <p:cNvSpPr txBox="1"/>
          <p:nvPr/>
        </p:nvSpPr>
        <p:spPr>
          <a:xfrm>
            <a:off x="4463171" y="1287877"/>
            <a:ext cx="3167921" cy="383990"/>
          </a:xfrm>
          <a:prstGeom prst="rect">
            <a:avLst/>
          </a:prstGeom>
          <a:noFill/>
          <a:ln>
            <a:noFill/>
          </a:ln>
        </p:spPr>
        <p:txBody>
          <a:bodyPr spcFirstLastPara="1" wrap="square" lIns="94800" tIns="54175" rIns="94800" bIns="54175" anchor="ctr" anchorCtr="0">
            <a:noAutofit/>
          </a:bodyPr>
          <a:lstStyle/>
          <a:p>
            <a:pPr marL="0" marR="0" lvl="0" indent="0" algn="ctr" rtl="0">
              <a:lnSpc>
                <a:spcPct val="90000"/>
              </a:lnSpc>
              <a:spcBef>
                <a:spcPts val="0"/>
              </a:spcBef>
              <a:spcAft>
                <a:spcPts val="0"/>
              </a:spcAft>
              <a:buClr>
                <a:srgbClr val="000000"/>
              </a:buClr>
              <a:buSzPts val="1300"/>
              <a:buFont typeface="Arial"/>
              <a:buNone/>
            </a:pPr>
            <a:r>
              <a:rPr lang="en-GB" sz="1300" b="1" i="0" u="none" strike="noStrike" cap="none" dirty="0">
                <a:solidFill>
                  <a:schemeClr val="lt1"/>
                </a:solidFill>
              </a:rPr>
              <a:t>2024 – CERN70 </a:t>
            </a:r>
            <a:endParaRPr lang="en-GB" sz="1300" b="1" i="0" u="none" strike="noStrike" cap="none" dirty="0">
              <a:solidFill>
                <a:schemeClr val="dk1"/>
              </a:solidFill>
              <a:highlight>
                <a:srgbClr val="FFFF00"/>
              </a:highlight>
            </a:endParaRPr>
          </a:p>
        </p:txBody>
      </p:sp>
      <p:sp>
        <p:nvSpPr>
          <p:cNvPr id="237" name="Google Shape;237;g27926740633_0_350"/>
          <p:cNvSpPr/>
          <p:nvPr/>
        </p:nvSpPr>
        <p:spPr>
          <a:xfrm>
            <a:off x="4463171" y="1671868"/>
            <a:ext cx="3167921" cy="4391890"/>
          </a:xfrm>
          <a:prstGeom prst="rect">
            <a:avLst/>
          </a:prstGeom>
          <a:solidFill>
            <a:srgbClr val="CDD8FB">
              <a:alpha val="89800"/>
            </a:srgbClr>
          </a:solidFill>
          <a:ln w="25400" cap="flat" cmpd="sng">
            <a:solidFill>
              <a:srgbClr val="CDD8FB">
                <a:alpha val="89800"/>
              </a:srgbClr>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lang="en-GB"/>
          </a:p>
        </p:txBody>
      </p:sp>
      <p:sp>
        <p:nvSpPr>
          <p:cNvPr id="238" name="Google Shape;238;g27926740633_0_350"/>
          <p:cNvSpPr txBox="1"/>
          <p:nvPr/>
        </p:nvSpPr>
        <p:spPr>
          <a:xfrm>
            <a:off x="4463171" y="1671868"/>
            <a:ext cx="3167921" cy="4391890"/>
          </a:xfrm>
          <a:prstGeom prst="rect">
            <a:avLst/>
          </a:prstGeom>
          <a:noFill/>
          <a:ln>
            <a:noFill/>
          </a:ln>
        </p:spPr>
        <p:txBody>
          <a:bodyPr spcFirstLastPara="1" wrap="square" lIns="71100" tIns="71100" rIns="94800" bIns="106675" anchor="t" anchorCtr="0">
            <a:noAutofit/>
          </a:bodyPr>
          <a:lstStyle/>
          <a:p>
            <a:pPr marL="76200" lvl="1" indent="-76200" algn="l" rtl="0">
              <a:lnSpc>
                <a:spcPct val="90000"/>
              </a:lnSpc>
              <a:spcBef>
                <a:spcPts val="200"/>
              </a:spcBef>
              <a:spcAft>
                <a:spcPts val="0"/>
              </a:spcAft>
              <a:buClr>
                <a:srgbClr val="000000"/>
              </a:buClr>
              <a:buSzPts val="1300"/>
              <a:buFont typeface="Arial"/>
              <a:buNone/>
            </a:pPr>
            <a:r>
              <a:rPr lang="en-GB" sz="1200" b="1" dirty="0">
                <a:solidFill>
                  <a:srgbClr val="2F2F2F"/>
                </a:solidFill>
              </a:rPr>
              <a:t>Jan 2024 - Jul 2024</a:t>
            </a:r>
            <a:endParaRPr lang="en-GB" dirty="0">
              <a:solidFill>
                <a:srgbClr val="2F2F2F"/>
              </a:solidFill>
            </a:endParaRPr>
          </a:p>
          <a:p>
            <a:pPr marL="152400" lvl="2" indent="0" algn="l" rtl="0">
              <a:lnSpc>
                <a:spcPct val="90000"/>
              </a:lnSpc>
              <a:spcBef>
                <a:spcPts val="200"/>
              </a:spcBef>
              <a:spcAft>
                <a:spcPts val="0"/>
              </a:spcAft>
              <a:buClr>
                <a:srgbClr val="000000"/>
              </a:buClr>
              <a:buSzPts val="1300"/>
              <a:buFont typeface="Arial"/>
              <a:buNone/>
            </a:pPr>
            <a:endParaRPr lang="en-GB" sz="1200" dirty="0"/>
          </a:p>
          <a:p>
            <a:pPr marL="76200" lvl="1" indent="-82550" algn="l" rtl="0">
              <a:lnSpc>
                <a:spcPct val="90000"/>
              </a:lnSpc>
              <a:spcBef>
                <a:spcPts val="200"/>
              </a:spcBef>
              <a:spcAft>
                <a:spcPts val="0"/>
              </a:spcAft>
              <a:buSzPts val="1300"/>
              <a:buChar char="•"/>
            </a:pPr>
            <a:r>
              <a:rPr lang="en-GB" sz="1200" dirty="0"/>
              <a:t> 30 Jan – </a:t>
            </a:r>
            <a:r>
              <a:rPr lang="en-GB" sz="1200" i="1" dirty="0"/>
              <a:t>CERN’s 70 years of scientific discoveries</a:t>
            </a:r>
            <a:r>
              <a:rPr lang="en-GB" sz="1200" dirty="0"/>
              <a:t>, as part of 1</a:t>
            </a:r>
            <a:r>
              <a:rPr lang="en-GB" sz="1200" baseline="30000" dirty="0"/>
              <a:t>st</a:t>
            </a:r>
            <a:r>
              <a:rPr lang="en-GB" sz="1200" dirty="0"/>
              <a:t>  Arts &amp; Science Summit</a:t>
            </a:r>
            <a:endParaRPr lang="en-GB" dirty="0"/>
          </a:p>
          <a:p>
            <a:pPr marL="76200" lvl="1" indent="-82550" algn="l" rtl="0">
              <a:lnSpc>
                <a:spcPct val="90000"/>
              </a:lnSpc>
              <a:spcBef>
                <a:spcPts val="200"/>
              </a:spcBef>
              <a:spcAft>
                <a:spcPts val="0"/>
              </a:spcAft>
              <a:buSzPts val="1300"/>
              <a:buChar char="•"/>
            </a:pPr>
            <a:r>
              <a:rPr lang="en-GB" sz="1200" dirty="0"/>
              <a:t> 7 Mar - </a:t>
            </a:r>
            <a:r>
              <a:rPr lang="en-GB" sz="1200" i="1" dirty="0"/>
              <a:t>Innovations Driving Breakthroughs in Particle Physics and Beyond </a:t>
            </a:r>
            <a:r>
              <a:rPr lang="en-GB" sz="1200" dirty="0"/>
              <a:t>- </a:t>
            </a:r>
            <a:r>
              <a:rPr lang="en-GB" sz="1200" dirty="0" err="1"/>
              <a:t>Medtech</a:t>
            </a:r>
            <a:endParaRPr lang="en-GB" dirty="0"/>
          </a:p>
          <a:p>
            <a:pPr marL="76200" lvl="1" indent="-82550" algn="l" rtl="0">
              <a:lnSpc>
                <a:spcPct val="90000"/>
              </a:lnSpc>
              <a:spcBef>
                <a:spcPts val="200"/>
              </a:spcBef>
              <a:spcAft>
                <a:spcPts val="0"/>
              </a:spcAft>
              <a:buSzPts val="1300"/>
              <a:buChar char="•"/>
            </a:pPr>
            <a:r>
              <a:rPr lang="en-GB" sz="1200" dirty="0"/>
              <a:t> 18 Apr – </a:t>
            </a:r>
            <a:r>
              <a:rPr lang="en-GB" sz="1200" i="1" dirty="0"/>
              <a:t>Innovations Driving Breakthroughs in Particle Physics and Beyond </a:t>
            </a:r>
            <a:r>
              <a:rPr lang="en-GB" sz="1200" dirty="0"/>
              <a:t>– other tech</a:t>
            </a:r>
          </a:p>
          <a:p>
            <a:pPr marL="76200" lvl="1" indent="-82550" algn="l" rtl="0">
              <a:lnSpc>
                <a:spcPct val="90000"/>
              </a:lnSpc>
              <a:spcBef>
                <a:spcPts val="200"/>
              </a:spcBef>
              <a:spcAft>
                <a:spcPts val="0"/>
              </a:spcAft>
              <a:buSzPts val="1300"/>
              <a:buChar char="•"/>
            </a:pPr>
            <a:r>
              <a:rPr lang="en-GB" sz="1200" dirty="0"/>
              <a:t> 15-19 May - </a:t>
            </a:r>
            <a:r>
              <a:rPr lang="en-GB" sz="1200" i="1" dirty="0"/>
              <a:t>Inclusive Science, inclusive Society: The Transformative Potential of Global Collaboration </a:t>
            </a:r>
            <a:r>
              <a:rPr lang="en-GB" sz="1200" dirty="0"/>
              <a:t>@</a:t>
            </a:r>
            <a:r>
              <a:rPr lang="en-GB" sz="1200" dirty="0" err="1"/>
              <a:t>CineGlobe</a:t>
            </a:r>
            <a:endParaRPr lang="en-GB" sz="1200" dirty="0"/>
          </a:p>
          <a:p>
            <a:pPr marL="76200" lvl="1" indent="-82550" algn="l" rtl="0">
              <a:lnSpc>
                <a:spcPct val="90000"/>
              </a:lnSpc>
              <a:spcBef>
                <a:spcPts val="200"/>
              </a:spcBef>
              <a:spcAft>
                <a:spcPts val="0"/>
              </a:spcAft>
              <a:buSzPts val="1300"/>
              <a:buChar char="•"/>
            </a:pPr>
            <a:r>
              <a:rPr lang="en-GB" sz="1200" dirty="0"/>
              <a:t> 9 Jun - </a:t>
            </a:r>
            <a:r>
              <a:rPr lang="en-GB" sz="1200" i="1" dirty="0"/>
              <a:t>Mapping Particle Physics’ Open Questions and Research Directions </a:t>
            </a:r>
            <a:r>
              <a:rPr lang="en-GB" sz="1200" dirty="0"/>
              <a:t>(Strings conf)</a:t>
            </a:r>
          </a:p>
          <a:p>
            <a:pPr marL="76200" lvl="1" indent="-82550">
              <a:lnSpc>
                <a:spcPct val="90000"/>
              </a:lnSpc>
              <a:spcBef>
                <a:spcPts val="200"/>
              </a:spcBef>
              <a:buSzPts val="1300"/>
              <a:buChar char="•"/>
            </a:pPr>
            <a:r>
              <a:rPr lang="en-GB" sz="1200" dirty="0"/>
              <a:t> 18 Jul – </a:t>
            </a:r>
            <a:r>
              <a:rPr lang="en-GB" sz="1200" i="1" dirty="0"/>
              <a:t>Tackling Particle Physics’ Grand Challenges with Advanced Accelerators </a:t>
            </a:r>
            <a:r>
              <a:rPr lang="en-GB" sz="1200" dirty="0"/>
              <a:t>(Future facilities)</a:t>
            </a:r>
            <a:r>
              <a:rPr lang="en-GB" sz="1200" dirty="0">
                <a:solidFill>
                  <a:schemeClr val="accent1"/>
                </a:solidFill>
                <a:cs typeface="Arial"/>
                <a:sym typeface="Arial"/>
              </a:rPr>
              <a:t> </a:t>
            </a:r>
          </a:p>
          <a:p>
            <a:pPr marL="76200" lvl="1" indent="-82550">
              <a:lnSpc>
                <a:spcPct val="90000"/>
              </a:lnSpc>
              <a:spcBef>
                <a:spcPts val="200"/>
              </a:spcBef>
              <a:buSzPts val="1300"/>
              <a:buChar char="•"/>
            </a:pPr>
            <a:endParaRPr lang="en-GB" sz="1200" dirty="0">
              <a:solidFill>
                <a:schemeClr val="accent1"/>
              </a:solidFill>
              <a:cs typeface="Arial"/>
              <a:sym typeface="Arial"/>
            </a:endParaRPr>
          </a:p>
          <a:p>
            <a:pPr marL="76200" lvl="1" indent="-82550">
              <a:lnSpc>
                <a:spcPct val="90000"/>
              </a:lnSpc>
              <a:spcBef>
                <a:spcPts val="200"/>
              </a:spcBef>
              <a:buSzPts val="1300"/>
              <a:buChar char="•"/>
            </a:pPr>
            <a:r>
              <a:rPr lang="en-GB" sz="1200" dirty="0">
                <a:solidFill>
                  <a:schemeClr val="accent1"/>
                </a:solidFill>
                <a:cs typeface="Arial"/>
                <a:sym typeface="Arial"/>
              </a:rPr>
              <a:t> 24 Apr - </a:t>
            </a:r>
            <a:r>
              <a:rPr lang="en-GB" sz="1200" dirty="0">
                <a:solidFill>
                  <a:schemeClr val="accent1"/>
                </a:solidFill>
                <a:cs typeface="Arial"/>
                <a:sym typeface="Arial"/>
                <a:hlinkClick r:id="rId10"/>
              </a:rPr>
              <a:t>Progrès de l’étude de faisabilité du FCC</a:t>
            </a:r>
            <a:endParaRPr lang="en-GB" sz="1200" dirty="0"/>
          </a:p>
        </p:txBody>
      </p:sp>
      <p:sp>
        <p:nvSpPr>
          <p:cNvPr id="239" name="Google Shape;239;g27926740633_0_350"/>
          <p:cNvSpPr/>
          <p:nvPr/>
        </p:nvSpPr>
        <p:spPr>
          <a:xfrm>
            <a:off x="8074600" y="1617800"/>
            <a:ext cx="3168000" cy="4446000"/>
          </a:xfrm>
          <a:prstGeom prst="rect">
            <a:avLst/>
          </a:prstGeom>
          <a:solidFill>
            <a:srgbClr val="CDD8FB">
              <a:alpha val="89800"/>
            </a:srgbClr>
          </a:solidFill>
          <a:ln w="25400" cap="flat" cmpd="sng">
            <a:solidFill>
              <a:srgbClr val="CDD8FB">
                <a:alpha val="89800"/>
              </a:srgbClr>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lang="en-GB"/>
          </a:p>
        </p:txBody>
      </p:sp>
      <p:sp>
        <p:nvSpPr>
          <p:cNvPr id="240" name="Google Shape;240;g27926740633_0_350"/>
          <p:cNvSpPr txBox="1"/>
          <p:nvPr/>
        </p:nvSpPr>
        <p:spPr>
          <a:xfrm>
            <a:off x="8074550" y="1612650"/>
            <a:ext cx="3168000" cy="3714600"/>
          </a:xfrm>
          <a:prstGeom prst="rect">
            <a:avLst/>
          </a:prstGeom>
          <a:noFill/>
          <a:ln>
            <a:noFill/>
          </a:ln>
        </p:spPr>
        <p:txBody>
          <a:bodyPr spcFirstLastPara="1" wrap="square" lIns="71100" tIns="71100" rIns="94800" bIns="106675" anchor="t" anchorCtr="0">
            <a:noAutofit/>
          </a:bodyPr>
          <a:lstStyle/>
          <a:p>
            <a:pPr marL="76200" marR="0" lvl="1" indent="-76200" algn="l" rtl="0">
              <a:lnSpc>
                <a:spcPct val="90000"/>
              </a:lnSpc>
              <a:spcBef>
                <a:spcPts val="0"/>
              </a:spcBef>
              <a:spcAft>
                <a:spcPts val="0"/>
              </a:spcAft>
              <a:buClr>
                <a:srgbClr val="000000"/>
              </a:buClr>
              <a:buSzPts val="1300"/>
              <a:buFont typeface="Arial"/>
              <a:buNone/>
            </a:pPr>
            <a:r>
              <a:rPr lang="en-GB" sz="1300" b="1" dirty="0">
                <a:solidFill>
                  <a:srgbClr val="2F2F2F"/>
                </a:solidFill>
              </a:rPr>
              <a:t>Oct </a:t>
            </a:r>
            <a:r>
              <a:rPr lang="en-GB" sz="1300" b="1" i="0" u="none" strike="noStrike" cap="none" dirty="0">
                <a:solidFill>
                  <a:srgbClr val="2F2F2F"/>
                </a:solidFill>
                <a:latin typeface="Arial"/>
                <a:ea typeface="Arial"/>
                <a:cs typeface="Arial"/>
                <a:sym typeface="Arial"/>
              </a:rPr>
              <a:t>2024 - June 2025</a:t>
            </a:r>
            <a:endParaRPr lang="en-GB" sz="1300" b="0" i="0" u="none" strike="noStrike" cap="none" dirty="0">
              <a:solidFill>
                <a:srgbClr val="2F2F2F"/>
              </a:solidFill>
              <a:latin typeface="Arial"/>
              <a:ea typeface="Arial"/>
              <a:cs typeface="Arial"/>
              <a:sym typeface="Arial"/>
            </a:endParaRPr>
          </a:p>
          <a:p>
            <a:pPr marL="76200" marR="0" lvl="1" indent="-76200" algn="l" rtl="0">
              <a:lnSpc>
                <a:spcPct val="90000"/>
              </a:lnSpc>
              <a:spcBef>
                <a:spcPts val="200"/>
              </a:spcBef>
              <a:spcAft>
                <a:spcPts val="0"/>
              </a:spcAft>
              <a:buClr>
                <a:srgbClr val="000000"/>
              </a:buClr>
              <a:buSzPts val="1300"/>
              <a:buFont typeface="Arial"/>
              <a:buNone/>
            </a:pPr>
            <a:endParaRPr lang="en-GB" sz="1300" b="0" i="0" u="none" strike="noStrike" cap="none" dirty="0">
              <a:solidFill>
                <a:srgbClr val="2F2F2F"/>
              </a:solidFill>
              <a:latin typeface="Arial"/>
              <a:ea typeface="Arial"/>
              <a:cs typeface="Arial"/>
              <a:sym typeface="Arial"/>
            </a:endParaRPr>
          </a:p>
          <a:p>
            <a:pPr marL="76200" marR="0" lvl="1" indent="-82550" algn="l" rtl="0">
              <a:lnSpc>
                <a:spcPct val="90000"/>
              </a:lnSpc>
              <a:spcBef>
                <a:spcPts val="200"/>
              </a:spcBef>
              <a:spcAft>
                <a:spcPts val="0"/>
              </a:spcAft>
              <a:buClr>
                <a:srgbClr val="000000"/>
              </a:buClr>
              <a:buSzPts val="1300"/>
              <a:buFont typeface="Arial"/>
              <a:buChar char="•"/>
            </a:pPr>
            <a:r>
              <a:rPr lang="en-GB" sz="1300" b="0" i="0" u="none" strike="noStrike" cap="none" dirty="0">
                <a:solidFill>
                  <a:srgbClr val="000000"/>
                </a:solidFill>
                <a:latin typeface="Arial"/>
                <a:ea typeface="Arial"/>
                <a:cs typeface="Arial"/>
                <a:sym typeface="Arial"/>
              </a:rPr>
              <a:t> </a:t>
            </a:r>
            <a:r>
              <a:rPr lang="en-GB" sz="1300" b="0" i="0" u="none" strike="noStrike" cap="none" dirty="0">
                <a:latin typeface="Arial"/>
                <a:ea typeface="Arial"/>
                <a:cs typeface="Arial"/>
                <a:sym typeface="Arial"/>
              </a:rPr>
              <a:t>Oct – Partage ta Science and Dark Matter Day </a:t>
            </a:r>
            <a:r>
              <a:rPr lang="en-GB" sz="1300" b="0" i="1" u="none" strike="noStrike" cap="none" dirty="0">
                <a:latin typeface="Arial"/>
                <a:ea typeface="Arial"/>
                <a:cs typeface="Arial"/>
                <a:sym typeface="Arial"/>
              </a:rPr>
              <a:t>(recurrent)</a:t>
            </a:r>
          </a:p>
          <a:p>
            <a:pPr marL="76200" marR="0" lvl="1" indent="-82550" algn="l" rtl="0">
              <a:lnSpc>
                <a:spcPct val="90000"/>
              </a:lnSpc>
              <a:spcBef>
                <a:spcPts val="200"/>
              </a:spcBef>
              <a:spcAft>
                <a:spcPts val="0"/>
              </a:spcAft>
              <a:buClr>
                <a:srgbClr val="000000"/>
              </a:buClr>
              <a:buSzPts val="1300"/>
              <a:buFont typeface="Arial"/>
              <a:buChar char="•"/>
            </a:pPr>
            <a:r>
              <a:rPr lang="en-GB" sz="1300" b="0" i="0" u="none" strike="noStrike" cap="none" dirty="0">
                <a:latin typeface="Arial"/>
                <a:ea typeface="Arial"/>
                <a:cs typeface="Arial"/>
                <a:sym typeface="Arial"/>
              </a:rPr>
              <a:t> Jan - Arts &amp; Science Summit </a:t>
            </a:r>
            <a:r>
              <a:rPr lang="en-GB" sz="1300" b="0" i="1" u="none" strike="noStrike" cap="none" dirty="0">
                <a:latin typeface="Arial"/>
                <a:ea typeface="Arial"/>
                <a:cs typeface="Arial"/>
                <a:sym typeface="Arial"/>
              </a:rPr>
              <a:t>(recurrent)</a:t>
            </a:r>
            <a:endParaRPr lang="en-GB" sz="1300" i="1" dirty="0">
              <a:sym typeface="Arial"/>
            </a:endParaRPr>
          </a:p>
          <a:p>
            <a:pPr marL="76200" marR="0" lvl="1" indent="-82550" algn="l" rtl="0">
              <a:lnSpc>
                <a:spcPct val="90000"/>
              </a:lnSpc>
              <a:spcBef>
                <a:spcPts val="200"/>
              </a:spcBef>
              <a:spcAft>
                <a:spcPts val="0"/>
              </a:spcAft>
              <a:buClr>
                <a:srgbClr val="000000"/>
              </a:buClr>
              <a:buSzPts val="1300"/>
              <a:buFont typeface="Arial"/>
              <a:buChar char="•"/>
            </a:pPr>
            <a:r>
              <a:rPr lang="en-GB" sz="1300" b="0" i="0" u="none" strike="noStrike" cap="none" dirty="0">
                <a:latin typeface="Arial"/>
                <a:ea typeface="Arial"/>
                <a:cs typeface="Arial"/>
                <a:sym typeface="Arial"/>
              </a:rPr>
              <a:t> May – </a:t>
            </a:r>
            <a:r>
              <a:rPr lang="en-GB" sz="1300" b="0" i="0" u="none" strike="noStrike" cap="none" dirty="0" err="1">
                <a:latin typeface="Arial"/>
                <a:ea typeface="Arial"/>
                <a:cs typeface="Arial"/>
                <a:sym typeface="Arial"/>
              </a:rPr>
              <a:t>CineGlobe</a:t>
            </a:r>
            <a:r>
              <a:rPr lang="en-GB" sz="1300" b="0" i="0" u="none" strike="noStrike" cap="none" dirty="0">
                <a:latin typeface="Arial"/>
                <a:ea typeface="Arial"/>
                <a:cs typeface="Arial"/>
                <a:sym typeface="Arial"/>
              </a:rPr>
              <a:t> </a:t>
            </a:r>
            <a:r>
              <a:rPr lang="en-GB" sz="1300" b="0" i="1" u="none" strike="noStrike" cap="none" dirty="0">
                <a:latin typeface="Arial"/>
                <a:ea typeface="Arial"/>
                <a:cs typeface="Arial"/>
                <a:sym typeface="Arial"/>
              </a:rPr>
              <a:t>(recurrent)</a:t>
            </a:r>
            <a:endParaRPr lang="en-GB" sz="1300" i="1" dirty="0">
              <a:sym typeface="Arial"/>
            </a:endParaRPr>
          </a:p>
          <a:p>
            <a:pPr marL="76200" marR="0" lvl="1" indent="-82550" algn="l" rtl="0">
              <a:lnSpc>
                <a:spcPct val="90000"/>
              </a:lnSpc>
              <a:spcBef>
                <a:spcPts val="200"/>
              </a:spcBef>
              <a:spcAft>
                <a:spcPts val="0"/>
              </a:spcAft>
              <a:buClr>
                <a:srgbClr val="000000"/>
              </a:buClr>
              <a:buSzPts val="1300"/>
              <a:buFont typeface="Arial"/>
              <a:buChar char="•"/>
            </a:pPr>
            <a:r>
              <a:rPr lang="en-GB" sz="1300" b="0" i="0" u="none" strike="noStrike" cap="none" dirty="0">
                <a:latin typeface="Arial"/>
                <a:ea typeface="Arial"/>
                <a:cs typeface="Arial"/>
                <a:sym typeface="Arial"/>
              </a:rPr>
              <a:t> Q1 2025 – Sparks! – Future Quantum </a:t>
            </a:r>
            <a:r>
              <a:rPr lang="en-GB" sz="1300" b="0" i="1" u="none" strike="noStrike" cap="none" dirty="0">
                <a:latin typeface="Arial"/>
                <a:ea typeface="Arial"/>
                <a:cs typeface="Arial"/>
                <a:sym typeface="Arial"/>
              </a:rPr>
              <a:t>(recurrent)</a:t>
            </a:r>
          </a:p>
          <a:p>
            <a:pPr marL="76200" marR="0" lvl="1" indent="-82550" algn="l" rtl="0">
              <a:lnSpc>
                <a:spcPct val="90000"/>
              </a:lnSpc>
              <a:spcBef>
                <a:spcPts val="200"/>
              </a:spcBef>
              <a:spcAft>
                <a:spcPts val="0"/>
              </a:spcAft>
              <a:buClr>
                <a:srgbClr val="000000"/>
              </a:buClr>
              <a:buSzPts val="1300"/>
              <a:buFont typeface="Arial"/>
              <a:buChar char="•"/>
            </a:pPr>
            <a:endParaRPr lang="en-GB" sz="1300" dirty="0">
              <a:latin typeface="Arial"/>
              <a:ea typeface="Arial"/>
              <a:cs typeface="Arial"/>
              <a:sym typeface="Arial"/>
            </a:endParaRPr>
          </a:p>
          <a:p>
            <a:pPr marL="76200" marR="0" lvl="1" indent="-82550" algn="l" rtl="0">
              <a:lnSpc>
                <a:spcPct val="90000"/>
              </a:lnSpc>
              <a:spcBef>
                <a:spcPts val="200"/>
              </a:spcBef>
              <a:spcAft>
                <a:spcPts val="0"/>
              </a:spcAft>
              <a:buClr>
                <a:srgbClr val="000000"/>
              </a:buClr>
              <a:buSzPts val="1300"/>
              <a:buFont typeface="Arial"/>
              <a:buChar char="•"/>
            </a:pPr>
            <a:r>
              <a:rPr lang="en-GB" sz="1300" b="0" i="0" u="none" strike="noStrike" cap="none" dirty="0">
                <a:latin typeface="Arial"/>
                <a:ea typeface="Arial"/>
                <a:cs typeface="Arial"/>
                <a:sym typeface="Arial"/>
              </a:rPr>
              <a:t> plus others - from those discussed today</a:t>
            </a:r>
          </a:p>
          <a:p>
            <a:pPr marL="76200" marR="0" lvl="1" indent="0" algn="l" rtl="0">
              <a:lnSpc>
                <a:spcPct val="90000"/>
              </a:lnSpc>
              <a:spcBef>
                <a:spcPts val="200"/>
              </a:spcBef>
              <a:spcAft>
                <a:spcPts val="0"/>
              </a:spcAft>
              <a:buClr>
                <a:srgbClr val="000000"/>
              </a:buClr>
              <a:buSzPts val="1300"/>
              <a:buFont typeface="Arial"/>
              <a:buNone/>
            </a:pPr>
            <a:endParaRPr lang="en-GB" sz="1300" b="0" i="0" u="none" strike="noStrike" cap="none" dirty="0">
              <a:solidFill>
                <a:srgbClr val="000000"/>
              </a:solidFill>
              <a:latin typeface="Arial"/>
              <a:ea typeface="Arial"/>
              <a:cs typeface="Arial"/>
              <a:sym typeface="Arial"/>
            </a:endParaRPr>
          </a:p>
        </p:txBody>
      </p:sp>
      <p:sp>
        <p:nvSpPr>
          <p:cNvPr id="241" name="Google Shape;241;g27926740633_0_350"/>
          <p:cNvSpPr/>
          <p:nvPr/>
        </p:nvSpPr>
        <p:spPr>
          <a:xfrm>
            <a:off x="8074601" y="1287875"/>
            <a:ext cx="3168000" cy="324900"/>
          </a:xfrm>
          <a:prstGeom prst="rect">
            <a:avLst/>
          </a:prstGeom>
          <a:solidFill>
            <a:srgbClr val="6892EB"/>
          </a:solidFill>
          <a:ln w="25400" cap="flat" cmpd="sng">
            <a:solidFill>
              <a:srgbClr val="6892EB"/>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lang="en-GB"/>
          </a:p>
        </p:txBody>
      </p:sp>
      <p:sp>
        <p:nvSpPr>
          <p:cNvPr id="242" name="Google Shape;242;g27926740633_0_350"/>
          <p:cNvSpPr txBox="1"/>
          <p:nvPr/>
        </p:nvSpPr>
        <p:spPr>
          <a:xfrm>
            <a:off x="8074549" y="1267375"/>
            <a:ext cx="3168000" cy="324900"/>
          </a:xfrm>
          <a:prstGeom prst="rect">
            <a:avLst/>
          </a:prstGeom>
          <a:noFill/>
          <a:ln>
            <a:noFill/>
          </a:ln>
        </p:spPr>
        <p:txBody>
          <a:bodyPr spcFirstLastPara="1" wrap="square" lIns="94800" tIns="54175" rIns="94800" bIns="54175" anchor="ctr" anchorCtr="0">
            <a:noAutofit/>
          </a:bodyPr>
          <a:lstStyle/>
          <a:p>
            <a:pPr marL="0" marR="0" lvl="0" indent="0" algn="ctr" rtl="0">
              <a:lnSpc>
                <a:spcPct val="90000"/>
              </a:lnSpc>
              <a:spcBef>
                <a:spcPts val="0"/>
              </a:spcBef>
              <a:spcAft>
                <a:spcPts val="0"/>
              </a:spcAft>
              <a:buClr>
                <a:srgbClr val="000000"/>
              </a:buClr>
              <a:buSzPts val="1300"/>
              <a:buFont typeface="Arial"/>
              <a:buNone/>
            </a:pPr>
            <a:r>
              <a:rPr lang="en-GB" sz="1300" b="1" dirty="0">
                <a:solidFill>
                  <a:srgbClr val="FFFFFF"/>
                </a:solidFill>
              </a:rPr>
              <a:t>2024/25 (work in progress)</a:t>
            </a:r>
            <a:endParaRPr lang="en-GB" sz="1300" b="1" i="0" u="none" strike="noStrike" cap="none" dirty="0">
              <a:solidFill>
                <a:srgbClr val="0033A0"/>
              </a:solidFill>
              <a:highlight>
                <a:srgbClr val="FFFF00"/>
              </a:highlight>
            </a:endParaRPr>
          </a:p>
        </p:txBody>
      </p:sp>
      <p:sp>
        <p:nvSpPr>
          <p:cNvPr id="2" name="Slide Number Placeholder 1">
            <a:extLst>
              <a:ext uri="{FF2B5EF4-FFF2-40B4-BE49-F238E27FC236}">
                <a16:creationId xmlns:a16="http://schemas.microsoft.com/office/drawing/2014/main" id="{F5BCB9AA-6D56-2938-1A29-4D7E55233E1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5</a:t>
            </a:fld>
            <a:endParaRPr lang="fr-C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p:bldP spid="238" grpId="0"/>
      <p:bldP spid="240" grpId="0"/>
      <p:bldP spid="2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g27926740633_0_482"/>
          <p:cNvSpPr txBox="1">
            <a:spLocks noGrp="1"/>
          </p:cNvSpPr>
          <p:nvPr>
            <p:ph type="ctrTitle"/>
          </p:nvPr>
        </p:nvSpPr>
        <p:spPr>
          <a:xfrm>
            <a:off x="1524000" y="1046163"/>
            <a:ext cx="9144000" cy="2387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fr-CH" dirty="0" err="1"/>
              <a:t>Proposals</a:t>
            </a:r>
            <a:r>
              <a:rPr lang="fr-CH" dirty="0"/>
              <a:t> </a:t>
            </a:r>
            <a:r>
              <a:rPr lang="fr-CH" dirty="0" err="1"/>
              <a:t>received</a:t>
            </a:r>
            <a:r>
              <a:rPr lang="fr-CH" dirty="0"/>
              <a:t> for </a:t>
            </a:r>
            <a:r>
              <a:rPr lang="fr-CH" dirty="0" err="1"/>
              <a:t>events</a:t>
            </a:r>
            <a:r>
              <a:rPr lang="fr-CH" dirty="0"/>
              <a:t> in 2024/25</a:t>
            </a:r>
            <a:endParaRPr dirty="0"/>
          </a:p>
        </p:txBody>
      </p:sp>
      <p:sp>
        <p:nvSpPr>
          <p:cNvPr id="3" name="Slide Number Placeholder 2">
            <a:extLst>
              <a:ext uri="{FF2B5EF4-FFF2-40B4-BE49-F238E27FC236}">
                <a16:creationId xmlns:a16="http://schemas.microsoft.com/office/drawing/2014/main" id="{5846D05F-CC97-0D35-7420-AC3BF71A9C14}"/>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g27926740633_0_190"/>
          <p:cNvSpPr txBox="1">
            <a:spLocks noGrp="1"/>
          </p:cNvSpPr>
          <p:nvPr>
            <p:ph type="title"/>
          </p:nvPr>
        </p:nvSpPr>
        <p:spPr>
          <a:xfrm>
            <a:off x="407988" y="373593"/>
            <a:ext cx="8345593"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sz="3200" dirty="0"/>
              <a:t>The </a:t>
            </a:r>
            <a:r>
              <a:rPr lang="fr-CH" sz="3200" dirty="0" err="1"/>
              <a:t>Mysteries</a:t>
            </a:r>
            <a:r>
              <a:rPr lang="fr-CH" sz="3200" dirty="0"/>
              <a:t> of the </a:t>
            </a:r>
            <a:r>
              <a:rPr lang="fr-CH" sz="3200" dirty="0" err="1"/>
              <a:t>Universe</a:t>
            </a:r>
            <a:r>
              <a:rPr lang="fr-CH" sz="3200" dirty="0"/>
              <a:t> (</a:t>
            </a:r>
            <a:r>
              <a:rPr lang="fr-CH" sz="3200" dirty="0" err="1"/>
              <a:t>approved</a:t>
            </a:r>
            <a:r>
              <a:rPr lang="fr-CH" sz="3200" dirty="0"/>
              <a:t>)</a:t>
            </a:r>
            <a:br>
              <a:rPr lang="fr-CH" sz="3200" dirty="0"/>
            </a:br>
            <a:r>
              <a:rPr lang="fr-CH" sz="2800" dirty="0"/>
              <a:t>Gian </a:t>
            </a:r>
            <a:r>
              <a:rPr lang="fr-CH" sz="2800" dirty="0" err="1"/>
              <a:t>Giudice</a:t>
            </a:r>
            <a:r>
              <a:rPr lang="fr-CH" sz="2800" dirty="0"/>
              <a:t> et al</a:t>
            </a:r>
            <a:br>
              <a:rPr lang="fr-CH" sz="3200" dirty="0"/>
            </a:br>
            <a:endParaRPr sz="3200" dirty="0"/>
          </a:p>
        </p:txBody>
      </p:sp>
      <p:sp>
        <p:nvSpPr>
          <p:cNvPr id="479" name="Google Shape;479;g27926740633_0_190"/>
          <p:cNvSpPr txBox="1">
            <a:spLocks noGrp="1"/>
          </p:cNvSpPr>
          <p:nvPr>
            <p:ph type="body" idx="1"/>
          </p:nvPr>
        </p:nvSpPr>
        <p:spPr>
          <a:xfrm>
            <a:off x="407988" y="1248091"/>
            <a:ext cx="5499666" cy="5236316"/>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600"/>
              </a:spcBef>
              <a:spcAft>
                <a:spcPts val="0"/>
              </a:spcAft>
              <a:buClr>
                <a:schemeClr val="dk2"/>
              </a:buClr>
              <a:buSzPts val="1200"/>
              <a:buNone/>
            </a:pPr>
            <a:r>
              <a:rPr lang="en-GB" sz="1400" dirty="0">
                <a:solidFill>
                  <a:schemeClr val="dk2"/>
                </a:solidFill>
              </a:rPr>
              <a:t>Theme: </a:t>
            </a:r>
            <a:r>
              <a:rPr lang="en-GB" sz="1400" b="0" dirty="0">
                <a:solidFill>
                  <a:schemeClr val="dk2"/>
                </a:solidFill>
              </a:rPr>
              <a:t>The Big Bang</a:t>
            </a:r>
            <a:endParaRPr lang="en-GB" sz="1400" b="0" dirty="0"/>
          </a:p>
          <a:p>
            <a:pPr marL="48766" lvl="0" indent="0" algn="l" rtl="0">
              <a:lnSpc>
                <a:spcPct val="90000"/>
              </a:lnSpc>
              <a:spcBef>
                <a:spcPts val="600"/>
              </a:spcBef>
              <a:spcAft>
                <a:spcPts val="0"/>
              </a:spcAft>
              <a:buClr>
                <a:schemeClr val="dk2"/>
              </a:buClr>
              <a:buSzPts val="1200"/>
              <a:buNone/>
            </a:pPr>
            <a:r>
              <a:rPr lang="en-GB" sz="1400" dirty="0">
                <a:solidFill>
                  <a:schemeClr val="dk2"/>
                </a:solidFill>
              </a:rPr>
              <a:t>Proposed by</a:t>
            </a:r>
            <a:r>
              <a:rPr lang="en-GB" sz="1400" b="0" dirty="0">
                <a:solidFill>
                  <a:schemeClr val="dk2"/>
                </a:solidFill>
              </a:rPr>
              <a:t>: </a:t>
            </a:r>
            <a:r>
              <a:rPr lang="en-GB" sz="1400" b="0" dirty="0">
                <a:solidFill>
                  <a:srgbClr val="000000"/>
                </a:solidFill>
              </a:rPr>
              <a:t>Gian Giudice</a:t>
            </a:r>
            <a:endParaRPr lang="en-GB" sz="1400" b="0" i="0" dirty="0">
              <a:solidFill>
                <a:srgbClr val="000000"/>
              </a:solidFill>
              <a:ea typeface="Arial"/>
              <a:cs typeface="Arial"/>
              <a:sym typeface="Arial"/>
            </a:endParaRPr>
          </a:p>
          <a:p>
            <a:pPr marL="48766" lvl="0" indent="0" algn="l" rtl="0">
              <a:lnSpc>
                <a:spcPct val="90000"/>
              </a:lnSpc>
              <a:spcBef>
                <a:spcPts val="600"/>
              </a:spcBef>
              <a:spcAft>
                <a:spcPts val="0"/>
              </a:spcAft>
              <a:buClr>
                <a:schemeClr val="dk2"/>
              </a:buClr>
              <a:buSzPts val="1200"/>
              <a:buNone/>
            </a:pPr>
            <a:endParaRPr lang="en-GB" sz="1400" dirty="0">
              <a:solidFill>
                <a:schemeClr val="dk2"/>
              </a:solidFill>
            </a:endParaRPr>
          </a:p>
          <a:p>
            <a:pPr marL="48766" lvl="0" indent="0" algn="l" rtl="0">
              <a:lnSpc>
                <a:spcPct val="90000"/>
              </a:lnSpc>
              <a:spcBef>
                <a:spcPts val="600"/>
              </a:spcBef>
              <a:spcAft>
                <a:spcPts val="0"/>
              </a:spcAft>
              <a:buClr>
                <a:schemeClr val="dk2"/>
              </a:buClr>
              <a:buSzPts val="1200"/>
              <a:buNone/>
            </a:pPr>
            <a:r>
              <a:rPr lang="en-GB" sz="1400" dirty="0">
                <a:solidFill>
                  <a:schemeClr val="dk2"/>
                </a:solidFill>
              </a:rPr>
              <a:t>Format:</a:t>
            </a:r>
            <a:r>
              <a:rPr lang="en-GB" sz="1400" b="0" dirty="0">
                <a:solidFill>
                  <a:schemeClr val="dk2"/>
                </a:solidFill>
              </a:rPr>
              <a:t> Talk </a:t>
            </a:r>
          </a:p>
          <a:p>
            <a:pPr marL="48766" lvl="0" indent="0" algn="l" rtl="0">
              <a:lnSpc>
                <a:spcPct val="90000"/>
              </a:lnSpc>
              <a:spcBef>
                <a:spcPts val="600"/>
              </a:spcBef>
              <a:spcAft>
                <a:spcPts val="0"/>
              </a:spcAft>
              <a:buClr>
                <a:schemeClr val="dk2"/>
              </a:buClr>
              <a:buSzPts val="1200"/>
              <a:buNone/>
            </a:pPr>
            <a:r>
              <a:rPr lang="en-GB" sz="1400" dirty="0">
                <a:solidFill>
                  <a:schemeClr val="dk2"/>
                </a:solidFill>
              </a:rPr>
              <a:t>Duration:</a:t>
            </a:r>
            <a:r>
              <a:rPr lang="en-GB" sz="1400" b="0" dirty="0">
                <a:solidFill>
                  <a:schemeClr val="dk2"/>
                </a:solidFill>
              </a:rPr>
              <a:t>  75 min </a:t>
            </a:r>
          </a:p>
          <a:p>
            <a:pPr marL="48766" lvl="0" indent="0" algn="l" rtl="0">
              <a:lnSpc>
                <a:spcPct val="90000"/>
              </a:lnSpc>
              <a:spcBef>
                <a:spcPts val="600"/>
              </a:spcBef>
              <a:spcAft>
                <a:spcPts val="0"/>
              </a:spcAft>
              <a:buClr>
                <a:schemeClr val="dk2"/>
              </a:buClr>
              <a:buSzPts val="1200"/>
              <a:buNone/>
            </a:pPr>
            <a:r>
              <a:rPr lang="en-GB" sz="1400" dirty="0">
                <a:solidFill>
                  <a:schemeClr val="dk2"/>
                </a:solidFill>
              </a:rPr>
              <a:t>Audience</a:t>
            </a:r>
            <a:r>
              <a:rPr lang="en-GB" sz="1400" b="0" dirty="0">
                <a:solidFill>
                  <a:schemeClr val="dk2"/>
                </a:solidFill>
              </a:rPr>
              <a:t>: General public  /  </a:t>
            </a:r>
            <a:r>
              <a:rPr lang="en-GB" sz="1400" dirty="0">
                <a:solidFill>
                  <a:schemeClr val="dk2"/>
                </a:solidFill>
              </a:rPr>
              <a:t>Language: </a:t>
            </a:r>
            <a:r>
              <a:rPr lang="en-GB" sz="1400" b="0" dirty="0">
                <a:solidFill>
                  <a:schemeClr val="dk2"/>
                </a:solidFill>
              </a:rPr>
              <a:t>IT / </a:t>
            </a:r>
            <a:r>
              <a:rPr lang="en-GB" sz="1400" dirty="0">
                <a:solidFill>
                  <a:schemeClr val="dk2"/>
                </a:solidFill>
              </a:rPr>
              <a:t>Gender: </a:t>
            </a:r>
            <a:r>
              <a:rPr lang="en-GB" sz="1400" b="0" dirty="0">
                <a:solidFill>
                  <a:schemeClr val="dk2"/>
                </a:solidFill>
              </a:rPr>
              <a:t>M 	</a:t>
            </a:r>
            <a:endParaRPr lang="en-GB" sz="1400" b="0" dirty="0"/>
          </a:p>
          <a:p>
            <a:pPr marL="48766" lvl="0" indent="0" algn="l" rtl="0">
              <a:lnSpc>
                <a:spcPct val="90000"/>
              </a:lnSpc>
              <a:spcBef>
                <a:spcPts val="600"/>
              </a:spcBef>
              <a:spcAft>
                <a:spcPts val="0"/>
              </a:spcAft>
              <a:buClr>
                <a:schemeClr val="dk2"/>
              </a:buClr>
              <a:buSzPts val="1200"/>
              <a:buNone/>
            </a:pPr>
            <a:endParaRPr lang="en-GB" sz="1400" dirty="0">
              <a:solidFill>
                <a:schemeClr val="dk2"/>
              </a:solidFill>
            </a:endParaRPr>
          </a:p>
          <a:p>
            <a:pPr marL="48765" lvl="0" indent="0">
              <a:lnSpc>
                <a:spcPct val="100000"/>
              </a:lnSpc>
              <a:spcBef>
                <a:spcPts val="600"/>
              </a:spcBef>
              <a:buClr>
                <a:schemeClr val="dk2"/>
              </a:buClr>
              <a:buSzPts val="1200"/>
            </a:pPr>
            <a:r>
              <a:rPr lang="en-GB" sz="1400" dirty="0">
                <a:solidFill>
                  <a:srgbClr val="263238"/>
                </a:solidFill>
                <a:highlight>
                  <a:srgbClr val="FFFFFF"/>
                </a:highlight>
              </a:rPr>
              <a:t>Description:</a:t>
            </a:r>
            <a:endParaRPr lang="en-GB" sz="1400" b="0" dirty="0">
              <a:solidFill>
                <a:srgbClr val="263238"/>
              </a:solidFill>
              <a:highlight>
                <a:srgbClr val="FFFFFF"/>
              </a:highlight>
            </a:endParaRPr>
          </a:p>
          <a:p>
            <a:pPr marL="48765" lvl="0" indent="0">
              <a:lnSpc>
                <a:spcPct val="100000"/>
              </a:lnSpc>
              <a:spcBef>
                <a:spcPts val="0"/>
              </a:spcBef>
              <a:buClr>
                <a:schemeClr val="dk2"/>
              </a:buClr>
              <a:buSzPts val="1200"/>
            </a:pPr>
            <a:r>
              <a:rPr lang="en-GB" sz="1400" b="0" dirty="0">
                <a:solidFill>
                  <a:schemeClr val="tx1"/>
                </a:solidFill>
                <a:highlight>
                  <a:srgbClr val="FFFFFF"/>
                </a:highlight>
              </a:rPr>
              <a:t>“The mysteries of the Universe”, with three talks (15-20 min each):  Chiara </a:t>
            </a:r>
            <a:r>
              <a:rPr lang="en-GB" sz="1400" b="0" dirty="0" err="1">
                <a:solidFill>
                  <a:schemeClr val="tx1"/>
                </a:solidFill>
                <a:highlight>
                  <a:srgbClr val="FFFFFF"/>
                </a:highlight>
              </a:rPr>
              <a:t>Caprini</a:t>
            </a:r>
            <a:r>
              <a:rPr lang="en-GB" sz="1400" b="0" dirty="0">
                <a:solidFill>
                  <a:schemeClr val="tx1"/>
                </a:solidFill>
                <a:highlight>
                  <a:srgbClr val="FFFFFF"/>
                </a:highlight>
              </a:rPr>
              <a:t> -  gravitational waves</a:t>
            </a:r>
          </a:p>
          <a:p>
            <a:pPr marL="48765" lvl="0" indent="0">
              <a:lnSpc>
                <a:spcPct val="100000"/>
              </a:lnSpc>
              <a:spcBef>
                <a:spcPts val="0"/>
              </a:spcBef>
              <a:buClr>
                <a:schemeClr val="dk2"/>
              </a:buClr>
              <a:buSzPts val="1200"/>
            </a:pPr>
            <a:r>
              <a:rPr lang="en-GB" sz="1400" b="0" dirty="0">
                <a:solidFill>
                  <a:schemeClr val="tx1"/>
                </a:solidFill>
                <a:highlight>
                  <a:srgbClr val="FFFFFF"/>
                </a:highlight>
              </a:rPr>
              <a:t>Alba Grassi - the mathematical universe</a:t>
            </a:r>
          </a:p>
          <a:p>
            <a:pPr marL="48765" lvl="0" indent="0">
              <a:lnSpc>
                <a:spcPct val="100000"/>
              </a:lnSpc>
              <a:spcBef>
                <a:spcPts val="0"/>
              </a:spcBef>
              <a:buClr>
                <a:schemeClr val="dk2"/>
              </a:buClr>
              <a:buSzPts val="1200"/>
            </a:pPr>
            <a:r>
              <a:rPr lang="en-GB" sz="1400" b="0" dirty="0">
                <a:solidFill>
                  <a:schemeClr val="tx1"/>
                </a:solidFill>
                <a:highlight>
                  <a:srgbClr val="FFFFFF"/>
                </a:highlight>
              </a:rPr>
              <a:t>Gian </a:t>
            </a:r>
            <a:r>
              <a:rPr lang="en-GB" sz="1400" b="0" dirty="0" err="1">
                <a:solidFill>
                  <a:schemeClr val="tx1"/>
                </a:solidFill>
                <a:highlight>
                  <a:srgbClr val="FFFFFF"/>
                </a:highlight>
              </a:rPr>
              <a:t>Guidice</a:t>
            </a:r>
            <a:r>
              <a:rPr lang="en-GB" sz="1400" b="0" dirty="0">
                <a:solidFill>
                  <a:schemeClr val="tx1"/>
                </a:solidFill>
                <a:highlight>
                  <a:srgbClr val="FFFFFF"/>
                </a:highlight>
              </a:rPr>
              <a:t> –  the Big Bang, </a:t>
            </a:r>
          </a:p>
          <a:p>
            <a:pPr marL="48765" lvl="0" indent="0">
              <a:lnSpc>
                <a:spcPct val="100000"/>
              </a:lnSpc>
              <a:spcBef>
                <a:spcPts val="0"/>
              </a:spcBef>
              <a:buClr>
                <a:schemeClr val="dk2"/>
              </a:buClr>
              <a:buSzPts val="1200"/>
            </a:pPr>
            <a:r>
              <a:rPr lang="en-GB" sz="1400" b="0" dirty="0">
                <a:solidFill>
                  <a:schemeClr val="tx1"/>
                </a:solidFill>
                <a:highlight>
                  <a:srgbClr val="FFFFFF"/>
                </a:highlight>
              </a:rPr>
              <a:t>followed by a discussion based on questions from the public, with a moderator</a:t>
            </a:r>
            <a:endParaRPr lang="en-GB" sz="1400" dirty="0">
              <a:solidFill>
                <a:schemeClr val="tx1"/>
              </a:solidFill>
            </a:endParaRPr>
          </a:p>
          <a:p>
            <a:pPr marL="48766" lvl="0" indent="0" algn="l" rtl="0">
              <a:lnSpc>
                <a:spcPct val="100000"/>
              </a:lnSpc>
              <a:spcBef>
                <a:spcPts val="600"/>
              </a:spcBef>
              <a:spcAft>
                <a:spcPts val="0"/>
              </a:spcAft>
              <a:buClr>
                <a:schemeClr val="dk2"/>
              </a:buClr>
              <a:buSzPts val="1200"/>
              <a:buNone/>
            </a:pPr>
            <a:endParaRPr lang="en-GB" sz="1400" dirty="0">
              <a:solidFill>
                <a:schemeClr val="dk2"/>
              </a:solidFill>
            </a:endParaRPr>
          </a:p>
          <a:p>
            <a:pPr marL="48766" lvl="0" indent="0" algn="l" rtl="0">
              <a:lnSpc>
                <a:spcPct val="100000"/>
              </a:lnSpc>
              <a:spcBef>
                <a:spcPts val="600"/>
              </a:spcBef>
              <a:spcAft>
                <a:spcPts val="0"/>
              </a:spcAft>
              <a:buClr>
                <a:schemeClr val="dk2"/>
              </a:buClr>
              <a:buSzPts val="1200"/>
              <a:buNone/>
            </a:pPr>
            <a:r>
              <a:rPr lang="en-GB" sz="1400" dirty="0">
                <a:solidFill>
                  <a:schemeClr val="dk2"/>
                </a:solidFill>
              </a:rPr>
              <a:t>Cost</a:t>
            </a:r>
            <a:r>
              <a:rPr lang="en-GB" sz="1400" b="0" dirty="0">
                <a:solidFill>
                  <a:schemeClr val="dk2"/>
                </a:solidFill>
              </a:rPr>
              <a:t>: none</a:t>
            </a:r>
            <a:endParaRPr lang="en-GB" sz="1400" dirty="0">
              <a:solidFill>
                <a:schemeClr val="dk2"/>
              </a:solidFill>
            </a:endParaRPr>
          </a:p>
          <a:p>
            <a:pPr marL="48765" indent="0">
              <a:lnSpc>
                <a:spcPct val="100000"/>
              </a:lnSpc>
              <a:spcBef>
                <a:spcPts val="600"/>
              </a:spcBef>
              <a:buClr>
                <a:schemeClr val="dk2"/>
              </a:buClr>
              <a:buSzPts val="1200"/>
            </a:pPr>
            <a:r>
              <a:rPr lang="en-GB" sz="1400" dirty="0">
                <a:solidFill>
                  <a:schemeClr val="dk2"/>
                </a:solidFill>
              </a:rPr>
              <a:t>Date: </a:t>
            </a:r>
            <a:r>
              <a:rPr lang="en-US" sz="1400" b="0" dirty="0">
                <a:solidFill>
                  <a:schemeClr val="tx1"/>
                </a:solidFill>
              </a:rPr>
              <a:t>19 June (proposed)</a:t>
            </a:r>
            <a:r>
              <a:rPr lang="en-US" sz="1400" b="0" dirty="0">
                <a:solidFill>
                  <a:schemeClr val="dk2"/>
                </a:solidFill>
              </a:rPr>
              <a:t>, in the Globe </a:t>
            </a:r>
            <a:endParaRPr lang="en-GB" sz="1400" b="0" dirty="0">
              <a:solidFill>
                <a:schemeClr val="dk2"/>
              </a:solidFill>
            </a:endParaRPr>
          </a:p>
          <a:p>
            <a:pPr marL="48765" lvl="0" indent="0" algn="l" rtl="0">
              <a:lnSpc>
                <a:spcPct val="100000"/>
              </a:lnSpc>
              <a:spcBef>
                <a:spcPts val="600"/>
              </a:spcBef>
              <a:spcAft>
                <a:spcPts val="0"/>
              </a:spcAft>
              <a:buClr>
                <a:schemeClr val="dk2"/>
              </a:buClr>
              <a:buSzPts val="1200"/>
              <a:buNone/>
            </a:pPr>
            <a:endParaRPr lang="en-GB" sz="1400" dirty="0">
              <a:solidFill>
                <a:srgbClr val="263238"/>
              </a:solidFill>
              <a:highlight>
                <a:srgbClr val="FFFFFF"/>
              </a:highlight>
            </a:endParaRPr>
          </a:p>
          <a:p>
            <a:pPr marL="48765" lvl="0" indent="0" algn="l" rtl="0">
              <a:lnSpc>
                <a:spcPct val="100000"/>
              </a:lnSpc>
              <a:spcBef>
                <a:spcPts val="600"/>
              </a:spcBef>
              <a:spcAft>
                <a:spcPts val="0"/>
              </a:spcAft>
              <a:buClr>
                <a:schemeClr val="dk2"/>
              </a:buClr>
              <a:buSzPts val="1200"/>
              <a:buNone/>
            </a:pPr>
            <a:r>
              <a:rPr lang="en-GB" sz="1400" dirty="0">
                <a:solidFill>
                  <a:srgbClr val="263238"/>
                </a:solidFill>
                <a:highlight>
                  <a:srgbClr val="FFFF00"/>
                </a:highlight>
              </a:rPr>
              <a:t>Status: </a:t>
            </a:r>
            <a:r>
              <a:rPr lang="en-GB" sz="1400" b="0" dirty="0">
                <a:solidFill>
                  <a:srgbClr val="263238"/>
                </a:solidFill>
                <a:highlight>
                  <a:srgbClr val="FFFF00"/>
                </a:highlight>
              </a:rPr>
              <a:t>Confirm date</a:t>
            </a:r>
          </a:p>
          <a:p>
            <a:pPr marL="48765" lvl="0" indent="0" algn="l" rtl="0">
              <a:lnSpc>
                <a:spcPct val="100000"/>
              </a:lnSpc>
              <a:spcBef>
                <a:spcPts val="600"/>
              </a:spcBef>
              <a:spcAft>
                <a:spcPts val="0"/>
              </a:spcAft>
              <a:buClr>
                <a:schemeClr val="dk2"/>
              </a:buClr>
              <a:buSzPts val="1200"/>
              <a:buNone/>
            </a:pPr>
            <a:endParaRPr lang="en-GB" sz="1400" b="0" dirty="0">
              <a:solidFill>
                <a:schemeClr val="dk2"/>
              </a:solidFill>
            </a:endParaRPr>
          </a:p>
        </p:txBody>
      </p:sp>
      <p:pic>
        <p:nvPicPr>
          <p:cNvPr id="480" name="Google Shape;480;g27926740633_0_190"/>
          <p:cNvPicPr preferRelativeResize="0"/>
          <p:nvPr/>
        </p:nvPicPr>
        <p:blipFill>
          <a:blip r:embed="rId3">
            <a:alphaModFix/>
          </a:blip>
          <a:stretch>
            <a:fillRect/>
          </a:stretch>
        </p:blipFill>
        <p:spPr>
          <a:xfrm>
            <a:off x="6284347" y="1298273"/>
            <a:ext cx="5411361" cy="3581951"/>
          </a:xfrm>
          <a:prstGeom prst="rect">
            <a:avLst/>
          </a:prstGeom>
          <a:noFill/>
          <a:ln>
            <a:noFill/>
          </a:ln>
        </p:spPr>
      </p:pic>
      <p:sp>
        <p:nvSpPr>
          <p:cNvPr id="2" name="Slide Number Placeholder 1">
            <a:extLst>
              <a:ext uri="{FF2B5EF4-FFF2-40B4-BE49-F238E27FC236}">
                <a16:creationId xmlns:a16="http://schemas.microsoft.com/office/drawing/2014/main" id="{0AF1E47F-3035-2E51-2468-871387D08AB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7</a:t>
            </a:fld>
            <a:endParaRPr lang="fr-CH"/>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g27926740633_0_493"/>
          <p:cNvSpPr txBox="1">
            <a:spLocks noGrp="1"/>
          </p:cNvSpPr>
          <p:nvPr>
            <p:ph type="body" idx="1"/>
          </p:nvPr>
        </p:nvSpPr>
        <p:spPr>
          <a:xfrm>
            <a:off x="479388" y="993216"/>
            <a:ext cx="6887040" cy="5410443"/>
          </a:xfrm>
          <a:prstGeom prst="rect">
            <a:avLst/>
          </a:prstGeom>
          <a:noFill/>
          <a:ln>
            <a:noFill/>
          </a:ln>
        </p:spPr>
        <p:txBody>
          <a:bodyPr spcFirstLastPara="1" wrap="square" lIns="0" tIns="0" rIns="0" bIns="0" anchor="t" anchorCtr="0">
            <a:noAutofit/>
          </a:bodyPr>
          <a:lstStyle/>
          <a:p>
            <a:pPr marL="0" lvl="0" indent="0" algn="l" rtl="0">
              <a:spcBef>
                <a:spcPts val="600"/>
              </a:spcBef>
              <a:spcAft>
                <a:spcPts val="0"/>
              </a:spcAft>
              <a:buNone/>
            </a:pPr>
            <a:r>
              <a:rPr lang="en-GB" sz="1400" dirty="0">
                <a:solidFill>
                  <a:schemeClr val="dk2"/>
                </a:solidFill>
              </a:rPr>
              <a:t>Theme: </a:t>
            </a:r>
            <a:r>
              <a:rPr lang="en-GB" sz="1400" b="0" dirty="0">
                <a:solidFill>
                  <a:schemeClr val="dk2"/>
                </a:solidFill>
              </a:rPr>
              <a:t>Time (in physics and in music)</a:t>
            </a:r>
            <a:endParaRPr lang="en-GB" sz="1400" dirty="0">
              <a:solidFill>
                <a:schemeClr val="dk2"/>
              </a:solidFill>
            </a:endParaRPr>
          </a:p>
          <a:p>
            <a:pPr marL="0" lvl="0" indent="0" algn="l" rtl="0">
              <a:spcBef>
                <a:spcPts val="600"/>
              </a:spcBef>
              <a:spcAft>
                <a:spcPts val="0"/>
              </a:spcAft>
              <a:buNone/>
            </a:pPr>
            <a:r>
              <a:rPr lang="en-GB" sz="1400" dirty="0">
                <a:solidFill>
                  <a:schemeClr val="dk2"/>
                </a:solidFill>
              </a:rPr>
              <a:t>Proposed by</a:t>
            </a:r>
            <a:r>
              <a:rPr lang="en-GB" sz="1400" b="0" dirty="0">
                <a:solidFill>
                  <a:schemeClr val="dk2"/>
                </a:solidFill>
              </a:rPr>
              <a:t>: </a:t>
            </a:r>
            <a:r>
              <a:rPr lang="en-GB" sz="1400" b="0" dirty="0">
                <a:solidFill>
                  <a:srgbClr val="000000"/>
                </a:solidFill>
              </a:rPr>
              <a:t>Yasmine Sara </a:t>
            </a:r>
            <a:r>
              <a:rPr lang="en-GB" sz="1400" b="0" dirty="0" err="1">
                <a:solidFill>
                  <a:srgbClr val="000000"/>
                </a:solidFill>
              </a:rPr>
              <a:t>Amhis</a:t>
            </a:r>
            <a:r>
              <a:rPr lang="en-GB" sz="1400" b="0" dirty="0">
                <a:solidFill>
                  <a:srgbClr val="000000"/>
                </a:solidFill>
              </a:rPr>
              <a:t>  (</a:t>
            </a:r>
            <a:r>
              <a:rPr lang="en-GB" sz="1400" b="0" dirty="0" err="1">
                <a:solidFill>
                  <a:srgbClr val="000000"/>
                </a:solidFill>
              </a:rPr>
              <a:t>LHCb</a:t>
            </a:r>
            <a:r>
              <a:rPr lang="en-GB" sz="1400" b="0" dirty="0">
                <a:solidFill>
                  <a:srgbClr val="000000"/>
                </a:solidFill>
              </a:rPr>
              <a:t>)</a:t>
            </a:r>
            <a:endParaRPr lang="en-GB" sz="1400" dirty="0"/>
          </a:p>
          <a:p>
            <a:pPr marL="0" lvl="0" indent="0">
              <a:spcBef>
                <a:spcPts val="600"/>
              </a:spcBef>
              <a:buNone/>
            </a:pPr>
            <a:endParaRPr lang="en-GB" sz="1400" dirty="0">
              <a:solidFill>
                <a:schemeClr val="dk2"/>
              </a:solidFill>
            </a:endParaRPr>
          </a:p>
          <a:p>
            <a:pPr marL="0" lvl="0" indent="0">
              <a:spcBef>
                <a:spcPts val="600"/>
              </a:spcBef>
              <a:buNone/>
            </a:pPr>
            <a:r>
              <a:rPr lang="en-GB" sz="1400" dirty="0">
                <a:solidFill>
                  <a:schemeClr val="dk2"/>
                </a:solidFill>
              </a:rPr>
              <a:t>Format:</a:t>
            </a:r>
            <a:r>
              <a:rPr lang="en-GB" sz="1400" b="0" dirty="0">
                <a:solidFill>
                  <a:schemeClr val="dk2"/>
                </a:solidFill>
              </a:rPr>
              <a:t> Talk + performance</a:t>
            </a:r>
          </a:p>
          <a:p>
            <a:pPr marL="0" lvl="0" indent="0">
              <a:spcBef>
                <a:spcPts val="600"/>
              </a:spcBef>
              <a:buNone/>
            </a:pPr>
            <a:r>
              <a:rPr lang="en-GB" sz="1400" dirty="0">
                <a:solidFill>
                  <a:schemeClr val="dk2"/>
                </a:solidFill>
              </a:rPr>
              <a:t>Duration:</a:t>
            </a:r>
            <a:r>
              <a:rPr lang="en-GB" sz="1400" b="0" dirty="0">
                <a:solidFill>
                  <a:schemeClr val="dk2"/>
                </a:solidFill>
              </a:rPr>
              <a:t> 60 min</a:t>
            </a:r>
          </a:p>
          <a:p>
            <a:pPr marL="0" lvl="0" indent="0">
              <a:spcBef>
                <a:spcPts val="600"/>
              </a:spcBef>
              <a:buNone/>
            </a:pP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F / </a:t>
            </a:r>
            <a:r>
              <a:rPr lang="en-GB" sz="1400" dirty="0">
                <a:solidFill>
                  <a:schemeClr val="dk2"/>
                </a:solidFill>
              </a:rPr>
              <a:t>Language</a:t>
            </a:r>
            <a:r>
              <a:rPr lang="en-GB" sz="1400" b="0" dirty="0">
                <a:solidFill>
                  <a:schemeClr val="dk2"/>
                </a:solidFill>
              </a:rPr>
              <a:t>: FR</a:t>
            </a:r>
            <a:endParaRPr lang="en-GB" sz="1400" dirty="0"/>
          </a:p>
          <a:p>
            <a:pPr marL="0" lvl="0" indent="0" algn="l" rtl="0">
              <a:spcBef>
                <a:spcPts val="600"/>
              </a:spcBef>
              <a:spcAft>
                <a:spcPts val="0"/>
              </a:spcAft>
              <a:buNone/>
            </a:pPr>
            <a:endParaRPr lang="en-GB" sz="1400" dirty="0">
              <a:solidFill>
                <a:schemeClr val="dk2"/>
              </a:solidFill>
            </a:endParaRPr>
          </a:p>
          <a:p>
            <a:pPr marL="0" lvl="0" indent="0" algn="l" rtl="0">
              <a:spcBef>
                <a:spcPts val="600"/>
              </a:spcBef>
              <a:spcAft>
                <a:spcPts val="0"/>
              </a:spcAft>
              <a:buNone/>
            </a:pPr>
            <a:r>
              <a:rPr lang="en-GB" sz="1400" dirty="0">
                <a:solidFill>
                  <a:schemeClr val="dk2"/>
                </a:solidFill>
              </a:rPr>
              <a:t>Description</a:t>
            </a:r>
            <a:r>
              <a:rPr lang="en-GB" sz="1400" b="0" dirty="0">
                <a:solidFill>
                  <a:schemeClr val="dk2"/>
                </a:solidFill>
              </a:rPr>
              <a:t>: </a:t>
            </a:r>
          </a:p>
          <a:p>
            <a:pPr marL="0" lvl="0" indent="0" algn="l" rtl="0">
              <a:spcBef>
                <a:spcPts val="600"/>
              </a:spcBef>
              <a:spcAft>
                <a:spcPts val="0"/>
              </a:spcAft>
              <a:buNone/>
            </a:pPr>
            <a:r>
              <a:rPr lang="en-GB" sz="1400" b="0" dirty="0">
                <a:solidFill>
                  <a:srgbClr val="000000"/>
                </a:solidFill>
              </a:rPr>
              <a:t>Une </a:t>
            </a:r>
            <a:r>
              <a:rPr lang="en-GB" sz="1400" b="0" dirty="0" err="1">
                <a:solidFill>
                  <a:srgbClr val="000000"/>
                </a:solidFill>
              </a:rPr>
              <a:t>création</a:t>
            </a:r>
            <a:r>
              <a:rPr lang="en-GB" sz="1400" b="0" dirty="0">
                <a:solidFill>
                  <a:srgbClr val="000000"/>
                </a:solidFill>
              </a:rPr>
              <a:t> </a:t>
            </a:r>
            <a:r>
              <a:rPr lang="en-GB" sz="1400" b="0" dirty="0" err="1">
                <a:solidFill>
                  <a:srgbClr val="000000"/>
                </a:solidFill>
              </a:rPr>
              <a:t>artistique</a:t>
            </a:r>
            <a:r>
              <a:rPr lang="en-GB" sz="1400" b="0" dirty="0">
                <a:solidFill>
                  <a:srgbClr val="000000"/>
                </a:solidFill>
              </a:rPr>
              <a:t> et </a:t>
            </a:r>
            <a:r>
              <a:rPr lang="en-GB" sz="1400" b="0" dirty="0" err="1">
                <a:solidFill>
                  <a:srgbClr val="000000"/>
                </a:solidFill>
              </a:rPr>
              <a:t>scientifique</a:t>
            </a:r>
            <a:r>
              <a:rPr lang="en-GB" sz="1400" b="0" dirty="0">
                <a:solidFill>
                  <a:srgbClr val="000000"/>
                </a:solidFill>
              </a:rPr>
              <a:t> qui explore le rapport au temps </a:t>
            </a:r>
            <a:r>
              <a:rPr lang="en-GB" sz="1400" b="0" dirty="0" err="1">
                <a:solidFill>
                  <a:srgbClr val="000000"/>
                </a:solidFill>
              </a:rPr>
              <a:t>ainsi</a:t>
            </a:r>
            <a:r>
              <a:rPr lang="en-GB" sz="1400" b="0" dirty="0">
                <a:solidFill>
                  <a:srgbClr val="000000"/>
                </a:solidFill>
              </a:rPr>
              <a:t> la perception du temps </a:t>
            </a:r>
            <a:r>
              <a:rPr lang="en-GB" sz="1400" b="0" dirty="0" err="1">
                <a:solidFill>
                  <a:srgbClr val="000000"/>
                </a:solidFill>
              </a:rPr>
              <a:t>en</a:t>
            </a:r>
            <a:r>
              <a:rPr lang="en-GB" sz="1400" b="0" dirty="0">
                <a:solidFill>
                  <a:srgbClr val="000000"/>
                </a:solidFill>
              </a:rPr>
              <a:t> physique et </a:t>
            </a:r>
            <a:r>
              <a:rPr lang="en-GB" sz="1400" b="0" dirty="0" err="1">
                <a:solidFill>
                  <a:srgbClr val="000000"/>
                </a:solidFill>
              </a:rPr>
              <a:t>en</a:t>
            </a:r>
            <a:r>
              <a:rPr lang="en-GB" sz="1400" b="0" dirty="0">
                <a:solidFill>
                  <a:srgbClr val="000000"/>
                </a:solidFill>
              </a:rPr>
              <a:t> musique. Le temps </a:t>
            </a:r>
            <a:r>
              <a:rPr lang="en-GB" sz="1400" b="0" dirty="0" err="1">
                <a:solidFill>
                  <a:srgbClr val="000000"/>
                </a:solidFill>
              </a:rPr>
              <a:t>étant</a:t>
            </a:r>
            <a:r>
              <a:rPr lang="en-GB" sz="1400" b="0" dirty="0">
                <a:solidFill>
                  <a:srgbClr val="000000"/>
                </a:solidFill>
              </a:rPr>
              <a:t> un </a:t>
            </a:r>
            <a:r>
              <a:rPr lang="en-GB" sz="1400" b="0" dirty="0" err="1">
                <a:solidFill>
                  <a:srgbClr val="000000"/>
                </a:solidFill>
              </a:rPr>
              <a:t>élément</a:t>
            </a:r>
            <a:r>
              <a:rPr lang="en-GB" sz="1400" b="0" dirty="0">
                <a:solidFill>
                  <a:srgbClr val="000000"/>
                </a:solidFill>
              </a:rPr>
              <a:t> central de </a:t>
            </a:r>
            <a:r>
              <a:rPr lang="en-GB" sz="1400" b="0" dirty="0" err="1">
                <a:solidFill>
                  <a:srgbClr val="000000"/>
                </a:solidFill>
              </a:rPr>
              <a:t>ces</a:t>
            </a:r>
            <a:r>
              <a:rPr lang="en-GB" sz="1400" b="0" dirty="0">
                <a:solidFill>
                  <a:srgbClr val="000000"/>
                </a:solidFill>
              </a:rPr>
              <a:t> deux disciplines, </a:t>
            </a:r>
            <a:r>
              <a:rPr lang="en-GB" sz="1400" b="0" dirty="0" err="1">
                <a:solidFill>
                  <a:srgbClr val="000000"/>
                </a:solidFill>
              </a:rPr>
              <a:t>en</a:t>
            </a:r>
            <a:r>
              <a:rPr lang="en-GB" sz="1400" b="0" dirty="0">
                <a:solidFill>
                  <a:srgbClr val="000000"/>
                </a:solidFill>
              </a:rPr>
              <a:t> plus </a:t>
            </a:r>
            <a:r>
              <a:rPr lang="en-GB" sz="1400" b="0" dirty="0" err="1">
                <a:solidFill>
                  <a:srgbClr val="000000"/>
                </a:solidFill>
              </a:rPr>
              <a:t>d’explications</a:t>
            </a:r>
            <a:r>
              <a:rPr lang="en-GB" sz="1400" b="0" dirty="0">
                <a:solidFill>
                  <a:srgbClr val="000000"/>
                </a:solidFill>
              </a:rPr>
              <a:t> </a:t>
            </a:r>
            <a:r>
              <a:rPr lang="en-GB" sz="1400" b="0" dirty="0" err="1">
                <a:solidFill>
                  <a:srgbClr val="000000"/>
                </a:solidFill>
              </a:rPr>
              <a:t>présentées</a:t>
            </a:r>
            <a:r>
              <a:rPr lang="en-GB" sz="1400" b="0" dirty="0">
                <a:solidFill>
                  <a:srgbClr val="000000"/>
                </a:solidFill>
              </a:rPr>
              <a:t> par </a:t>
            </a:r>
            <a:r>
              <a:rPr lang="en-GB" sz="1400" b="0" dirty="0" err="1">
                <a:solidFill>
                  <a:srgbClr val="000000"/>
                </a:solidFill>
              </a:rPr>
              <a:t>l’altiste</a:t>
            </a:r>
            <a:r>
              <a:rPr lang="en-GB" sz="1400" b="0" dirty="0">
                <a:solidFill>
                  <a:srgbClr val="000000"/>
                </a:solidFill>
              </a:rPr>
              <a:t> du </a:t>
            </a:r>
            <a:r>
              <a:rPr lang="en-GB" sz="1400" b="0" dirty="0" err="1">
                <a:solidFill>
                  <a:srgbClr val="000000"/>
                </a:solidFill>
              </a:rPr>
              <a:t>quatuor</a:t>
            </a:r>
            <a:r>
              <a:rPr lang="en-GB" sz="1400" b="0" dirty="0">
                <a:solidFill>
                  <a:srgbClr val="000000"/>
                </a:solidFill>
              </a:rPr>
              <a:t>, un support musical </a:t>
            </a:r>
            <a:r>
              <a:rPr lang="en-GB" sz="1400" b="0" dirty="0" err="1">
                <a:solidFill>
                  <a:srgbClr val="000000"/>
                </a:solidFill>
              </a:rPr>
              <a:t>est</a:t>
            </a:r>
            <a:r>
              <a:rPr lang="en-GB" sz="1400" b="0" dirty="0">
                <a:solidFill>
                  <a:srgbClr val="000000"/>
                </a:solidFill>
              </a:rPr>
              <a:t> </a:t>
            </a:r>
            <a:r>
              <a:rPr lang="en-GB" sz="1400" b="0" dirty="0" err="1">
                <a:solidFill>
                  <a:srgbClr val="000000"/>
                </a:solidFill>
              </a:rPr>
              <a:t>employé</a:t>
            </a:r>
            <a:r>
              <a:rPr lang="en-GB" sz="1400" b="0" dirty="0">
                <a:solidFill>
                  <a:srgbClr val="000000"/>
                </a:solidFill>
              </a:rPr>
              <a:t> par le </a:t>
            </a:r>
            <a:r>
              <a:rPr lang="en-GB" sz="1400" b="0" dirty="0" err="1">
                <a:solidFill>
                  <a:srgbClr val="000000"/>
                </a:solidFill>
              </a:rPr>
              <a:t>quatuor</a:t>
            </a:r>
            <a:r>
              <a:rPr lang="en-GB" sz="1400" b="0" dirty="0">
                <a:solidFill>
                  <a:srgbClr val="000000"/>
                </a:solidFill>
              </a:rPr>
              <a:t> pour </a:t>
            </a:r>
            <a:r>
              <a:rPr lang="en-GB" sz="1400" b="0" dirty="0" err="1">
                <a:solidFill>
                  <a:srgbClr val="000000"/>
                </a:solidFill>
              </a:rPr>
              <a:t>illustrer</a:t>
            </a:r>
            <a:r>
              <a:rPr lang="en-GB" sz="1400" b="0" dirty="0">
                <a:solidFill>
                  <a:srgbClr val="000000"/>
                </a:solidFill>
              </a:rPr>
              <a:t> des concepts </a:t>
            </a:r>
            <a:r>
              <a:rPr lang="en-GB" sz="1400" b="0" dirty="0" err="1">
                <a:solidFill>
                  <a:srgbClr val="000000"/>
                </a:solidFill>
              </a:rPr>
              <a:t>comme</a:t>
            </a:r>
            <a:r>
              <a:rPr lang="en-GB" sz="1400" b="0" dirty="0">
                <a:solidFill>
                  <a:srgbClr val="000000"/>
                </a:solidFill>
              </a:rPr>
              <a:t> le rubato, le </a:t>
            </a:r>
            <a:r>
              <a:rPr lang="en-GB" sz="1400" b="0" dirty="0" err="1">
                <a:solidFill>
                  <a:srgbClr val="000000"/>
                </a:solidFill>
              </a:rPr>
              <a:t>rythme</a:t>
            </a:r>
            <a:r>
              <a:rPr lang="en-GB" sz="1400" b="0" dirty="0">
                <a:solidFill>
                  <a:srgbClr val="000000"/>
                </a:solidFill>
              </a:rPr>
              <a:t>, le musique </a:t>
            </a:r>
            <a:r>
              <a:rPr lang="en-GB" sz="1400" b="0" dirty="0" err="1">
                <a:solidFill>
                  <a:srgbClr val="000000"/>
                </a:solidFill>
              </a:rPr>
              <a:t>répétitive</a:t>
            </a:r>
            <a:r>
              <a:rPr lang="en-GB" sz="1400" b="0" dirty="0">
                <a:solidFill>
                  <a:srgbClr val="000000"/>
                </a:solidFill>
              </a:rPr>
              <a:t> etc. </a:t>
            </a:r>
            <a:r>
              <a:rPr lang="en-GB" sz="1400" b="0" dirty="0" err="1">
                <a:solidFill>
                  <a:srgbClr val="000000"/>
                </a:solidFill>
              </a:rPr>
              <a:t>En</a:t>
            </a:r>
            <a:r>
              <a:rPr lang="en-GB" sz="1400" b="0" dirty="0">
                <a:solidFill>
                  <a:srgbClr val="000000"/>
                </a:solidFill>
              </a:rPr>
              <a:t> </a:t>
            </a:r>
            <a:r>
              <a:rPr lang="en-GB" sz="1400" b="0" dirty="0" err="1">
                <a:solidFill>
                  <a:srgbClr val="000000"/>
                </a:solidFill>
              </a:rPr>
              <a:t>ce</a:t>
            </a:r>
            <a:r>
              <a:rPr lang="en-GB" sz="1400" b="0" dirty="0">
                <a:solidFill>
                  <a:srgbClr val="000000"/>
                </a:solidFill>
              </a:rPr>
              <a:t> qui </a:t>
            </a:r>
            <a:r>
              <a:rPr lang="en-GB" sz="1400" b="0" dirty="0" err="1">
                <a:solidFill>
                  <a:srgbClr val="000000"/>
                </a:solidFill>
              </a:rPr>
              <a:t>concerne</a:t>
            </a:r>
            <a:r>
              <a:rPr lang="en-GB" sz="1400" b="0" dirty="0">
                <a:solidFill>
                  <a:srgbClr val="000000"/>
                </a:solidFill>
              </a:rPr>
              <a:t> la physique, on </a:t>
            </a:r>
            <a:r>
              <a:rPr lang="en-GB" sz="1400" b="0" dirty="0" err="1">
                <a:solidFill>
                  <a:srgbClr val="000000"/>
                </a:solidFill>
              </a:rPr>
              <a:t>évoque</a:t>
            </a:r>
            <a:r>
              <a:rPr lang="en-GB" sz="1400" b="0" dirty="0">
                <a:solidFill>
                  <a:srgbClr val="000000"/>
                </a:solidFill>
              </a:rPr>
              <a:t> la notion de temps </a:t>
            </a:r>
            <a:r>
              <a:rPr lang="en-GB" sz="1400" b="0" dirty="0" err="1">
                <a:solidFill>
                  <a:srgbClr val="000000"/>
                </a:solidFill>
              </a:rPr>
              <a:t>absolu</a:t>
            </a:r>
            <a:r>
              <a:rPr lang="en-GB" sz="1400" b="0" dirty="0">
                <a:solidFill>
                  <a:srgbClr val="000000"/>
                </a:solidFill>
              </a:rPr>
              <a:t>, de temps </a:t>
            </a:r>
            <a:r>
              <a:rPr lang="en-GB" sz="1400" b="0" dirty="0" err="1">
                <a:solidFill>
                  <a:srgbClr val="000000"/>
                </a:solidFill>
              </a:rPr>
              <a:t>relatif</a:t>
            </a:r>
            <a:r>
              <a:rPr lang="en-GB" sz="1400" b="0" dirty="0">
                <a:solidFill>
                  <a:srgbClr val="000000"/>
                </a:solidFill>
              </a:rPr>
              <a:t> et </a:t>
            </a:r>
            <a:r>
              <a:rPr lang="en-GB" sz="1400" b="0" dirty="0" err="1">
                <a:solidFill>
                  <a:srgbClr val="000000"/>
                </a:solidFill>
              </a:rPr>
              <a:t>ce</a:t>
            </a:r>
            <a:r>
              <a:rPr lang="en-GB" sz="1400" b="0" dirty="0">
                <a:solidFill>
                  <a:srgbClr val="000000"/>
                </a:solidFill>
              </a:rPr>
              <a:t> </a:t>
            </a:r>
            <a:r>
              <a:rPr lang="en-GB" sz="1400" b="0" dirty="0" err="1">
                <a:solidFill>
                  <a:srgbClr val="000000"/>
                </a:solidFill>
              </a:rPr>
              <a:t>en</a:t>
            </a:r>
            <a:r>
              <a:rPr lang="en-GB" sz="1400" b="0" dirty="0">
                <a:solidFill>
                  <a:srgbClr val="000000"/>
                </a:solidFill>
              </a:rPr>
              <a:t> passant par des </a:t>
            </a:r>
            <a:r>
              <a:rPr lang="en-GB" sz="1400" b="0" dirty="0" err="1">
                <a:solidFill>
                  <a:srgbClr val="000000"/>
                </a:solidFill>
              </a:rPr>
              <a:t>exemples</a:t>
            </a:r>
            <a:r>
              <a:rPr lang="en-GB" sz="1400" b="0" dirty="0">
                <a:solidFill>
                  <a:srgbClr val="000000"/>
                </a:solidFill>
              </a:rPr>
              <a:t> de la physique </a:t>
            </a:r>
            <a:r>
              <a:rPr lang="en-GB" sz="1400" b="0" dirty="0" err="1">
                <a:solidFill>
                  <a:srgbClr val="000000"/>
                </a:solidFill>
              </a:rPr>
              <a:t>fondamentale</a:t>
            </a:r>
            <a:r>
              <a:rPr lang="en-GB" sz="1400" b="0" dirty="0">
                <a:solidFill>
                  <a:srgbClr val="000000"/>
                </a:solidFill>
              </a:rPr>
              <a:t> </a:t>
            </a:r>
            <a:r>
              <a:rPr lang="en-GB" sz="1400" b="0" dirty="0" err="1">
                <a:solidFill>
                  <a:srgbClr val="000000"/>
                </a:solidFill>
              </a:rPr>
              <a:t>comme</a:t>
            </a:r>
            <a:r>
              <a:rPr lang="en-GB" sz="1400" b="0" dirty="0">
                <a:solidFill>
                  <a:srgbClr val="000000"/>
                </a:solidFill>
              </a:rPr>
              <a:t> la </a:t>
            </a:r>
            <a:r>
              <a:rPr lang="en-GB" sz="1400" b="0" dirty="0" err="1">
                <a:solidFill>
                  <a:srgbClr val="000000"/>
                </a:solidFill>
              </a:rPr>
              <a:t>mécanique</a:t>
            </a:r>
            <a:r>
              <a:rPr lang="en-GB" sz="1400" b="0" dirty="0">
                <a:solidFill>
                  <a:srgbClr val="000000"/>
                </a:solidFill>
              </a:rPr>
              <a:t> </a:t>
            </a:r>
            <a:r>
              <a:rPr lang="en-GB" sz="1400" b="0" dirty="0" err="1">
                <a:solidFill>
                  <a:srgbClr val="000000"/>
                </a:solidFill>
              </a:rPr>
              <a:t>classique</a:t>
            </a:r>
            <a:r>
              <a:rPr lang="en-GB" sz="1400" b="0" dirty="0">
                <a:solidFill>
                  <a:srgbClr val="000000"/>
                </a:solidFill>
              </a:rPr>
              <a:t> et la </a:t>
            </a:r>
            <a:r>
              <a:rPr lang="en-GB" sz="1400" b="0" dirty="0" err="1">
                <a:solidFill>
                  <a:srgbClr val="000000"/>
                </a:solidFill>
              </a:rPr>
              <a:t>relativité</a:t>
            </a:r>
            <a:r>
              <a:rPr lang="en-GB" sz="1400" b="0" dirty="0">
                <a:solidFill>
                  <a:srgbClr val="000000"/>
                </a:solidFill>
              </a:rPr>
              <a:t> </a:t>
            </a:r>
            <a:r>
              <a:rPr lang="en-GB" sz="1400" b="0" dirty="0" err="1">
                <a:solidFill>
                  <a:srgbClr val="000000"/>
                </a:solidFill>
              </a:rPr>
              <a:t>restreinte</a:t>
            </a:r>
            <a:r>
              <a:rPr lang="en-GB" sz="1400" b="0" dirty="0">
                <a:solidFill>
                  <a:srgbClr val="000000"/>
                </a:solidFill>
              </a:rPr>
              <a:t>. </a:t>
            </a:r>
            <a:r>
              <a:rPr lang="en-GB" sz="1400" b="0" dirty="0" err="1">
                <a:solidFill>
                  <a:srgbClr val="000000"/>
                </a:solidFill>
              </a:rPr>
              <a:t>Ici</a:t>
            </a:r>
            <a:r>
              <a:rPr lang="en-GB" sz="1400" b="0" dirty="0">
                <a:solidFill>
                  <a:srgbClr val="000000"/>
                </a:solidFill>
              </a:rPr>
              <a:t> </a:t>
            </a:r>
            <a:r>
              <a:rPr lang="en-GB" sz="1400" b="0" dirty="0" err="1">
                <a:solidFill>
                  <a:srgbClr val="000000"/>
                </a:solidFill>
              </a:rPr>
              <a:t>ce</a:t>
            </a:r>
            <a:r>
              <a:rPr lang="en-GB" sz="1400" b="0" dirty="0">
                <a:solidFill>
                  <a:srgbClr val="000000"/>
                </a:solidFill>
              </a:rPr>
              <a:t> </a:t>
            </a:r>
            <a:r>
              <a:rPr lang="en-GB" sz="1400" b="0" dirty="0" err="1">
                <a:solidFill>
                  <a:srgbClr val="000000"/>
                </a:solidFill>
              </a:rPr>
              <a:t>sont</a:t>
            </a:r>
            <a:r>
              <a:rPr lang="en-GB" sz="1400" b="0" dirty="0">
                <a:solidFill>
                  <a:srgbClr val="000000"/>
                </a:solidFill>
              </a:rPr>
              <a:t> des </a:t>
            </a:r>
            <a:r>
              <a:rPr lang="en-GB" sz="1400" b="0" dirty="0" err="1">
                <a:solidFill>
                  <a:srgbClr val="000000"/>
                </a:solidFill>
              </a:rPr>
              <a:t>transparents</a:t>
            </a:r>
            <a:r>
              <a:rPr lang="en-GB" sz="1400" b="0" dirty="0">
                <a:solidFill>
                  <a:srgbClr val="000000"/>
                </a:solidFill>
              </a:rPr>
              <a:t> </a:t>
            </a:r>
            <a:r>
              <a:rPr lang="en-GB" sz="1400" b="0" dirty="0" err="1">
                <a:solidFill>
                  <a:srgbClr val="000000"/>
                </a:solidFill>
              </a:rPr>
              <a:t>projetés</a:t>
            </a:r>
            <a:r>
              <a:rPr lang="en-GB" sz="1400" b="0" dirty="0">
                <a:solidFill>
                  <a:srgbClr val="000000"/>
                </a:solidFill>
              </a:rPr>
              <a:t> qui </a:t>
            </a:r>
            <a:r>
              <a:rPr lang="en-GB" sz="1400" b="0" dirty="0" err="1">
                <a:solidFill>
                  <a:srgbClr val="000000"/>
                </a:solidFill>
              </a:rPr>
              <a:t>servent</a:t>
            </a:r>
            <a:r>
              <a:rPr lang="en-GB" sz="1400" b="0" dirty="0">
                <a:solidFill>
                  <a:srgbClr val="000000"/>
                </a:solidFill>
              </a:rPr>
              <a:t> de support </a:t>
            </a:r>
            <a:r>
              <a:rPr lang="en-GB" sz="1400" b="0" dirty="0" err="1">
                <a:solidFill>
                  <a:srgbClr val="000000"/>
                </a:solidFill>
              </a:rPr>
              <a:t>en</a:t>
            </a:r>
            <a:r>
              <a:rPr lang="en-GB" sz="1400" b="0" dirty="0">
                <a:solidFill>
                  <a:srgbClr val="000000"/>
                </a:solidFill>
              </a:rPr>
              <a:t> plus des explications. </a:t>
            </a:r>
          </a:p>
          <a:p>
            <a:pPr marL="0" lvl="0" indent="0" algn="l" rtl="0">
              <a:spcBef>
                <a:spcPts val="600"/>
              </a:spcBef>
              <a:spcAft>
                <a:spcPts val="0"/>
              </a:spcAft>
              <a:buNone/>
            </a:pPr>
            <a:r>
              <a:rPr lang="en-GB" sz="1400" b="0" dirty="0"/>
              <a:t>Full description </a:t>
            </a:r>
            <a:r>
              <a:rPr lang="en-GB" sz="1400" b="0" dirty="0">
                <a:hlinkClick r:id="rId3"/>
              </a:rPr>
              <a:t>here</a:t>
            </a:r>
            <a:r>
              <a:rPr lang="en-GB" sz="1400" b="0" dirty="0"/>
              <a:t>.</a:t>
            </a:r>
            <a:endParaRPr lang="en-GB" sz="1400" b="0" dirty="0">
              <a:solidFill>
                <a:srgbClr val="000000"/>
              </a:solidFill>
            </a:endParaRPr>
          </a:p>
          <a:p>
            <a:pPr marL="0" indent="0">
              <a:spcBef>
                <a:spcPts val="600"/>
              </a:spcBef>
              <a:buNone/>
            </a:pPr>
            <a:endParaRPr lang="en-GB" sz="1400" dirty="0">
              <a:solidFill>
                <a:schemeClr val="dk2"/>
              </a:solidFill>
            </a:endParaRPr>
          </a:p>
          <a:p>
            <a:pPr marL="0" indent="0">
              <a:spcBef>
                <a:spcPts val="600"/>
              </a:spcBef>
              <a:buNone/>
            </a:pPr>
            <a:r>
              <a:rPr lang="en-GB" sz="1400" dirty="0">
                <a:solidFill>
                  <a:schemeClr val="dk2"/>
                </a:solidFill>
              </a:rPr>
              <a:t>Costs</a:t>
            </a:r>
            <a:r>
              <a:rPr lang="en-GB" sz="1400" b="0" dirty="0">
                <a:solidFill>
                  <a:schemeClr val="dk2"/>
                </a:solidFill>
              </a:rPr>
              <a:t>: </a:t>
            </a:r>
            <a:r>
              <a:rPr lang="en-GB" sz="1400" b="0" dirty="0">
                <a:solidFill>
                  <a:schemeClr val="tx1"/>
                </a:solidFill>
              </a:rPr>
              <a:t>4 KEUR</a:t>
            </a:r>
            <a:endParaRPr lang="en-GB" sz="1400" dirty="0">
              <a:solidFill>
                <a:schemeClr val="tx1"/>
              </a:solidFill>
            </a:endParaRPr>
          </a:p>
          <a:p>
            <a:pPr marL="0" lvl="0" indent="0">
              <a:spcBef>
                <a:spcPts val="600"/>
              </a:spcBef>
              <a:buNone/>
            </a:pPr>
            <a:r>
              <a:rPr lang="en-GB" sz="1400" dirty="0">
                <a:solidFill>
                  <a:schemeClr val="dk2"/>
                </a:solidFill>
              </a:rPr>
              <a:t>Dates</a:t>
            </a:r>
            <a:r>
              <a:rPr lang="en-GB" sz="1400" b="0" dirty="0">
                <a:solidFill>
                  <a:schemeClr val="dk2"/>
                </a:solidFill>
              </a:rPr>
              <a:t>: </a:t>
            </a:r>
            <a:r>
              <a:rPr lang="en-GB" sz="1400" b="0" dirty="0">
                <a:solidFill>
                  <a:schemeClr val="tx1"/>
                </a:solidFill>
              </a:rPr>
              <a:t>Feb 2025? </a:t>
            </a:r>
          </a:p>
          <a:p>
            <a:pPr marL="0" lvl="0" indent="0">
              <a:spcBef>
                <a:spcPts val="600"/>
              </a:spcBef>
              <a:buNone/>
            </a:pPr>
            <a:endParaRPr lang="en-GB" sz="1400" b="0" dirty="0">
              <a:solidFill>
                <a:srgbClr val="000000"/>
              </a:solidFill>
              <a:highlight>
                <a:srgbClr val="FFFF00"/>
              </a:highlight>
            </a:endParaRPr>
          </a:p>
          <a:p>
            <a:pPr marL="0" indent="0">
              <a:spcBef>
                <a:spcPts val="600"/>
              </a:spcBef>
              <a:buNone/>
            </a:pPr>
            <a:r>
              <a:rPr lang="en-GB" sz="1400" dirty="0">
                <a:solidFill>
                  <a:schemeClr val="dk2"/>
                </a:solidFill>
                <a:highlight>
                  <a:srgbClr val="FFFF00"/>
                </a:highlight>
              </a:rPr>
              <a:t>Status: </a:t>
            </a:r>
            <a:r>
              <a:rPr lang="en-GB" sz="1400" b="0" dirty="0">
                <a:solidFill>
                  <a:schemeClr val="dk2"/>
                </a:solidFill>
                <a:highlight>
                  <a:srgbClr val="FFFF00"/>
                </a:highlight>
              </a:rPr>
              <a:t>Need to assign and confirm a date</a:t>
            </a:r>
            <a:endParaRPr lang="en-GB" sz="1400" dirty="0">
              <a:solidFill>
                <a:schemeClr val="dk2"/>
              </a:solidFill>
              <a:highlight>
                <a:srgbClr val="FFFF00"/>
              </a:highlight>
            </a:endParaRPr>
          </a:p>
          <a:p>
            <a:pPr marL="0" lvl="0" indent="0">
              <a:spcBef>
                <a:spcPts val="600"/>
              </a:spcBef>
              <a:buNone/>
            </a:pPr>
            <a:endParaRPr lang="en-GB" sz="1400" b="0" dirty="0">
              <a:solidFill>
                <a:srgbClr val="000000"/>
              </a:solidFill>
              <a:highlight>
                <a:srgbClr val="FFFF00"/>
              </a:highlight>
            </a:endParaRPr>
          </a:p>
          <a:p>
            <a:pPr marL="457200" lvl="0" indent="0" algn="l" rtl="0">
              <a:lnSpc>
                <a:spcPct val="90000"/>
              </a:lnSpc>
              <a:spcBef>
                <a:spcPts val="600"/>
              </a:spcBef>
              <a:spcAft>
                <a:spcPts val="0"/>
              </a:spcAft>
              <a:buNone/>
            </a:pPr>
            <a:endParaRPr lang="en-GB" sz="1400" dirty="0">
              <a:highlight>
                <a:srgbClr val="FFFF00"/>
              </a:highlight>
            </a:endParaRPr>
          </a:p>
          <a:p>
            <a:pPr marL="628650" lvl="1" indent="-147637" algn="l" rtl="0">
              <a:lnSpc>
                <a:spcPct val="100000"/>
              </a:lnSpc>
              <a:spcBef>
                <a:spcPts val="600"/>
              </a:spcBef>
              <a:spcAft>
                <a:spcPts val="0"/>
              </a:spcAft>
              <a:buClr>
                <a:srgbClr val="171717"/>
              </a:buClr>
              <a:buSzPts val="1800"/>
              <a:buNone/>
            </a:pPr>
            <a:endParaRPr lang="en-GB" sz="1400" dirty="0"/>
          </a:p>
          <a:p>
            <a:pPr marL="628650" lvl="1" indent="-147637" algn="l" rtl="0">
              <a:lnSpc>
                <a:spcPct val="100000"/>
              </a:lnSpc>
              <a:spcBef>
                <a:spcPts val="600"/>
              </a:spcBef>
              <a:spcAft>
                <a:spcPts val="0"/>
              </a:spcAft>
              <a:buClr>
                <a:srgbClr val="171717"/>
              </a:buClr>
              <a:buSzPts val="1800"/>
              <a:buNone/>
            </a:pPr>
            <a:endParaRPr lang="en-GB" sz="1400" dirty="0"/>
          </a:p>
        </p:txBody>
      </p:sp>
      <p:sp>
        <p:nvSpPr>
          <p:cNvPr id="448" name="Google Shape;448;g27926740633_0_493"/>
          <p:cNvSpPr txBox="1">
            <a:spLocks noGrp="1"/>
          </p:cNvSpPr>
          <p:nvPr>
            <p:ph type="title"/>
          </p:nvPr>
        </p:nvSpPr>
        <p:spPr>
          <a:xfrm>
            <a:off x="407989" y="373593"/>
            <a:ext cx="11376000" cy="8853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sz="3200" dirty="0"/>
              <a:t>Temps en temps (</a:t>
            </a:r>
            <a:r>
              <a:rPr lang="fr-CH" sz="3200" dirty="0" err="1"/>
              <a:t>approved</a:t>
            </a:r>
            <a:r>
              <a:rPr lang="fr-CH" sz="3200" dirty="0"/>
              <a:t>) </a:t>
            </a:r>
            <a:endParaRPr sz="3200" dirty="0"/>
          </a:p>
        </p:txBody>
      </p:sp>
      <p:pic>
        <p:nvPicPr>
          <p:cNvPr id="449" name="Google Shape;449;g27926740633_0_493"/>
          <p:cNvPicPr preferRelativeResize="0"/>
          <p:nvPr/>
        </p:nvPicPr>
        <p:blipFill>
          <a:blip r:embed="rId4">
            <a:alphaModFix/>
          </a:blip>
          <a:stretch>
            <a:fillRect/>
          </a:stretch>
        </p:blipFill>
        <p:spPr>
          <a:xfrm>
            <a:off x="10297400" y="86613"/>
            <a:ext cx="1658099" cy="1459286"/>
          </a:xfrm>
          <a:prstGeom prst="rect">
            <a:avLst/>
          </a:prstGeom>
          <a:noFill/>
          <a:ln>
            <a:noFill/>
          </a:ln>
        </p:spPr>
      </p:pic>
      <p:pic>
        <p:nvPicPr>
          <p:cNvPr id="450" name="Google Shape;450;g27926740633_0_493"/>
          <p:cNvPicPr preferRelativeResize="0"/>
          <p:nvPr/>
        </p:nvPicPr>
        <p:blipFill>
          <a:blip r:embed="rId5">
            <a:alphaModFix/>
          </a:blip>
          <a:stretch>
            <a:fillRect/>
          </a:stretch>
        </p:blipFill>
        <p:spPr>
          <a:xfrm>
            <a:off x="7537938" y="2426677"/>
            <a:ext cx="4479512" cy="2543522"/>
          </a:xfrm>
          <a:prstGeom prst="rect">
            <a:avLst/>
          </a:prstGeom>
          <a:noFill/>
          <a:ln>
            <a:noFill/>
          </a:ln>
        </p:spPr>
      </p:pic>
      <p:sp>
        <p:nvSpPr>
          <p:cNvPr id="2" name="Slide Number Placeholder 1">
            <a:extLst>
              <a:ext uri="{FF2B5EF4-FFF2-40B4-BE49-F238E27FC236}">
                <a16:creationId xmlns:a16="http://schemas.microsoft.com/office/drawing/2014/main" id="{2C27D9F3-D2A6-4ED3-83EC-1B9B0ACDDEC5}"/>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g27926740633_0_837"/>
          <p:cNvSpPr txBox="1">
            <a:spLocks noGrp="1"/>
          </p:cNvSpPr>
          <p:nvPr>
            <p:ph type="title"/>
          </p:nvPr>
        </p:nvSpPr>
        <p:spPr>
          <a:xfrm>
            <a:off x="407989" y="373593"/>
            <a:ext cx="11412900"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sz="3200" dirty="0"/>
              <a:t>Dance avec l’</a:t>
            </a:r>
            <a:r>
              <a:rPr lang="fr-CH" sz="3200" dirty="0" err="1"/>
              <a:t>evolution</a:t>
            </a:r>
            <a:br>
              <a:rPr lang="fr-CH" sz="3000" dirty="0"/>
            </a:br>
            <a:r>
              <a:rPr lang="fr-CH" sz="2800" dirty="0" err="1"/>
              <a:t>Hallet</a:t>
            </a:r>
            <a:r>
              <a:rPr lang="fr-CH" sz="2800" dirty="0"/>
              <a:t> </a:t>
            </a:r>
            <a:r>
              <a:rPr lang="fr-CH" sz="2800" dirty="0" err="1"/>
              <a:t>Eghayan</a:t>
            </a:r>
            <a:r>
              <a:rPr lang="fr-CH" sz="2800" dirty="0"/>
              <a:t> and Pascal Picq </a:t>
            </a:r>
            <a:endParaRPr sz="3000" dirty="0"/>
          </a:p>
        </p:txBody>
      </p:sp>
      <p:sp>
        <p:nvSpPr>
          <p:cNvPr id="441" name="Google Shape;441;g27926740633_0_837"/>
          <p:cNvSpPr txBox="1">
            <a:spLocks noGrp="1"/>
          </p:cNvSpPr>
          <p:nvPr>
            <p:ph type="body" idx="1"/>
          </p:nvPr>
        </p:nvSpPr>
        <p:spPr>
          <a:xfrm>
            <a:off x="407989" y="1366243"/>
            <a:ext cx="7238400" cy="4615200"/>
          </a:xfrm>
          <a:prstGeom prst="rect">
            <a:avLst/>
          </a:prstGeom>
          <a:noFill/>
          <a:ln>
            <a:noFill/>
          </a:ln>
        </p:spPr>
        <p:txBody>
          <a:bodyPr spcFirstLastPara="1" wrap="square" lIns="0" tIns="0" rIns="0" bIns="0" anchor="t" anchorCtr="0">
            <a:noAutofit/>
          </a:bodyPr>
          <a:lstStyle/>
          <a:p>
            <a:pPr marL="48766" indent="0">
              <a:spcBef>
                <a:spcPts val="600"/>
              </a:spcBef>
              <a:buClr>
                <a:schemeClr val="dk2"/>
              </a:buClr>
              <a:buSzPts val="1200"/>
            </a:pPr>
            <a:r>
              <a:rPr lang="en-GB" sz="1400" dirty="0">
                <a:solidFill>
                  <a:schemeClr val="dk2"/>
                </a:solidFill>
              </a:rPr>
              <a:t>Theme: </a:t>
            </a:r>
            <a:r>
              <a:rPr lang="en-GB" sz="1400" b="0" dirty="0">
                <a:solidFill>
                  <a:schemeClr val="dk2"/>
                </a:solidFill>
              </a:rPr>
              <a:t>Evolution of bipedalism </a:t>
            </a:r>
          </a:p>
          <a:p>
            <a:pPr marL="48766" indent="0">
              <a:spcBef>
                <a:spcPts val="600"/>
              </a:spcBef>
              <a:buClr>
                <a:schemeClr val="dk2"/>
              </a:buClr>
              <a:buSzPts val="1200"/>
            </a:pPr>
            <a:r>
              <a:rPr lang="en-GB" sz="1400" dirty="0">
                <a:solidFill>
                  <a:schemeClr val="dk2"/>
                </a:solidFill>
              </a:rPr>
              <a:t>Comms Hook: </a:t>
            </a:r>
            <a:r>
              <a:rPr lang="en-GB" sz="1400" b="0" dirty="0">
                <a:solidFill>
                  <a:schemeClr val="dk2"/>
                </a:solidFill>
              </a:rPr>
              <a:t>possible link to the temporary joint exhibition with the Museum of Natural History. of Geneva (Oct-Dec24/early 2025) </a:t>
            </a:r>
          </a:p>
          <a:p>
            <a:pPr marL="48766" lvl="0" indent="0" algn="l" rtl="0">
              <a:lnSpc>
                <a:spcPct val="90000"/>
              </a:lnSpc>
              <a:spcBef>
                <a:spcPts val="600"/>
              </a:spcBef>
              <a:spcAft>
                <a:spcPts val="0"/>
              </a:spcAft>
              <a:buClr>
                <a:schemeClr val="dk2"/>
              </a:buClr>
              <a:buSzPts val="1200"/>
              <a:buNone/>
            </a:pPr>
            <a:r>
              <a:rPr lang="en-GB" sz="1400" dirty="0">
                <a:solidFill>
                  <a:schemeClr val="dk2"/>
                </a:solidFill>
              </a:rPr>
              <a:t>Proposed by</a:t>
            </a:r>
            <a:r>
              <a:rPr lang="en-GB" sz="1400" b="0" dirty="0">
                <a:solidFill>
                  <a:schemeClr val="dk2"/>
                </a:solidFill>
              </a:rPr>
              <a:t>: Self</a:t>
            </a:r>
            <a:endParaRPr lang="en-GB" sz="1400" dirty="0"/>
          </a:p>
          <a:p>
            <a:pPr marL="48766" lvl="0" indent="0" algn="l" rtl="0">
              <a:lnSpc>
                <a:spcPct val="90000"/>
              </a:lnSpc>
              <a:spcBef>
                <a:spcPts val="600"/>
              </a:spcBef>
              <a:spcAft>
                <a:spcPts val="0"/>
              </a:spcAft>
              <a:buClr>
                <a:schemeClr val="dk2"/>
              </a:buClr>
              <a:buSzPts val="1200"/>
              <a:buNone/>
            </a:pPr>
            <a:endParaRPr lang="en-GB" sz="1400" dirty="0">
              <a:solidFill>
                <a:schemeClr val="dk2"/>
              </a:solidFill>
            </a:endParaRPr>
          </a:p>
          <a:p>
            <a:pPr marL="48766" lvl="0" indent="0">
              <a:spcBef>
                <a:spcPts val="600"/>
              </a:spcBef>
              <a:buClr>
                <a:schemeClr val="dk2"/>
              </a:buClr>
              <a:buSzPts val="1200"/>
            </a:pPr>
            <a:r>
              <a:rPr lang="en-GB" sz="1400" dirty="0">
                <a:solidFill>
                  <a:schemeClr val="dk2"/>
                </a:solidFill>
              </a:rPr>
              <a:t>Format:</a:t>
            </a:r>
            <a:r>
              <a:rPr lang="en-GB" sz="1400" b="0" dirty="0">
                <a:solidFill>
                  <a:schemeClr val="dk2"/>
                </a:solidFill>
              </a:rPr>
              <a:t> Dance and talk, can be on stage or around the space</a:t>
            </a:r>
          </a:p>
          <a:p>
            <a:pPr marL="48766" lvl="0" indent="0">
              <a:spcBef>
                <a:spcPts val="600"/>
              </a:spcBef>
              <a:buClr>
                <a:schemeClr val="dk2"/>
              </a:buClr>
              <a:buSzPts val="1200"/>
            </a:pPr>
            <a:r>
              <a:rPr lang="en-GB" sz="1400" dirty="0">
                <a:solidFill>
                  <a:schemeClr val="dk2"/>
                </a:solidFill>
              </a:rPr>
              <a:t>Duration:</a:t>
            </a:r>
            <a:r>
              <a:rPr lang="en-GB" sz="1400" b="0" dirty="0">
                <a:solidFill>
                  <a:schemeClr val="dk2"/>
                </a:solidFill>
              </a:rPr>
              <a:t> 60 min</a:t>
            </a:r>
          </a:p>
          <a:p>
            <a:pPr marL="48766" lvl="0" indent="0">
              <a:spcBef>
                <a:spcPts val="600"/>
              </a:spcBef>
              <a:buClr>
                <a:schemeClr val="dk2"/>
              </a:buClr>
              <a:buSzPts val="1200"/>
            </a:pPr>
            <a:r>
              <a:rPr lang="en-GB" sz="1400" dirty="0">
                <a:solidFill>
                  <a:schemeClr val="dk2"/>
                </a:solidFill>
              </a:rPr>
              <a:t>Audience</a:t>
            </a:r>
            <a:r>
              <a:rPr lang="en-GB" sz="1400" b="0" dirty="0">
                <a:solidFill>
                  <a:schemeClr val="dk2"/>
                </a:solidFill>
              </a:rPr>
              <a:t>: General public / </a:t>
            </a:r>
            <a:r>
              <a:rPr lang="en-GB" sz="1400" dirty="0">
                <a:solidFill>
                  <a:schemeClr val="dk2"/>
                </a:solidFill>
              </a:rPr>
              <a:t>Gender</a:t>
            </a:r>
            <a:r>
              <a:rPr lang="en-GB" sz="1400" b="0" dirty="0">
                <a:solidFill>
                  <a:schemeClr val="dk2"/>
                </a:solidFill>
              </a:rPr>
              <a:t>: all / </a:t>
            </a:r>
            <a:r>
              <a:rPr lang="en-GB" sz="1400" dirty="0">
                <a:solidFill>
                  <a:schemeClr val="dk2"/>
                </a:solidFill>
              </a:rPr>
              <a:t>Language</a:t>
            </a:r>
            <a:r>
              <a:rPr lang="en-GB" sz="1400" b="0" dirty="0">
                <a:solidFill>
                  <a:schemeClr val="dk2"/>
                </a:solidFill>
              </a:rPr>
              <a:t>:  FR</a:t>
            </a:r>
            <a:endParaRPr lang="en-GB" sz="1400" dirty="0"/>
          </a:p>
          <a:p>
            <a:pPr marL="48766" lvl="0" indent="0" algn="l" rtl="0">
              <a:lnSpc>
                <a:spcPct val="90000"/>
              </a:lnSpc>
              <a:spcBef>
                <a:spcPts val="600"/>
              </a:spcBef>
              <a:spcAft>
                <a:spcPts val="0"/>
              </a:spcAft>
              <a:buClr>
                <a:schemeClr val="dk2"/>
              </a:buClr>
              <a:buSzPts val="1200"/>
              <a:buNone/>
            </a:pPr>
            <a:endParaRPr lang="en-GB" sz="1400" dirty="0">
              <a:solidFill>
                <a:schemeClr val="dk2"/>
              </a:solidFill>
            </a:endParaRPr>
          </a:p>
          <a:p>
            <a:pPr marL="48766" lvl="0" indent="0" algn="l" rtl="0">
              <a:lnSpc>
                <a:spcPct val="90000"/>
              </a:lnSpc>
              <a:spcBef>
                <a:spcPts val="600"/>
              </a:spcBef>
              <a:spcAft>
                <a:spcPts val="0"/>
              </a:spcAft>
              <a:buClr>
                <a:schemeClr val="dk2"/>
              </a:buClr>
              <a:buSzPts val="1200"/>
              <a:buNone/>
            </a:pPr>
            <a:r>
              <a:rPr lang="en-GB" sz="1400" dirty="0">
                <a:solidFill>
                  <a:schemeClr val="dk2"/>
                </a:solidFill>
              </a:rPr>
              <a:t>Description</a:t>
            </a:r>
            <a:r>
              <a:rPr lang="en-GB" sz="1400" b="0" dirty="0">
                <a:solidFill>
                  <a:schemeClr val="dk2"/>
                </a:solidFill>
              </a:rPr>
              <a:t>: </a:t>
            </a:r>
            <a:r>
              <a:rPr lang="en-GB" sz="1400" b="0" dirty="0"/>
              <a:t>CONFÉRENCE DANSÉE AUTOUR DES ORIGINES DE L’ÉVOLUTION ET DE LA BIPÉDIE with anthropologist PASCAL PICQ and choreographer MICHEL HALLET EGHAYAN. </a:t>
            </a:r>
          </a:p>
          <a:p>
            <a:pPr marL="48766" lvl="0" indent="0" algn="l" rtl="0">
              <a:lnSpc>
                <a:spcPct val="90000"/>
              </a:lnSpc>
              <a:spcBef>
                <a:spcPts val="600"/>
              </a:spcBef>
              <a:spcAft>
                <a:spcPts val="0"/>
              </a:spcAft>
              <a:buClr>
                <a:schemeClr val="dk2"/>
              </a:buClr>
              <a:buSzPts val="1200"/>
              <a:buNone/>
            </a:pPr>
            <a:r>
              <a:rPr lang="en-GB" sz="1400" b="0" dirty="0"/>
              <a:t>Full description </a:t>
            </a:r>
            <a:r>
              <a:rPr lang="en-GB" sz="1400" b="0" dirty="0">
                <a:hlinkClick r:id="rId3"/>
              </a:rPr>
              <a:t>here</a:t>
            </a:r>
            <a:r>
              <a:rPr lang="en-GB" sz="1400" b="0" dirty="0"/>
              <a:t>. </a:t>
            </a:r>
            <a:br>
              <a:rPr lang="en-GB" sz="1400" dirty="0"/>
            </a:br>
            <a:r>
              <a:rPr lang="en-GB" sz="1400" b="0" dirty="0">
                <a:solidFill>
                  <a:schemeClr val="dk2"/>
                </a:solidFill>
              </a:rPr>
              <a:t>	</a:t>
            </a:r>
            <a:endParaRPr lang="en-GB" sz="1400" dirty="0"/>
          </a:p>
          <a:p>
            <a:pPr marL="48766" lvl="0" indent="0" algn="l" rtl="0">
              <a:lnSpc>
                <a:spcPct val="100000"/>
              </a:lnSpc>
              <a:spcBef>
                <a:spcPts val="600"/>
              </a:spcBef>
              <a:spcAft>
                <a:spcPts val="0"/>
              </a:spcAft>
              <a:buClr>
                <a:schemeClr val="dk2"/>
              </a:buClr>
              <a:buSzPts val="1200"/>
              <a:buNone/>
            </a:pPr>
            <a:r>
              <a:rPr lang="en-GB" sz="1400" dirty="0">
                <a:solidFill>
                  <a:schemeClr val="dk2"/>
                </a:solidFill>
              </a:rPr>
              <a:t>Costs</a:t>
            </a:r>
            <a:r>
              <a:rPr lang="en-GB" sz="1400" b="0" dirty="0">
                <a:solidFill>
                  <a:schemeClr val="dk2"/>
                </a:solidFill>
              </a:rPr>
              <a:t>: </a:t>
            </a:r>
            <a:r>
              <a:rPr lang="en-GB" sz="1400" b="0" dirty="0">
                <a:solidFill>
                  <a:schemeClr val="tx1"/>
                </a:solidFill>
              </a:rPr>
              <a:t>7 KEUR (1 performance); 10KEUR (2 performances) + travel and accommodation</a:t>
            </a:r>
          </a:p>
          <a:p>
            <a:pPr marL="48766" lvl="0" indent="0" algn="l" rtl="0">
              <a:lnSpc>
                <a:spcPct val="100000"/>
              </a:lnSpc>
              <a:spcBef>
                <a:spcPts val="600"/>
              </a:spcBef>
              <a:spcAft>
                <a:spcPts val="0"/>
              </a:spcAft>
              <a:buClr>
                <a:schemeClr val="dk2"/>
              </a:buClr>
              <a:buSzPts val="1200"/>
              <a:buNone/>
            </a:pPr>
            <a:r>
              <a:rPr lang="en-GB" sz="1400" dirty="0">
                <a:solidFill>
                  <a:schemeClr val="dk2"/>
                </a:solidFill>
              </a:rPr>
              <a:t>Date</a:t>
            </a:r>
            <a:r>
              <a:rPr lang="en-GB" sz="1400" b="0" dirty="0">
                <a:solidFill>
                  <a:schemeClr val="dk2"/>
                </a:solidFill>
              </a:rPr>
              <a:t>: </a:t>
            </a:r>
            <a:r>
              <a:rPr lang="en-GB" sz="1400" b="0" dirty="0">
                <a:solidFill>
                  <a:schemeClr val="tx1"/>
                </a:solidFill>
              </a:rPr>
              <a:t>around November 2024 / early 2025</a:t>
            </a:r>
          </a:p>
          <a:p>
            <a:pPr marL="48766" lvl="0" indent="0" algn="l" rtl="0">
              <a:lnSpc>
                <a:spcPct val="100000"/>
              </a:lnSpc>
              <a:spcBef>
                <a:spcPts val="600"/>
              </a:spcBef>
              <a:spcAft>
                <a:spcPts val="0"/>
              </a:spcAft>
              <a:buClr>
                <a:schemeClr val="dk2"/>
              </a:buClr>
              <a:buSzPts val="1200"/>
              <a:buNone/>
            </a:pPr>
            <a:endParaRPr lang="en-GB" sz="1400" b="0" dirty="0">
              <a:solidFill>
                <a:schemeClr val="dk2"/>
              </a:solidFill>
            </a:endParaRPr>
          </a:p>
          <a:p>
            <a:pPr marL="48766" lvl="0" indent="0" algn="l" rtl="0">
              <a:lnSpc>
                <a:spcPct val="100000"/>
              </a:lnSpc>
              <a:spcBef>
                <a:spcPts val="600"/>
              </a:spcBef>
              <a:spcAft>
                <a:spcPts val="0"/>
              </a:spcAft>
              <a:buClr>
                <a:schemeClr val="dk2"/>
              </a:buClr>
              <a:buSzPts val="1200"/>
              <a:buNone/>
            </a:pPr>
            <a:r>
              <a:rPr lang="en-GB" sz="1400" dirty="0">
                <a:solidFill>
                  <a:schemeClr val="dk2"/>
                </a:solidFill>
                <a:highlight>
                  <a:srgbClr val="FFFF00"/>
                </a:highlight>
              </a:rPr>
              <a:t>Status</a:t>
            </a:r>
            <a:r>
              <a:rPr lang="en-GB" sz="1400" b="0" dirty="0">
                <a:solidFill>
                  <a:schemeClr val="dk2"/>
                </a:solidFill>
                <a:highlight>
                  <a:srgbClr val="FFFF00"/>
                </a:highlight>
              </a:rPr>
              <a:t>: Work on joint exhibition starts in Jan 2025, so “evolution” as a topic will be known after then. </a:t>
            </a:r>
          </a:p>
        </p:txBody>
      </p:sp>
      <p:pic>
        <p:nvPicPr>
          <p:cNvPr id="442" name="Google Shape;442;g27926740633_0_837"/>
          <p:cNvPicPr preferRelativeResize="0">
            <a:picLocks noGrp="1"/>
          </p:cNvPicPr>
          <p:nvPr>
            <p:ph type="pic" idx="2"/>
          </p:nvPr>
        </p:nvPicPr>
        <p:blipFill rotWithShape="1">
          <a:blip r:embed="rId4">
            <a:alphaModFix/>
          </a:blip>
          <a:srcRect t="-257" b="1188"/>
          <a:stretch/>
        </p:blipFill>
        <p:spPr>
          <a:xfrm>
            <a:off x="7797800" y="74590"/>
            <a:ext cx="4394200" cy="6207170"/>
          </a:xfrm>
          <a:prstGeom prst="rect">
            <a:avLst/>
          </a:prstGeom>
          <a:solidFill>
            <a:schemeClr val="lt1"/>
          </a:solidFill>
          <a:ln>
            <a:noFill/>
          </a:ln>
        </p:spPr>
      </p:pic>
      <p:sp>
        <p:nvSpPr>
          <p:cNvPr id="2" name="Slide Number Placeholder 1">
            <a:extLst>
              <a:ext uri="{FF2B5EF4-FFF2-40B4-BE49-F238E27FC236}">
                <a16:creationId xmlns:a16="http://schemas.microsoft.com/office/drawing/2014/main" id="{084C17FB-2285-D183-3E27-7EECD0C566C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H" smtClean="0"/>
              <a:t>9</a:t>
            </a:fld>
            <a:endParaRPr lang="fr-CH"/>
          </a:p>
        </p:txBody>
      </p:sp>
    </p:spTree>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1657</TotalTime>
  <Words>1720</Words>
  <Application>Microsoft Macintosh PowerPoint</Application>
  <PresentationFormat>Widescreen</PresentationFormat>
  <Paragraphs>217</Paragraphs>
  <Slides>13</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Montserrat</vt:lpstr>
      <vt:lpstr>Office Theme</vt:lpstr>
      <vt:lpstr>Public Events Committee </vt:lpstr>
      <vt:lpstr>Agenda </vt:lpstr>
      <vt:lpstr>Members of the Public Events Committee</vt:lpstr>
      <vt:lpstr>Public Events Programming Strategy</vt:lpstr>
      <vt:lpstr>Overview of current and next seasons</vt:lpstr>
      <vt:lpstr>Proposals received for events in 2024/25</vt:lpstr>
      <vt:lpstr>The Mysteries of the Universe (approved) Gian Giudice et al </vt:lpstr>
      <vt:lpstr>Temps en temps (approved) </vt:lpstr>
      <vt:lpstr>Dance avec l’evolution Hallet Eghayan and Pascal Picq </vt:lpstr>
      <vt:lpstr>Magic and Science Academy (Cambridge) –  THE MAGIC INVENTIONS THAT CHANGED HISTORY </vt:lpstr>
      <vt:lpstr>Quantum Lovers Hasan Padamsee </vt:lpstr>
      <vt:lpstr>Creation (New) Gloria Bruni</vt:lpstr>
      <vt:lpstr>The universe in a grain of sand (New) Mark Levinson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Events Committee </dc:title>
  <dc:creator>Ana Godinho</dc:creator>
  <cp:lastModifiedBy>Ana Godinho</cp:lastModifiedBy>
  <cp:revision>31</cp:revision>
  <dcterms:created xsi:type="dcterms:W3CDTF">2023-12-03T21:18:54Z</dcterms:created>
  <dcterms:modified xsi:type="dcterms:W3CDTF">2023-12-05T13:19:08Z</dcterms:modified>
</cp:coreProperties>
</file>