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9" r:id="rId2"/>
    <p:sldId id="1956" r:id="rId3"/>
    <p:sldId id="1967" r:id="rId4"/>
    <p:sldId id="1959" r:id="rId5"/>
    <p:sldId id="1977" r:id="rId6"/>
    <p:sldId id="1969" r:id="rId7"/>
    <p:sldId id="1976" r:id="rId8"/>
    <p:sldId id="1975" r:id="rId9"/>
    <p:sldId id="1978" r:id="rId10"/>
    <p:sldId id="1979" r:id="rId11"/>
    <p:sldId id="1974" r:id="rId12"/>
    <p:sldId id="1968" r:id="rId13"/>
    <p:sldId id="1973" r:id="rId14"/>
    <p:sldId id="1970" r:id="rId15"/>
    <p:sldId id="1971" r:id="rId16"/>
    <p:sldId id="1972" r:id="rId17"/>
    <p:sldId id="288" r:id="rId1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D94021"/>
    <a:srgbClr val="6FCAD9"/>
    <a:srgbClr val="003399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85" autoAdjust="0"/>
  </p:normalViewPr>
  <p:slideViewPr>
    <p:cSldViewPr snapToGrid="0" snapToObjects="1">
      <p:cViewPr varScale="1">
        <p:scale>
          <a:sx n="116" d="100"/>
          <a:sy n="116" d="100"/>
        </p:scale>
        <p:origin x="138" y="1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121E-00D9-471D-A964-C754D6259CE5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893EF5E-7B5D-436A-8212-5BB1863289F2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DA540F-81B5-4FD3-A781-163B8E346F8B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B53E85-C3E0-4361-9596-603ADEC8AC33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D83BBDB-8E95-4C3A-A795-3257BA674C96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1633A5E-0453-4520-BDE7-5656E0A246D8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66080B2-561A-4A9F-B73A-35060C801D0A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FE368A6-CCCF-455B-8B07-832A6744764E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998C37F-2408-46B3-8D56-36FD5A8C08DF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800C8-BAB3-42C1-A179-2F6313676033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182-1834-42B7-ADB9-737F74D1BA68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BC46-4E79-4A33-A1E3-E213ED812687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F5171-4022-4D65-964E-E936A4CB21FB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beams.cern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aster subtitle style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8746EB-9AF5-4BFA-AAC9-F73D8338B3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2094" y="360293"/>
            <a:ext cx="3761558" cy="29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B5D9-B0CE-41A3-AC7C-505EB0CB48A1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D5D3E3-903F-4E5B-ABCD-A6089B491A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8600" y="6353703"/>
            <a:ext cx="568002" cy="44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E0D3-2042-41D0-A61E-6891EA62DB58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0A5E9E-17D3-423C-801A-DFAE73016E3F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Introduction to the Beams Department 2021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E61A-5D37-4872-881E-2F28BDD09554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48" y="526522"/>
            <a:ext cx="11376025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7107-BF60-4CCA-9650-F62A98D7BD90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7CE4416-2568-46D9-83B4-02DFDBFB7B92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Introduction to the Beams Department 2021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document/2975241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edms.cern.ch/document/3001273/1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amlight.cern.ch/asset/CRHJPULP-CR000008" TargetMode="External"/><Relationship Id="rId2" Type="http://schemas.openxmlformats.org/officeDocument/2006/relationships/hyperlink" Target="https://eamlight.cern.ch/asset/CRHJPUL-CR000004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hyperlink" Target="https://layout.cern.ch/elements?navigator=MACHINE&amp;version=EYETS%202023-2024&amp;id=58604436&amp;parentId=56055903&amp;tab=BASIC_ELEMENT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07989" y="3801862"/>
            <a:ext cx="11376025" cy="1338309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PUR Jack Taskforce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 Meeting </a:t>
            </a:r>
            <a:r>
              <a:rPr lang="fr-FR" sz="2800" dirty="0">
                <a:solidFill>
                  <a:schemeClr val="bg1"/>
                </a:solidFill>
              </a:rPr>
              <a:t>#4 12/12/2023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fr-FR" sz="1800" dirty="0"/>
          </a:p>
          <a:p>
            <a:pPr algn="l"/>
            <a:r>
              <a:rPr lang="fr-FR" sz="1800" dirty="0"/>
              <a:t>P. Bestmann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Ongoing</a:t>
            </a:r>
            <a:r>
              <a:rPr lang="de-DE" dirty="0"/>
              <a:t> / </a:t>
            </a:r>
            <a:r>
              <a:rPr lang="de-DE" dirty="0" err="1"/>
              <a:t>upcoming</a:t>
            </a:r>
            <a:r>
              <a:rPr lang="de-DE" dirty="0"/>
              <a:t> Tests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350511-86E2-9F82-B8BB-EE93D0A0AD36}"/>
              </a:ext>
            </a:extLst>
          </p:cNvPr>
          <p:cNvSpPr txBox="1"/>
          <p:nvPr/>
        </p:nvSpPr>
        <p:spPr>
          <a:xfrm>
            <a:off x="296561" y="1441027"/>
            <a:ext cx="1123641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Molycote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BBR2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compatibility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test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				Roland		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ongoing</a:t>
            </a:r>
            <a:endParaRPr lang="de-CH" sz="18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Compression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tests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with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DIC (on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pads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)				Mickael		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upcoming</a:t>
            </a:r>
            <a:endParaRPr lang="de-CH" sz="18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Tensile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tests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(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depending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on 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samples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)				Mickael		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upcoming</a:t>
            </a:r>
            <a:endParaRPr lang="de-CH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Swelling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Tests (on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pads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)					Benoit		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upcoming</a:t>
            </a:r>
            <a:endParaRPr lang="de-CH" sz="18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Compression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Tests on Test Stands				Michael		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preparation</a:t>
            </a:r>
            <a:endParaRPr lang="de-CH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Radiation Test 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nTOF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(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pad+grease</a:t>
            </a:r>
            <a:r>
              <a:rPr lang="de-CH" b="1" dirty="0">
                <a:solidFill>
                  <a:srgbClr val="292929"/>
                </a:solidFill>
                <a:latin typeface="Calibri" panose="020F0502020204030204" pitchFamily="34" charset="0"/>
              </a:rPr>
              <a:t> PG65/BBR2)			Sonia		</a:t>
            </a:r>
            <a:r>
              <a:rPr lang="de-CH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planning</a:t>
            </a:r>
            <a:endParaRPr lang="de-CH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Radiation Test on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full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jack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gamma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facility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			Sonia		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planning</a:t>
            </a:r>
            <a:endParaRPr lang="de-CH" sz="18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CH" sz="1800" b="1" dirty="0">
              <a:solidFill>
                <a:srgbClr val="29292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776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996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04" y="1203553"/>
            <a:ext cx="10551011" cy="4608512"/>
          </a:xfrm>
        </p:spPr>
        <p:txBody>
          <a:bodyPr/>
          <a:lstStyle/>
          <a:p>
            <a:pPr lvl="1"/>
            <a:r>
              <a:rPr lang="en-US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Naming fully defined and active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Using CERN general Scheme	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Test cell in layout?</a:t>
            </a:r>
          </a:p>
          <a:p>
            <a:pPr lvl="1"/>
            <a:r>
              <a:rPr lang="en-US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Drawing code active</a:t>
            </a:r>
          </a:p>
          <a:p>
            <a:pPr lvl="1"/>
            <a:r>
              <a:rPr lang="en-US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Preparing serial numbers and stickers</a:t>
            </a:r>
          </a:p>
          <a:p>
            <a:pPr lvl="2"/>
            <a:r>
              <a:rPr lang="en-US" dirty="0">
                <a:solidFill>
                  <a:srgbClr val="292929"/>
                </a:solidFill>
                <a:latin typeface="Calibri" panose="020F0502020204030204" pitchFamily="34" charset="0"/>
              </a:rPr>
              <a:t>First deployment in YETS23-24?</a:t>
            </a:r>
          </a:p>
          <a:p>
            <a:pPr lvl="1"/>
            <a:r>
              <a:rPr lang="en-US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Pads tracked by batch</a:t>
            </a:r>
          </a:p>
          <a:p>
            <a:pPr lvl="2"/>
            <a:r>
              <a:rPr lang="en-US" dirty="0">
                <a:solidFill>
                  <a:srgbClr val="292929"/>
                </a:solidFill>
                <a:latin typeface="Calibri" panose="020F0502020204030204" pitchFamily="34" charset="0"/>
              </a:rPr>
              <a:t>Test samples are tracked individually</a:t>
            </a:r>
          </a:p>
          <a:p>
            <a:pPr lvl="2"/>
            <a:r>
              <a:rPr lang="en-US" dirty="0">
                <a:solidFill>
                  <a:srgbClr val="292929"/>
                </a:solidFill>
                <a:latin typeface="Calibri" panose="020F0502020204030204" pitchFamily="34" charset="0"/>
              </a:rPr>
              <a:t>Custom fields to be defined</a:t>
            </a:r>
          </a:p>
          <a:p>
            <a:pPr lvl="5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5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Naming </a:t>
            </a:r>
            <a:r>
              <a:rPr lang="de-DE" dirty="0" err="1"/>
              <a:t>convention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6EFAED-6E42-7EB9-F282-E4859FF05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2840" y="1439335"/>
            <a:ext cx="3787141" cy="358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417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1A3A99-7417-16A0-EA52-4482A2E359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BE-GM will </a:t>
            </a:r>
            <a:r>
              <a:rPr lang="de-DE" dirty="0" err="1"/>
              <a:t>take</a:t>
            </a:r>
            <a:r>
              <a:rPr lang="de-DE" dirty="0"/>
              <a:t> care of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sticker</a:t>
            </a:r>
            <a:r>
              <a:rPr lang="de-DE" dirty="0"/>
              <a:t> </a:t>
            </a:r>
            <a:r>
              <a:rPr lang="de-DE" dirty="0" err="1"/>
              <a:t>production</a:t>
            </a:r>
            <a:endParaRPr lang="de-DE" dirty="0"/>
          </a:p>
          <a:p>
            <a:r>
              <a:rPr lang="de-DE" dirty="0" err="1"/>
              <a:t>Responsible</a:t>
            </a:r>
            <a:r>
              <a:rPr lang="de-DE" dirty="0"/>
              <a:t> </a:t>
            </a:r>
            <a:r>
              <a:rPr lang="de-DE" dirty="0" err="1"/>
              <a:t>groups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care of </a:t>
            </a:r>
            <a:r>
              <a:rPr lang="de-DE" dirty="0" err="1"/>
              <a:t>tracking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Pad </a:t>
            </a:r>
            <a:r>
              <a:rPr lang="de-DE" dirty="0" err="1"/>
              <a:t>batch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individual </a:t>
            </a:r>
            <a:r>
              <a:rPr lang="de-DE" dirty="0" err="1"/>
              <a:t>jack</a:t>
            </a:r>
            <a:endParaRPr lang="de-DE" dirty="0"/>
          </a:p>
          <a:p>
            <a:pPr lvl="1"/>
            <a:r>
              <a:rPr lang="de-DE" dirty="0" err="1"/>
              <a:t>Refurbishment</a:t>
            </a:r>
            <a:r>
              <a:rPr lang="de-DE" dirty="0"/>
              <a:t> date</a:t>
            </a:r>
          </a:p>
          <a:p>
            <a:pPr lvl="1"/>
            <a:r>
              <a:rPr lang="de-DE" dirty="0"/>
              <a:t>Installation date and </a:t>
            </a:r>
            <a:r>
              <a:rPr lang="de-DE" dirty="0" err="1"/>
              <a:t>position</a:t>
            </a:r>
            <a:endParaRPr lang="de-DE" dirty="0"/>
          </a:p>
          <a:p>
            <a:r>
              <a:rPr lang="de-DE" dirty="0"/>
              <a:t>Can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 in </a:t>
            </a:r>
            <a:r>
              <a:rPr lang="de-DE" dirty="0" err="1"/>
              <a:t>this</a:t>
            </a:r>
            <a:r>
              <a:rPr lang="de-DE" dirty="0"/>
              <a:t> YETS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line</a:t>
            </a:r>
            <a:r>
              <a:rPr lang="de-DE" dirty="0"/>
              <a:t>?</a:t>
            </a:r>
          </a:p>
          <a:p>
            <a:pPr lvl="1"/>
            <a:r>
              <a:rPr lang="de-DE" dirty="0"/>
              <a:t>H6-H8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ynew</a:t>
            </a:r>
            <a:r>
              <a:rPr lang="de-DE" dirty="0"/>
              <a:t> </a:t>
            </a:r>
            <a:r>
              <a:rPr lang="de-DE" dirty="0" err="1"/>
              <a:t>jacks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transparent</a:t>
            </a:r>
          </a:p>
          <a:p>
            <a:pPr lvl="1"/>
            <a:r>
              <a:rPr lang="de-DE" dirty="0"/>
              <a:t>SPS Ring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demand</a:t>
            </a:r>
            <a:r>
              <a:rPr lang="de-DE" dirty="0"/>
              <a:t> </a:t>
            </a:r>
            <a:r>
              <a:rPr lang="de-DE" dirty="0" err="1"/>
              <a:t>ressources</a:t>
            </a:r>
            <a:r>
              <a:rPr lang="de-DE" dirty="0"/>
              <a:t>, but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done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long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rely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todays</a:t>
            </a:r>
            <a:r>
              <a:rPr lang="de-DE" dirty="0"/>
              <a:t> </a:t>
            </a:r>
            <a:r>
              <a:rPr lang="de-DE" dirty="0" err="1"/>
              <a:t>sitution</a:t>
            </a:r>
            <a:endParaRPr lang="de-DE" dirty="0"/>
          </a:p>
          <a:p>
            <a:endParaRPr lang="fr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B55D4F-F6FF-ED16-13A4-C92F76152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Tracing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802D93-F362-D7A7-A383-F36FE84CC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A12F65-D2C4-0D1A-3014-485ACF775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0224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C2BB61-555C-DE9A-4715-D6947BB46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Custom </a:t>
            </a:r>
            <a:r>
              <a:rPr lang="de-DE" dirty="0" err="1"/>
              <a:t>fields</a:t>
            </a:r>
            <a:r>
              <a:rPr lang="de-DE" dirty="0"/>
              <a:t> for all </a:t>
            </a:r>
            <a:r>
              <a:rPr lang="de-DE" dirty="0" err="1"/>
              <a:t>samples</a:t>
            </a:r>
            <a:endParaRPr lang="de-DE" dirty="0"/>
          </a:p>
          <a:p>
            <a:pPr lvl="1"/>
            <a:r>
              <a:rPr lang="de-DE" dirty="0"/>
              <a:t>INFOR </a:t>
            </a:r>
            <a:r>
              <a:rPr lang="de-DE" dirty="0" err="1"/>
              <a:t>documentation</a:t>
            </a:r>
            <a:endParaRPr lang="de-DE" dirty="0"/>
          </a:p>
          <a:p>
            <a:pPr lvl="1"/>
            <a:r>
              <a:rPr lang="de-DE" dirty="0"/>
              <a:t>Follow </a:t>
            </a:r>
            <a:r>
              <a:rPr lang="de-DE" dirty="0" err="1"/>
              <a:t>up</a:t>
            </a:r>
            <a:r>
              <a:rPr lang="de-DE" dirty="0"/>
              <a:t> of Samples</a:t>
            </a:r>
          </a:p>
          <a:p>
            <a:pPr lvl="1"/>
            <a:r>
              <a:rPr lang="de-DE" dirty="0" err="1"/>
              <a:t>Documentation</a:t>
            </a:r>
            <a:r>
              <a:rPr lang="de-DE" dirty="0"/>
              <a:t> of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  <a:p>
            <a:pPr lvl="1"/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overview</a:t>
            </a:r>
            <a:r>
              <a:rPr lang="de-DE" dirty="0"/>
              <a:t> of </a:t>
            </a:r>
            <a:r>
              <a:rPr lang="de-DE" dirty="0" err="1"/>
              <a:t>history</a:t>
            </a:r>
            <a:endParaRPr lang="de-DE" dirty="0"/>
          </a:p>
          <a:p>
            <a:pPr lvl="1"/>
            <a:endParaRPr lang="de-DE" dirty="0"/>
          </a:p>
          <a:p>
            <a:endParaRPr lang="fr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CCF28E-514C-4EFA-5D13-8ECF593DD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Sample Properties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F16A91-0492-2541-C606-8368926F9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5CB2C4-955F-510C-0495-3809B65B0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879805-DFE8-331C-4DD3-4BA2A9C58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9177" y="1103429"/>
            <a:ext cx="4784525" cy="443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0615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FEF7C3-9E81-DCCC-2953-4ED1FFCAB0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Mechanical</a:t>
            </a:r>
            <a:r>
              <a:rPr lang="de-DE" dirty="0"/>
              <a:t> </a:t>
            </a:r>
            <a:r>
              <a:rPr lang="de-DE" dirty="0" err="1"/>
              <a:t>tests</a:t>
            </a:r>
            <a:endParaRPr lang="de-DE" dirty="0"/>
          </a:p>
          <a:p>
            <a:pPr lvl="1"/>
            <a:r>
              <a:rPr lang="de-DE" dirty="0" err="1"/>
              <a:t>Compression</a:t>
            </a:r>
            <a:r>
              <a:rPr lang="de-DE" dirty="0"/>
              <a:t>, Punch &amp; </a:t>
            </a:r>
            <a:r>
              <a:rPr lang="de-DE" dirty="0" err="1"/>
              <a:t>Hardness</a:t>
            </a:r>
            <a:r>
              <a:rPr lang="de-DE" dirty="0"/>
              <a:t>		On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pad</a:t>
            </a:r>
            <a:r>
              <a:rPr lang="de-DE" dirty="0"/>
              <a:t> 6 </a:t>
            </a:r>
            <a:r>
              <a:rPr lang="de-DE" dirty="0" err="1"/>
              <a:t>samples</a:t>
            </a:r>
            <a:r>
              <a:rPr lang="de-DE" dirty="0"/>
              <a:t> per </a:t>
            </a:r>
            <a:r>
              <a:rPr lang="de-DE" dirty="0" err="1"/>
              <a:t>batch</a:t>
            </a:r>
            <a:r>
              <a:rPr lang="de-DE" dirty="0"/>
              <a:t> </a:t>
            </a:r>
          </a:p>
          <a:p>
            <a:pPr lvl="1"/>
            <a:r>
              <a:rPr lang="de-DE" dirty="0" err="1"/>
              <a:t>Tensile</a:t>
            </a:r>
            <a:r>
              <a:rPr lang="de-DE" dirty="0"/>
              <a:t> </a:t>
            </a:r>
            <a:r>
              <a:rPr lang="de-DE" dirty="0" err="1"/>
              <a:t>tests</a:t>
            </a:r>
            <a:r>
              <a:rPr lang="de-DE" dirty="0"/>
              <a:t>				</a:t>
            </a:r>
            <a:r>
              <a:rPr lang="de-DE" dirty="0" err="1"/>
              <a:t>Casted</a:t>
            </a:r>
            <a:r>
              <a:rPr lang="de-DE" dirty="0"/>
              <a:t> </a:t>
            </a:r>
            <a:r>
              <a:rPr lang="de-DE" dirty="0" err="1"/>
              <a:t>strip</a:t>
            </a:r>
            <a:r>
              <a:rPr lang="de-DE" dirty="0"/>
              <a:t> 2 </a:t>
            </a:r>
            <a:r>
              <a:rPr lang="de-DE" dirty="0" err="1"/>
              <a:t>or</a:t>
            </a:r>
            <a:r>
              <a:rPr lang="de-DE" dirty="0"/>
              <a:t> 4 mm </a:t>
            </a:r>
            <a:r>
              <a:rPr lang="de-DE" dirty="0" err="1"/>
              <a:t>thick</a:t>
            </a:r>
            <a:r>
              <a:rPr lang="de-DE" dirty="0"/>
              <a:t> (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?)</a:t>
            </a:r>
          </a:p>
          <a:p>
            <a:pPr lvl="1"/>
            <a:r>
              <a:rPr lang="de-DE" dirty="0" err="1"/>
              <a:t>Artificial</a:t>
            </a:r>
            <a:r>
              <a:rPr lang="de-DE" dirty="0"/>
              <a:t> </a:t>
            </a:r>
            <a:r>
              <a:rPr lang="de-DE" dirty="0" err="1"/>
              <a:t>ageing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 		On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pad</a:t>
            </a:r>
            <a:r>
              <a:rPr lang="de-DE" dirty="0"/>
              <a:t> 3 </a:t>
            </a:r>
            <a:r>
              <a:rPr lang="de-DE" dirty="0" err="1"/>
              <a:t>samples</a:t>
            </a:r>
            <a:r>
              <a:rPr lang="de-DE" dirty="0"/>
              <a:t> per </a:t>
            </a:r>
            <a:r>
              <a:rPr lang="de-DE" dirty="0" err="1"/>
              <a:t>temp</a:t>
            </a:r>
            <a:r>
              <a:rPr lang="de-DE" dirty="0"/>
              <a:t> </a:t>
            </a:r>
            <a:r>
              <a:rPr lang="de-DE" dirty="0" err="1"/>
              <a:t>step</a:t>
            </a:r>
            <a:endParaRPr lang="de-DE" dirty="0"/>
          </a:p>
          <a:p>
            <a:pPr lvl="1"/>
            <a:r>
              <a:rPr lang="de-DE" dirty="0"/>
              <a:t>Chemical </a:t>
            </a:r>
            <a:r>
              <a:rPr lang="de-DE" dirty="0" err="1"/>
              <a:t>analysis</a:t>
            </a:r>
            <a:r>
              <a:rPr lang="de-DE" dirty="0"/>
              <a:t>				On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pad</a:t>
            </a:r>
            <a:r>
              <a:rPr lang="de-DE" dirty="0"/>
              <a:t> 2 </a:t>
            </a:r>
            <a:r>
              <a:rPr lang="de-DE" dirty="0" err="1"/>
              <a:t>samples</a:t>
            </a:r>
            <a:r>
              <a:rPr lang="de-DE" dirty="0"/>
              <a:t> per </a:t>
            </a:r>
            <a:r>
              <a:rPr lang="de-DE" dirty="0" err="1"/>
              <a:t>batch</a:t>
            </a:r>
            <a:r>
              <a:rPr lang="de-DE" dirty="0"/>
              <a:t> </a:t>
            </a:r>
          </a:p>
          <a:p>
            <a:pPr lvl="2"/>
            <a:r>
              <a:rPr lang="de-DE" dirty="0"/>
              <a:t>Samples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SPS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and different </a:t>
            </a:r>
            <a:r>
              <a:rPr lang="de-DE" dirty="0" err="1"/>
              <a:t>conditions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DE" dirty="0"/>
          </a:p>
          <a:p>
            <a:pPr lvl="2"/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extracted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SPS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partially</a:t>
            </a:r>
            <a:r>
              <a:rPr lang="de-DE" dirty="0"/>
              <a:t> </a:t>
            </a:r>
            <a:r>
              <a:rPr lang="de-DE" dirty="0" err="1"/>
              <a:t>known</a:t>
            </a:r>
            <a:r>
              <a:rPr lang="de-DE" dirty="0"/>
              <a:t> </a:t>
            </a:r>
            <a:r>
              <a:rPr lang="de-DE" dirty="0" err="1"/>
              <a:t>properties</a:t>
            </a:r>
            <a:endParaRPr lang="de-DE" dirty="0"/>
          </a:p>
          <a:p>
            <a:pPr lvl="1"/>
            <a:r>
              <a:rPr lang="de-DE" dirty="0"/>
              <a:t>Chemical </a:t>
            </a:r>
            <a:r>
              <a:rPr lang="de-DE" dirty="0" err="1"/>
              <a:t>compatibility</a:t>
            </a:r>
            <a:r>
              <a:rPr lang="de-DE" dirty="0"/>
              <a:t>			</a:t>
            </a:r>
            <a:r>
              <a:rPr lang="de-DE" dirty="0" err="1"/>
              <a:t>Casted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cutted</a:t>
            </a:r>
            <a:r>
              <a:rPr lang="de-DE" dirty="0"/>
              <a:t> </a:t>
            </a:r>
            <a:r>
              <a:rPr lang="de-DE" dirty="0" err="1"/>
              <a:t>strips</a:t>
            </a:r>
            <a:endParaRPr lang="de-DE" dirty="0"/>
          </a:p>
          <a:p>
            <a:pPr lvl="1"/>
            <a:endParaRPr lang="fr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997F5F-652D-A51A-B47F-74895F0F2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Needs for Test </a:t>
            </a:r>
            <a:r>
              <a:rPr lang="de-DE" dirty="0" err="1"/>
              <a:t>samples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F70DB6-F6CE-5716-4684-C4CE4E786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327EFE-1363-1010-A7AA-BA8DA0CF5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3607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E5BC42-9948-F087-BB7D-7FD1F1896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reception</a:t>
            </a:r>
            <a:r>
              <a:rPr lang="de-DE" dirty="0"/>
              <a:t> </a:t>
            </a:r>
            <a:r>
              <a:rPr lang="de-DE" dirty="0" err="1"/>
              <a:t>tests</a:t>
            </a:r>
            <a:r>
              <a:rPr lang="de-DE" dirty="0"/>
              <a:t> do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developed</a:t>
            </a:r>
            <a:r>
              <a:rPr lang="de-DE" dirty="0"/>
              <a:t>?</a:t>
            </a:r>
            <a:endParaRPr lang="fr-CH" dirty="0"/>
          </a:p>
          <a:p>
            <a:pPr lvl="1"/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keep</a:t>
            </a:r>
            <a:r>
              <a:rPr lang="fr-CH" dirty="0"/>
              <a:t> the </a:t>
            </a:r>
            <a:r>
              <a:rPr lang="fr-CH" dirty="0" err="1"/>
              <a:t>mechanical</a:t>
            </a:r>
            <a:r>
              <a:rPr lang="fr-CH" dirty="0"/>
              <a:t> tests, dimensions, </a:t>
            </a:r>
            <a:r>
              <a:rPr lang="fr-CH" dirty="0" err="1"/>
              <a:t>hardness</a:t>
            </a:r>
            <a:r>
              <a:rPr lang="fr-CH" dirty="0"/>
              <a:t>, compression, </a:t>
            </a:r>
            <a:r>
              <a:rPr lang="fr-CH" dirty="0" err="1"/>
              <a:t>recovery</a:t>
            </a:r>
            <a:r>
              <a:rPr lang="fr-CH" dirty="0"/>
              <a:t>, punch</a:t>
            </a:r>
          </a:p>
          <a:p>
            <a:pPr lvl="2"/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else</a:t>
            </a:r>
            <a:r>
              <a:rPr lang="fr-CH" dirty="0"/>
              <a:t>?</a:t>
            </a:r>
          </a:p>
          <a:p>
            <a:pPr lvl="1"/>
            <a:r>
              <a:rPr lang="fr-CH" dirty="0"/>
              <a:t>Chemical </a:t>
            </a:r>
            <a:r>
              <a:rPr lang="fr-CH" dirty="0" err="1"/>
              <a:t>analysis</a:t>
            </a:r>
            <a:r>
              <a:rPr lang="fr-CH" dirty="0"/>
              <a:t> to </a:t>
            </a:r>
            <a:r>
              <a:rPr lang="fr-CH" dirty="0" err="1"/>
              <a:t>confirm</a:t>
            </a:r>
            <a:r>
              <a:rPr lang="fr-CH" dirty="0"/>
              <a:t> PUR type</a:t>
            </a:r>
          </a:p>
          <a:p>
            <a:pPr lvl="2"/>
            <a:r>
              <a:rPr lang="fr-CH" dirty="0"/>
              <a:t>Can </a:t>
            </a:r>
            <a:r>
              <a:rPr lang="fr-CH" dirty="0" err="1"/>
              <a:t>we</a:t>
            </a:r>
            <a:r>
              <a:rPr lang="fr-CH" dirty="0"/>
              <a:t> do more, </a:t>
            </a:r>
            <a:r>
              <a:rPr lang="fr-CH" dirty="0" err="1"/>
              <a:t>what</a:t>
            </a:r>
            <a:r>
              <a:rPr lang="fr-CH" dirty="0"/>
              <a:t> are the </a:t>
            </a:r>
            <a:r>
              <a:rPr lang="fr-CH" dirty="0" err="1"/>
              <a:t>other</a:t>
            </a:r>
            <a:r>
              <a:rPr lang="fr-CH" dirty="0"/>
              <a:t> paramètres to monitor?</a:t>
            </a:r>
          </a:p>
          <a:p>
            <a:pPr lvl="2"/>
            <a:r>
              <a:rPr lang="fr-CH" dirty="0"/>
              <a:t>Can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quantify</a:t>
            </a:r>
            <a:r>
              <a:rPr lang="fr-CH" dirty="0"/>
              <a:t> the soft and hard bonds? Or the relation </a:t>
            </a:r>
            <a:r>
              <a:rPr lang="fr-CH" dirty="0" err="1"/>
              <a:t>between</a:t>
            </a:r>
            <a:r>
              <a:rPr lang="fr-CH" dirty="0"/>
              <a:t>?</a:t>
            </a:r>
          </a:p>
          <a:p>
            <a:pPr lvl="1"/>
            <a:endParaRPr lang="fr-CH" dirty="0"/>
          </a:p>
          <a:p>
            <a:pPr lvl="1"/>
            <a:endParaRPr lang="fr-CH" dirty="0"/>
          </a:p>
          <a:p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6717F1-C42B-510F-433A-8EAE071C0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Test Matrix for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production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4E99F0-837C-7E19-DE34-4C9F02CAB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11/12/2023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4ED93F-0D45-8F10-A212-AB3DB0639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117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3476E2-A2ED-A545-AC1F-500723BD2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/>
              <a:t>Minutes</a:t>
            </a:r>
            <a:r>
              <a:rPr lang="de-CH" dirty="0"/>
              <a:t> </a:t>
            </a:r>
            <a:r>
              <a:rPr lang="de-CH" dirty="0" err="1"/>
              <a:t>approval</a:t>
            </a:r>
            <a:endParaRPr lang="de-CH" dirty="0"/>
          </a:p>
          <a:p>
            <a:pPr lvl="1"/>
            <a:r>
              <a:rPr lang="de-CH" dirty="0"/>
              <a:t>Any </a:t>
            </a:r>
            <a:r>
              <a:rPr lang="de-CH" dirty="0" err="1"/>
              <a:t>comments</a:t>
            </a:r>
            <a:r>
              <a:rPr lang="de-CH" dirty="0"/>
              <a:t> </a:t>
            </a:r>
            <a:r>
              <a:rPr lang="de-CH" dirty="0" err="1"/>
              <a:t>or</a:t>
            </a:r>
            <a:r>
              <a:rPr lang="de-CH" dirty="0"/>
              <a:t> </a:t>
            </a:r>
            <a:r>
              <a:rPr lang="de-CH" dirty="0" err="1"/>
              <a:t>remarks</a:t>
            </a:r>
            <a:r>
              <a:rPr lang="de-CH" dirty="0"/>
              <a:t> for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minutes</a:t>
            </a:r>
            <a:r>
              <a:rPr lang="de-CH" dirty="0"/>
              <a:t> of </a:t>
            </a:r>
            <a:r>
              <a:rPr lang="de-CH" dirty="0" err="1"/>
              <a:t>the</a:t>
            </a:r>
            <a:r>
              <a:rPr lang="de-CH" dirty="0"/>
              <a:t> Meeting </a:t>
            </a:r>
            <a:r>
              <a:rPr lang="de-CH" dirty="0" err="1"/>
              <a:t>No</a:t>
            </a:r>
            <a:r>
              <a:rPr lang="de-CH" dirty="0"/>
              <a:t>. 3?</a:t>
            </a:r>
          </a:p>
          <a:p>
            <a:r>
              <a:rPr lang="de-CH" dirty="0" err="1"/>
              <a:t>Latest</a:t>
            </a:r>
            <a:r>
              <a:rPr lang="de-CH" dirty="0"/>
              <a:t> News</a:t>
            </a:r>
          </a:p>
          <a:p>
            <a:r>
              <a:rPr lang="de-CH" dirty="0" err="1"/>
              <a:t>Mechanical</a:t>
            </a:r>
            <a:r>
              <a:rPr lang="de-CH" dirty="0"/>
              <a:t> </a:t>
            </a:r>
            <a:r>
              <a:rPr lang="de-CH" dirty="0" err="1"/>
              <a:t>simulations</a:t>
            </a:r>
            <a:endParaRPr lang="de-CH" dirty="0"/>
          </a:p>
          <a:p>
            <a:r>
              <a:rPr lang="de-CH" dirty="0" err="1"/>
              <a:t>Ageing</a:t>
            </a:r>
            <a:r>
              <a:rPr lang="de-CH" dirty="0"/>
              <a:t> </a:t>
            </a:r>
            <a:r>
              <a:rPr lang="de-CH" dirty="0" err="1"/>
              <a:t>tests</a:t>
            </a:r>
            <a:r>
              <a:rPr lang="de-CH" dirty="0"/>
              <a:t> and sample </a:t>
            </a:r>
            <a:r>
              <a:rPr lang="de-CH" dirty="0" err="1"/>
              <a:t>fabrication</a:t>
            </a:r>
            <a:endParaRPr lang="de-CH" dirty="0"/>
          </a:p>
          <a:p>
            <a:r>
              <a:rPr lang="de-CH" dirty="0"/>
              <a:t>Test </a:t>
            </a:r>
            <a:r>
              <a:rPr lang="de-CH" dirty="0" err="1"/>
              <a:t>jacks</a:t>
            </a:r>
            <a:r>
              <a:rPr lang="de-CH" dirty="0"/>
              <a:t> </a:t>
            </a:r>
          </a:p>
          <a:p>
            <a:r>
              <a:rPr lang="de-CH" dirty="0"/>
              <a:t>Tracing &amp; </a:t>
            </a:r>
            <a:r>
              <a:rPr lang="de-CH" dirty="0" err="1"/>
              <a:t>implementation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32884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327" y="1439335"/>
            <a:ext cx="10551011" cy="4608512"/>
          </a:xfrm>
        </p:spPr>
        <p:txBody>
          <a:bodyPr/>
          <a:lstStyle/>
          <a:p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Replacement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delivery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arrived</a:t>
            </a:r>
            <a:endParaRPr lang="fr-CH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1"/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Mechanical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Dimensions are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looking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good</a:t>
            </a:r>
          </a:p>
          <a:p>
            <a:pPr lvl="1"/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Mechanical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tests in line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with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the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past</a:t>
            </a:r>
            <a:endParaRPr lang="fr-CH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Already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build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in for the jacks for H6/H8</a:t>
            </a:r>
          </a:p>
          <a:p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Assembly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procedure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produced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by Sylvain</a:t>
            </a:r>
          </a:p>
          <a:p>
            <a:pPr marL="628650" lvl="2" indent="0">
              <a:buNone/>
            </a:pP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  <a:hlinkClick r:id="rId2"/>
              </a:rPr>
              <a:t>https://edms.cern.ch/document/2975241/</a:t>
            </a:r>
            <a:endParaRPr lang="fr-CH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endParaRPr lang="fr-CH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Latest</a:t>
            </a:r>
            <a:r>
              <a:rPr lang="de-DE" dirty="0"/>
              <a:t> </a:t>
            </a:r>
            <a:r>
              <a:rPr lang="de-DE" dirty="0" err="1"/>
              <a:t>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4BF3BA-A6F1-759D-0448-FEB7DF25A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479" y="810153"/>
            <a:ext cx="4392067" cy="482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66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28084"/>
            <a:ext cx="10551011" cy="4801831"/>
          </a:xfrm>
        </p:spPr>
        <p:txBody>
          <a:bodyPr/>
          <a:lstStyle/>
          <a:p>
            <a:pPr marL="628650" lvl="2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Possible candidate is MOLYCOTE PG-65 </a:t>
            </a:r>
            <a:r>
              <a:rPr lang="en-US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Plastislip</a:t>
            </a:r>
            <a:endParaRPr lang="en-US" sz="21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2"/>
            <a:r>
              <a:rPr lang="en-GB" sz="1600" b="0" i="0" dirty="0">
                <a:solidFill>
                  <a:srgbClr val="000000"/>
                </a:solidFill>
                <a:effectLst/>
                <a:latin typeface="Noto Sans Regular"/>
              </a:rPr>
              <a:t>It has </a:t>
            </a:r>
            <a:r>
              <a:rPr lang="en-GB" sz="1600" b="0" i="0" dirty="0"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Noto Sans Regular"/>
              </a:rPr>
              <a:t>excellent compatibility with plastics 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Noto Sans Regular"/>
              </a:rPr>
              <a:t>such as PET, HDPE, PTFE, nylon, and PBT and rubbers such as NBR, PIB, </a:t>
            </a:r>
            <a:r>
              <a:rPr lang="en-GB" sz="1600" b="0" i="0" dirty="0"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Noto Sans Regular"/>
              </a:rPr>
              <a:t>polyurethane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Noto Sans Regular"/>
              </a:rPr>
              <a:t>, and neoprene. It has a low coefficient of friction and offers good lubricity at high operating speeds.</a:t>
            </a:r>
            <a:endParaRPr lang="en-US" sz="1600" b="1" i="0" dirty="0">
              <a:solidFill>
                <a:srgbClr val="292929"/>
              </a:solidFill>
              <a:effectLst/>
              <a:latin typeface="Calibri" panose="020F0502020204030204" pitchFamily="34" charset="0"/>
            </a:endParaRPr>
          </a:p>
          <a:p>
            <a:pPr lvl="1"/>
            <a:r>
              <a:rPr lang="en-US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Need to check radiation aspects</a:t>
            </a:r>
          </a:p>
          <a:p>
            <a:pPr lvl="2"/>
            <a:r>
              <a:rPr lang="en-US" sz="1600" dirty="0">
                <a:solidFill>
                  <a:srgbClr val="000000"/>
                </a:solidFill>
                <a:latin typeface="Noto Sans Regular"/>
              </a:rPr>
              <a:t>R2M experts Dominika and Sonia contacted</a:t>
            </a:r>
          </a:p>
          <a:p>
            <a:pPr lvl="2"/>
            <a:r>
              <a:rPr lang="en-US" sz="1600" dirty="0">
                <a:solidFill>
                  <a:srgbClr val="000000"/>
                </a:solidFill>
                <a:latin typeface="Noto Sans Regular"/>
              </a:rPr>
              <a:t>Lithium thickener might liquify at 1MGy</a:t>
            </a:r>
          </a:p>
          <a:p>
            <a:pPr lvl="2"/>
            <a:r>
              <a:rPr lang="en-US" sz="1600" dirty="0">
                <a:solidFill>
                  <a:srgbClr val="000000"/>
                </a:solidFill>
                <a:latin typeface="Noto Sans Regular"/>
              </a:rPr>
              <a:t>Absence of PTFE is confirmed by </a:t>
            </a:r>
            <a:r>
              <a:rPr lang="en-US" sz="1600" dirty="0" err="1">
                <a:solidFill>
                  <a:srgbClr val="000000"/>
                </a:solidFill>
                <a:latin typeface="Noto Sans Regular"/>
              </a:rPr>
              <a:t>Dupond</a:t>
            </a:r>
            <a:endParaRPr lang="en-US" sz="1600" dirty="0">
              <a:solidFill>
                <a:srgbClr val="000000"/>
              </a:solidFill>
              <a:latin typeface="Noto Sans Regular"/>
            </a:endParaRPr>
          </a:p>
          <a:p>
            <a:pPr lvl="2"/>
            <a:r>
              <a:rPr lang="en-US" sz="1600" dirty="0">
                <a:solidFill>
                  <a:srgbClr val="000000"/>
                </a:solidFill>
                <a:latin typeface="Noto Sans Regular"/>
              </a:rPr>
              <a:t>Slot at </a:t>
            </a:r>
            <a:r>
              <a:rPr lang="en-US" sz="1600" dirty="0" err="1">
                <a:solidFill>
                  <a:srgbClr val="000000"/>
                </a:solidFill>
                <a:latin typeface="Noto Sans Regular"/>
              </a:rPr>
              <a:t>nTOF</a:t>
            </a:r>
            <a:r>
              <a:rPr lang="en-US" sz="1600" dirty="0">
                <a:solidFill>
                  <a:srgbClr val="000000"/>
                </a:solidFill>
                <a:latin typeface="Noto Sans Regular"/>
              </a:rPr>
              <a:t> under preparation for radiation tests (grease + pad)</a:t>
            </a:r>
          </a:p>
          <a:p>
            <a:pPr lvl="2"/>
            <a:r>
              <a:rPr lang="en-US" sz="1600" dirty="0">
                <a:solidFill>
                  <a:srgbClr val="000000"/>
                </a:solidFill>
                <a:latin typeface="Noto Sans Regular"/>
              </a:rPr>
              <a:t>Is a gamma irradiation of loaded pad useful? With and w/o grease?</a:t>
            </a:r>
          </a:p>
          <a:p>
            <a:pPr marL="939800" lvl="3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Other candidates ?</a:t>
            </a:r>
          </a:p>
          <a:p>
            <a:pPr marL="0" indent="0">
              <a:buNone/>
            </a:pPr>
            <a:endParaRPr lang="en-US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Grease </a:t>
            </a:r>
            <a:r>
              <a:rPr lang="de-DE" dirty="0" err="1"/>
              <a:t>testing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853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28084"/>
            <a:ext cx="10551011" cy="4801831"/>
          </a:xfrm>
        </p:spPr>
        <p:txBody>
          <a:bodyPr/>
          <a:lstStyle/>
          <a:p>
            <a:pPr marL="628650" lvl="2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Delivered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batch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showing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again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2 different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colors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for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the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pads</a:t>
            </a:r>
            <a:endParaRPr lang="de-CH" sz="21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1"/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Compression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and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recovery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tests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are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similar</a:t>
            </a:r>
            <a:endParaRPr lang="de-CH" sz="21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1"/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Punch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testing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showed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other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break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behaviour</a:t>
            </a:r>
            <a:endParaRPr lang="de-CH" sz="21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1"/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Might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indicate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different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reticulation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rate</a:t>
            </a:r>
          </a:p>
          <a:p>
            <a:pPr lvl="1"/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Swelling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tests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on 75ShA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pads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are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proposed</a:t>
            </a:r>
            <a:endParaRPr lang="de-CH" sz="21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2"/>
            <a:r>
              <a:rPr lang="fr-CH" sz="1600" dirty="0">
                <a:solidFill>
                  <a:srgbClr val="000000"/>
                </a:solidFill>
                <a:latin typeface="Noto Sans Regular"/>
              </a:rPr>
              <a:t>CRHJPULP-CR000007 white </a:t>
            </a:r>
            <a:r>
              <a:rPr lang="fr-CH" sz="1600" dirty="0" err="1">
                <a:solidFill>
                  <a:srgbClr val="000000"/>
                </a:solidFill>
                <a:latin typeface="Noto Sans Regular"/>
              </a:rPr>
              <a:t>translicide</a:t>
            </a:r>
            <a:endParaRPr lang="fr-CH" sz="1600" dirty="0">
              <a:solidFill>
                <a:srgbClr val="000000"/>
              </a:solidFill>
              <a:latin typeface="Noto Sans Regular"/>
            </a:endParaRPr>
          </a:p>
          <a:p>
            <a:pPr lvl="2"/>
            <a:r>
              <a:rPr lang="fr-CH" sz="1600" dirty="0">
                <a:solidFill>
                  <a:srgbClr val="000000"/>
                </a:solidFill>
                <a:latin typeface="Noto Sans Regular"/>
              </a:rPr>
              <a:t>CRHJPULP-CR000008 </a:t>
            </a:r>
            <a:r>
              <a:rPr lang="fr-CH" sz="1600" dirty="0" err="1">
                <a:solidFill>
                  <a:srgbClr val="000000"/>
                </a:solidFill>
                <a:latin typeface="Noto Sans Regular"/>
              </a:rPr>
              <a:t>slightly</a:t>
            </a:r>
            <a:r>
              <a:rPr lang="fr-CH" sz="1600" dirty="0">
                <a:solidFill>
                  <a:srgbClr val="000000"/>
                </a:solidFill>
                <a:latin typeface="Noto Sans Regular"/>
              </a:rPr>
              <a:t> </a:t>
            </a:r>
            <a:r>
              <a:rPr lang="fr-CH" sz="1600" dirty="0" err="1">
                <a:solidFill>
                  <a:srgbClr val="000000"/>
                </a:solidFill>
                <a:latin typeface="Noto Sans Regular"/>
              </a:rPr>
              <a:t>yellow</a:t>
            </a:r>
            <a:endParaRPr lang="fr-CH" sz="1600" dirty="0">
              <a:solidFill>
                <a:srgbClr val="000000"/>
              </a:solidFill>
              <a:latin typeface="Noto Sans Regular"/>
            </a:endParaRPr>
          </a:p>
          <a:p>
            <a:pPr marL="0" indent="0">
              <a:buNone/>
            </a:pPr>
            <a:br>
              <a:rPr lang="fr-CH" sz="1600" dirty="0"/>
            </a:br>
            <a:endParaRPr lang="en-US" sz="1600" dirty="0">
              <a:solidFill>
                <a:srgbClr val="000000"/>
              </a:solidFill>
              <a:latin typeface="Noto Sans Regular"/>
            </a:endParaRPr>
          </a:p>
          <a:p>
            <a:pPr marL="939800" lvl="3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Chemical </a:t>
            </a:r>
            <a:r>
              <a:rPr lang="de-DE" dirty="0" err="1"/>
              <a:t>testing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38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04" y="1318882"/>
            <a:ext cx="10551011" cy="4801831"/>
          </a:xfrm>
        </p:spPr>
        <p:txBody>
          <a:bodyPr/>
          <a:lstStyle/>
          <a:p>
            <a:pPr marL="628650" lvl="2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Test stands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are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ready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for initial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measurement</a:t>
            </a:r>
            <a:endParaRPr lang="de-CH" sz="21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2"/>
            <a:r>
              <a:rPr lang="en-US" sz="1600" dirty="0">
                <a:solidFill>
                  <a:srgbClr val="000000"/>
                </a:solidFill>
                <a:latin typeface="Noto Sans Regular"/>
                <a:hlinkClick r:id="rId2"/>
              </a:rPr>
              <a:t>https://edms.cern.ch/document/3001273/1</a:t>
            </a:r>
            <a:endParaRPr lang="en-US" sz="1600" dirty="0">
              <a:solidFill>
                <a:srgbClr val="000000"/>
              </a:solidFill>
              <a:latin typeface="Noto Sans Regular"/>
            </a:endParaRPr>
          </a:p>
          <a:p>
            <a:pPr lvl="1"/>
            <a:endParaRPr lang="en-US" sz="1600" dirty="0">
              <a:solidFill>
                <a:srgbClr val="000000"/>
              </a:solidFill>
              <a:latin typeface="Noto Sans Regular"/>
            </a:endParaRPr>
          </a:p>
          <a:p>
            <a:pPr marL="939800" lvl="3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Jack </a:t>
            </a:r>
            <a:r>
              <a:rPr lang="de-DE" dirty="0" err="1"/>
              <a:t>test</a:t>
            </a:r>
            <a:r>
              <a:rPr lang="de-DE" dirty="0"/>
              <a:t> stands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27DFCE-40F7-F0A3-6B3F-CA6C0D7DAC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107" y="2712249"/>
            <a:ext cx="7164876" cy="339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63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04" y="1318882"/>
            <a:ext cx="10551011" cy="4801831"/>
          </a:xfrm>
        </p:spPr>
        <p:txBody>
          <a:bodyPr/>
          <a:lstStyle/>
          <a:p>
            <a:pPr marL="628650" lvl="2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Test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procedure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in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the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Lab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to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be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setup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and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validated</a:t>
            </a:r>
            <a:endParaRPr lang="en-US" sz="1600" dirty="0">
              <a:solidFill>
                <a:srgbClr val="000000"/>
              </a:solidFill>
              <a:latin typeface="Noto Sans Regular"/>
            </a:endParaRPr>
          </a:p>
          <a:p>
            <a:pPr lvl="1"/>
            <a:endParaRPr lang="en-US" sz="1600" dirty="0">
              <a:solidFill>
                <a:srgbClr val="000000"/>
              </a:solidFill>
              <a:latin typeface="Noto Sans Regular"/>
            </a:endParaRPr>
          </a:p>
          <a:p>
            <a:pPr marL="939800" lvl="3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Jack </a:t>
            </a:r>
            <a:r>
              <a:rPr lang="de-DE" dirty="0" err="1"/>
              <a:t>tests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27DFCE-40F7-F0A3-6B3F-CA6C0D7DAC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771" y="2384624"/>
            <a:ext cx="7164876" cy="339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593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04" y="1028084"/>
            <a:ext cx="10551011" cy="4801831"/>
          </a:xfrm>
        </p:spPr>
        <p:txBody>
          <a:bodyPr/>
          <a:lstStyle/>
          <a:p>
            <a:pPr marL="628650" lvl="2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Tracing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structure</a:t>
            </a:r>
            <a:r>
              <a:rPr lang="de-CH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in </a:t>
            </a:r>
            <a:r>
              <a:rPr lang="de-CH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place</a:t>
            </a:r>
            <a:endParaRPr lang="de-CH" sz="21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2"/>
            <a:r>
              <a:rPr lang="en-US" sz="1600" dirty="0">
                <a:solidFill>
                  <a:srgbClr val="000000"/>
                </a:solidFill>
                <a:latin typeface="Noto Sans Regular"/>
              </a:rPr>
              <a:t>A bit time consuming to do this manually</a:t>
            </a:r>
          </a:p>
          <a:p>
            <a:pPr lvl="2"/>
            <a:r>
              <a:rPr lang="fr-CH" sz="1600" dirty="0">
                <a:hlinkClick r:id="rId2"/>
              </a:rPr>
              <a:t>Asset CRHJPUL-CR000004 (cern.ch)</a:t>
            </a:r>
            <a:endParaRPr lang="en-US" sz="1600" dirty="0">
              <a:solidFill>
                <a:srgbClr val="000000"/>
              </a:solidFill>
              <a:latin typeface="Noto Sans Regular"/>
            </a:endParaRPr>
          </a:p>
          <a:p>
            <a:pPr lvl="2"/>
            <a:r>
              <a:rPr lang="fr-CH" sz="1600" dirty="0">
                <a:hlinkClick r:id="rId3"/>
              </a:rPr>
              <a:t>Asset CRHJPULP-CR000008 (cern.ch)</a:t>
            </a:r>
            <a:endParaRPr lang="en-US" sz="1600" dirty="0">
              <a:solidFill>
                <a:srgbClr val="000000"/>
              </a:solidFill>
              <a:latin typeface="Noto Sans Regular"/>
            </a:endParaRPr>
          </a:p>
          <a:p>
            <a:pPr lvl="2"/>
            <a:r>
              <a:rPr lang="en-US" sz="1600" dirty="0">
                <a:solidFill>
                  <a:srgbClr val="000000"/>
                </a:solidFill>
                <a:latin typeface="Noto Sans Regular"/>
              </a:rPr>
              <a:t>The files for upload utility are under preparation</a:t>
            </a:r>
          </a:p>
          <a:p>
            <a:pPr lvl="3"/>
            <a:r>
              <a:rPr lang="en-US" sz="1400" dirty="0">
                <a:solidFill>
                  <a:srgbClr val="000000"/>
                </a:solidFill>
                <a:latin typeface="Noto Sans Regular"/>
              </a:rPr>
              <a:t>For attachment of the batch to the individual jacks</a:t>
            </a:r>
          </a:p>
          <a:p>
            <a:pPr lvl="3"/>
            <a:r>
              <a:rPr lang="en-US" sz="1400" dirty="0">
                <a:solidFill>
                  <a:srgbClr val="000000"/>
                </a:solidFill>
                <a:latin typeface="Noto Sans Regular"/>
              </a:rPr>
              <a:t>For the creation of individual pad assets for tests</a:t>
            </a:r>
          </a:p>
          <a:p>
            <a:pPr lvl="2"/>
            <a:r>
              <a:rPr lang="en-US" sz="1600" dirty="0">
                <a:solidFill>
                  <a:srgbClr val="000000"/>
                </a:solidFill>
                <a:latin typeface="Noto Sans Regular"/>
              </a:rPr>
              <a:t>Functional position created in H6/H8</a:t>
            </a:r>
          </a:p>
          <a:p>
            <a:pPr lvl="3"/>
            <a:r>
              <a:rPr lang="en-US" sz="1400" dirty="0">
                <a:solidFill>
                  <a:srgbClr val="000000"/>
                </a:solidFill>
                <a:latin typeface="Noto Sans Regular"/>
              </a:rPr>
              <a:t>How do we proceed for the functional positions?</a:t>
            </a:r>
          </a:p>
          <a:p>
            <a:pPr lvl="1"/>
            <a:endParaRPr lang="en-US" sz="1600" dirty="0">
              <a:solidFill>
                <a:srgbClr val="000000"/>
              </a:solidFill>
              <a:latin typeface="Noto Sans Regular"/>
            </a:endParaRPr>
          </a:p>
          <a:p>
            <a:pPr marL="939800" lvl="3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fr-CH" dirty="0" err="1">
                <a:hlinkClick r:id="rId4"/>
              </a:rPr>
              <a:t>Layout</a:t>
            </a:r>
            <a:r>
              <a:rPr lang="fr-CH" dirty="0">
                <a:hlinkClick r:id="rId4"/>
              </a:rPr>
              <a:t> (cern.ch)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Tracing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091A90-C2E2-9EC1-D610-390C05D2E6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7310" y="4502598"/>
            <a:ext cx="6466703" cy="167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81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Tracing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7F5F58-A397-DD16-4158-C79A66909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1264924"/>
            <a:ext cx="5132173" cy="12597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A69CD8-66AC-BA0C-436C-6006581C1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935" y="2781611"/>
            <a:ext cx="6001780" cy="32843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0350511-86E2-9F82-B8BB-EE93D0A0AD36}"/>
              </a:ext>
            </a:extLst>
          </p:cNvPr>
          <p:cNvSpPr txBox="1"/>
          <p:nvPr/>
        </p:nvSpPr>
        <p:spPr>
          <a:xfrm>
            <a:off x="296562" y="144102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Batch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upload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via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excel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file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and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upload</a:t>
            </a:r>
            <a:r>
              <a:rPr lang="de-CH" sz="1800" b="1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utility</a:t>
            </a:r>
            <a:endParaRPr lang="de-CH" sz="1800" b="1" dirty="0">
              <a:solidFill>
                <a:srgbClr val="29292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559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53045</TotalTime>
  <Words>777</Words>
  <Application>Microsoft Office PowerPoint</Application>
  <PresentationFormat>Widescreen</PresentationFormat>
  <Paragraphs>152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Noto Sans Regular</vt:lpstr>
      <vt:lpstr>sourcesans-regular</vt:lpstr>
      <vt:lpstr>Office Theme</vt:lpstr>
      <vt:lpstr>PUR Jack Taskforce  Meeting #4 12/12/2023</vt:lpstr>
      <vt:lpstr>Agenda</vt:lpstr>
      <vt:lpstr>Latest news</vt:lpstr>
      <vt:lpstr>Grease testing</vt:lpstr>
      <vt:lpstr>Chemical testing</vt:lpstr>
      <vt:lpstr>Jack test stands</vt:lpstr>
      <vt:lpstr>Jack tests</vt:lpstr>
      <vt:lpstr>Tracing</vt:lpstr>
      <vt:lpstr>Tracing</vt:lpstr>
      <vt:lpstr>Ongoing / upcoming Tests</vt:lpstr>
      <vt:lpstr>PowerPoint Presentation</vt:lpstr>
      <vt:lpstr>Naming convention</vt:lpstr>
      <vt:lpstr>Tracing</vt:lpstr>
      <vt:lpstr>Sample Properties</vt:lpstr>
      <vt:lpstr>Needs for Test samples</vt:lpstr>
      <vt:lpstr>Test Matrix for new production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Helene Mainaud Durand</dc:creator>
  <cp:lastModifiedBy>Patrick Bestmann</cp:lastModifiedBy>
  <cp:revision>278</cp:revision>
  <cp:lastPrinted>2021-01-08T18:04:22Z</cp:lastPrinted>
  <dcterms:created xsi:type="dcterms:W3CDTF">2021-01-08T18:03:38Z</dcterms:created>
  <dcterms:modified xsi:type="dcterms:W3CDTF">2023-12-11T16:08:48Z</dcterms:modified>
</cp:coreProperties>
</file>