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299" r:id="rId3"/>
    <p:sldId id="300" r:id="rId4"/>
    <p:sldId id="301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723" autoAdjust="0"/>
  </p:normalViewPr>
  <p:slideViewPr>
    <p:cSldViewPr snapToGrid="0" snapToObjects="1">
      <p:cViewPr varScale="1">
        <p:scale>
          <a:sx n="118" d="100"/>
          <a:sy n="118" d="100"/>
        </p:scale>
        <p:origin x="586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Updates Compatibility Test of PU Pads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u="sng" dirty="0"/>
              <a:t>Jean-Sébastien RIGAUD,</a:t>
            </a:r>
            <a:r>
              <a:rPr lang="en-US" sz="1800" dirty="0"/>
              <a:t> Roland Piccin on behalf of Polymer Lab (TE-MSC-SMT)</a:t>
            </a:r>
            <a:endParaRPr lang="en-US" sz="1800" u="sng" dirty="0"/>
          </a:p>
          <a:p>
            <a:pPr algn="l"/>
            <a:r>
              <a:rPr lang="en-US" sz="1800" dirty="0"/>
              <a:t>12/12/2023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D0024C-6495-AC5E-7F8D-BD3B317684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0656"/>
            <a:ext cx="11376024" cy="5150120"/>
          </a:xfrm>
        </p:spPr>
        <p:txBody>
          <a:bodyPr/>
          <a:lstStyle/>
          <a:p>
            <a:pPr>
              <a:lnSpc>
                <a:spcPct val="50000"/>
              </a:lnSpc>
            </a:pPr>
            <a:endParaRPr lang="fr-FR" sz="1600" dirty="0"/>
          </a:p>
          <a:p>
            <a:pPr>
              <a:lnSpc>
                <a:spcPct val="50000"/>
              </a:lnSpc>
            </a:pPr>
            <a:r>
              <a:rPr lang="fr-FR" sz="1600" dirty="0"/>
              <a:t>Materials :</a:t>
            </a:r>
          </a:p>
          <a:p>
            <a:pPr marL="342900" indent="-342900">
              <a:lnSpc>
                <a:spcPct val="20000"/>
              </a:lnSpc>
              <a:buFont typeface="Wingdings" panose="05000000000000000000" pitchFamily="2" charset="2"/>
              <a:buChar char="§"/>
            </a:pPr>
            <a:r>
              <a:rPr lang="fr-FR" sz="1600" dirty="0" err="1"/>
              <a:t>Robnor</a:t>
            </a:r>
            <a:r>
              <a:rPr lang="fr-FR" sz="1600" dirty="0"/>
              <a:t> </a:t>
            </a:r>
            <a:r>
              <a:rPr lang="fr-FR" sz="1600" dirty="0" err="1"/>
              <a:t>ResinLab</a:t>
            </a:r>
            <a:r>
              <a:rPr lang="fr-FR" sz="1600" dirty="0"/>
              <a:t> EL217C - (85 Shore A)</a:t>
            </a:r>
          </a:p>
          <a:p>
            <a:pPr marL="342900" indent="-342900">
              <a:lnSpc>
                <a:spcPct val="20000"/>
              </a:lnSpc>
              <a:buFont typeface="Wingdings" panose="05000000000000000000" pitchFamily="2" charset="2"/>
              <a:buChar char="§"/>
            </a:pPr>
            <a:r>
              <a:rPr lang="fr-FR" sz="1600" dirty="0" err="1"/>
              <a:t>SikaBiresin</a:t>
            </a:r>
            <a:r>
              <a:rPr lang="fr-FR" sz="1600" dirty="0"/>
              <a:t> UR350 - (80 Shore A)</a:t>
            </a:r>
          </a:p>
          <a:p>
            <a:pPr marL="342900" indent="-342900">
              <a:lnSpc>
                <a:spcPct val="20000"/>
              </a:lnSpc>
              <a:buFont typeface="Wingdings" panose="05000000000000000000" pitchFamily="2" charset="2"/>
              <a:buChar char="§"/>
            </a:pPr>
            <a:r>
              <a:rPr lang="fr-FR" sz="1600" dirty="0" err="1"/>
              <a:t>Synthene</a:t>
            </a:r>
            <a:r>
              <a:rPr lang="fr-FR" sz="1600" dirty="0"/>
              <a:t> HPE </a:t>
            </a:r>
            <a:r>
              <a:rPr lang="fr-FR" sz="1600" dirty="0" err="1"/>
              <a:t>Elastomer</a:t>
            </a:r>
            <a:r>
              <a:rPr lang="fr-FR" sz="1600" dirty="0"/>
              <a:t> - (70 Shore A)</a:t>
            </a:r>
            <a:endParaRPr lang="en-US" sz="1600" dirty="0"/>
          </a:p>
          <a:p>
            <a:r>
              <a:rPr lang="en-US" sz="1600" dirty="0"/>
              <a:t>Aging :</a:t>
            </a:r>
          </a:p>
          <a:p>
            <a:pPr marL="342900" indent="-342900">
              <a:lnSpc>
                <a:spcPct val="20000"/>
              </a:lnSpc>
              <a:buFont typeface="Wingdings" panose="05000000000000000000" pitchFamily="2" charset="2"/>
              <a:buChar char="§"/>
            </a:pPr>
            <a:r>
              <a:rPr lang="fr-FR" sz="1600" dirty="0"/>
              <a:t>7d / </a:t>
            </a:r>
            <a:r>
              <a:rPr lang="fr-FR" sz="1600" dirty="0" err="1"/>
              <a:t>Molykote</a:t>
            </a:r>
            <a:r>
              <a:rPr lang="fr-FR" sz="1600" dirty="0"/>
              <a:t> BR2 Plus / 60°C / 5% </a:t>
            </a:r>
            <a:r>
              <a:rPr lang="fr-FR" sz="1600" dirty="0" err="1"/>
              <a:t>strain</a:t>
            </a:r>
            <a:r>
              <a:rPr lang="fr-FR" sz="1600" dirty="0"/>
              <a:t> </a:t>
            </a:r>
            <a:r>
              <a:rPr lang="fr-FR" sz="1600" dirty="0" err="1"/>
              <a:t>applied</a:t>
            </a:r>
            <a:r>
              <a:rPr lang="fr-FR" sz="1600" dirty="0"/>
              <a:t> on the </a:t>
            </a:r>
            <a:r>
              <a:rPr lang="fr-FR" sz="1600" dirty="0" err="1"/>
              <a:t>samples</a:t>
            </a:r>
            <a:endParaRPr lang="fr-FR" sz="1600" dirty="0"/>
          </a:p>
          <a:p>
            <a:pPr marL="342900" indent="-342900">
              <a:lnSpc>
                <a:spcPct val="20000"/>
              </a:lnSpc>
              <a:buFont typeface="Wingdings" panose="05000000000000000000" pitchFamily="2" charset="2"/>
              <a:buChar char="§"/>
            </a:pPr>
            <a:r>
              <a:rPr lang="fr-FR" sz="1600" dirty="0"/>
              <a:t>7d / </a:t>
            </a:r>
            <a:r>
              <a:rPr lang="fr-FR" sz="1600" dirty="0" err="1"/>
              <a:t>Molykote</a:t>
            </a:r>
            <a:r>
              <a:rPr lang="fr-FR" sz="1600" dirty="0"/>
              <a:t> BR2 Plus / 60°C / no </a:t>
            </a:r>
            <a:r>
              <a:rPr lang="fr-FR" sz="1600" dirty="0" err="1"/>
              <a:t>strain</a:t>
            </a:r>
            <a:r>
              <a:rPr lang="fr-FR" sz="1600" dirty="0"/>
              <a:t> </a:t>
            </a:r>
            <a:r>
              <a:rPr lang="fr-FR" sz="1600" dirty="0" err="1"/>
              <a:t>applied</a:t>
            </a:r>
            <a:r>
              <a:rPr lang="fr-FR" sz="1600" dirty="0"/>
              <a:t> on the </a:t>
            </a:r>
            <a:r>
              <a:rPr lang="fr-FR" sz="1600" dirty="0" err="1"/>
              <a:t>samples</a:t>
            </a:r>
            <a:endParaRPr lang="fr-FR" sz="1600" dirty="0"/>
          </a:p>
          <a:p>
            <a:r>
              <a:rPr lang="fr-FR" sz="1600" dirty="0"/>
              <a:t>Tests:</a:t>
            </a:r>
          </a:p>
          <a:p>
            <a:pPr marL="342900" indent="-342900">
              <a:lnSpc>
                <a:spcPct val="2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Tensile tests with Tinius Olsen and extensometer for rubber testing at 100mm/min</a:t>
            </a:r>
          </a:p>
          <a:p>
            <a:pPr marL="342900" indent="-342900">
              <a:lnSpc>
                <a:spcPct val="2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Shore A hardness tests</a:t>
            </a:r>
          </a:p>
          <a:p>
            <a:pPr marL="342900" indent="-342900">
              <a:lnSpc>
                <a:spcPct val="2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Visual inspection</a:t>
            </a:r>
          </a:p>
          <a:p>
            <a:pPr>
              <a:lnSpc>
                <a:spcPct val="20000"/>
              </a:lnSpc>
            </a:pPr>
            <a:endParaRPr lang="en-GB" sz="1600" dirty="0"/>
          </a:p>
          <a:p>
            <a:pPr>
              <a:lnSpc>
                <a:spcPct val="20000"/>
              </a:lnSpc>
            </a:pPr>
            <a:r>
              <a:rPr lang="en-GB" sz="1600" dirty="0">
                <a:solidFill>
                  <a:srgbClr val="FF0000"/>
                </a:solidFill>
              </a:rPr>
              <a:t>The polyurethane (75 &amp; 90 Shore A) of the batch of 2023 will be test after the ones mentioned above.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34CAD5-3C88-3623-34D4-851679873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7062"/>
          </a:xfrm>
        </p:spPr>
        <p:txBody>
          <a:bodyPr/>
          <a:lstStyle/>
          <a:p>
            <a:r>
              <a:rPr lang="en-US" dirty="0"/>
              <a:t>Aging</a:t>
            </a:r>
            <a:r>
              <a:rPr lang="fr-FR" dirty="0"/>
              <a:t> </a:t>
            </a:r>
            <a:r>
              <a:rPr lang="en-US" dirty="0"/>
              <a:t>degradation</a:t>
            </a:r>
            <a:r>
              <a:rPr lang="fr-FR" dirty="0"/>
              <a:t> </a:t>
            </a:r>
            <a:r>
              <a:rPr lang="fr-FR" dirty="0" err="1"/>
              <a:t>currently</a:t>
            </a:r>
            <a:r>
              <a:rPr lang="fr-FR" dirty="0"/>
              <a:t> in </a:t>
            </a:r>
            <a:r>
              <a:rPr lang="fr-FR" dirty="0" err="1"/>
              <a:t>progress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F651D-E9A6-1D0B-54DD-C0DCA605A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425DEA-50FB-4DCD-90CA-CB969701A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115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1D5EC1-C192-109E-105B-A5586082A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FR" err="1"/>
              <a:t>Photographs</a:t>
            </a:r>
            <a:r>
              <a:rPr lang="fr-FR"/>
              <a:t> of the </a:t>
            </a:r>
            <a:r>
              <a:rPr lang="fr-FR" err="1"/>
              <a:t>samples</a:t>
            </a:r>
            <a:r>
              <a:rPr lang="fr-FR"/>
              <a:t> </a:t>
            </a:r>
            <a:r>
              <a:rPr lang="fr-FR" err="1"/>
              <a:t>during</a:t>
            </a:r>
            <a:r>
              <a:rPr lang="fr-FR"/>
              <a:t> </a:t>
            </a:r>
            <a:r>
              <a:rPr lang="fr-FR" err="1"/>
              <a:t>aging</a:t>
            </a:r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8D308A1-BDE5-DF08-E1F8-5E39DC8B8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/>
          <a:p>
            <a:pPr algn="ctr"/>
            <a:r>
              <a:rPr lang="fr-FR" dirty="0"/>
              <a:t>5% </a:t>
            </a:r>
            <a:r>
              <a:rPr lang="fr-FR" dirty="0" err="1"/>
              <a:t>Strain</a:t>
            </a:r>
            <a:endParaRPr lang="en-US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5329C0A2-5A53-2097-950A-BC566C4396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/>
          <a:lstStyle/>
          <a:p>
            <a:pPr algn="ctr"/>
            <a:r>
              <a:rPr lang="fr-FR" dirty="0"/>
              <a:t>No </a:t>
            </a:r>
            <a:r>
              <a:rPr lang="fr-FR" dirty="0" err="1"/>
              <a:t>Strain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0A8C69-6AC1-D969-7473-6F96D9B007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18" r="4683" b="-2"/>
          <a:stretch/>
        </p:blipFill>
        <p:spPr>
          <a:xfrm>
            <a:off x="407988" y="2420938"/>
            <a:ext cx="5616575" cy="3779837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D7D40-AE21-6A05-65CB-89B42A00994B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12 December 2023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9202B1-889B-C1F6-6438-895D0E5EC45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118CBD-CAC6-2760-DE85-5A76DDD627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178" r="14178"/>
          <a:stretch/>
        </p:blipFill>
        <p:spPr>
          <a:xfrm>
            <a:off x="6172200" y="2420938"/>
            <a:ext cx="5616575" cy="3779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7952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804F08-E241-CAEB-6432-67FC4F2D0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PUR Jacks </a:t>
            </a:r>
            <a:r>
              <a:rPr lang="fr-FR" dirty="0" err="1"/>
              <a:t>cutting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80395A-EFC9-C252-16D0-4CFC6638B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12 December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D89C0-5358-BB11-AEDC-39E9E4E22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 descr="A white candle on a wood surface&#10;&#10;Description automatically generated">
            <a:extLst>
              <a:ext uri="{FF2B5EF4-FFF2-40B4-BE49-F238E27FC236}">
                <a16:creationId xmlns:a16="http://schemas.microsoft.com/office/drawing/2014/main" id="{796B46C4-2821-A4FB-1FFD-DA309DDC52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85" t="21786" r="36418" b="17850"/>
          <a:stretch/>
        </p:blipFill>
        <p:spPr>
          <a:xfrm rot="5400000">
            <a:off x="77563" y="1107603"/>
            <a:ext cx="1997321" cy="2026693"/>
          </a:xfrm>
          <a:prstGeom prst="rect">
            <a:avLst/>
          </a:prstGeom>
        </p:spPr>
      </p:pic>
      <p:pic>
        <p:nvPicPr>
          <p:cNvPr id="11" name="Picture 10" descr="A metal object on a white circle&#10;&#10;Description automatically generated">
            <a:extLst>
              <a:ext uri="{FF2B5EF4-FFF2-40B4-BE49-F238E27FC236}">
                <a16:creationId xmlns:a16="http://schemas.microsoft.com/office/drawing/2014/main" id="{5201569C-833E-09FF-0490-19932D393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0915" y="1129092"/>
            <a:ext cx="2075471" cy="1997321"/>
          </a:xfrm>
          <a:prstGeom prst="rect">
            <a:avLst/>
          </a:prstGeom>
        </p:spPr>
      </p:pic>
      <p:pic>
        <p:nvPicPr>
          <p:cNvPr id="13" name="Picture 12" descr="A white rectangular object on a grey surface&#10;&#10;Description automatically generated">
            <a:extLst>
              <a:ext uri="{FF2B5EF4-FFF2-40B4-BE49-F238E27FC236}">
                <a16:creationId xmlns:a16="http://schemas.microsoft.com/office/drawing/2014/main" id="{02986F6C-6D2C-083D-D85C-F8554D2604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9588" y="3560932"/>
            <a:ext cx="2043155" cy="1997321"/>
          </a:xfrm>
          <a:prstGeom prst="rect">
            <a:avLst/>
          </a:prstGeom>
        </p:spPr>
      </p:pic>
      <p:pic>
        <p:nvPicPr>
          <p:cNvPr id="15" name="Picture 14" descr="A white round object on a marbled surface&#10;&#10;Description automatically generated">
            <a:extLst>
              <a:ext uri="{FF2B5EF4-FFF2-40B4-BE49-F238E27FC236}">
                <a16:creationId xmlns:a16="http://schemas.microsoft.com/office/drawing/2014/main" id="{2661D281-9C8A-64F4-43C6-85CBE6642A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7410" y="3560933"/>
            <a:ext cx="2391176" cy="1997321"/>
          </a:xfrm>
          <a:prstGeom prst="rect">
            <a:avLst/>
          </a:prstGeom>
        </p:spPr>
      </p:pic>
      <p:sp>
        <p:nvSpPr>
          <p:cNvPr id="17" name="Arrow: Bent 16">
            <a:extLst>
              <a:ext uri="{FF2B5EF4-FFF2-40B4-BE49-F238E27FC236}">
                <a16:creationId xmlns:a16="http://schemas.microsoft.com/office/drawing/2014/main" id="{6BDADAAC-BC2E-8E7E-1709-75799F03DEA1}"/>
              </a:ext>
            </a:extLst>
          </p:cNvPr>
          <p:cNvSpPr/>
          <p:nvPr/>
        </p:nvSpPr>
        <p:spPr>
          <a:xfrm rot="5400000">
            <a:off x="2484019" y="2105770"/>
            <a:ext cx="1065743" cy="1465634"/>
          </a:xfrm>
          <a:prstGeom prst="bentArrow">
            <a:avLst>
              <a:gd name="adj1" fmla="val 18104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E5810E-4508-9274-95D3-43FBC0366CA5}"/>
              </a:ext>
            </a:extLst>
          </p:cNvPr>
          <p:cNvSpPr txBox="1"/>
          <p:nvPr/>
        </p:nvSpPr>
        <p:spPr>
          <a:xfrm>
            <a:off x="2156519" y="1535929"/>
            <a:ext cx="195986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Saw cut to obtain a 3.5mm slice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F8720F-1343-6517-7F65-C3138C78A539}"/>
              </a:ext>
            </a:extLst>
          </p:cNvPr>
          <p:cNvSpPr txBox="1"/>
          <p:nvPr/>
        </p:nvSpPr>
        <p:spPr>
          <a:xfrm>
            <a:off x="2156519" y="5611818"/>
            <a:ext cx="229874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Milling both sides to obtain a 3mm slice</a:t>
            </a:r>
            <a:endParaRPr lang="en-US" dirty="0"/>
          </a:p>
        </p:txBody>
      </p:sp>
      <p:sp>
        <p:nvSpPr>
          <p:cNvPr id="21" name="Arrow: Bent 20">
            <a:extLst>
              <a:ext uri="{FF2B5EF4-FFF2-40B4-BE49-F238E27FC236}">
                <a16:creationId xmlns:a16="http://schemas.microsoft.com/office/drawing/2014/main" id="{248E95FF-CB21-33A5-A891-6D7FFC8F43FE}"/>
              </a:ext>
            </a:extLst>
          </p:cNvPr>
          <p:cNvSpPr/>
          <p:nvPr/>
        </p:nvSpPr>
        <p:spPr>
          <a:xfrm rot="16200000" flipV="1">
            <a:off x="4868684" y="3604585"/>
            <a:ext cx="1121923" cy="1001932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C64885-F542-3258-89CD-8C49E7B007EE}"/>
              </a:ext>
            </a:extLst>
          </p:cNvPr>
          <p:cNvSpPr txBox="1"/>
          <p:nvPr/>
        </p:nvSpPr>
        <p:spPr>
          <a:xfrm>
            <a:off x="4695439" y="4739571"/>
            <a:ext cx="198094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With a custom-made shape cutter, the slice is cut using a press</a:t>
            </a:r>
            <a:endParaRPr lang="en-US" dirty="0"/>
          </a:p>
        </p:txBody>
      </p:sp>
      <p:sp>
        <p:nvSpPr>
          <p:cNvPr id="23" name="Arrow: Bent 22">
            <a:extLst>
              <a:ext uri="{FF2B5EF4-FFF2-40B4-BE49-F238E27FC236}">
                <a16:creationId xmlns:a16="http://schemas.microsoft.com/office/drawing/2014/main" id="{41FCF301-F1BC-EE28-E3B8-6FE8D7FF707F}"/>
              </a:ext>
            </a:extLst>
          </p:cNvPr>
          <p:cNvSpPr/>
          <p:nvPr/>
        </p:nvSpPr>
        <p:spPr>
          <a:xfrm rot="5400000">
            <a:off x="7012501" y="1612982"/>
            <a:ext cx="1065743" cy="1465634"/>
          </a:xfrm>
          <a:prstGeom prst="bentArrow">
            <a:avLst>
              <a:gd name="adj1" fmla="val 18104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7D6E46A-0B8A-9728-7115-C8B82C56EA8B}"/>
              </a:ext>
            </a:extLst>
          </p:cNvPr>
          <p:cNvSpPr txBox="1"/>
          <p:nvPr/>
        </p:nvSpPr>
        <p:spPr>
          <a:xfrm>
            <a:off x="9185944" y="4078684"/>
            <a:ext cx="198094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Two samples of 45x10x3mm are obtained per slice.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4C0A7A-8DF3-2CA7-9C58-2760FA2C74BC}"/>
              </a:ext>
            </a:extLst>
          </p:cNvPr>
          <p:cNvSpPr txBox="1"/>
          <p:nvPr/>
        </p:nvSpPr>
        <p:spPr>
          <a:xfrm>
            <a:off x="9306128" y="262762"/>
            <a:ext cx="267345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u="sng" dirty="0"/>
              <a:t>Note: </a:t>
            </a:r>
            <a:r>
              <a:rPr lang="en-GB" dirty="0"/>
              <a:t>It is possible to obtain 4 slices of 3mm thick per jacks. In our case, we can obtain 8 test samples per jacks.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898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159</TotalTime>
  <Words>218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Updates Compatibility Test of PU Pads</vt:lpstr>
      <vt:lpstr>Aging degradation currently in progress</vt:lpstr>
      <vt:lpstr>Photographs of the samples during aging</vt:lpstr>
      <vt:lpstr>PUR Jacks cutting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Jean-Sebastien Rigaud</dc:creator>
  <cp:lastModifiedBy>Jean-Sebastien Rigaud</cp:lastModifiedBy>
  <cp:revision>26</cp:revision>
  <dcterms:created xsi:type="dcterms:W3CDTF">2023-09-22T10:51:46Z</dcterms:created>
  <dcterms:modified xsi:type="dcterms:W3CDTF">2023-12-12T08:26:15Z</dcterms:modified>
</cp:coreProperties>
</file>