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259" r:id="rId2"/>
    <p:sldId id="289" r:id="rId3"/>
    <p:sldId id="258" r:id="rId4"/>
    <p:sldId id="257" r:id="rId5"/>
    <p:sldId id="290" r:id="rId6"/>
    <p:sldId id="291" r:id="rId7"/>
    <p:sldId id="292" r:id="rId8"/>
    <p:sldId id="288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FBFBF"/>
    <a:srgbClr val="6FCAD9"/>
    <a:srgbClr val="003399"/>
    <a:srgbClr val="2F2F2F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410" autoAdjust="0"/>
    <p:restoredTop sz="94686"/>
  </p:normalViewPr>
  <p:slideViewPr>
    <p:cSldViewPr snapToGrid="0" snapToObjects="1">
      <p:cViewPr varScale="1">
        <p:scale>
          <a:sx n="112" d="100"/>
          <a:sy n="112" d="100"/>
        </p:scale>
        <p:origin x="930" y="9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12/12/2023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12/12/2023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jpeg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jpe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  <p:pic>
        <p:nvPicPr>
          <p:cNvPr id="3" name="Picture 2" descr="Logo&#10;&#10;Description automatically generated">
            <a:extLst>
              <a:ext uri="{FF2B5EF4-FFF2-40B4-BE49-F238E27FC236}">
                <a16:creationId xmlns:a16="http://schemas.microsoft.com/office/drawing/2014/main" id="{CB3BCDC0-8C70-417B-A705-ABC62FEDB472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080559" y="145645"/>
            <a:ext cx="1208870" cy="960142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B32EC247-A298-46F5-A83C-87DF11C9438F}"/>
              </a:ext>
            </a:extLst>
          </p:cNvPr>
          <p:cNvPicPr/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787" y="145645"/>
            <a:ext cx="1069528" cy="96014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DATE</a:t>
            </a:r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BE-EA Section Leader Meeting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2117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2071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DATE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BE-EA Section Leader Meeting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DATE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BE-EA Section Leader Meeting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DATE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BE-EA Section Leader Meeting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en-US"/>
              <a:t>DATE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GB"/>
              <a:t>BE-EA Section Leader Meeting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C9037A8-3728-274F-ADAC-4D3957FCBA46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/>
              <a:t>DATE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GB"/>
              <a:t>BE-EA Section Leader Meeting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/>
              <a:t>DATE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GB"/>
              <a:t>BE-EA Section Leader Meeting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/>
              <a:t>DATE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/>
              <a:t>BE-EA Section Leader Meeting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/>
              <a:t>DATE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/>
              <a:t>BE-EA Section Leader Meeting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DATE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BE-EA Section Leader Meeting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DATE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BE-EA Section Leader Meeting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DATE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BE-EA Section Leader Meeting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DATE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BE-EA Section Leader Meeting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/>
              <a:t>https://cern.ch/be-dep-ea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9ED4B852-3DEA-496D-8E63-98B1574381D4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330911" y="159548"/>
            <a:ext cx="748359" cy="748359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0D92F051-A80F-4EE7-A5FB-EF373274F9D1}"/>
              </a:ext>
            </a:extLst>
          </p:cNvPr>
          <p:cNvPicPr/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787" y="145645"/>
            <a:ext cx="1069528" cy="96014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C694B2-7A09-4489-8581-995C30E850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D9152B7-81E3-4E10-AF8C-E679D0764E7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24F22E-F258-4F70-90E9-7A30E25FE8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A2C65-DA8C-4845-A7F2-6CF74DDCD50E}" type="datetimeFigureOut">
              <a:rPr lang="en-GB" smtClean="0"/>
              <a:t>12/12/2023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451E768-8805-45B7-B801-1B43602F07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66848A9-3480-4C36-AB07-879C722055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28043A-2DA3-49A0-BDA1-27ACD0AE49B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54400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8" name="Picture 7" descr="Logo&#10;&#10;Description automatically generated">
            <a:extLst>
              <a:ext uri="{FF2B5EF4-FFF2-40B4-BE49-F238E27FC236}">
                <a16:creationId xmlns:a16="http://schemas.microsoft.com/office/drawing/2014/main" id="{6859780D-4C69-49E3-8F6F-D32F7FC652A5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080559" y="145645"/>
            <a:ext cx="1208870" cy="960142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5DA88865-637C-4EC1-A9CE-C2EBD4440AF1}"/>
              </a:ext>
            </a:extLst>
          </p:cNvPr>
          <p:cNvPicPr/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787" y="145645"/>
            <a:ext cx="1069528" cy="96014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DATE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BE-EA Section Leader Meeting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DATE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BE-EA Section Leader Meeting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DATE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BE-EA Section Leader Meeting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085088"/>
            <a:ext cx="11376025" cy="527913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ull page colour or pictu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10B6E0-915E-6A4B-BE3D-83464DDCC0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3F185B5-CF74-D44D-A9E3-83166F096F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DATE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AD60124-268E-2640-B552-632FCB92FCF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7D4B92-ED84-1D4C-81AB-7D7F79EF892F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BE-EA Section Leader Meeting</a:t>
            </a:r>
            <a:endParaRPr lang="en-US" dirty="0"/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F1E223B3-FDCC-6949-9C0B-F052B97037C1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D5082788-0C78-F842-A18F-84667EAC7E6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7988" y="6364800"/>
            <a:ext cx="495300" cy="3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935580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3820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48846"/>
            <a:ext cx="4116387" cy="6400878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DATE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BE-EA Section Leader Meeting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078991"/>
            <a:ext cx="5616575" cy="526084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078992"/>
            <a:ext cx="5611813" cy="526084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DATE</a:t>
            </a:r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BE-EA Section Leader Meeting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image" Target="../media/image2.emf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image" Target="../media/image3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6" y="242148"/>
            <a:ext cx="11376025" cy="700825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071670"/>
            <a:ext cx="11376024" cy="530466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326674" y="6505034"/>
            <a:ext cx="789714" cy="23844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100">
                <a:solidFill>
                  <a:schemeClr val="tx1"/>
                </a:solidFill>
              </a:defRPr>
            </a:lvl1pPr>
          </a:lstStyle>
          <a:p>
            <a:r>
              <a:rPr lang="en-US"/>
              <a:t>DATE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510533"/>
            <a:ext cx="681254" cy="23844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510533"/>
            <a:ext cx="6572221" cy="2384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/>
              <a:t>BE-EA Section Leader Meeting</a:t>
            </a:r>
            <a:endParaRPr lang="en-US" dirty="0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BD9C6532-AEDE-354E-83AD-7F67D706DF38}"/>
              </a:ext>
            </a:extLst>
          </p:cNvPr>
          <p:cNvCxnSpPr/>
          <p:nvPr userDrawn="1"/>
        </p:nvCxnSpPr>
        <p:spPr>
          <a:xfrm>
            <a:off x="407987" y="6376336"/>
            <a:ext cx="11376025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11" descr="A picture containing venn diagram&#10;&#10;Description automatically generated">
            <a:extLst>
              <a:ext uri="{FF2B5EF4-FFF2-40B4-BE49-F238E27FC236}">
                <a16:creationId xmlns:a16="http://schemas.microsoft.com/office/drawing/2014/main" id="{601E8028-4D05-4287-A43C-BB893015EDDE}"/>
              </a:ext>
            </a:extLst>
          </p:cNvPr>
          <p:cNvPicPr>
            <a:picLocks noChangeAspect="1"/>
          </p:cNvPicPr>
          <p:nvPr userDrawn="1"/>
        </p:nvPicPr>
        <p:blipFill>
          <a:blip r:embed="rId25"/>
          <a:stretch>
            <a:fillRect/>
          </a:stretch>
        </p:blipFill>
        <p:spPr>
          <a:xfrm>
            <a:off x="959819" y="6407272"/>
            <a:ext cx="495301" cy="393392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796F4BE4-5FA0-42F3-8258-5F7045B6E3FF}"/>
              </a:ext>
            </a:extLst>
          </p:cNvPr>
          <p:cNvPicPr>
            <a:picLocks noChangeAspect="1"/>
          </p:cNvPicPr>
          <p:nvPr userDrawn="1"/>
        </p:nvPicPr>
        <p:blipFill>
          <a:blip r:embed="rId26"/>
          <a:stretch>
            <a:fillRect/>
          </a:stretch>
        </p:blipFill>
        <p:spPr>
          <a:xfrm>
            <a:off x="417195" y="6403772"/>
            <a:ext cx="396892" cy="396892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F1AD8E53-18E7-49F4-9C60-8DE0F304A426}"/>
              </a:ext>
            </a:extLst>
          </p:cNvPr>
          <p:cNvPicPr/>
          <p:nvPr userDrawn="1"/>
        </p:nvPicPr>
        <p:blipFill>
          <a:blip r:embed="rId2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92258" y="6396375"/>
            <a:ext cx="404289" cy="404289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20ADEF83-BE9C-4BC5-BB41-4D8B91E61155}"/>
              </a:ext>
            </a:extLst>
          </p:cNvPr>
          <p:cNvCxnSpPr/>
          <p:nvPr userDrawn="1"/>
        </p:nvCxnSpPr>
        <p:spPr>
          <a:xfrm>
            <a:off x="412775" y="955085"/>
            <a:ext cx="11376025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7" r:id="rId7"/>
    <p:sldLayoutId id="2147483674" r:id="rId8"/>
    <p:sldLayoutId id="2147483652" r:id="rId9"/>
    <p:sldLayoutId id="2147483653" r:id="rId10"/>
    <p:sldLayoutId id="2147483661" r:id="rId11"/>
    <p:sldLayoutId id="2147483666" r:id="rId12"/>
    <p:sldLayoutId id="2147483667" r:id="rId13"/>
    <p:sldLayoutId id="2147483658" r:id="rId14"/>
    <p:sldLayoutId id="2147483659" r:id="rId15"/>
    <p:sldLayoutId id="2147483673" r:id="rId16"/>
    <p:sldLayoutId id="2147483660" r:id="rId17"/>
    <p:sldLayoutId id="2147483671" r:id="rId18"/>
    <p:sldLayoutId id="2147483651" r:id="rId19"/>
    <p:sldLayoutId id="2147483654" r:id="rId20"/>
    <p:sldLayoutId id="2147483669" r:id="rId21"/>
    <p:sldLayoutId id="2147483655" r:id="rId22"/>
    <p:sldLayoutId id="2147483678" r:id="rId23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s://edms.cern.ch/document/3001273/1" TargetMode="Externa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hyperlink" Target="https://edms.cern.ch/document/2906562/AA" TargetMode="External"/><Relationship Id="rId1" Type="http://schemas.openxmlformats.org/officeDocument/2006/relationships/slideLayout" Target="../slideLayouts/slideLayout2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3.xml"/><Relationship Id="rId4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3.xml"/><Relationship Id="rId4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hyperlink" Target="https://layout.cern.ch/elements?navigator=MACHINE&amp;version=EYETS%202023-2024&amp;id=58604436&amp;parentId=56055903&amp;tab=BASIC_ELEMENT" TargetMode="External"/><Relationship Id="rId1" Type="http://schemas.openxmlformats.org/officeDocument/2006/relationships/slideLayout" Target="../slideLayouts/slideLayout2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E51C5-3272-6249-822A-715EFFE0DFF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07987" y="3060700"/>
            <a:ext cx="11376025" cy="2521565"/>
          </a:xfrm>
        </p:spPr>
        <p:txBody>
          <a:bodyPr/>
          <a:lstStyle/>
          <a:p>
            <a:r>
              <a:rPr lang="en-US" dirty="0" err="1"/>
              <a:t>Vérins</a:t>
            </a:r>
            <a:r>
              <a:rPr lang="en-US" dirty="0"/>
              <a:t> polyurethane - tests</a:t>
            </a:r>
            <a:br>
              <a:rPr lang="en-US" dirty="0"/>
            </a:br>
            <a:r>
              <a:rPr lang="en-GB" sz="3600" dirty="0">
                <a:hlinkClick r:id="rId2"/>
              </a:rPr>
              <a:t>https://edms.cern.ch/document/3001273/</a:t>
            </a:r>
            <a:br>
              <a:rPr lang="en-GB" dirty="0"/>
            </a:br>
            <a:br>
              <a:rPr lang="en-US" dirty="0"/>
            </a:br>
            <a:br>
              <a:rPr lang="en-US" dirty="0"/>
            </a:b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B999459-0238-C64F-8F4D-7EA35945354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37412"/>
            <a:ext cx="11376026" cy="766627"/>
          </a:xfrm>
        </p:spPr>
        <p:txBody>
          <a:bodyPr/>
          <a:lstStyle/>
          <a:p>
            <a:pPr algn="l"/>
            <a:r>
              <a:rPr lang="en-US" sz="2400" dirty="0"/>
              <a:t>S. Girod</a:t>
            </a:r>
          </a:p>
        </p:txBody>
      </p:sp>
    </p:spTree>
    <p:extLst>
      <p:ext uri="{BB962C8B-B14F-4D97-AF65-F5344CB8AC3E}">
        <p14:creationId xmlns:p14="http://schemas.microsoft.com/office/powerpoint/2010/main" val="21599439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D0D4D0-50AB-7177-85E5-6DBE7F414C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6" y="242148"/>
            <a:ext cx="11376025" cy="1167552"/>
          </a:xfrm>
        </p:spPr>
        <p:txBody>
          <a:bodyPr/>
          <a:lstStyle/>
          <a:p>
            <a:r>
              <a:rPr lang="en-GB" dirty="0"/>
              <a:t>SPSXHH2_0052-AA </a:t>
            </a:r>
            <a:r>
              <a:rPr lang="en-GB" sz="2400" dirty="0">
                <a:hlinkClick r:id="rId2"/>
              </a:rPr>
              <a:t>https://edms.cern.ch/document/2906562/</a:t>
            </a:r>
            <a:br>
              <a:rPr lang="en-GB" dirty="0"/>
            </a:b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9484F1A-1CEB-A80E-3B99-E0CB5D11223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071670"/>
            <a:ext cx="3106736" cy="5304665"/>
          </a:xfrm>
        </p:spPr>
        <p:txBody>
          <a:bodyPr/>
          <a:lstStyle/>
          <a:p>
            <a:r>
              <a:rPr lang="en-US" dirty="0"/>
              <a:t>10x assembly available W 39 (29 Sep) 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50BF8C-3987-28F7-6113-6D561C3606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91B4A6-F7F9-4677-996D-0F807DCC50EC}" type="datetime1">
              <a:rPr lang="en-GB" smtClean="0"/>
              <a:t>12/12/2023</a:t>
            </a:fld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E554C29-E48A-40E9-7528-D6F872FAC6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28043A-2DA3-49A0-BDA1-27ACD0AE49B7}" type="slidenum">
              <a:rPr lang="en-GB" smtClean="0"/>
              <a:t>2</a:t>
            </a:fld>
            <a:endParaRPr lang="en-GB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9EDAA1D-320A-E8FA-DBFF-C0686405296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67125" y="801772"/>
            <a:ext cx="8524875" cy="6056228"/>
          </a:xfrm>
          <a:prstGeom prst="rect">
            <a:avLst/>
          </a:prstGeom>
        </p:spPr>
      </p:pic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FD67E486-6A39-C1A0-4042-B4A712B3B645}"/>
              </a:ext>
            </a:extLst>
          </p:cNvPr>
          <p:cNvCxnSpPr/>
          <p:nvPr/>
        </p:nvCxnSpPr>
        <p:spPr>
          <a:xfrm>
            <a:off x="4783931" y="3683794"/>
            <a:ext cx="0" cy="359569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110224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>
            <a:extLst>
              <a:ext uri="{FF2B5EF4-FFF2-40B4-BE49-F238E27FC236}">
                <a16:creationId xmlns:a16="http://schemas.microsoft.com/office/drawing/2014/main" id="{687B6315-F8D4-E65B-9A9F-E985DCED9D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102328"/>
            <a:ext cx="10898172" cy="861145"/>
          </a:xfrm>
        </p:spPr>
        <p:txBody>
          <a:bodyPr>
            <a:normAutofit/>
          </a:bodyPr>
          <a:lstStyle/>
          <a:p>
            <a:r>
              <a:rPr lang="en-GB" dirty="0"/>
              <a:t>ST1729527 </a:t>
            </a:r>
            <a:r>
              <a:rPr lang="en-US" dirty="0"/>
              <a:t>(</a:t>
            </a:r>
            <a:r>
              <a:rPr lang="en-GB" dirty="0"/>
              <a:t>SPSXHH2_0052-AA</a:t>
            </a:r>
            <a:r>
              <a:rPr lang="en-US" dirty="0"/>
              <a:t>)</a:t>
            </a:r>
            <a:endParaRPr lang="en-GB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76E7E2AD-07D4-2334-25CA-290E0B1ED2EF}"/>
              </a:ext>
            </a:extLst>
          </p:cNvPr>
          <p:cNvSpPr txBox="1"/>
          <p:nvPr/>
        </p:nvSpPr>
        <p:spPr>
          <a:xfrm>
            <a:off x="6863334" y="4881152"/>
            <a:ext cx="1171575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>
                <a:solidFill>
                  <a:schemeClr val="bg1"/>
                </a:solidFill>
              </a:rPr>
              <a:t>800 mm</a:t>
            </a:r>
            <a:endParaRPr lang="en-GB" dirty="0">
              <a:solidFill>
                <a:schemeClr val="bg1"/>
              </a:solidFill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76750D1-69F7-017F-FBAC-D3D259341F0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54253" y="1051133"/>
            <a:ext cx="3589735" cy="5193346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2E06EF99-B7F8-1A1F-946E-E9677651459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36405" y="1051133"/>
            <a:ext cx="3252975" cy="5193346"/>
          </a:xfrm>
          <a:prstGeom prst="rect">
            <a:avLst/>
          </a:prstGeom>
        </p:spPr>
      </p:pic>
      <p:sp>
        <p:nvSpPr>
          <p:cNvPr id="14" name="Speech Bubble: Rectangle 13">
            <a:extLst>
              <a:ext uri="{FF2B5EF4-FFF2-40B4-BE49-F238E27FC236}">
                <a16:creationId xmlns:a16="http://schemas.microsoft.com/office/drawing/2014/main" id="{AE91570D-4CCF-2D53-CBD0-A6F366701698}"/>
              </a:ext>
            </a:extLst>
          </p:cNvPr>
          <p:cNvSpPr/>
          <p:nvPr/>
        </p:nvSpPr>
        <p:spPr>
          <a:xfrm>
            <a:off x="9531354" y="2437520"/>
            <a:ext cx="1757639" cy="502954"/>
          </a:xfrm>
          <a:prstGeom prst="wedgeRectCallout">
            <a:avLst>
              <a:gd name="adj1" fmla="val -97715"/>
              <a:gd name="adj2" fmla="val 29244"/>
            </a:avLst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Gap 5 mm</a:t>
            </a:r>
            <a:endParaRPr lang="en-GB" dirty="0"/>
          </a:p>
        </p:txBody>
      </p:sp>
      <p:sp>
        <p:nvSpPr>
          <p:cNvPr id="15" name="Speech Bubble: Rectangle 14">
            <a:extLst>
              <a:ext uri="{FF2B5EF4-FFF2-40B4-BE49-F238E27FC236}">
                <a16:creationId xmlns:a16="http://schemas.microsoft.com/office/drawing/2014/main" id="{B3F00F93-3AF9-1B1D-2FB3-6314BDFE0A9F}"/>
              </a:ext>
            </a:extLst>
          </p:cNvPr>
          <p:cNvSpPr/>
          <p:nvPr/>
        </p:nvSpPr>
        <p:spPr>
          <a:xfrm>
            <a:off x="9531353" y="5305434"/>
            <a:ext cx="1757639" cy="502954"/>
          </a:xfrm>
          <a:prstGeom prst="wedgeRectCallout">
            <a:avLst>
              <a:gd name="adj1" fmla="val -83781"/>
              <a:gd name="adj2" fmla="val 38713"/>
            </a:avLst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Spring </a:t>
            </a:r>
            <a:r>
              <a:rPr lang="en-US" dirty="0" err="1"/>
              <a:t>whashers</a:t>
            </a:r>
            <a:endParaRPr lang="en-GB" dirty="0"/>
          </a:p>
        </p:txBody>
      </p:sp>
      <p:sp>
        <p:nvSpPr>
          <p:cNvPr id="16" name="Speech Bubble: Rectangle 15">
            <a:extLst>
              <a:ext uri="{FF2B5EF4-FFF2-40B4-BE49-F238E27FC236}">
                <a16:creationId xmlns:a16="http://schemas.microsoft.com/office/drawing/2014/main" id="{9C3822A7-10EB-7345-3A4D-B582F90962ED}"/>
              </a:ext>
            </a:extLst>
          </p:cNvPr>
          <p:cNvSpPr/>
          <p:nvPr/>
        </p:nvSpPr>
        <p:spPr>
          <a:xfrm>
            <a:off x="9531352" y="1118893"/>
            <a:ext cx="1757641" cy="1161330"/>
          </a:xfrm>
          <a:prstGeom prst="wedgeRectCallout">
            <a:avLst>
              <a:gd name="adj1" fmla="val -165235"/>
              <a:gd name="adj2" fmla="val 13006"/>
            </a:avLst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Centering cone for height measure with a sphere</a:t>
            </a:r>
            <a:endParaRPr lang="en-GB" dirty="0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B9EC1092-E02C-BF1E-6BBF-4A440E63D834}"/>
              </a:ext>
            </a:extLst>
          </p:cNvPr>
          <p:cNvSpPr/>
          <p:nvPr/>
        </p:nvSpPr>
        <p:spPr>
          <a:xfrm>
            <a:off x="7284813" y="1548973"/>
            <a:ext cx="286470" cy="276999"/>
          </a:xfrm>
          <a:prstGeom prst="ellipse">
            <a:avLst/>
          </a:prstGeom>
          <a:solidFill>
            <a:schemeClr val="accent3">
              <a:alpha val="66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Speech Bubble: Rectangle 1">
            <a:extLst>
              <a:ext uri="{FF2B5EF4-FFF2-40B4-BE49-F238E27FC236}">
                <a16:creationId xmlns:a16="http://schemas.microsoft.com/office/drawing/2014/main" id="{D421E678-5108-4861-8AA9-18A7252186A3}"/>
              </a:ext>
            </a:extLst>
          </p:cNvPr>
          <p:cNvSpPr/>
          <p:nvPr/>
        </p:nvSpPr>
        <p:spPr>
          <a:xfrm>
            <a:off x="9531354" y="3328433"/>
            <a:ext cx="1757639" cy="502954"/>
          </a:xfrm>
          <a:prstGeom prst="wedgeRectCallout">
            <a:avLst>
              <a:gd name="adj1" fmla="val -90422"/>
              <a:gd name="adj2" fmla="val 37739"/>
            </a:avLst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8x M12</a:t>
            </a:r>
            <a:endParaRPr lang="en-GB" dirty="0"/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4DFB5E6A-642D-FA98-195B-9DDC07520807}"/>
              </a:ext>
            </a:extLst>
          </p:cNvPr>
          <p:cNvCxnSpPr>
            <a:cxnSpLocks/>
          </p:cNvCxnSpPr>
          <p:nvPr/>
        </p:nvCxnSpPr>
        <p:spPr>
          <a:xfrm flipH="1" flipV="1">
            <a:off x="5366887" y="5391404"/>
            <a:ext cx="2204396" cy="244283"/>
          </a:xfrm>
          <a:prstGeom prst="line">
            <a:avLst/>
          </a:prstGeom>
          <a:ln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5B3E4802-1981-E15D-8034-A1AA2946B30D}"/>
              </a:ext>
            </a:extLst>
          </p:cNvPr>
          <p:cNvCxnSpPr>
            <a:cxnSpLocks/>
          </p:cNvCxnSpPr>
          <p:nvPr/>
        </p:nvCxnSpPr>
        <p:spPr>
          <a:xfrm flipH="1" flipV="1">
            <a:off x="5366887" y="1483639"/>
            <a:ext cx="2204396" cy="73759"/>
          </a:xfrm>
          <a:prstGeom prst="line">
            <a:avLst/>
          </a:prstGeom>
          <a:ln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4296CA9F-8083-F4E0-6CF9-1096C296557E}"/>
              </a:ext>
            </a:extLst>
          </p:cNvPr>
          <p:cNvCxnSpPr>
            <a:cxnSpLocks/>
          </p:cNvCxnSpPr>
          <p:nvPr/>
        </p:nvCxnSpPr>
        <p:spPr>
          <a:xfrm>
            <a:off x="5443087" y="1478289"/>
            <a:ext cx="0" cy="3913115"/>
          </a:xfrm>
          <a:prstGeom prst="straightConnector1">
            <a:avLst/>
          </a:prstGeom>
          <a:ln>
            <a:solidFill>
              <a:schemeClr val="accent3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Oval 23">
            <a:extLst>
              <a:ext uri="{FF2B5EF4-FFF2-40B4-BE49-F238E27FC236}">
                <a16:creationId xmlns:a16="http://schemas.microsoft.com/office/drawing/2014/main" id="{5FAEDD2D-73A3-B14B-9FAD-35352BF2582F}"/>
              </a:ext>
            </a:extLst>
          </p:cNvPr>
          <p:cNvSpPr/>
          <p:nvPr/>
        </p:nvSpPr>
        <p:spPr>
          <a:xfrm>
            <a:off x="7289576" y="5340064"/>
            <a:ext cx="286470" cy="276999"/>
          </a:xfrm>
          <a:prstGeom prst="ellipse">
            <a:avLst/>
          </a:prstGeom>
          <a:solidFill>
            <a:schemeClr val="accent3">
              <a:alpha val="66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4B3BA8EC-0B29-BE2D-628F-A2D37E4CD5FE}"/>
              </a:ext>
            </a:extLst>
          </p:cNvPr>
          <p:cNvSpPr txBox="1"/>
          <p:nvPr/>
        </p:nvSpPr>
        <p:spPr>
          <a:xfrm rot="16200000">
            <a:off x="5158532" y="3144443"/>
            <a:ext cx="292112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>
                <a:solidFill>
                  <a:schemeClr val="accent3"/>
                </a:solidFill>
              </a:rPr>
              <a:t>h</a:t>
            </a:r>
            <a:endParaRPr lang="en-GB" dirty="0">
              <a:solidFill>
                <a:schemeClr val="accent3"/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75B2F83-2443-F989-703D-698466CBC7E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6200000">
            <a:off x="9463779" y="58146"/>
            <a:ext cx="933749" cy="7986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78390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F8227E2C-3A68-2524-7123-0AC966047C8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31587261"/>
              </p:ext>
            </p:extLst>
          </p:nvPr>
        </p:nvGraphicFramePr>
        <p:xfrm>
          <a:off x="68366" y="775145"/>
          <a:ext cx="12058117" cy="568452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338808">
                  <a:extLst>
                    <a:ext uri="{9D8B030D-6E8A-4147-A177-3AD203B41FA5}">
                      <a16:colId xmlns:a16="http://schemas.microsoft.com/office/drawing/2014/main" val="3763395539"/>
                    </a:ext>
                  </a:extLst>
                </a:gridCol>
                <a:gridCol w="2815560">
                  <a:extLst>
                    <a:ext uri="{9D8B030D-6E8A-4147-A177-3AD203B41FA5}">
                      <a16:colId xmlns:a16="http://schemas.microsoft.com/office/drawing/2014/main" val="823913843"/>
                    </a:ext>
                  </a:extLst>
                </a:gridCol>
                <a:gridCol w="1545517">
                  <a:extLst>
                    <a:ext uri="{9D8B030D-6E8A-4147-A177-3AD203B41FA5}">
                      <a16:colId xmlns:a16="http://schemas.microsoft.com/office/drawing/2014/main" val="1438974498"/>
                    </a:ext>
                  </a:extLst>
                </a:gridCol>
                <a:gridCol w="632691">
                  <a:extLst>
                    <a:ext uri="{9D8B030D-6E8A-4147-A177-3AD203B41FA5}">
                      <a16:colId xmlns:a16="http://schemas.microsoft.com/office/drawing/2014/main" val="326677795"/>
                    </a:ext>
                  </a:extLst>
                </a:gridCol>
                <a:gridCol w="731232">
                  <a:extLst>
                    <a:ext uri="{9D8B030D-6E8A-4147-A177-3AD203B41FA5}">
                      <a16:colId xmlns:a16="http://schemas.microsoft.com/office/drawing/2014/main" val="593359965"/>
                    </a:ext>
                  </a:extLst>
                </a:gridCol>
                <a:gridCol w="2046151">
                  <a:extLst>
                    <a:ext uri="{9D8B030D-6E8A-4147-A177-3AD203B41FA5}">
                      <a16:colId xmlns:a16="http://schemas.microsoft.com/office/drawing/2014/main" val="1788986224"/>
                    </a:ext>
                  </a:extLst>
                </a:gridCol>
                <a:gridCol w="1034041">
                  <a:extLst>
                    <a:ext uri="{9D8B030D-6E8A-4147-A177-3AD203B41FA5}">
                      <a16:colId xmlns:a16="http://schemas.microsoft.com/office/drawing/2014/main" val="3189698860"/>
                    </a:ext>
                  </a:extLst>
                </a:gridCol>
                <a:gridCol w="905855">
                  <a:extLst>
                    <a:ext uri="{9D8B030D-6E8A-4147-A177-3AD203B41FA5}">
                      <a16:colId xmlns:a16="http://schemas.microsoft.com/office/drawing/2014/main" val="1355940153"/>
                    </a:ext>
                  </a:extLst>
                </a:gridCol>
                <a:gridCol w="974220">
                  <a:extLst>
                    <a:ext uri="{9D8B030D-6E8A-4147-A177-3AD203B41FA5}">
                      <a16:colId xmlns:a16="http://schemas.microsoft.com/office/drawing/2014/main" val="1532478778"/>
                    </a:ext>
                  </a:extLst>
                </a:gridCol>
                <a:gridCol w="1034042">
                  <a:extLst>
                    <a:ext uri="{9D8B030D-6E8A-4147-A177-3AD203B41FA5}">
                      <a16:colId xmlns:a16="http://schemas.microsoft.com/office/drawing/2014/main" val="4028221186"/>
                    </a:ext>
                  </a:extLst>
                </a:gridCol>
              </a:tblGrid>
              <a:tr h="185420">
                <a:tc rowSpan="2">
                  <a:txBody>
                    <a:bodyPr/>
                    <a:lstStyle/>
                    <a:p>
                      <a:pPr algn="ctr"/>
                      <a:r>
                        <a:rPr lang="fr-CH" sz="1100" dirty="0"/>
                        <a:t>Test</a:t>
                      </a:r>
                      <a:endParaRPr lang="en-GB" sz="1100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fr-CH" sz="1100" dirty="0"/>
                        <a:t>Test Conditions</a:t>
                      </a:r>
                      <a:endParaRPr lang="en-GB" sz="1100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fr-CH" sz="1100" dirty="0"/>
                        <a:t>Jack Conditions</a:t>
                      </a:r>
                      <a:endParaRPr lang="en-GB" sz="1100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fr-CH" sz="1100" dirty="0"/>
                        <a:t>Pad </a:t>
                      </a:r>
                      <a:r>
                        <a:rPr lang="fr-CH" sz="1100" dirty="0" err="1"/>
                        <a:t>Hardness</a:t>
                      </a:r>
                      <a:endParaRPr lang="en-GB" sz="1100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fr-CH" sz="1100" dirty="0"/>
                        <a:t>Test Frequency </a:t>
                      </a:r>
                      <a:endParaRPr lang="en-GB" sz="1100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fr-CH" sz="1100" dirty="0"/>
                        <a:t>Condition </a:t>
                      </a:r>
                      <a:r>
                        <a:rPr lang="fr-CH" sz="1100" dirty="0" err="1"/>
                        <a:t>After</a:t>
                      </a:r>
                      <a:r>
                        <a:rPr lang="fr-CH" sz="1100" dirty="0"/>
                        <a:t> Test</a:t>
                      </a:r>
                      <a:endParaRPr lang="en-GB" sz="1100" dirty="0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fr-CH" sz="1100" dirty="0"/>
                        <a:t>Jack/Pad (batch 2023)Location</a:t>
                      </a:r>
                      <a:endParaRPr lang="en-GB" sz="11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sz="11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sz="11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97303279"/>
                  </a:ext>
                </a:extLst>
              </a:tr>
              <a:tr h="18542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100" dirty="0"/>
                        <a:t>LSS2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100" dirty="0"/>
                        <a:t>LSS3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100" dirty="0"/>
                        <a:t>TDC2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100" dirty="0"/>
                        <a:t>EHN1</a:t>
                      </a:r>
                      <a:endParaRPr lang="en-GB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3510536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H" sz="11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fr-CH" sz="1100" dirty="0"/>
                        <a:t>6 t </a:t>
                      </a:r>
                      <a:r>
                        <a:rPr lang="fr-CH" sz="1100" dirty="0" err="1"/>
                        <a:t>static</a:t>
                      </a:r>
                      <a:r>
                        <a:rPr lang="fr-CH" sz="1100" dirty="0"/>
                        <a:t> </a:t>
                      </a:r>
                      <a:r>
                        <a:rPr lang="fr-CH" sz="1100" dirty="0" err="1"/>
                        <a:t>load</a:t>
                      </a:r>
                      <a:r>
                        <a:rPr lang="fr-CH" sz="1100" dirty="0"/>
                        <a:t> </a:t>
                      </a:r>
                      <a:r>
                        <a:rPr lang="fr-CH" sz="1100" dirty="0" err="1"/>
                        <a:t>preloaded</a:t>
                      </a:r>
                      <a:r>
                        <a:rPr lang="fr-CH" sz="1100" dirty="0"/>
                        <a:t> </a:t>
                      </a:r>
                      <a:r>
                        <a:rPr lang="fr-CH" sz="1100" dirty="0" err="1"/>
                        <a:t>with</a:t>
                      </a:r>
                      <a:r>
                        <a:rPr lang="fr-CH" sz="1100" dirty="0"/>
                        <a:t> </a:t>
                      </a:r>
                      <a:r>
                        <a:rPr lang="fr-CH" sz="1100" dirty="0" err="1"/>
                        <a:t>springwashers</a:t>
                      </a:r>
                      <a:r>
                        <a:rPr lang="en-GB" sz="1100" dirty="0"/>
                        <a:t> </a:t>
                      </a: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1100" dirty="0"/>
                        <a:t>Additional 4 t load added via compression test machine for characterisation</a:t>
                      </a: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1100" dirty="0"/>
                        <a:t>Initial height measurement</a:t>
                      </a:r>
                      <a:endParaRPr lang="fr-CH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fr-CH" sz="1100" dirty="0" err="1"/>
                        <a:t>Remains</a:t>
                      </a:r>
                      <a:r>
                        <a:rPr lang="fr-CH" sz="1100" dirty="0"/>
                        <a:t> </a:t>
                      </a:r>
                      <a:r>
                        <a:rPr lang="fr-CH" sz="1100" dirty="0" err="1"/>
                        <a:t>closed</a:t>
                      </a:r>
                      <a:r>
                        <a:rPr lang="fr-CH" sz="1100" dirty="0"/>
                        <a:t> 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fr-CH" sz="1100" dirty="0" err="1"/>
                        <a:t>Symmetric</a:t>
                      </a:r>
                      <a:r>
                        <a:rPr lang="fr-CH" sz="1100" dirty="0"/>
                        <a:t> configuration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100" dirty="0"/>
                        <a:t>75SHa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100" dirty="0" err="1"/>
                        <a:t>Annual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fr-CH" sz="1100" b="1" dirty="0"/>
                        <a:t>6 tons </a:t>
                      </a:r>
                      <a:r>
                        <a:rPr lang="fr-CH" sz="1100" dirty="0" err="1"/>
                        <a:t>static</a:t>
                      </a:r>
                      <a:r>
                        <a:rPr lang="fr-CH" sz="1100" dirty="0"/>
                        <a:t> </a:t>
                      </a:r>
                      <a:r>
                        <a:rPr lang="fr-CH" sz="1100" dirty="0" err="1"/>
                        <a:t>load</a:t>
                      </a:r>
                      <a:r>
                        <a:rPr lang="fr-CH" sz="1100" dirty="0"/>
                        <a:t> </a:t>
                      </a:r>
                      <a:r>
                        <a:rPr lang="fr-CH" sz="1100" dirty="0" err="1"/>
                        <a:t>kept</a:t>
                      </a:r>
                      <a:r>
                        <a:rPr lang="fr-CH" sz="1100" dirty="0"/>
                        <a:t> and </a:t>
                      </a:r>
                      <a:r>
                        <a:rPr lang="fr-CH" sz="1100" dirty="0" err="1"/>
                        <a:t>measured</a:t>
                      </a:r>
                      <a:r>
                        <a:rPr lang="fr-CH" sz="1100" dirty="0"/>
                        <a:t> as </a:t>
                      </a:r>
                      <a:r>
                        <a:rPr lang="fr-CH" sz="1100" dirty="0" err="1"/>
                        <a:t>reference</a:t>
                      </a:r>
                      <a:r>
                        <a:rPr lang="fr-CH" sz="1100" dirty="0"/>
                        <a:t> for </a:t>
                      </a:r>
                      <a:r>
                        <a:rPr lang="fr-CH" sz="1100" dirty="0" err="1"/>
                        <a:t>next</a:t>
                      </a:r>
                      <a:r>
                        <a:rPr lang="fr-CH" sz="1100" dirty="0"/>
                        <a:t> </a:t>
                      </a:r>
                      <a:r>
                        <a:rPr lang="fr-CH" sz="1100" dirty="0" err="1"/>
                        <a:t>epoche</a:t>
                      </a:r>
                      <a:endParaRPr lang="fr-CH" sz="1100" dirty="0"/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fr-CH" sz="1100" dirty="0"/>
                        <a:t>Final </a:t>
                      </a:r>
                      <a:r>
                        <a:rPr lang="fr-CH" sz="1100" dirty="0" err="1"/>
                        <a:t>height</a:t>
                      </a:r>
                      <a:r>
                        <a:rPr lang="fr-CH" sz="1100" dirty="0"/>
                        <a:t> </a:t>
                      </a:r>
                      <a:r>
                        <a:rPr lang="fr-CH" sz="1100" dirty="0" err="1"/>
                        <a:t>measurement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/>
                        <a:t>CRHJPUL-CR000004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/>
                        <a:t>CRHJPUL-CR000007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/>
                        <a:t>CRHJPUL-CR000009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573516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H" sz="1100" dirty="0"/>
                        <a:t>2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fr-CH" sz="1100" dirty="0"/>
                        <a:t>6 t </a:t>
                      </a:r>
                      <a:r>
                        <a:rPr lang="fr-CH" sz="1100" dirty="0" err="1"/>
                        <a:t>static</a:t>
                      </a:r>
                      <a:r>
                        <a:rPr lang="fr-CH" sz="1100" dirty="0"/>
                        <a:t> </a:t>
                      </a:r>
                      <a:r>
                        <a:rPr lang="fr-CH" sz="1100" dirty="0" err="1"/>
                        <a:t>load</a:t>
                      </a:r>
                      <a:r>
                        <a:rPr lang="fr-CH" sz="1100" dirty="0"/>
                        <a:t> </a:t>
                      </a:r>
                      <a:r>
                        <a:rPr lang="fr-CH" sz="1100" dirty="0" err="1"/>
                        <a:t>preloaded</a:t>
                      </a:r>
                      <a:r>
                        <a:rPr lang="fr-CH" sz="1100" dirty="0"/>
                        <a:t> </a:t>
                      </a:r>
                      <a:r>
                        <a:rPr lang="fr-CH" sz="1100" dirty="0" err="1"/>
                        <a:t>with</a:t>
                      </a:r>
                      <a:r>
                        <a:rPr lang="fr-CH" sz="1100" dirty="0"/>
                        <a:t> </a:t>
                      </a:r>
                      <a:r>
                        <a:rPr lang="fr-CH" sz="1100" dirty="0" err="1"/>
                        <a:t>springwashers</a:t>
                      </a:r>
                      <a:r>
                        <a:rPr lang="en-GB" sz="1100" dirty="0"/>
                        <a:t> </a:t>
                      </a: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1100" dirty="0"/>
                        <a:t>Additional 4 t load added via compression test machine for characterisation</a:t>
                      </a: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1100" dirty="0"/>
                        <a:t>Initial height measurement</a:t>
                      </a:r>
                      <a:endParaRPr lang="fr-CH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fr-CH" sz="1100" dirty="0" err="1"/>
                        <a:t>Remains</a:t>
                      </a:r>
                      <a:r>
                        <a:rPr lang="fr-CH" sz="1100" dirty="0"/>
                        <a:t> </a:t>
                      </a:r>
                      <a:r>
                        <a:rPr lang="fr-CH" sz="1100" dirty="0" err="1"/>
                        <a:t>closed</a:t>
                      </a:r>
                      <a:r>
                        <a:rPr lang="fr-CH" sz="1100" dirty="0"/>
                        <a:t> 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fr-CH" sz="1100" dirty="0" err="1"/>
                        <a:t>Asymmetric</a:t>
                      </a:r>
                      <a:r>
                        <a:rPr lang="fr-CH" sz="1100" dirty="0"/>
                        <a:t> configuration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100" dirty="0"/>
                        <a:t>75SHa</a:t>
                      </a:r>
                      <a:endParaRPr lang="en-GB" sz="1100" dirty="0"/>
                    </a:p>
                    <a:p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100" dirty="0" err="1"/>
                        <a:t>Annual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fr-CH" sz="1100" b="1" dirty="0"/>
                        <a:t>6 tons </a:t>
                      </a:r>
                      <a:r>
                        <a:rPr lang="fr-CH" sz="1100" dirty="0" err="1"/>
                        <a:t>static</a:t>
                      </a:r>
                      <a:r>
                        <a:rPr lang="fr-CH" sz="1100" dirty="0"/>
                        <a:t> </a:t>
                      </a:r>
                      <a:r>
                        <a:rPr lang="fr-CH" sz="1100" dirty="0" err="1"/>
                        <a:t>load</a:t>
                      </a:r>
                      <a:r>
                        <a:rPr lang="fr-CH" sz="1100" dirty="0"/>
                        <a:t> </a:t>
                      </a:r>
                      <a:r>
                        <a:rPr lang="fr-CH" sz="1100" dirty="0" err="1"/>
                        <a:t>kept</a:t>
                      </a:r>
                      <a:r>
                        <a:rPr lang="fr-CH" sz="1100" dirty="0"/>
                        <a:t> and </a:t>
                      </a:r>
                      <a:r>
                        <a:rPr lang="fr-CH" sz="1100" dirty="0" err="1"/>
                        <a:t>measured</a:t>
                      </a:r>
                      <a:r>
                        <a:rPr lang="fr-CH" sz="1100" dirty="0"/>
                        <a:t> as </a:t>
                      </a:r>
                      <a:r>
                        <a:rPr lang="fr-CH" sz="1100" dirty="0" err="1"/>
                        <a:t>reference</a:t>
                      </a:r>
                      <a:r>
                        <a:rPr lang="fr-CH" sz="1100" dirty="0"/>
                        <a:t> for </a:t>
                      </a:r>
                      <a:r>
                        <a:rPr lang="fr-CH" sz="1100" dirty="0" err="1"/>
                        <a:t>next</a:t>
                      </a:r>
                      <a:r>
                        <a:rPr lang="fr-CH" sz="1100" dirty="0"/>
                        <a:t> </a:t>
                      </a:r>
                      <a:r>
                        <a:rPr lang="fr-CH" sz="1100" dirty="0" err="1"/>
                        <a:t>epoche</a:t>
                      </a:r>
                      <a:endParaRPr lang="fr-CH" sz="1100" dirty="0"/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fr-CH" sz="1100" dirty="0"/>
                        <a:t>Final </a:t>
                      </a:r>
                      <a:r>
                        <a:rPr lang="fr-CH" sz="1100" dirty="0" err="1"/>
                        <a:t>height</a:t>
                      </a:r>
                      <a:r>
                        <a:rPr lang="fr-CH" sz="1100" dirty="0"/>
                        <a:t> </a:t>
                      </a:r>
                      <a:r>
                        <a:rPr lang="fr-CH" sz="1100" dirty="0" err="1"/>
                        <a:t>measurement</a:t>
                      </a:r>
                      <a:endParaRPr lang="en-GB" sz="1100" dirty="0"/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/>
                        <a:t>CRHJPUL-CR000005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/>
                        <a:t>CRHJPUL-CR000008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/>
                        <a:t>CRHJPUL-CR000006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940594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100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1100" dirty="0"/>
                        <a:t>8 t static load </a:t>
                      </a:r>
                      <a:r>
                        <a:rPr lang="fr-CH" sz="1100" dirty="0" err="1"/>
                        <a:t>preloaded</a:t>
                      </a:r>
                      <a:r>
                        <a:rPr lang="fr-CH" sz="1100" dirty="0"/>
                        <a:t> </a:t>
                      </a:r>
                      <a:r>
                        <a:rPr lang="fr-CH" sz="1100" dirty="0" err="1"/>
                        <a:t>with</a:t>
                      </a:r>
                      <a:r>
                        <a:rPr lang="fr-CH" sz="1100" dirty="0"/>
                        <a:t> </a:t>
                      </a:r>
                      <a:r>
                        <a:rPr lang="fr-CH" sz="1100" dirty="0" err="1"/>
                        <a:t>springwashers</a:t>
                      </a:r>
                      <a:r>
                        <a:rPr lang="en-GB" sz="1100" dirty="0"/>
                        <a:t> </a:t>
                      </a: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1100" dirty="0"/>
                        <a:t>Additional 4 t load added via compression test machine for characterisation</a:t>
                      </a: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1100" dirty="0"/>
                        <a:t>Initial height measurement</a:t>
                      </a:r>
                      <a:endParaRPr lang="fr-CH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fr-CH" sz="1100" dirty="0" err="1"/>
                        <a:t>Symmetric</a:t>
                      </a:r>
                      <a:r>
                        <a:rPr lang="fr-CH" sz="1100" dirty="0"/>
                        <a:t> configuration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GB" sz="1100" dirty="0"/>
                        <a:t>Could be opened for visual inspections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100" dirty="0"/>
                        <a:t>90ShA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100" dirty="0" err="1"/>
                        <a:t>Annual</a:t>
                      </a:r>
                      <a:endParaRPr lang="en-GB" sz="1100" dirty="0"/>
                    </a:p>
                    <a:p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fr-CH" sz="1100" b="1" dirty="0"/>
                        <a:t>8 tons </a:t>
                      </a:r>
                      <a:r>
                        <a:rPr lang="fr-CH" sz="1100" dirty="0" err="1"/>
                        <a:t>static</a:t>
                      </a:r>
                      <a:r>
                        <a:rPr lang="fr-CH" sz="1100" dirty="0"/>
                        <a:t> </a:t>
                      </a:r>
                      <a:r>
                        <a:rPr lang="fr-CH" sz="1100" dirty="0" err="1"/>
                        <a:t>load</a:t>
                      </a:r>
                      <a:r>
                        <a:rPr lang="fr-CH" sz="1100" dirty="0"/>
                        <a:t> </a:t>
                      </a:r>
                      <a:r>
                        <a:rPr lang="fr-CH" sz="1100" dirty="0" err="1"/>
                        <a:t>kept</a:t>
                      </a:r>
                      <a:r>
                        <a:rPr lang="fr-CH" sz="1100" dirty="0"/>
                        <a:t> and </a:t>
                      </a:r>
                      <a:r>
                        <a:rPr lang="fr-CH" sz="1100" dirty="0" err="1"/>
                        <a:t>measured</a:t>
                      </a:r>
                      <a:r>
                        <a:rPr lang="fr-CH" sz="1100" dirty="0"/>
                        <a:t> as </a:t>
                      </a:r>
                      <a:r>
                        <a:rPr lang="fr-CH" sz="1100" dirty="0" err="1"/>
                        <a:t>reference</a:t>
                      </a:r>
                      <a:r>
                        <a:rPr lang="fr-CH" sz="1100" dirty="0"/>
                        <a:t> for </a:t>
                      </a:r>
                      <a:r>
                        <a:rPr lang="fr-CH" sz="1100" dirty="0" err="1"/>
                        <a:t>next</a:t>
                      </a:r>
                      <a:r>
                        <a:rPr lang="fr-CH" sz="1100" dirty="0"/>
                        <a:t> </a:t>
                      </a:r>
                      <a:r>
                        <a:rPr lang="fr-CH" sz="1100" dirty="0" err="1"/>
                        <a:t>epoche</a:t>
                      </a:r>
                      <a:endParaRPr lang="fr-CH" sz="1100" dirty="0"/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fr-CH" sz="1100" dirty="0"/>
                        <a:t>Final </a:t>
                      </a:r>
                      <a:r>
                        <a:rPr lang="fr-CH" sz="1100" dirty="0" err="1"/>
                        <a:t>height</a:t>
                      </a:r>
                      <a:r>
                        <a:rPr lang="fr-CH" sz="1100" dirty="0"/>
                        <a:t> </a:t>
                      </a:r>
                      <a:r>
                        <a:rPr lang="fr-CH" sz="1100" dirty="0" err="1"/>
                        <a:t>measurement</a:t>
                      </a:r>
                      <a:endParaRPr lang="en-GB" sz="1100" dirty="0"/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lang="en-GB" sz="1100" dirty="0"/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endParaRPr lang="fr-CH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/>
                        <a:t>CRHJPUH-CR000004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/>
                        <a:t>CRHJPUH-CR000001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/>
                        <a:t>CRHJPUH-CR000002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728754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H" sz="1100" dirty="0"/>
                        <a:t>4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fr-CH" sz="1100" dirty="0"/>
                        <a:t>10 tons </a:t>
                      </a:r>
                      <a:r>
                        <a:rPr lang="fr-CH" sz="1100" dirty="0" err="1"/>
                        <a:t>cyclic</a:t>
                      </a:r>
                      <a:r>
                        <a:rPr lang="fr-CH" sz="1100" dirty="0"/>
                        <a:t> </a:t>
                      </a:r>
                      <a:r>
                        <a:rPr lang="fr-CH" sz="1100" dirty="0" err="1"/>
                        <a:t>load</a:t>
                      </a:r>
                      <a:endParaRPr lang="fr-CH" sz="1100" dirty="0"/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fr-CH" sz="1100" dirty="0"/>
                        <a:t>Initial </a:t>
                      </a:r>
                      <a:r>
                        <a:rPr lang="fr-CH" sz="1100" dirty="0" err="1"/>
                        <a:t>height</a:t>
                      </a:r>
                      <a:r>
                        <a:rPr lang="fr-CH" sz="1100" dirty="0"/>
                        <a:t> </a:t>
                      </a:r>
                      <a:r>
                        <a:rPr lang="fr-CH" sz="1100" dirty="0" err="1"/>
                        <a:t>measurement</a:t>
                      </a:r>
                      <a:endParaRPr lang="en-GB" sz="1100" dirty="0"/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fr-CH" sz="1100" dirty="0" err="1"/>
                        <a:t>Opened</a:t>
                      </a:r>
                      <a:r>
                        <a:rPr lang="fr-CH" sz="1100" dirty="0"/>
                        <a:t> </a:t>
                      </a:r>
                      <a:r>
                        <a:rPr lang="fr-CH" sz="1100" dirty="0" err="1"/>
                        <a:t>between</a:t>
                      </a:r>
                      <a:r>
                        <a:rPr lang="fr-CH" sz="1100" dirty="0"/>
                        <a:t> tests 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fr-CH" sz="1100" dirty="0" err="1"/>
                        <a:t>Asymmetric</a:t>
                      </a:r>
                      <a:r>
                        <a:rPr lang="fr-CH" sz="1100" dirty="0"/>
                        <a:t> configuration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100" dirty="0"/>
                        <a:t>90SHa</a:t>
                      </a:r>
                      <a:endParaRPr lang="en-GB" sz="1100" dirty="0"/>
                    </a:p>
                    <a:p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100" dirty="0" err="1"/>
                        <a:t>Monthly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fr-CH" sz="1100" dirty="0"/>
                        <a:t>10 tons </a:t>
                      </a:r>
                      <a:r>
                        <a:rPr lang="fr-CH" sz="1100" dirty="0" err="1"/>
                        <a:t>static</a:t>
                      </a:r>
                      <a:r>
                        <a:rPr lang="fr-CH" sz="1100" dirty="0"/>
                        <a:t> </a:t>
                      </a:r>
                      <a:r>
                        <a:rPr lang="fr-CH" sz="1100" dirty="0" err="1"/>
                        <a:t>load</a:t>
                      </a:r>
                      <a:r>
                        <a:rPr lang="fr-CH" sz="1100" dirty="0"/>
                        <a:t> </a:t>
                      </a:r>
                      <a:r>
                        <a:rPr lang="fr-CH" sz="1100" dirty="0" err="1"/>
                        <a:t>kept</a:t>
                      </a:r>
                      <a:r>
                        <a:rPr lang="fr-CH" sz="1100" dirty="0"/>
                        <a:t> and </a:t>
                      </a:r>
                      <a:r>
                        <a:rPr lang="fr-CH" sz="1100" dirty="0" err="1"/>
                        <a:t>measured</a:t>
                      </a:r>
                      <a:r>
                        <a:rPr lang="fr-CH" sz="1100" dirty="0"/>
                        <a:t> as </a:t>
                      </a:r>
                      <a:r>
                        <a:rPr lang="fr-CH" sz="1100" dirty="0" err="1"/>
                        <a:t>reference</a:t>
                      </a:r>
                      <a:r>
                        <a:rPr lang="fr-CH" sz="1100" dirty="0"/>
                        <a:t> for </a:t>
                      </a:r>
                      <a:r>
                        <a:rPr lang="fr-CH" sz="1100" dirty="0" err="1"/>
                        <a:t>next</a:t>
                      </a:r>
                      <a:r>
                        <a:rPr lang="fr-CH" sz="1100" dirty="0"/>
                        <a:t> </a:t>
                      </a:r>
                      <a:r>
                        <a:rPr lang="fr-CH" sz="1100" dirty="0" err="1"/>
                        <a:t>epoche</a:t>
                      </a:r>
                      <a:endParaRPr lang="fr-CH" sz="1100" dirty="0"/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fr-CH" sz="1100" dirty="0"/>
                        <a:t>Final </a:t>
                      </a:r>
                      <a:r>
                        <a:rPr lang="fr-CH" sz="1100" dirty="0" err="1"/>
                        <a:t>height</a:t>
                      </a:r>
                      <a:r>
                        <a:rPr lang="fr-CH" sz="1100" dirty="0"/>
                        <a:t> </a:t>
                      </a:r>
                      <a:r>
                        <a:rPr lang="fr-CH" sz="1100" dirty="0" err="1"/>
                        <a:t>measurement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/>
                        <a:t>CRHJPUH-CR000003</a:t>
                      </a:r>
                    </a:p>
                  </a:txBody>
                  <a:tcPr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1138980"/>
                  </a:ext>
                </a:extLst>
              </a:tr>
              <a:tr h="185420">
                <a:tc rowSpan="2">
                  <a:txBody>
                    <a:bodyPr/>
                    <a:lstStyle/>
                    <a:p>
                      <a:r>
                        <a:rPr lang="fr-CH" sz="1100" dirty="0"/>
                        <a:t>5</a:t>
                      </a:r>
                      <a:endParaRPr lang="en-GB" sz="1100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fr-CH" sz="1100" dirty="0"/>
                        <a:t>Compression test on pad </a:t>
                      </a:r>
                      <a:r>
                        <a:rPr lang="fr-CH" sz="1100" dirty="0" err="1"/>
                        <a:t>only</a:t>
                      </a:r>
                      <a:endParaRPr lang="en-GB" sz="1100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endParaRPr lang="en-GB" sz="1100" dirty="0"/>
                    </a:p>
                  </a:txBody>
                  <a:tcP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100" dirty="0"/>
                        <a:t>75SHa</a:t>
                      </a:r>
                      <a:endParaRPr lang="en-GB" sz="1100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lang="fr-CH" sz="1100" dirty="0" err="1"/>
                        <a:t>Annual</a:t>
                      </a:r>
                      <a:endParaRPr lang="en-GB" sz="1100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endParaRPr lang="en-GB" sz="1100" dirty="0"/>
                    </a:p>
                  </a:txBody>
                  <a:tcP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1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X</a:t>
                      </a: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1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X</a:t>
                      </a: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1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X</a:t>
                      </a: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90571089"/>
                  </a:ext>
                </a:extLst>
              </a:tr>
              <a:tr h="18542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100" dirty="0"/>
                        <a:t>90SHa</a:t>
                      </a:r>
                      <a:endParaRPr lang="en-GB" sz="11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dirty="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dirty="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dirty="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80489408"/>
                  </a:ext>
                </a:extLst>
              </a:tr>
              <a:tr h="185420">
                <a:tc rowSpan="2">
                  <a:txBody>
                    <a:bodyPr/>
                    <a:lstStyle/>
                    <a:p>
                      <a:r>
                        <a:rPr lang="fr-CH" sz="1100" dirty="0"/>
                        <a:t>6</a:t>
                      </a:r>
                      <a:endParaRPr lang="en-GB" sz="1100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fr-CH" sz="1100" dirty="0" err="1"/>
                        <a:t>Hardness</a:t>
                      </a:r>
                      <a:r>
                        <a:rPr lang="fr-CH" sz="1100" dirty="0"/>
                        <a:t> test on pad </a:t>
                      </a:r>
                      <a:r>
                        <a:rPr lang="fr-CH" sz="1100" dirty="0" err="1"/>
                        <a:t>only</a:t>
                      </a:r>
                      <a:endParaRPr lang="en-GB" sz="1100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endParaRPr lang="en-GB" sz="1100" dirty="0"/>
                    </a:p>
                  </a:txBody>
                  <a:tcP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100" dirty="0"/>
                        <a:t>75SHa</a:t>
                      </a:r>
                      <a:endParaRPr lang="en-GB" sz="1100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100" dirty="0" err="1"/>
                        <a:t>Annual</a:t>
                      </a:r>
                      <a:endParaRPr lang="en-GB" sz="1100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endParaRPr lang="en-GB" sz="1100" dirty="0"/>
                    </a:p>
                  </a:txBody>
                  <a:tcP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dirty="0"/>
                        <a:t>X</a:t>
                      </a: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dirty="0"/>
                        <a:t>X</a:t>
                      </a: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dirty="0"/>
                        <a:t>X</a:t>
                      </a: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32679796"/>
                  </a:ext>
                </a:extLst>
              </a:tr>
              <a:tr h="18542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100" dirty="0"/>
                        <a:t>90SHa</a:t>
                      </a:r>
                      <a:endParaRPr lang="en-GB" sz="11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dirty="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dirty="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dirty="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08950671"/>
                  </a:ext>
                </a:extLst>
              </a:tr>
            </a:tbl>
          </a:graphicData>
        </a:graphic>
      </p:graphicFrame>
      <p:sp>
        <p:nvSpPr>
          <p:cNvPr id="2" name="Title 1">
            <a:extLst>
              <a:ext uri="{FF2B5EF4-FFF2-40B4-BE49-F238E27FC236}">
                <a16:creationId xmlns:a16="http://schemas.microsoft.com/office/drawing/2014/main" id="{52D88908-4D1C-7E4D-8393-A5ADA919CC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6" y="242148"/>
            <a:ext cx="11376025" cy="1142271"/>
          </a:xfrm>
        </p:spPr>
        <p:txBody>
          <a:bodyPr/>
          <a:lstStyle/>
          <a:p>
            <a:r>
              <a:rPr lang="en-GB" dirty="0" err="1"/>
              <a:t>Programe</a:t>
            </a:r>
            <a:r>
              <a:rPr lang="en-GB" dirty="0"/>
              <a:t> de tests 2023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B07F8F8-F397-A22C-554E-78CF60AFE263}"/>
              </a:ext>
            </a:extLst>
          </p:cNvPr>
          <p:cNvSpPr txBox="1"/>
          <p:nvPr/>
        </p:nvSpPr>
        <p:spPr>
          <a:xfrm>
            <a:off x="8427991" y="144419"/>
            <a:ext cx="1066387" cy="5078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1100" dirty="0"/>
              <a:t>CRHJPUL-CR000002 (75 </a:t>
            </a:r>
            <a:r>
              <a:rPr lang="en-GB" sz="1100" dirty="0" err="1"/>
              <a:t>ShA</a:t>
            </a:r>
            <a:r>
              <a:rPr lang="en-GB" sz="1100" dirty="0"/>
              <a:t> batch 2017)</a:t>
            </a:r>
          </a:p>
        </p:txBody>
      </p:sp>
    </p:spTree>
    <p:extLst>
      <p:ext uri="{BB962C8B-B14F-4D97-AF65-F5344CB8AC3E}">
        <p14:creationId xmlns:p14="http://schemas.microsoft.com/office/powerpoint/2010/main" val="28043129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70BFEC-802A-D3CC-84CA-A8DE95F6FC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6" y="242148"/>
            <a:ext cx="11376025" cy="1142271"/>
          </a:xfrm>
        </p:spPr>
        <p:txBody>
          <a:bodyPr/>
          <a:lstStyle/>
          <a:p>
            <a:r>
              <a:rPr lang="en-GB" dirty="0"/>
              <a:t>rondelles </a:t>
            </a:r>
            <a:r>
              <a:rPr lang="en-GB" dirty="0" err="1"/>
              <a:t>ressort</a:t>
            </a:r>
            <a:r>
              <a:rPr lang="en-GB" dirty="0"/>
              <a:t> Ø12.2/30 ep 1.5 </a:t>
            </a:r>
            <a:r>
              <a:rPr lang="en-GB" dirty="0" err="1"/>
              <a:t>acier</a:t>
            </a:r>
            <a:r>
              <a:rPr lang="en-GB" dirty="0"/>
              <a:t> </a:t>
            </a:r>
            <a:r>
              <a:rPr lang="en-GB" dirty="0" err="1"/>
              <a:t>ressort</a:t>
            </a:r>
            <a:r>
              <a:rPr lang="en-GB" dirty="0"/>
              <a:t>  (BN806)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FE7E744-63BC-7274-E9D6-1FA311EEE5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609CD3-CAB8-4E67-8655-7CBF9306E13C}" type="datetime1">
              <a:rPr lang="en-GB" smtClean="0"/>
              <a:t>12/12/2023</a:t>
            </a:fld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F64D56A-8402-3A2A-17CD-40BC403361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28043A-2DA3-49A0-BDA1-27ACD0AE49B7}" type="slidenum">
              <a:rPr lang="en-GB" smtClean="0"/>
              <a:t>5</a:t>
            </a:fld>
            <a:endParaRPr lang="en-GB"/>
          </a:p>
        </p:txBody>
      </p:sp>
      <p:graphicFrame>
        <p:nvGraphicFramePr>
          <p:cNvPr id="8" name="Content Placeholder 7">
            <a:extLst>
              <a:ext uri="{FF2B5EF4-FFF2-40B4-BE49-F238E27FC236}">
                <a16:creationId xmlns:a16="http://schemas.microsoft.com/office/drawing/2014/main" id="{AD3790EA-DAB6-46AA-A188-E3B35DE6B83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54369696"/>
              </p:ext>
            </p:extLst>
          </p:nvPr>
        </p:nvGraphicFramePr>
        <p:xfrm>
          <a:off x="929278" y="2522755"/>
          <a:ext cx="7477570" cy="2356485"/>
        </p:xfrm>
        <a:graphic>
          <a:graphicData uri="http://schemas.openxmlformats.org/drawingml/2006/table">
            <a:tbl>
              <a:tblPr/>
              <a:tblGrid>
                <a:gridCol w="1008943">
                  <a:extLst>
                    <a:ext uri="{9D8B030D-6E8A-4147-A177-3AD203B41FA5}">
                      <a16:colId xmlns:a16="http://schemas.microsoft.com/office/drawing/2014/main" val="1332402241"/>
                    </a:ext>
                  </a:extLst>
                </a:gridCol>
                <a:gridCol w="915372">
                  <a:extLst>
                    <a:ext uri="{9D8B030D-6E8A-4147-A177-3AD203B41FA5}">
                      <a16:colId xmlns:a16="http://schemas.microsoft.com/office/drawing/2014/main" val="241866726"/>
                    </a:ext>
                  </a:extLst>
                </a:gridCol>
                <a:gridCol w="1187949">
                  <a:extLst>
                    <a:ext uri="{9D8B030D-6E8A-4147-A177-3AD203B41FA5}">
                      <a16:colId xmlns:a16="http://schemas.microsoft.com/office/drawing/2014/main" val="2899010785"/>
                    </a:ext>
                  </a:extLst>
                </a:gridCol>
                <a:gridCol w="716024">
                  <a:extLst>
                    <a:ext uri="{9D8B030D-6E8A-4147-A177-3AD203B41FA5}">
                      <a16:colId xmlns:a16="http://schemas.microsoft.com/office/drawing/2014/main" val="1302543993"/>
                    </a:ext>
                  </a:extLst>
                </a:gridCol>
                <a:gridCol w="976397">
                  <a:extLst>
                    <a:ext uri="{9D8B030D-6E8A-4147-A177-3AD203B41FA5}">
                      <a16:colId xmlns:a16="http://schemas.microsoft.com/office/drawing/2014/main" val="3328738602"/>
                    </a:ext>
                  </a:extLst>
                </a:gridCol>
                <a:gridCol w="895029">
                  <a:extLst>
                    <a:ext uri="{9D8B030D-6E8A-4147-A177-3AD203B41FA5}">
                      <a16:colId xmlns:a16="http://schemas.microsoft.com/office/drawing/2014/main" val="4085136011"/>
                    </a:ext>
                  </a:extLst>
                </a:gridCol>
                <a:gridCol w="911304">
                  <a:extLst>
                    <a:ext uri="{9D8B030D-6E8A-4147-A177-3AD203B41FA5}">
                      <a16:colId xmlns:a16="http://schemas.microsoft.com/office/drawing/2014/main" val="3992866642"/>
                    </a:ext>
                  </a:extLst>
                </a:gridCol>
                <a:gridCol w="866552">
                  <a:extLst>
                    <a:ext uri="{9D8B030D-6E8A-4147-A177-3AD203B41FA5}">
                      <a16:colId xmlns:a16="http://schemas.microsoft.com/office/drawing/2014/main" val="2102398322"/>
                    </a:ext>
                  </a:extLst>
                </a:gridCol>
              </a:tblGrid>
              <a:tr h="200025">
                <a:tc gridSpan="6"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rondelle </a:t>
                      </a:r>
                      <a:r>
                        <a:rPr lang="en-GB" sz="16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ressort</a:t>
                      </a:r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Ø12.2/30 ep 1.5 </a:t>
                      </a:r>
                      <a:r>
                        <a:rPr lang="en-GB" sz="16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acier</a:t>
                      </a:r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6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ressort</a:t>
                      </a:r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42-52 HRC (BN806)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24477406"/>
                  </a:ext>
                </a:extLst>
              </a:tr>
              <a:tr h="542925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ecrasement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ep rondelle [mm]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Ecrasement</a:t>
                      </a:r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/rondelle [mm]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charge [daN]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raideur [daN/mm]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nombre vis M12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nombre de rondelles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tot load [daN]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55004138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2.25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0200423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1.875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0.375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215.9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575.73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6908.8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41782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75%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1.6875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0.5625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307.7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547.02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9846.4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4655246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1.65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324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540.00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7776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3630189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1.575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0.675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360.3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533.78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8647.2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7873514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95%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1.5375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0.7125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374.775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526.00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5996.4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03349841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0.75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808080"/>
                          </a:solidFill>
                          <a:effectLst/>
                          <a:latin typeface="Calibri" panose="020F0502020204030204" pitchFamily="34" charset="0"/>
                        </a:rPr>
                        <a:t>390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808080"/>
                          </a:solidFill>
                          <a:effectLst/>
                          <a:latin typeface="Calibri" panose="020F0502020204030204" pitchFamily="34" charset="0"/>
                        </a:rPr>
                        <a:t>520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6240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97168028"/>
                  </a:ext>
                </a:extLst>
              </a:tr>
            </a:tbl>
          </a:graphicData>
        </a:graphic>
      </p:graphicFrame>
      <p:sp>
        <p:nvSpPr>
          <p:cNvPr id="3" name="Rectangle 2">
            <a:extLst>
              <a:ext uri="{FF2B5EF4-FFF2-40B4-BE49-F238E27FC236}">
                <a16:creationId xmlns:a16="http://schemas.microsoft.com/office/drawing/2014/main" id="{BF99D46B-4797-2B1A-E0CC-4EB5E32A11BF}"/>
              </a:ext>
            </a:extLst>
          </p:cNvPr>
          <p:cNvSpPr/>
          <p:nvPr/>
        </p:nvSpPr>
        <p:spPr>
          <a:xfrm>
            <a:off x="929278" y="4188927"/>
            <a:ext cx="7477570" cy="480914"/>
          </a:xfrm>
          <a:prstGeom prst="rect">
            <a:avLst/>
          </a:prstGeom>
          <a:noFill/>
          <a:ln w="34925"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Arrow: Right 5">
            <a:extLst>
              <a:ext uri="{FF2B5EF4-FFF2-40B4-BE49-F238E27FC236}">
                <a16:creationId xmlns:a16="http://schemas.microsoft.com/office/drawing/2014/main" id="{A9481E3B-E1AE-34C5-DEDB-CA31972E8F5A}"/>
              </a:ext>
            </a:extLst>
          </p:cNvPr>
          <p:cNvSpPr/>
          <p:nvPr/>
        </p:nvSpPr>
        <p:spPr>
          <a:xfrm flipH="1">
            <a:off x="8435368" y="4105818"/>
            <a:ext cx="621433" cy="384561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8t</a:t>
            </a:r>
            <a:endParaRPr lang="en-GB" dirty="0"/>
          </a:p>
        </p:txBody>
      </p:sp>
      <p:sp>
        <p:nvSpPr>
          <p:cNvPr id="7" name="Arrow: Right 6">
            <a:extLst>
              <a:ext uri="{FF2B5EF4-FFF2-40B4-BE49-F238E27FC236}">
                <a16:creationId xmlns:a16="http://schemas.microsoft.com/office/drawing/2014/main" id="{C49CE452-D212-B352-0573-01EFFE069391}"/>
              </a:ext>
            </a:extLst>
          </p:cNvPr>
          <p:cNvSpPr/>
          <p:nvPr/>
        </p:nvSpPr>
        <p:spPr>
          <a:xfrm flipH="1">
            <a:off x="8435368" y="4349374"/>
            <a:ext cx="621433" cy="384561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6t</a:t>
            </a:r>
            <a:endParaRPr lang="en-GB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D8BBC002-1F5A-4227-38B0-041C209A5D3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43651" y="1804721"/>
            <a:ext cx="2543550" cy="3248557"/>
          </a:xfrm>
          <a:prstGeom prst="rect">
            <a:avLst/>
          </a:prstGeom>
        </p:spPr>
      </p:pic>
      <p:sp>
        <p:nvSpPr>
          <p:cNvPr id="13" name="Left Brace 12">
            <a:extLst>
              <a:ext uri="{FF2B5EF4-FFF2-40B4-BE49-F238E27FC236}">
                <a16:creationId xmlns:a16="http://schemas.microsoft.com/office/drawing/2014/main" id="{7CCC6327-B22D-A8C0-F0AE-90DAEB4A7FAA}"/>
              </a:ext>
            </a:extLst>
          </p:cNvPr>
          <p:cNvSpPr/>
          <p:nvPr/>
        </p:nvSpPr>
        <p:spPr>
          <a:xfrm>
            <a:off x="9343651" y="2247171"/>
            <a:ext cx="286850" cy="487484"/>
          </a:xfrm>
          <a:prstGeom prst="leftBrac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Arrow: Bent 13">
            <a:extLst>
              <a:ext uri="{FF2B5EF4-FFF2-40B4-BE49-F238E27FC236}">
                <a16:creationId xmlns:a16="http://schemas.microsoft.com/office/drawing/2014/main" id="{435DBAB0-93F2-5AA0-E2F6-8447BD47D206}"/>
              </a:ext>
            </a:extLst>
          </p:cNvPr>
          <p:cNvSpPr/>
          <p:nvPr/>
        </p:nvSpPr>
        <p:spPr>
          <a:xfrm rot="5400000" flipV="1">
            <a:off x="7886031" y="1555644"/>
            <a:ext cx="480913" cy="2278133"/>
          </a:xfrm>
          <a:prstGeom prst="bentArrow">
            <a:avLst>
              <a:gd name="adj1" fmla="val 12948"/>
              <a:gd name="adj2" fmla="val 25000"/>
              <a:gd name="adj3" fmla="val 25000"/>
              <a:gd name="adj4" fmla="val 43750"/>
            </a:avLst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1B27B57-898E-F47B-725A-9F59CF03C63C}"/>
              </a:ext>
            </a:extLst>
          </p:cNvPr>
          <p:cNvSpPr txBox="1"/>
          <p:nvPr/>
        </p:nvSpPr>
        <p:spPr>
          <a:xfrm>
            <a:off x="3435694" y="5300066"/>
            <a:ext cx="946223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2000" dirty="0"/>
              <a:t>x2</a:t>
            </a:r>
            <a:endParaRPr lang="en-GB" sz="2000" dirty="0"/>
          </a:p>
        </p:txBody>
      </p:sp>
      <p:sp>
        <p:nvSpPr>
          <p:cNvPr id="10" name="Arrow: Down 9">
            <a:extLst>
              <a:ext uri="{FF2B5EF4-FFF2-40B4-BE49-F238E27FC236}">
                <a16:creationId xmlns:a16="http://schemas.microsoft.com/office/drawing/2014/main" id="{D39707F6-91C3-F162-B47D-7406CFBE5F4C}"/>
              </a:ext>
            </a:extLst>
          </p:cNvPr>
          <p:cNvSpPr/>
          <p:nvPr/>
        </p:nvSpPr>
        <p:spPr>
          <a:xfrm>
            <a:off x="3418602" y="4932323"/>
            <a:ext cx="305289" cy="367743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089750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B725C2-6F31-EFB4-D0FD-5389CBBE73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28B8C61-8F18-498E-FBF6-03B31EF336B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355D411-3F11-A2ED-062D-335C44B2E3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C6888D-D562-492F-9958-78C1C5EB3708}" type="datetime1">
              <a:rPr lang="en-GB" smtClean="0"/>
              <a:t>12/12/2023</a:t>
            </a:fld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8C1C404-F877-9AE7-D030-022E2F380A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28043A-2DA3-49A0-BDA1-27ACD0AE49B7}" type="slidenum">
              <a:rPr lang="en-GB" smtClean="0"/>
              <a:t>6</a:t>
            </a:fld>
            <a:endParaRPr lang="en-GB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D69E197-5DCE-4BFF-B34B-F90C0D26981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53514" y="1193693"/>
            <a:ext cx="6320302" cy="3511278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94C37E36-2AF5-096E-9446-166560C1AB1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8184" y="1169596"/>
            <a:ext cx="3728179" cy="5074091"/>
          </a:xfrm>
          <a:prstGeom prst="rect">
            <a:avLst/>
          </a:prstGeom>
        </p:spPr>
      </p:pic>
      <p:sp>
        <p:nvSpPr>
          <p:cNvPr id="10" name="Speech Bubble: Rectangle 9">
            <a:extLst>
              <a:ext uri="{FF2B5EF4-FFF2-40B4-BE49-F238E27FC236}">
                <a16:creationId xmlns:a16="http://schemas.microsoft.com/office/drawing/2014/main" id="{CA867399-7640-E828-6653-CDCA77C72C9E}"/>
              </a:ext>
            </a:extLst>
          </p:cNvPr>
          <p:cNvSpPr/>
          <p:nvPr/>
        </p:nvSpPr>
        <p:spPr>
          <a:xfrm>
            <a:off x="2315910" y="492868"/>
            <a:ext cx="1119499" cy="529839"/>
          </a:xfrm>
          <a:prstGeom prst="wedgeRectCallout">
            <a:avLst>
              <a:gd name="adj1" fmla="val -26177"/>
              <a:gd name="adj2" fmla="val 78629"/>
            </a:avLst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/>
              <a:t>Verins</a:t>
            </a:r>
            <a:r>
              <a:rPr lang="en-US" dirty="0"/>
              <a:t> de tests</a:t>
            </a:r>
            <a:endParaRPr lang="en-GB" dirty="0"/>
          </a:p>
        </p:txBody>
      </p:sp>
      <p:sp>
        <p:nvSpPr>
          <p:cNvPr id="11" name="Speech Bubble: Rectangle 10">
            <a:extLst>
              <a:ext uri="{FF2B5EF4-FFF2-40B4-BE49-F238E27FC236}">
                <a16:creationId xmlns:a16="http://schemas.microsoft.com/office/drawing/2014/main" id="{00CB2FF3-A7DE-C916-7B21-CCB105634197}"/>
              </a:ext>
            </a:extLst>
          </p:cNvPr>
          <p:cNvSpPr/>
          <p:nvPr/>
        </p:nvSpPr>
        <p:spPr>
          <a:xfrm>
            <a:off x="7118647" y="492868"/>
            <a:ext cx="3819969" cy="529839"/>
          </a:xfrm>
          <a:prstGeom prst="wedgeRectCallout">
            <a:avLst>
              <a:gd name="adj1" fmla="val -28414"/>
              <a:gd name="adj2" fmla="val 110887"/>
            </a:avLst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~120 </a:t>
            </a:r>
            <a:r>
              <a:rPr lang="en-US" dirty="0" err="1"/>
              <a:t>vérins</a:t>
            </a:r>
            <a:r>
              <a:rPr lang="en-US" dirty="0"/>
              <a:t> </a:t>
            </a:r>
            <a:r>
              <a:rPr lang="en-US" dirty="0" err="1"/>
              <a:t>rénovés</a:t>
            </a:r>
            <a:endParaRPr lang="en-US" dirty="0"/>
          </a:p>
          <a:p>
            <a:pPr algn="ctr"/>
            <a:r>
              <a:rPr lang="en-US" dirty="0"/>
              <a:t>En </a:t>
            </a:r>
            <a:r>
              <a:rPr lang="en-US" dirty="0" err="1"/>
              <a:t>cours</a:t>
            </a:r>
            <a:r>
              <a:rPr lang="en-US" dirty="0"/>
              <a:t> d’ installation sur H6 H8</a:t>
            </a:r>
            <a:endParaRPr lang="en-GB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5B3AF33C-FAF4-0DF5-600E-C7AF5D4FBED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57230" y="4205052"/>
            <a:ext cx="4401164" cy="2038635"/>
          </a:xfrm>
          <a:prstGeom prst="rect">
            <a:avLst/>
          </a:prstGeom>
        </p:spPr>
      </p:pic>
      <p:sp>
        <p:nvSpPr>
          <p:cNvPr id="14" name="Speech Bubble: Rectangle 13">
            <a:extLst>
              <a:ext uri="{FF2B5EF4-FFF2-40B4-BE49-F238E27FC236}">
                <a16:creationId xmlns:a16="http://schemas.microsoft.com/office/drawing/2014/main" id="{CA59A7C1-B658-78E4-21B2-F5E2C2EEF0A3}"/>
              </a:ext>
            </a:extLst>
          </p:cNvPr>
          <p:cNvSpPr/>
          <p:nvPr/>
        </p:nvSpPr>
        <p:spPr>
          <a:xfrm>
            <a:off x="10302360" y="4833668"/>
            <a:ext cx="1593386" cy="830639"/>
          </a:xfrm>
          <a:prstGeom prst="wedgeRectCallout">
            <a:avLst>
              <a:gd name="adj1" fmla="val -59965"/>
              <a:gd name="adj2" fmla="val 24069"/>
            </a:avLst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Asset / batch /slots association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7023478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BAE97C-28DA-049D-55BB-A90007E215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Layout database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86727AD-9547-BFA0-FD6A-FEB5C9244EC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>
                <a:hlinkClick r:id="rId2"/>
              </a:rPr>
              <a:t>https://layout.cern.ch/elements?navigator=MACHINE&amp;version=EYETS%202023-2024&amp;id=58604436&amp;parentId=56055903&amp;tab=BASIC_ELEMENT</a:t>
            </a:r>
            <a:r>
              <a:rPr lang="en-GB" dirty="0"/>
              <a:t>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2C8CAD-A059-0DA9-02E6-DBFF2A5451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72314A-A94F-4D50-9EB2-C7E9E16F2758}" type="datetime1">
              <a:rPr lang="en-GB" smtClean="0"/>
              <a:t>12/12/2023</a:t>
            </a:fld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D404769-760A-A9D8-F450-1894A1718C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28043A-2DA3-49A0-BDA1-27ACD0AE49B7}" type="slidenum">
              <a:rPr lang="en-GB" smtClean="0"/>
              <a:t>7</a:t>
            </a:fld>
            <a:endParaRPr lang="en-GB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F8756CB-1762-62CF-8130-3732F4FF4F4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" y="1696258"/>
            <a:ext cx="12810309" cy="3641234"/>
          </a:xfrm>
          <a:prstGeom prst="rect">
            <a:avLst/>
          </a:prstGeom>
        </p:spPr>
      </p:pic>
      <p:sp>
        <p:nvSpPr>
          <p:cNvPr id="8" name="Speech Bubble: Rectangle 7">
            <a:extLst>
              <a:ext uri="{FF2B5EF4-FFF2-40B4-BE49-F238E27FC236}">
                <a16:creationId xmlns:a16="http://schemas.microsoft.com/office/drawing/2014/main" id="{D8A6B1F8-4015-3DDC-6726-DF090CC35B88}"/>
              </a:ext>
            </a:extLst>
          </p:cNvPr>
          <p:cNvSpPr/>
          <p:nvPr/>
        </p:nvSpPr>
        <p:spPr>
          <a:xfrm>
            <a:off x="2769577" y="2555904"/>
            <a:ext cx="1617784" cy="700825"/>
          </a:xfrm>
          <a:prstGeom prst="wedgeRectCallout">
            <a:avLst>
              <a:gd name="adj1" fmla="val -115942"/>
              <a:gd name="adj2" fmla="val -47902"/>
            </a:avLst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Slots created for jacks</a:t>
            </a:r>
            <a:endParaRPr lang="en-GB" dirty="0"/>
          </a:p>
        </p:txBody>
      </p:sp>
      <p:sp>
        <p:nvSpPr>
          <p:cNvPr id="9" name="Speech Bubble: Rectangle 8">
            <a:extLst>
              <a:ext uri="{FF2B5EF4-FFF2-40B4-BE49-F238E27FC236}">
                <a16:creationId xmlns:a16="http://schemas.microsoft.com/office/drawing/2014/main" id="{ACFEE530-C60A-DFD7-CBE4-AB43AAC4816D}"/>
              </a:ext>
            </a:extLst>
          </p:cNvPr>
          <p:cNvSpPr/>
          <p:nvPr/>
        </p:nvSpPr>
        <p:spPr>
          <a:xfrm>
            <a:off x="2426677" y="3530904"/>
            <a:ext cx="1617784" cy="700825"/>
          </a:xfrm>
          <a:prstGeom prst="wedgeRectCallout">
            <a:avLst>
              <a:gd name="adj1" fmla="val -104529"/>
              <a:gd name="adj2" fmla="val -144504"/>
            </a:avLst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Tilt jack a left side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890816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263667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Welcome to BE - Jan 2021 - template" id="{D7F86FE6-13B5-1742-902D-E033CFAF905E}" vid="{4FADA346-18AE-D546-9D9D-50DAEB74670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BE_Dep_Meeting_21_Jan20</Template>
  <TotalTime>12887</TotalTime>
  <Words>500</Words>
  <Application>Microsoft Office PowerPoint</Application>
  <PresentationFormat>Widescreen</PresentationFormat>
  <Paragraphs>180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1" baseType="lpstr">
      <vt:lpstr>Arial</vt:lpstr>
      <vt:lpstr>Calibri</vt:lpstr>
      <vt:lpstr>Office Theme</vt:lpstr>
      <vt:lpstr>Vérins polyurethane - tests https://edms.cern.ch/document/3001273/   </vt:lpstr>
      <vt:lpstr>SPSXHH2_0052-AA https://edms.cern.ch/document/2906562/ </vt:lpstr>
      <vt:lpstr>ST1729527 (SPSXHH2_0052-AA)</vt:lpstr>
      <vt:lpstr>Programe de tests 2023</vt:lpstr>
      <vt:lpstr>rondelles ressort Ø12.2/30 ep 1.5 acier ressort  (BN806)</vt:lpstr>
      <vt:lpstr>PowerPoint Presentation</vt:lpstr>
      <vt:lpstr>Layout database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Welcome to the new-look BEAMS (BE) Department</dc:title>
  <dc:creator>Markus Brugger</dc:creator>
  <cp:lastModifiedBy>Sylvain Girod</cp:lastModifiedBy>
  <cp:revision>290</cp:revision>
  <cp:lastPrinted>2020-01-30T13:49:18Z</cp:lastPrinted>
  <dcterms:created xsi:type="dcterms:W3CDTF">2021-01-11T13:55:30Z</dcterms:created>
  <dcterms:modified xsi:type="dcterms:W3CDTF">2023-12-12T09:08:25Z</dcterms:modified>
</cp:coreProperties>
</file>