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4" r:id="rId2"/>
    <p:sldMasterId id="2147483756" r:id="rId3"/>
  </p:sldMasterIdLst>
  <p:sldIdLst>
    <p:sldId id="328" r:id="rId4"/>
    <p:sldId id="324" r:id="rId5"/>
    <p:sldId id="262" r:id="rId6"/>
    <p:sldId id="265" r:id="rId7"/>
    <p:sldId id="267" r:id="rId8"/>
    <p:sldId id="270" r:id="rId9"/>
    <p:sldId id="329" r:id="rId10"/>
    <p:sldId id="273" r:id="rId11"/>
    <p:sldId id="271" r:id="rId12"/>
    <p:sldId id="269" r:id="rId13"/>
    <p:sldId id="277" r:id="rId14"/>
    <p:sldId id="281" r:id="rId15"/>
    <p:sldId id="283" r:id="rId16"/>
    <p:sldId id="284" r:id="rId17"/>
    <p:sldId id="286" r:id="rId18"/>
    <p:sldId id="287" r:id="rId19"/>
    <p:sldId id="289" r:id="rId20"/>
    <p:sldId id="288" r:id="rId21"/>
    <p:sldId id="291" r:id="rId22"/>
    <p:sldId id="311" r:id="rId23"/>
    <p:sldId id="332" r:id="rId24"/>
    <p:sldId id="258" r:id="rId25"/>
  </p:sldIdLst>
  <p:sldSz cx="9144000" cy="5143500" type="screen16x9"/>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90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36"/>
    <p:restoredTop sz="94694"/>
  </p:normalViewPr>
  <p:slideViewPr>
    <p:cSldViewPr>
      <p:cViewPr varScale="1">
        <p:scale>
          <a:sx n="130" d="100"/>
          <a:sy n="130" d="100"/>
        </p:scale>
        <p:origin x="138" y="2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solidFill>
                  <a:prstClr val="black">
                    <a:tint val="75000"/>
                  </a:prstClr>
                </a:solidFill>
              </a:rPr>
              <a:pPr/>
              <a:t>05/02/2024</a:t>
            </a:fld>
            <a:endParaRPr lang="it-IT">
              <a:solidFill>
                <a:prstClr val="black">
                  <a:tint val="75000"/>
                </a:prstClr>
              </a:solidFill>
            </a:endParaRPr>
          </a:p>
        </p:txBody>
      </p:sp>
      <p:sp>
        <p:nvSpPr>
          <p:cNvPr id="5" name="Footer Placeholder 4"/>
          <p:cNvSpPr>
            <a:spLocks noGrp="1"/>
          </p:cNvSpPr>
          <p:nvPr>
            <p:ph type="ftr" sz="quarter" idx="11"/>
          </p:nvPr>
        </p:nvSpPr>
        <p:spPr/>
        <p:txBody>
          <a:bodyPr/>
          <a:lstStyle/>
          <a:p>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DAC2FEED-E8ED-CF48-A6FE-093A926D530A}"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578608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solidFill>
                  <a:prstClr val="black">
                    <a:tint val="75000"/>
                  </a:prstClr>
                </a:solidFill>
              </a:rPr>
              <a:pPr/>
              <a:t>05/02/2024</a:t>
            </a:fld>
            <a:endParaRPr lang="it-IT">
              <a:solidFill>
                <a:prstClr val="black">
                  <a:tint val="75000"/>
                </a:prstClr>
              </a:solidFill>
            </a:endParaRPr>
          </a:p>
        </p:txBody>
      </p:sp>
      <p:sp>
        <p:nvSpPr>
          <p:cNvPr id="5" name="Footer Placeholder 4"/>
          <p:cNvSpPr>
            <a:spLocks noGrp="1"/>
          </p:cNvSpPr>
          <p:nvPr>
            <p:ph type="ftr" sz="quarter" idx="11"/>
          </p:nvPr>
        </p:nvSpPr>
        <p:spPr/>
        <p:txBody>
          <a:bodyPr/>
          <a:lstStyle/>
          <a:p>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DAC2FEED-E8ED-CF48-A6FE-093A926D530A}"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010855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3"/>
            <a:ext cx="1971675" cy="4358879"/>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28650" y="273843"/>
            <a:ext cx="5800725" cy="435887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solidFill>
                  <a:prstClr val="black">
                    <a:tint val="75000"/>
                  </a:prstClr>
                </a:solidFill>
              </a:rPr>
              <a:pPr/>
              <a:t>05/02/2024</a:t>
            </a:fld>
            <a:endParaRPr lang="it-IT">
              <a:solidFill>
                <a:prstClr val="black">
                  <a:tint val="75000"/>
                </a:prstClr>
              </a:solidFill>
            </a:endParaRPr>
          </a:p>
        </p:txBody>
      </p:sp>
      <p:sp>
        <p:nvSpPr>
          <p:cNvPr id="5" name="Footer Placeholder 4"/>
          <p:cNvSpPr>
            <a:spLocks noGrp="1"/>
          </p:cNvSpPr>
          <p:nvPr>
            <p:ph type="ftr" sz="quarter" idx="11"/>
          </p:nvPr>
        </p:nvSpPr>
        <p:spPr/>
        <p:txBody>
          <a:bodyPr/>
          <a:lstStyle/>
          <a:p>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DAC2FEED-E8ED-CF48-A6FE-093A926D530A}"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2718680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EBC2ADD4-04A1-497C-88FF-E5723CD50A5D}" type="datetimeFigureOut">
              <a:rPr lang="it-IT" smtClean="0"/>
              <a:t>05/02/2024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BE678FD-5275-449E-AE07-BD4963B88EE1}" type="slidenum">
              <a:rPr lang="it-IT" smtClean="0"/>
              <a:t>‹N›</a:t>
            </a:fld>
            <a:endParaRPr lang="it-IT"/>
          </a:p>
        </p:txBody>
      </p:sp>
    </p:spTree>
    <p:extLst>
      <p:ext uri="{BB962C8B-B14F-4D97-AF65-F5344CB8AC3E}">
        <p14:creationId xmlns:p14="http://schemas.microsoft.com/office/powerpoint/2010/main" val="21394857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BC2ADD4-04A1-497C-88FF-E5723CD50A5D}" type="datetimeFigureOut">
              <a:rPr lang="it-IT" smtClean="0"/>
              <a:t>05/02/2024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BE678FD-5275-449E-AE07-BD4963B88EE1}" type="slidenum">
              <a:rPr lang="it-IT" smtClean="0"/>
              <a:t>‹N›</a:t>
            </a:fld>
            <a:endParaRPr lang="it-IT"/>
          </a:p>
        </p:txBody>
      </p:sp>
    </p:spTree>
    <p:extLst>
      <p:ext uri="{BB962C8B-B14F-4D97-AF65-F5344CB8AC3E}">
        <p14:creationId xmlns:p14="http://schemas.microsoft.com/office/powerpoint/2010/main" val="8133655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BC2ADD4-04A1-497C-88FF-E5723CD50A5D}" type="datetimeFigureOut">
              <a:rPr lang="it-IT" smtClean="0"/>
              <a:t>05/02/2024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BE678FD-5275-449E-AE07-BD4963B88EE1}" type="slidenum">
              <a:rPr lang="it-IT" smtClean="0"/>
              <a:t>‹N›</a:t>
            </a:fld>
            <a:endParaRPr lang="it-IT"/>
          </a:p>
        </p:txBody>
      </p:sp>
    </p:spTree>
    <p:extLst>
      <p:ext uri="{BB962C8B-B14F-4D97-AF65-F5344CB8AC3E}">
        <p14:creationId xmlns:p14="http://schemas.microsoft.com/office/powerpoint/2010/main" val="30375563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BC2ADD4-04A1-497C-88FF-E5723CD50A5D}" type="datetimeFigureOut">
              <a:rPr lang="it-IT" smtClean="0"/>
              <a:t>05/02/2024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BE678FD-5275-449E-AE07-BD4963B88EE1}" type="slidenum">
              <a:rPr lang="it-IT" smtClean="0"/>
              <a:t>‹N›</a:t>
            </a:fld>
            <a:endParaRPr lang="it-IT"/>
          </a:p>
        </p:txBody>
      </p:sp>
    </p:spTree>
    <p:extLst>
      <p:ext uri="{BB962C8B-B14F-4D97-AF65-F5344CB8AC3E}">
        <p14:creationId xmlns:p14="http://schemas.microsoft.com/office/powerpoint/2010/main" val="18278127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4" name="Content Placeholder 3"/>
          <p:cNvSpPr>
            <a:spLocks noGrp="1"/>
          </p:cNvSpPr>
          <p:nvPr>
            <p:ph sz="half" idx="2"/>
          </p:nvPr>
        </p:nvSpPr>
        <p:spPr>
          <a:xfrm>
            <a:off x="629842" y="1878806"/>
            <a:ext cx="3868340"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6" name="Content Placeholder 5"/>
          <p:cNvSpPr>
            <a:spLocks noGrp="1"/>
          </p:cNvSpPr>
          <p:nvPr>
            <p:ph sz="quarter" idx="4"/>
          </p:nvPr>
        </p:nvSpPr>
        <p:spPr>
          <a:xfrm>
            <a:off x="4629150" y="1878806"/>
            <a:ext cx="3887391"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EBC2ADD4-04A1-497C-88FF-E5723CD50A5D}" type="datetimeFigureOut">
              <a:rPr lang="it-IT" smtClean="0"/>
              <a:t>05/02/2024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8BE678FD-5275-449E-AE07-BD4963B88EE1}" type="slidenum">
              <a:rPr lang="it-IT" smtClean="0"/>
              <a:t>‹N›</a:t>
            </a:fld>
            <a:endParaRPr lang="it-IT"/>
          </a:p>
        </p:txBody>
      </p:sp>
    </p:spTree>
    <p:extLst>
      <p:ext uri="{BB962C8B-B14F-4D97-AF65-F5344CB8AC3E}">
        <p14:creationId xmlns:p14="http://schemas.microsoft.com/office/powerpoint/2010/main" val="36826452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EBC2ADD4-04A1-497C-88FF-E5723CD50A5D}" type="datetimeFigureOut">
              <a:rPr lang="it-IT" smtClean="0"/>
              <a:t>05/02/2024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BE678FD-5275-449E-AE07-BD4963B88EE1}" type="slidenum">
              <a:rPr lang="it-IT" smtClean="0"/>
              <a:t>‹N›</a:t>
            </a:fld>
            <a:endParaRPr lang="it-IT"/>
          </a:p>
        </p:txBody>
      </p:sp>
    </p:spTree>
    <p:extLst>
      <p:ext uri="{BB962C8B-B14F-4D97-AF65-F5344CB8AC3E}">
        <p14:creationId xmlns:p14="http://schemas.microsoft.com/office/powerpoint/2010/main" val="40353265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C2ADD4-04A1-497C-88FF-E5723CD50A5D}" type="datetimeFigureOut">
              <a:rPr lang="it-IT" smtClean="0"/>
              <a:t>05/02/2024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8BE678FD-5275-449E-AE07-BD4963B88EE1}" type="slidenum">
              <a:rPr lang="it-IT" smtClean="0"/>
              <a:t>‹N›</a:t>
            </a:fld>
            <a:endParaRPr lang="it-IT"/>
          </a:p>
        </p:txBody>
      </p:sp>
    </p:spTree>
    <p:extLst>
      <p:ext uri="{BB962C8B-B14F-4D97-AF65-F5344CB8AC3E}">
        <p14:creationId xmlns:p14="http://schemas.microsoft.com/office/powerpoint/2010/main" val="31541087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BC2ADD4-04A1-497C-88FF-E5723CD50A5D}" type="datetimeFigureOut">
              <a:rPr lang="it-IT" smtClean="0"/>
              <a:t>05/02/2024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BE678FD-5275-449E-AE07-BD4963B88EE1}" type="slidenum">
              <a:rPr lang="it-IT" smtClean="0"/>
              <a:t>‹N›</a:t>
            </a:fld>
            <a:endParaRPr lang="it-IT"/>
          </a:p>
        </p:txBody>
      </p:sp>
    </p:spTree>
    <p:extLst>
      <p:ext uri="{BB962C8B-B14F-4D97-AF65-F5344CB8AC3E}">
        <p14:creationId xmlns:p14="http://schemas.microsoft.com/office/powerpoint/2010/main" val="72572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solidFill>
                  <a:prstClr val="black">
                    <a:tint val="75000"/>
                  </a:prstClr>
                </a:solidFill>
              </a:rPr>
              <a:pPr/>
              <a:t>05/02/2024</a:t>
            </a:fld>
            <a:endParaRPr lang="it-IT">
              <a:solidFill>
                <a:prstClr val="black">
                  <a:tint val="75000"/>
                </a:prstClr>
              </a:solidFill>
            </a:endParaRPr>
          </a:p>
        </p:txBody>
      </p:sp>
      <p:sp>
        <p:nvSpPr>
          <p:cNvPr id="5" name="Footer Placeholder 4"/>
          <p:cNvSpPr>
            <a:spLocks noGrp="1"/>
          </p:cNvSpPr>
          <p:nvPr>
            <p:ph type="ftr" sz="quarter" idx="11"/>
          </p:nvPr>
        </p:nvSpPr>
        <p:spPr/>
        <p:txBody>
          <a:bodyPr/>
          <a:lstStyle/>
          <a:p>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DAC2FEED-E8ED-CF48-A6FE-093A926D530A}"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4302595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BC2ADD4-04A1-497C-88FF-E5723CD50A5D}" type="datetimeFigureOut">
              <a:rPr lang="it-IT" smtClean="0"/>
              <a:t>05/02/2024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BE678FD-5275-449E-AE07-BD4963B88EE1}" type="slidenum">
              <a:rPr lang="it-IT" smtClean="0"/>
              <a:t>‹N›</a:t>
            </a:fld>
            <a:endParaRPr lang="it-IT"/>
          </a:p>
        </p:txBody>
      </p:sp>
    </p:spTree>
    <p:extLst>
      <p:ext uri="{BB962C8B-B14F-4D97-AF65-F5344CB8AC3E}">
        <p14:creationId xmlns:p14="http://schemas.microsoft.com/office/powerpoint/2010/main" val="27212914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BC2ADD4-04A1-497C-88FF-E5723CD50A5D}" type="datetimeFigureOut">
              <a:rPr lang="it-IT" smtClean="0"/>
              <a:t>05/02/2024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BE678FD-5275-449E-AE07-BD4963B88EE1}" type="slidenum">
              <a:rPr lang="it-IT" smtClean="0"/>
              <a:t>‹N›</a:t>
            </a:fld>
            <a:endParaRPr lang="it-IT"/>
          </a:p>
        </p:txBody>
      </p:sp>
    </p:spTree>
    <p:extLst>
      <p:ext uri="{BB962C8B-B14F-4D97-AF65-F5344CB8AC3E}">
        <p14:creationId xmlns:p14="http://schemas.microsoft.com/office/powerpoint/2010/main" val="11667903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BC2ADD4-04A1-497C-88FF-E5723CD50A5D}" type="datetimeFigureOut">
              <a:rPr lang="it-IT" smtClean="0"/>
              <a:t>05/02/2024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BE678FD-5275-449E-AE07-BD4963B88EE1}" type="slidenum">
              <a:rPr lang="it-IT" smtClean="0"/>
              <a:t>‹N›</a:t>
            </a:fld>
            <a:endParaRPr lang="it-IT"/>
          </a:p>
        </p:txBody>
      </p:sp>
    </p:spTree>
    <p:extLst>
      <p:ext uri="{BB962C8B-B14F-4D97-AF65-F5344CB8AC3E}">
        <p14:creationId xmlns:p14="http://schemas.microsoft.com/office/powerpoint/2010/main" val="36552648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t>05/02/2024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‹N›</a:t>
            </a:fld>
            <a:endParaRPr lang="it-IT"/>
          </a:p>
        </p:txBody>
      </p:sp>
    </p:spTree>
    <p:extLst>
      <p:ext uri="{BB962C8B-B14F-4D97-AF65-F5344CB8AC3E}">
        <p14:creationId xmlns:p14="http://schemas.microsoft.com/office/powerpoint/2010/main" val="36326735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t>05/02/2024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‹N›</a:t>
            </a:fld>
            <a:endParaRPr lang="it-IT"/>
          </a:p>
        </p:txBody>
      </p:sp>
    </p:spTree>
    <p:extLst>
      <p:ext uri="{BB962C8B-B14F-4D97-AF65-F5344CB8AC3E}">
        <p14:creationId xmlns:p14="http://schemas.microsoft.com/office/powerpoint/2010/main" val="4237012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9077704-1E4A-D74D-BF32-2F6A3CC7582A}" type="datetimeFigureOut">
              <a:rPr lang="it-IT" smtClean="0"/>
              <a:t>05/02/2024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‹N›</a:t>
            </a:fld>
            <a:endParaRPr lang="it-IT"/>
          </a:p>
        </p:txBody>
      </p:sp>
    </p:spTree>
    <p:extLst>
      <p:ext uri="{BB962C8B-B14F-4D97-AF65-F5344CB8AC3E}">
        <p14:creationId xmlns:p14="http://schemas.microsoft.com/office/powerpoint/2010/main" val="24769097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9077704-1E4A-D74D-BF32-2F6A3CC7582A}" type="datetimeFigureOut">
              <a:rPr lang="it-IT" smtClean="0"/>
              <a:t>05/02/2024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AC2FEED-E8ED-CF48-A6FE-093A926D530A}" type="slidenum">
              <a:rPr lang="it-IT" smtClean="0"/>
              <a:t>‹N›</a:t>
            </a:fld>
            <a:endParaRPr lang="it-IT"/>
          </a:p>
        </p:txBody>
      </p:sp>
    </p:spTree>
    <p:extLst>
      <p:ext uri="{BB962C8B-B14F-4D97-AF65-F5344CB8AC3E}">
        <p14:creationId xmlns:p14="http://schemas.microsoft.com/office/powerpoint/2010/main" val="35152803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it-IT"/>
              <a:t>Fare clic per modificare gli stili del testo dello schema</a:t>
            </a:r>
          </a:p>
        </p:txBody>
      </p:sp>
      <p:sp>
        <p:nvSpPr>
          <p:cNvPr id="4" name="Content Placeholder 3"/>
          <p:cNvSpPr>
            <a:spLocks noGrp="1"/>
          </p:cNvSpPr>
          <p:nvPr>
            <p:ph sz="half" idx="2"/>
          </p:nvPr>
        </p:nvSpPr>
        <p:spPr>
          <a:xfrm>
            <a:off x="629842" y="1878806"/>
            <a:ext cx="3868340"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it-IT"/>
              <a:t>Fare clic per modificare gli stili del testo dello schema</a:t>
            </a:r>
          </a:p>
        </p:txBody>
      </p:sp>
      <p:sp>
        <p:nvSpPr>
          <p:cNvPr id="6" name="Content Placeholder 5"/>
          <p:cNvSpPr>
            <a:spLocks noGrp="1"/>
          </p:cNvSpPr>
          <p:nvPr>
            <p:ph sz="quarter" idx="4"/>
          </p:nvPr>
        </p:nvSpPr>
        <p:spPr>
          <a:xfrm>
            <a:off x="4629151" y="1878806"/>
            <a:ext cx="3887391"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E9077704-1E4A-D74D-BF32-2F6A3CC7582A}" type="datetimeFigureOut">
              <a:rPr lang="it-IT" smtClean="0"/>
              <a:t>05/02/2024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DAC2FEED-E8ED-CF48-A6FE-093A926D530A}" type="slidenum">
              <a:rPr lang="it-IT" smtClean="0"/>
              <a:t>‹N›</a:t>
            </a:fld>
            <a:endParaRPr lang="it-IT"/>
          </a:p>
        </p:txBody>
      </p:sp>
    </p:spTree>
    <p:extLst>
      <p:ext uri="{BB962C8B-B14F-4D97-AF65-F5344CB8AC3E}">
        <p14:creationId xmlns:p14="http://schemas.microsoft.com/office/powerpoint/2010/main" val="17064969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E9077704-1E4A-D74D-BF32-2F6A3CC7582A}" type="datetimeFigureOut">
              <a:rPr lang="it-IT" smtClean="0"/>
              <a:t>05/02/2024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DAC2FEED-E8ED-CF48-A6FE-093A926D530A}" type="slidenum">
              <a:rPr lang="it-IT" smtClean="0"/>
              <a:t>‹N›</a:t>
            </a:fld>
            <a:endParaRPr lang="it-IT"/>
          </a:p>
        </p:txBody>
      </p:sp>
    </p:spTree>
    <p:extLst>
      <p:ext uri="{BB962C8B-B14F-4D97-AF65-F5344CB8AC3E}">
        <p14:creationId xmlns:p14="http://schemas.microsoft.com/office/powerpoint/2010/main" val="26775846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77704-1E4A-D74D-BF32-2F6A3CC7582A}" type="datetimeFigureOut">
              <a:rPr lang="it-IT" smtClean="0"/>
              <a:t>05/02/2024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DAC2FEED-E8ED-CF48-A6FE-093A926D530A}" type="slidenum">
              <a:rPr lang="it-IT" smtClean="0"/>
              <a:t>‹N›</a:t>
            </a:fld>
            <a:endParaRPr lang="it-IT"/>
          </a:p>
        </p:txBody>
      </p:sp>
    </p:spTree>
    <p:extLst>
      <p:ext uri="{BB962C8B-B14F-4D97-AF65-F5344CB8AC3E}">
        <p14:creationId xmlns:p14="http://schemas.microsoft.com/office/powerpoint/2010/main" val="732578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7" y="1282304"/>
            <a:ext cx="7886700" cy="2139553"/>
          </a:xfrm>
        </p:spPr>
        <p:txBody>
          <a:bodyPr anchor="b"/>
          <a:lstStyle>
            <a:lvl1pPr>
              <a:defRPr sz="45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3887"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9077704-1E4A-D74D-BF32-2F6A3CC7582A}" type="datetimeFigureOut">
              <a:rPr lang="it-IT" smtClean="0">
                <a:solidFill>
                  <a:prstClr val="black">
                    <a:tint val="75000"/>
                  </a:prstClr>
                </a:solidFill>
              </a:rPr>
              <a:pPr/>
              <a:t>05/02/2024</a:t>
            </a:fld>
            <a:endParaRPr lang="it-IT">
              <a:solidFill>
                <a:prstClr val="black">
                  <a:tint val="75000"/>
                </a:prstClr>
              </a:solidFill>
            </a:endParaRPr>
          </a:p>
        </p:txBody>
      </p:sp>
      <p:sp>
        <p:nvSpPr>
          <p:cNvPr id="5" name="Footer Placeholder 4"/>
          <p:cNvSpPr>
            <a:spLocks noGrp="1"/>
          </p:cNvSpPr>
          <p:nvPr>
            <p:ph type="ftr" sz="quarter" idx="11"/>
          </p:nvPr>
        </p:nvSpPr>
        <p:spPr/>
        <p:txBody>
          <a:bodyPr/>
          <a:lstStyle/>
          <a:p>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DAC2FEED-E8ED-CF48-A6FE-093A926D530A}"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5854669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9077704-1E4A-D74D-BF32-2F6A3CC7582A}" type="datetimeFigureOut">
              <a:rPr lang="it-IT" smtClean="0"/>
              <a:t>05/02/2024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AC2FEED-E8ED-CF48-A6FE-093A926D530A}" type="slidenum">
              <a:rPr lang="it-IT" smtClean="0"/>
              <a:t>‹N›</a:t>
            </a:fld>
            <a:endParaRPr lang="it-IT"/>
          </a:p>
        </p:txBody>
      </p:sp>
    </p:spTree>
    <p:extLst>
      <p:ext uri="{BB962C8B-B14F-4D97-AF65-F5344CB8AC3E}">
        <p14:creationId xmlns:p14="http://schemas.microsoft.com/office/powerpoint/2010/main" val="26043226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887391" y="740570"/>
            <a:ext cx="4629150" cy="3655219"/>
          </a:xfrm>
        </p:spPr>
        <p:txBody>
          <a:bodyPr anchor="t"/>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9077704-1E4A-D74D-BF32-2F6A3CC7582A}" type="datetimeFigureOut">
              <a:rPr lang="it-IT" smtClean="0"/>
              <a:t>05/02/2024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AC2FEED-E8ED-CF48-A6FE-093A926D530A}" type="slidenum">
              <a:rPr lang="it-IT" smtClean="0"/>
              <a:t>‹N›</a:t>
            </a:fld>
            <a:endParaRPr lang="it-IT"/>
          </a:p>
        </p:txBody>
      </p:sp>
    </p:spTree>
    <p:extLst>
      <p:ext uri="{BB962C8B-B14F-4D97-AF65-F5344CB8AC3E}">
        <p14:creationId xmlns:p14="http://schemas.microsoft.com/office/powerpoint/2010/main" val="8413496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t>05/02/2024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‹N›</a:t>
            </a:fld>
            <a:endParaRPr lang="it-IT"/>
          </a:p>
        </p:txBody>
      </p:sp>
    </p:spTree>
    <p:extLst>
      <p:ext uri="{BB962C8B-B14F-4D97-AF65-F5344CB8AC3E}">
        <p14:creationId xmlns:p14="http://schemas.microsoft.com/office/powerpoint/2010/main" val="4277822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28651" y="273845"/>
            <a:ext cx="5800725" cy="435887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t>05/02/2024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‹N›</a:t>
            </a:fld>
            <a:endParaRPr lang="it-IT"/>
          </a:p>
        </p:txBody>
      </p:sp>
    </p:spTree>
    <p:extLst>
      <p:ext uri="{BB962C8B-B14F-4D97-AF65-F5344CB8AC3E}">
        <p14:creationId xmlns:p14="http://schemas.microsoft.com/office/powerpoint/2010/main" val="3787303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28650" y="1369218"/>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369218"/>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9077704-1E4A-D74D-BF32-2F6A3CC7582A}" type="datetimeFigureOut">
              <a:rPr lang="it-IT" smtClean="0">
                <a:solidFill>
                  <a:prstClr val="black">
                    <a:tint val="75000"/>
                  </a:prstClr>
                </a:solidFill>
              </a:rPr>
              <a:pPr/>
              <a:t>05/02/2024</a:t>
            </a:fld>
            <a:endParaRPr lang="it-IT">
              <a:solidFill>
                <a:prstClr val="black">
                  <a:tint val="75000"/>
                </a:prstClr>
              </a:solidFill>
            </a:endParaRPr>
          </a:p>
        </p:txBody>
      </p:sp>
      <p:sp>
        <p:nvSpPr>
          <p:cNvPr id="6" name="Footer Placeholder 5"/>
          <p:cNvSpPr>
            <a:spLocks noGrp="1"/>
          </p:cNvSpPr>
          <p:nvPr>
            <p:ph type="ftr" sz="quarter" idx="11"/>
          </p:nvPr>
        </p:nvSpPr>
        <p:spPr/>
        <p:txBody>
          <a:bodyPr/>
          <a:lstStyle/>
          <a:p>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fld id="{DAC2FEED-E8ED-CF48-A6FE-093A926D530A}"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275105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4" name="Content Placeholder 3"/>
          <p:cNvSpPr>
            <a:spLocks noGrp="1"/>
          </p:cNvSpPr>
          <p:nvPr>
            <p:ph sz="half" idx="2"/>
          </p:nvPr>
        </p:nvSpPr>
        <p:spPr>
          <a:xfrm>
            <a:off x="629842" y="1878806"/>
            <a:ext cx="3868340"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6" name="Content Placeholder 5"/>
          <p:cNvSpPr>
            <a:spLocks noGrp="1"/>
          </p:cNvSpPr>
          <p:nvPr>
            <p:ph sz="quarter" idx="4"/>
          </p:nvPr>
        </p:nvSpPr>
        <p:spPr>
          <a:xfrm>
            <a:off x="4629150" y="1878806"/>
            <a:ext cx="3887391"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E9077704-1E4A-D74D-BF32-2F6A3CC7582A}" type="datetimeFigureOut">
              <a:rPr lang="it-IT" smtClean="0">
                <a:solidFill>
                  <a:prstClr val="black">
                    <a:tint val="75000"/>
                  </a:prstClr>
                </a:solidFill>
              </a:rPr>
              <a:pPr/>
              <a:t>05/02/2024</a:t>
            </a:fld>
            <a:endParaRPr lang="it-IT">
              <a:solidFill>
                <a:prstClr val="black">
                  <a:tint val="75000"/>
                </a:prstClr>
              </a:solidFill>
            </a:endParaRPr>
          </a:p>
        </p:txBody>
      </p:sp>
      <p:sp>
        <p:nvSpPr>
          <p:cNvPr id="8" name="Footer Placeholder 7"/>
          <p:cNvSpPr>
            <a:spLocks noGrp="1"/>
          </p:cNvSpPr>
          <p:nvPr>
            <p:ph type="ftr" sz="quarter" idx="11"/>
          </p:nvPr>
        </p:nvSpPr>
        <p:spPr/>
        <p:txBody>
          <a:bodyPr/>
          <a:lstStyle/>
          <a:p>
            <a:endParaRPr lang="it-IT">
              <a:solidFill>
                <a:prstClr val="black">
                  <a:tint val="75000"/>
                </a:prstClr>
              </a:solidFill>
            </a:endParaRPr>
          </a:p>
        </p:txBody>
      </p:sp>
      <p:sp>
        <p:nvSpPr>
          <p:cNvPr id="9" name="Slide Number Placeholder 8"/>
          <p:cNvSpPr>
            <a:spLocks noGrp="1"/>
          </p:cNvSpPr>
          <p:nvPr>
            <p:ph type="sldNum" sz="quarter" idx="12"/>
          </p:nvPr>
        </p:nvSpPr>
        <p:spPr/>
        <p:txBody>
          <a:bodyPr/>
          <a:lstStyle/>
          <a:p>
            <a:fld id="{DAC2FEED-E8ED-CF48-A6FE-093A926D530A}"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799543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E9077704-1E4A-D74D-BF32-2F6A3CC7582A}" type="datetimeFigureOut">
              <a:rPr lang="it-IT" smtClean="0">
                <a:solidFill>
                  <a:prstClr val="black">
                    <a:tint val="75000"/>
                  </a:prstClr>
                </a:solidFill>
              </a:rPr>
              <a:pPr/>
              <a:t>05/02/2024</a:t>
            </a:fld>
            <a:endParaRPr lang="it-IT">
              <a:solidFill>
                <a:prstClr val="black">
                  <a:tint val="75000"/>
                </a:prstClr>
              </a:solidFill>
            </a:endParaRPr>
          </a:p>
        </p:txBody>
      </p:sp>
      <p:sp>
        <p:nvSpPr>
          <p:cNvPr id="4" name="Footer Placeholder 3"/>
          <p:cNvSpPr>
            <a:spLocks noGrp="1"/>
          </p:cNvSpPr>
          <p:nvPr>
            <p:ph type="ftr" sz="quarter" idx="11"/>
          </p:nvPr>
        </p:nvSpPr>
        <p:spPr/>
        <p:txBody>
          <a:bodyPr/>
          <a:lstStyle/>
          <a:p>
            <a:endParaRPr lang="it-IT">
              <a:solidFill>
                <a:prstClr val="black">
                  <a:tint val="75000"/>
                </a:prstClr>
              </a:solidFill>
            </a:endParaRPr>
          </a:p>
        </p:txBody>
      </p:sp>
      <p:sp>
        <p:nvSpPr>
          <p:cNvPr id="5" name="Slide Number Placeholder 4"/>
          <p:cNvSpPr>
            <a:spLocks noGrp="1"/>
          </p:cNvSpPr>
          <p:nvPr>
            <p:ph type="sldNum" sz="quarter" idx="12"/>
          </p:nvPr>
        </p:nvSpPr>
        <p:spPr/>
        <p:txBody>
          <a:bodyPr/>
          <a:lstStyle/>
          <a:p>
            <a:fld id="{DAC2FEED-E8ED-CF48-A6FE-093A926D530A}"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934056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77704-1E4A-D74D-BF32-2F6A3CC7582A}" type="datetimeFigureOut">
              <a:rPr lang="it-IT" smtClean="0">
                <a:solidFill>
                  <a:prstClr val="black">
                    <a:tint val="75000"/>
                  </a:prstClr>
                </a:solidFill>
              </a:rPr>
              <a:pPr/>
              <a:t>05/02/2024</a:t>
            </a:fld>
            <a:endParaRPr lang="it-IT">
              <a:solidFill>
                <a:prstClr val="black">
                  <a:tint val="75000"/>
                </a:prstClr>
              </a:solidFill>
            </a:endParaRPr>
          </a:p>
        </p:txBody>
      </p:sp>
      <p:sp>
        <p:nvSpPr>
          <p:cNvPr id="3" name="Footer Placeholder 2"/>
          <p:cNvSpPr>
            <a:spLocks noGrp="1"/>
          </p:cNvSpPr>
          <p:nvPr>
            <p:ph type="ftr" sz="quarter" idx="11"/>
          </p:nvPr>
        </p:nvSpPr>
        <p:spPr/>
        <p:txBody>
          <a:bodyPr/>
          <a:lstStyle/>
          <a:p>
            <a:endParaRPr lang="it-IT">
              <a:solidFill>
                <a:prstClr val="black">
                  <a:tint val="75000"/>
                </a:prstClr>
              </a:solidFill>
            </a:endParaRPr>
          </a:p>
        </p:txBody>
      </p:sp>
      <p:sp>
        <p:nvSpPr>
          <p:cNvPr id="4" name="Slide Number Placeholder 3"/>
          <p:cNvSpPr>
            <a:spLocks noGrp="1"/>
          </p:cNvSpPr>
          <p:nvPr>
            <p:ph type="sldNum" sz="quarter" idx="12"/>
          </p:nvPr>
        </p:nvSpPr>
        <p:spPr/>
        <p:txBody>
          <a:bodyPr/>
          <a:lstStyle/>
          <a:p>
            <a:fld id="{DAC2FEED-E8ED-CF48-A6FE-093A926D530A}"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100428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9077704-1E4A-D74D-BF32-2F6A3CC7582A}" type="datetimeFigureOut">
              <a:rPr lang="it-IT" smtClean="0">
                <a:solidFill>
                  <a:prstClr val="black">
                    <a:tint val="75000"/>
                  </a:prstClr>
                </a:solidFill>
              </a:rPr>
              <a:pPr/>
              <a:t>05/02/2024</a:t>
            </a:fld>
            <a:endParaRPr lang="it-IT">
              <a:solidFill>
                <a:prstClr val="black">
                  <a:tint val="75000"/>
                </a:prstClr>
              </a:solidFill>
            </a:endParaRPr>
          </a:p>
        </p:txBody>
      </p:sp>
      <p:sp>
        <p:nvSpPr>
          <p:cNvPr id="6" name="Footer Placeholder 5"/>
          <p:cNvSpPr>
            <a:spLocks noGrp="1"/>
          </p:cNvSpPr>
          <p:nvPr>
            <p:ph type="ftr" sz="quarter" idx="11"/>
          </p:nvPr>
        </p:nvSpPr>
        <p:spPr/>
        <p:txBody>
          <a:bodyPr/>
          <a:lstStyle/>
          <a:p>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fld id="{DAC2FEED-E8ED-CF48-A6FE-093A926D530A}"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541764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9077704-1E4A-D74D-BF32-2F6A3CC7582A}" type="datetimeFigureOut">
              <a:rPr lang="it-IT" smtClean="0">
                <a:solidFill>
                  <a:prstClr val="black">
                    <a:tint val="75000"/>
                  </a:prstClr>
                </a:solidFill>
              </a:rPr>
              <a:pPr/>
              <a:t>05/02/2024</a:t>
            </a:fld>
            <a:endParaRPr lang="it-IT">
              <a:solidFill>
                <a:prstClr val="black">
                  <a:tint val="75000"/>
                </a:prstClr>
              </a:solidFill>
            </a:endParaRPr>
          </a:p>
        </p:txBody>
      </p:sp>
      <p:sp>
        <p:nvSpPr>
          <p:cNvPr id="6" name="Footer Placeholder 5"/>
          <p:cNvSpPr>
            <a:spLocks noGrp="1"/>
          </p:cNvSpPr>
          <p:nvPr>
            <p:ph type="ftr" sz="quarter" idx="11"/>
          </p:nvPr>
        </p:nvSpPr>
        <p:spPr/>
        <p:txBody>
          <a:bodyPr/>
          <a:lstStyle/>
          <a:p>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fld id="{DAC2FEED-E8ED-CF48-A6FE-093A926D530A}"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044516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it-IT" dirty="0"/>
              <a:t>Fare clic per modificare lo stile del titolo dello schema</a:t>
            </a:r>
            <a:endParaRPr lang="en-US" dirty="0"/>
          </a:p>
        </p:txBody>
      </p:sp>
      <p:sp>
        <p:nvSpPr>
          <p:cNvPr id="3" name="Text Placeholder 2"/>
          <p:cNvSpPr>
            <a:spLocks noGrp="1"/>
          </p:cNvSpPr>
          <p:nvPr>
            <p:ph type="body" idx="1"/>
          </p:nvPr>
        </p:nvSpPr>
        <p:spPr>
          <a:xfrm>
            <a:off x="628650" y="1369218"/>
            <a:ext cx="7886700" cy="3263504"/>
          </a:xfrm>
          <a:prstGeom prst="rect">
            <a:avLst/>
          </a:prstGeom>
        </p:spPr>
        <p:txBody>
          <a:bodyPr vert="horz" lIns="91440" tIns="45720" rIns="91440" bIns="45720" rtlCol="0">
            <a:normAutofit/>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b="0" i="0">
                <a:solidFill>
                  <a:schemeClr val="tx1">
                    <a:tint val="75000"/>
                  </a:schemeClr>
                </a:solidFill>
                <a:latin typeface="Arial" panose="020B0604020202020204" pitchFamily="34" charset="0"/>
              </a:defRPr>
            </a:lvl1pPr>
          </a:lstStyle>
          <a:p>
            <a:fld id="{EBC2ADD4-04A1-497C-88FF-E5723CD50A5D}" type="datetimeFigureOut">
              <a:rPr lang="it-IT" smtClean="0"/>
              <a:pPr/>
              <a:t>05/02/2024</a:t>
            </a:fld>
            <a:endParaRPr lang="it-IT"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b="0" i="0">
                <a:solidFill>
                  <a:schemeClr val="tx1">
                    <a:tint val="75000"/>
                  </a:schemeClr>
                </a:solidFill>
                <a:latin typeface="Arial" panose="020B0604020202020204" pitchFamily="34" charset="0"/>
              </a:defRPr>
            </a:lvl1pPr>
          </a:lstStyle>
          <a:p>
            <a:endParaRPr lang="it-IT"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b="0" i="0">
                <a:solidFill>
                  <a:schemeClr val="tx1">
                    <a:tint val="75000"/>
                  </a:schemeClr>
                </a:solidFill>
                <a:latin typeface="Arial" panose="020B0604020202020204" pitchFamily="34" charset="0"/>
              </a:defRPr>
            </a:lvl1pPr>
          </a:lstStyle>
          <a:p>
            <a:fld id="{8BE678FD-5275-449E-AE07-BD4963B88EE1}" type="slidenum">
              <a:rPr lang="it-IT" smtClean="0"/>
              <a:pPr/>
              <a:t>‹N›</a:t>
            </a:fld>
            <a:endParaRPr lang="it-IT" dirty="0"/>
          </a:p>
        </p:txBody>
      </p:sp>
    </p:spTree>
    <p:extLst>
      <p:ext uri="{BB962C8B-B14F-4D97-AF65-F5344CB8AC3E}">
        <p14:creationId xmlns:p14="http://schemas.microsoft.com/office/powerpoint/2010/main" val="306177444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685800" rtl="0" eaLnBrk="1" latinLnBrk="0" hangingPunct="1">
        <a:lnSpc>
          <a:spcPct val="90000"/>
        </a:lnSpc>
        <a:spcBef>
          <a:spcPct val="0"/>
        </a:spcBef>
        <a:buNone/>
        <a:defRPr sz="3300" b="0" i="0" kern="1200">
          <a:solidFill>
            <a:schemeClr val="tx1"/>
          </a:solidFill>
          <a:latin typeface="Arial" panose="020B060402020202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b="0" i="0" kern="1200">
          <a:solidFill>
            <a:schemeClr val="tx1"/>
          </a:solidFill>
          <a:latin typeface="Arial" panose="020B06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b="0" i="0" kern="1200">
          <a:solidFill>
            <a:schemeClr val="tx1"/>
          </a:solidFill>
          <a:latin typeface="Arial" panose="020B0604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b="0" i="0" kern="1200">
          <a:solidFill>
            <a:schemeClr val="tx1"/>
          </a:solidFill>
          <a:latin typeface="Arial" panose="020B0604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b="0" i="0" kern="1200">
          <a:solidFill>
            <a:schemeClr val="tx1"/>
          </a:solidFill>
          <a:latin typeface="Arial" panose="020B0604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it-IT" dirty="0"/>
              <a:t>Fare clic per modificare lo stile del titolo dello schema</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b="0" i="0">
                <a:solidFill>
                  <a:schemeClr val="tx1">
                    <a:tint val="75000"/>
                  </a:schemeClr>
                </a:solidFill>
                <a:latin typeface="Arial" panose="020B0604020202020204" pitchFamily="34" charset="0"/>
              </a:defRPr>
            </a:lvl1pPr>
          </a:lstStyle>
          <a:p>
            <a:fld id="{EBC2ADD4-04A1-497C-88FF-E5723CD50A5D}" type="datetimeFigureOut">
              <a:rPr lang="it-IT" smtClean="0"/>
              <a:pPr/>
              <a:t>05/02/2024</a:t>
            </a:fld>
            <a:endParaRPr lang="it-IT"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b="0" i="0">
                <a:solidFill>
                  <a:schemeClr val="tx1">
                    <a:tint val="75000"/>
                  </a:schemeClr>
                </a:solidFill>
                <a:latin typeface="Arial" panose="020B0604020202020204" pitchFamily="34" charset="0"/>
              </a:defRPr>
            </a:lvl1pPr>
          </a:lstStyle>
          <a:p>
            <a:endParaRPr lang="it-IT"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b="0" i="0">
                <a:solidFill>
                  <a:schemeClr val="tx1">
                    <a:tint val="75000"/>
                  </a:schemeClr>
                </a:solidFill>
                <a:latin typeface="Arial" panose="020B0604020202020204" pitchFamily="34" charset="0"/>
              </a:defRPr>
            </a:lvl1pPr>
          </a:lstStyle>
          <a:p>
            <a:fld id="{8BE678FD-5275-449E-AE07-BD4963B88EE1}" type="slidenum">
              <a:rPr lang="it-IT" smtClean="0"/>
              <a:pPr/>
              <a:t>‹N›</a:t>
            </a:fld>
            <a:endParaRPr lang="it-IT" dirty="0"/>
          </a:p>
        </p:txBody>
      </p:sp>
    </p:spTree>
    <p:extLst>
      <p:ext uri="{BB962C8B-B14F-4D97-AF65-F5344CB8AC3E}">
        <p14:creationId xmlns:p14="http://schemas.microsoft.com/office/powerpoint/2010/main" val="272464070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685800" rtl="0" eaLnBrk="1" latinLnBrk="0" hangingPunct="1">
        <a:lnSpc>
          <a:spcPct val="90000"/>
        </a:lnSpc>
        <a:spcBef>
          <a:spcPct val="0"/>
        </a:spcBef>
        <a:buNone/>
        <a:defRPr sz="3300" b="0" i="0" kern="1200">
          <a:solidFill>
            <a:schemeClr val="tx1"/>
          </a:solidFill>
          <a:latin typeface="Arial" panose="020B060402020202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b="0" i="0" kern="1200">
          <a:solidFill>
            <a:schemeClr val="tx1"/>
          </a:solidFill>
          <a:latin typeface="Arial" panose="020B06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b="0" i="0" kern="1200">
          <a:solidFill>
            <a:schemeClr val="tx1"/>
          </a:solidFill>
          <a:latin typeface="Arial" panose="020B0604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b="0" i="0" kern="1200">
          <a:solidFill>
            <a:schemeClr val="tx1"/>
          </a:solidFill>
          <a:latin typeface="Arial" panose="020B0604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b="0" i="0" kern="1200">
          <a:solidFill>
            <a:schemeClr val="tx1"/>
          </a:solidFill>
          <a:latin typeface="Arial" panose="020B0604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9077704-1E4A-D74D-BF32-2F6A3CC7582A}" type="datetimeFigureOut">
              <a:rPr lang="it-IT" smtClean="0"/>
              <a:t>05/02/2024</a:t>
            </a:fld>
            <a:endParaRPr lang="it-IT"/>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AC2FEED-E8ED-CF48-A6FE-093A926D530A}" type="slidenum">
              <a:rPr lang="it-IT" smtClean="0"/>
              <a:t>‹N›</a:t>
            </a:fld>
            <a:endParaRPr lang="it-IT"/>
          </a:p>
        </p:txBody>
      </p:sp>
    </p:spTree>
    <p:extLst>
      <p:ext uri="{BB962C8B-B14F-4D97-AF65-F5344CB8AC3E}">
        <p14:creationId xmlns:p14="http://schemas.microsoft.com/office/powerpoint/2010/main" val="370359965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bsbf2024.org/exhibition/"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8.jpg"/><Relationship Id="rId7" Type="http://schemas.openxmlformats.org/officeDocument/2006/relationships/image" Target="../media/image12.jpg"/><Relationship Id="rId12" Type="http://schemas.openxmlformats.org/officeDocument/2006/relationships/image" Target="../media/image17.png"/><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image" Target="../media/image11.jpg"/><Relationship Id="rId11" Type="http://schemas.openxmlformats.org/officeDocument/2006/relationships/image" Target="../media/image16.jpg"/><Relationship Id="rId5" Type="http://schemas.openxmlformats.org/officeDocument/2006/relationships/image" Target="../media/image10.jp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bsbf2024.org/bsbf-visits-f4e-fusion-for-energy/" TargetMode="External"/><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5.png"/><Relationship Id="rId2" Type="http://schemas.openxmlformats.org/officeDocument/2006/relationships/image" Target="../media/image22.jpg"/><Relationship Id="rId1" Type="http://schemas.openxmlformats.org/officeDocument/2006/relationships/slideLayout" Target="../slideLayouts/slideLayout2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bsbf2024.org/bsbf-calls/"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bsbf2024.org/bsbf-calls/"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1" name="Immagine 40" descr="Immagine che contiene testo, Carattere, Elementi grafici, grafica&#10;&#10;Descrizione generata automaticamente">
            <a:extLst>
              <a:ext uri="{FF2B5EF4-FFF2-40B4-BE49-F238E27FC236}">
                <a16:creationId xmlns:a16="http://schemas.microsoft.com/office/drawing/2014/main" id="{11D8CD8B-20B5-B1FE-E9BA-B4B64598FE85}"/>
              </a:ext>
            </a:extLst>
          </p:cNvPr>
          <p:cNvPicPr>
            <a:picLocks noChangeAspect="1"/>
          </p:cNvPicPr>
          <p:nvPr/>
        </p:nvPicPr>
        <p:blipFill>
          <a:blip r:embed="rId3"/>
          <a:stretch>
            <a:fillRect/>
          </a:stretch>
        </p:blipFill>
        <p:spPr>
          <a:xfrm>
            <a:off x="382512" y="2927582"/>
            <a:ext cx="2355151" cy="1669802"/>
          </a:xfrm>
          <a:prstGeom prst="rect">
            <a:avLst/>
          </a:prstGeom>
        </p:spPr>
      </p:pic>
      <p:grpSp>
        <p:nvGrpSpPr>
          <p:cNvPr id="2" name="Gruppo 1">
            <a:extLst>
              <a:ext uri="{FF2B5EF4-FFF2-40B4-BE49-F238E27FC236}">
                <a16:creationId xmlns:a16="http://schemas.microsoft.com/office/drawing/2014/main" id="{AFBFBDE0-ACFE-13A8-F487-4CBE0AB4DD45}"/>
              </a:ext>
            </a:extLst>
          </p:cNvPr>
          <p:cNvGrpSpPr/>
          <p:nvPr/>
        </p:nvGrpSpPr>
        <p:grpSpPr>
          <a:xfrm>
            <a:off x="5367782" y="4588913"/>
            <a:ext cx="3416052" cy="334127"/>
            <a:chOff x="4138550" y="4251531"/>
            <a:chExt cx="4501268" cy="440273"/>
          </a:xfrm>
        </p:grpSpPr>
        <p:pic>
          <p:nvPicPr>
            <p:cNvPr id="71" name="Immagine 70" descr="Immagine che contiene testo, Carattere, coniglio, simbolo&#10;&#10;Descrizione generata automaticamente">
              <a:extLst>
                <a:ext uri="{FF2B5EF4-FFF2-40B4-BE49-F238E27FC236}">
                  <a16:creationId xmlns:a16="http://schemas.microsoft.com/office/drawing/2014/main" id="{3B03A905-6E7E-727C-D7DE-D5CA4EE0EE75}"/>
                </a:ext>
              </a:extLst>
            </p:cNvPr>
            <p:cNvPicPr>
              <a:picLocks noChangeAspect="1"/>
            </p:cNvPicPr>
            <p:nvPr/>
          </p:nvPicPr>
          <p:blipFill>
            <a:blip r:embed="rId4"/>
            <a:stretch>
              <a:fillRect/>
            </a:stretch>
          </p:blipFill>
          <p:spPr>
            <a:xfrm>
              <a:off x="4138550" y="4340687"/>
              <a:ext cx="1537746" cy="341380"/>
            </a:xfrm>
            <a:prstGeom prst="rect">
              <a:avLst/>
            </a:prstGeom>
          </p:spPr>
        </p:pic>
        <p:pic>
          <p:nvPicPr>
            <p:cNvPr id="75" name="Immagine 74" descr="Immagine che contiene schermata, Carattere, testo, Elementi grafici&#10;&#10;Descrizione generata automaticamente">
              <a:extLst>
                <a:ext uri="{FF2B5EF4-FFF2-40B4-BE49-F238E27FC236}">
                  <a16:creationId xmlns:a16="http://schemas.microsoft.com/office/drawing/2014/main" id="{38EAE733-95BB-ACCC-0476-F5C981FEDA6E}"/>
                </a:ext>
              </a:extLst>
            </p:cNvPr>
            <p:cNvPicPr>
              <a:picLocks noChangeAspect="1"/>
            </p:cNvPicPr>
            <p:nvPr/>
          </p:nvPicPr>
          <p:blipFill>
            <a:blip r:embed="rId5"/>
            <a:stretch>
              <a:fillRect/>
            </a:stretch>
          </p:blipFill>
          <p:spPr>
            <a:xfrm>
              <a:off x="8297494" y="4342230"/>
              <a:ext cx="342324" cy="337532"/>
            </a:xfrm>
            <a:prstGeom prst="rect">
              <a:avLst/>
            </a:prstGeom>
          </p:spPr>
        </p:pic>
        <p:pic>
          <p:nvPicPr>
            <p:cNvPr id="77" name="Immagine 76" descr="Immagine che contiene schermata, Elementi grafici, Carattere, grafica&#10;&#10;Descrizione generata automaticamente">
              <a:extLst>
                <a:ext uri="{FF2B5EF4-FFF2-40B4-BE49-F238E27FC236}">
                  <a16:creationId xmlns:a16="http://schemas.microsoft.com/office/drawing/2014/main" id="{07070932-8600-17AE-0EE0-9A017A1D2715}"/>
                </a:ext>
              </a:extLst>
            </p:cNvPr>
            <p:cNvPicPr>
              <a:picLocks noChangeAspect="1"/>
            </p:cNvPicPr>
            <p:nvPr/>
          </p:nvPicPr>
          <p:blipFill>
            <a:blip r:embed="rId6"/>
            <a:stretch>
              <a:fillRect/>
            </a:stretch>
          </p:blipFill>
          <p:spPr>
            <a:xfrm>
              <a:off x="7296924" y="4344153"/>
              <a:ext cx="617498" cy="347651"/>
            </a:xfrm>
            <a:prstGeom prst="rect">
              <a:avLst/>
            </a:prstGeom>
          </p:spPr>
        </p:pic>
        <p:pic>
          <p:nvPicPr>
            <p:cNvPr id="80" name="Immagine 79" descr="Immagine che contiene testo, Carattere, Elementi grafici, schermata&#10;&#10;Descrizione generata automaticamente">
              <a:extLst>
                <a:ext uri="{FF2B5EF4-FFF2-40B4-BE49-F238E27FC236}">
                  <a16:creationId xmlns:a16="http://schemas.microsoft.com/office/drawing/2014/main" id="{C13B262E-7C47-2B33-E5B9-F14A7F350A9B}"/>
                </a:ext>
              </a:extLst>
            </p:cNvPr>
            <p:cNvPicPr>
              <a:picLocks noChangeAspect="1"/>
            </p:cNvPicPr>
            <p:nvPr/>
          </p:nvPicPr>
          <p:blipFill>
            <a:blip r:embed="rId7"/>
            <a:stretch>
              <a:fillRect/>
            </a:stretch>
          </p:blipFill>
          <p:spPr>
            <a:xfrm>
              <a:off x="6027377" y="4251531"/>
              <a:ext cx="900704" cy="430536"/>
            </a:xfrm>
            <a:prstGeom prst="rect">
              <a:avLst/>
            </a:prstGeom>
          </p:spPr>
        </p:pic>
      </p:grpSp>
      <p:sp>
        <p:nvSpPr>
          <p:cNvPr id="81" name="CasellaDiTesto 80">
            <a:extLst>
              <a:ext uri="{FF2B5EF4-FFF2-40B4-BE49-F238E27FC236}">
                <a16:creationId xmlns:a16="http://schemas.microsoft.com/office/drawing/2014/main" id="{7A46F70E-C55C-C12C-32D9-7475F6BE4A9D}"/>
              </a:ext>
            </a:extLst>
          </p:cNvPr>
          <p:cNvSpPr txBox="1"/>
          <p:nvPr/>
        </p:nvSpPr>
        <p:spPr>
          <a:xfrm>
            <a:off x="6529338" y="1962765"/>
            <a:ext cx="3047277"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TRIESTE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1 - 4 OCTOBER 2024</a:t>
            </a:r>
          </a:p>
        </p:txBody>
      </p:sp>
      <p:sp>
        <p:nvSpPr>
          <p:cNvPr id="82" name="CasellaDiTesto 81">
            <a:extLst>
              <a:ext uri="{FF2B5EF4-FFF2-40B4-BE49-F238E27FC236}">
                <a16:creationId xmlns:a16="http://schemas.microsoft.com/office/drawing/2014/main" id="{8F7E175A-366C-D5F2-76EF-2B6CF6E42721}"/>
              </a:ext>
            </a:extLst>
          </p:cNvPr>
          <p:cNvSpPr txBox="1"/>
          <p:nvPr/>
        </p:nvSpPr>
        <p:spPr>
          <a:xfrm>
            <a:off x="6537805" y="2641202"/>
            <a:ext cx="3047277" cy="23123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www.bsbf2024.org</a:t>
            </a:r>
          </a:p>
        </p:txBody>
      </p:sp>
      <p:sp>
        <p:nvSpPr>
          <p:cNvPr id="83" name="CasellaDiTesto 82">
            <a:extLst>
              <a:ext uri="{FF2B5EF4-FFF2-40B4-BE49-F238E27FC236}">
                <a16:creationId xmlns:a16="http://schemas.microsoft.com/office/drawing/2014/main" id="{3A1A45EA-7C15-56BB-67CF-1AF6D74C6EFB}"/>
              </a:ext>
            </a:extLst>
          </p:cNvPr>
          <p:cNvSpPr txBox="1"/>
          <p:nvPr/>
        </p:nvSpPr>
        <p:spPr>
          <a:xfrm>
            <a:off x="5275366" y="4264015"/>
            <a:ext cx="3469408" cy="238527"/>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it-IT" sz="9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Host </a:t>
            </a:r>
            <a:r>
              <a:rPr kumimoji="0" lang="it-IT" sz="95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Organisers</a:t>
            </a:r>
            <a:r>
              <a:rPr kumimoji="0" lang="it-IT" sz="9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of BSBF Trieste 2024</a:t>
            </a:r>
          </a:p>
        </p:txBody>
      </p:sp>
      <p:sp>
        <p:nvSpPr>
          <p:cNvPr id="3" name="CasellaDiTesto 2">
            <a:extLst>
              <a:ext uri="{FF2B5EF4-FFF2-40B4-BE49-F238E27FC236}">
                <a16:creationId xmlns:a16="http://schemas.microsoft.com/office/drawing/2014/main" id="{A4B80B63-82B1-B0C5-4CD1-6FEE0491F843}"/>
              </a:ext>
            </a:extLst>
          </p:cNvPr>
          <p:cNvSpPr txBox="1"/>
          <p:nvPr/>
        </p:nvSpPr>
        <p:spPr>
          <a:xfrm>
            <a:off x="3203848" y="2927582"/>
            <a:ext cx="3453414" cy="1692771"/>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148FC8"/>
                </a:solidFill>
                <a:effectLst/>
                <a:uLnTx/>
                <a:uFillTx/>
                <a:latin typeface="Arial" panose="020B0604020202020204" pitchFamily="34" charset="0"/>
                <a:ea typeface="+mn-ea"/>
                <a:cs typeface="Arial" panose="020B0604020202020204" pitchFamily="34" charset="0"/>
              </a:rPr>
              <a:t>Paolo ACUNZO</a:t>
            </a:r>
          </a:p>
          <a:p>
            <a:pPr marL="0" marR="0" lvl="0" indent="0" algn="l" defTabSz="609585"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srgbClr val="148FC8"/>
                </a:solidFill>
                <a:effectLst/>
                <a:uLnTx/>
                <a:uFillTx/>
                <a:latin typeface="Arial" panose="020B0604020202020204" pitchFamily="34" charset="0"/>
                <a:ea typeface="+mn-ea"/>
                <a:cs typeface="Arial" panose="020B0604020202020204" pitchFamily="34" charset="0"/>
              </a:rPr>
              <a:t>Head of ENEA service</a:t>
            </a:r>
          </a:p>
          <a:p>
            <a:pPr marL="0" marR="0" lvl="0" indent="0" algn="l" defTabSz="609585"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srgbClr val="148FC8"/>
                </a:solidFill>
                <a:effectLst/>
                <a:uLnTx/>
                <a:uFillTx/>
                <a:latin typeface="Arial" panose="020B0604020202020204" pitchFamily="34" charset="0"/>
                <a:ea typeface="+mn-ea"/>
                <a:cs typeface="Arial" panose="020B0604020202020204" pitchFamily="34" charset="0"/>
              </a:rPr>
              <a:t>ILO Network Italia</a:t>
            </a:r>
          </a:p>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it-IT" sz="1000" b="0" i="0" u="none" strike="noStrike" kern="1200" cap="none" spc="0" normalizeH="0" baseline="0" noProof="0" dirty="0">
              <a:ln>
                <a:noFill/>
              </a:ln>
              <a:solidFill>
                <a:srgbClr val="148FC8"/>
              </a:solidFill>
              <a:effectLst/>
              <a:uLnTx/>
              <a:uFillTx/>
              <a:latin typeface="Arial" panose="020B0604020202020204" pitchFamily="34" charset="0"/>
              <a:ea typeface="+mn-ea"/>
              <a:cs typeface="Arial" panose="020B0604020202020204" pitchFamily="34" charset="0"/>
            </a:endParaRPr>
          </a:p>
          <a:p>
            <a:pPr marL="0" marR="0" lvl="0" indent="0" algn="l" defTabSz="609585"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srgbClr val="148FC8"/>
                </a:solidFill>
                <a:effectLst/>
                <a:uLnTx/>
                <a:uFillTx/>
                <a:latin typeface="Arial" panose="020B0604020202020204" pitchFamily="34" charset="0"/>
                <a:ea typeface="+mn-ea"/>
                <a:cs typeface="Arial" panose="020B0604020202020204" pitchFamily="34" charset="0"/>
              </a:rPr>
              <a:t>IOC/LOC Coordinator</a:t>
            </a:r>
          </a:p>
          <a:p>
            <a:pPr marL="0" marR="0" lvl="0" indent="0" algn="l" defTabSz="609585"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srgbClr val="148FC8"/>
                </a:solidFill>
                <a:effectLst/>
                <a:uLnTx/>
                <a:uFillTx/>
                <a:latin typeface="Arial" panose="020B0604020202020204" pitchFamily="34" charset="0"/>
                <a:ea typeface="+mn-ea"/>
                <a:cs typeface="Arial" panose="020B0604020202020204" pitchFamily="34" charset="0"/>
              </a:rPr>
              <a:t>BSBF Trieste 2024 Director </a:t>
            </a:r>
          </a:p>
          <a:p>
            <a:pPr marL="0" marR="0" lvl="0" indent="0" algn="l" defTabSz="609585"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srgbClr val="148FC8"/>
                </a:solidFill>
                <a:effectLst/>
                <a:uLnTx/>
                <a:uFillTx/>
                <a:latin typeface="Arial" panose="020B0604020202020204" pitchFamily="34" charset="0"/>
                <a:ea typeface="+mn-ea"/>
                <a:cs typeface="Arial" panose="020B0604020202020204" pitchFamily="34" charset="0"/>
              </a:rPr>
              <a:t>paolo.acunzo@bsbf2024.org</a:t>
            </a:r>
          </a:p>
        </p:txBody>
      </p:sp>
    </p:spTree>
    <p:extLst>
      <p:ext uri="{BB962C8B-B14F-4D97-AF65-F5344CB8AC3E}">
        <p14:creationId xmlns:p14="http://schemas.microsoft.com/office/powerpoint/2010/main" val="21322488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043608" y="411510"/>
            <a:ext cx="7776864" cy="4481039"/>
          </a:xfrm>
        </p:spPr>
        <p:txBody>
          <a:bodyPr>
            <a:normAutofit/>
          </a:bodyPr>
          <a:lstStyle/>
          <a:p>
            <a:pPr marL="0" indent="0">
              <a:buNone/>
            </a:pPr>
            <a:r>
              <a:rPr lang="en-GB" sz="2400" b="1" dirty="0">
                <a:solidFill>
                  <a:srgbClr val="1990C8"/>
                </a:solidFill>
              </a:rPr>
              <a:t>BSBF2024 Programme</a:t>
            </a:r>
          </a:p>
          <a:p>
            <a:pPr lvl="0"/>
            <a:r>
              <a:rPr lang="en-GB" sz="1400" b="1" dirty="0"/>
              <a:t>Plenary session II: Towards a Big Science common market in Europe (NEW) </a:t>
            </a:r>
            <a:r>
              <a:rPr lang="en-GB" sz="1400" dirty="0"/>
              <a:t>(3</a:t>
            </a:r>
            <a:r>
              <a:rPr lang="en-GB" sz="1400" baseline="30000" dirty="0"/>
              <a:t>rd</a:t>
            </a:r>
            <a:r>
              <a:rPr lang="en-GB" sz="1400" dirty="0"/>
              <a:t> October, 09h00-11h00)</a:t>
            </a:r>
            <a:endParaRPr lang="it-IT" sz="1400" dirty="0"/>
          </a:p>
          <a:p>
            <a:pPr marL="0" indent="0">
              <a:buNone/>
            </a:pPr>
            <a:r>
              <a:rPr lang="en-GB" sz="1400" dirty="0"/>
              <a:t>This session intends to present the current situation in the European Big Science market from different perspectives, taking into account industrial experience working for different BSOs, and focusing on a panel discussion involving high-level European representatives on why and how to develop a real Big Science Common Market in Europe. </a:t>
            </a:r>
          </a:p>
          <a:p>
            <a:pPr marL="0" indent="0">
              <a:buNone/>
            </a:pPr>
            <a:endParaRPr lang="en-GB" sz="1400" dirty="0">
              <a:solidFill>
                <a:srgbClr val="1990C8"/>
              </a:solidFill>
            </a:endParaRPr>
          </a:p>
          <a:p>
            <a:pPr marL="0" indent="0">
              <a:buNone/>
            </a:pPr>
            <a:r>
              <a:rPr lang="en-GB" sz="1400" b="1" dirty="0">
                <a:solidFill>
                  <a:srgbClr val="1990C8"/>
                </a:solidFill>
              </a:rPr>
              <a:t>BSCM Call:</a:t>
            </a:r>
            <a:endParaRPr lang="it-IT" sz="1400" b="1" dirty="0">
              <a:solidFill>
                <a:srgbClr val="1990C8"/>
              </a:solidFill>
            </a:endParaRPr>
          </a:p>
          <a:p>
            <a:pPr marL="0" indent="0">
              <a:buNone/>
            </a:pPr>
            <a:r>
              <a:rPr lang="en-GB" sz="1400" dirty="0">
                <a:solidFill>
                  <a:srgbClr val="1990C8"/>
                </a:solidFill>
              </a:rPr>
              <a:t>BSBF Trieste 2024 </a:t>
            </a:r>
            <a:r>
              <a:rPr lang="en-GB" sz="1400" dirty="0"/>
              <a:t>will select industries via a call for nominations </a:t>
            </a:r>
            <a:r>
              <a:rPr lang="en-GB" sz="1400" b="1" dirty="0"/>
              <a:t>(BSCM call) </a:t>
            </a:r>
            <a:r>
              <a:rPr lang="en-GB" sz="1400" dirty="0"/>
              <a:t>open to those companies that gained different tenders from at least two or three BSOs. The industries chosen will be asked to explain the differences in working practices of BSOs and be asked to make suggestions based on their experience on how to establish a Common Market of Big Science. This activity is connected with parallel session C4 on the same day.</a:t>
            </a:r>
            <a:endParaRPr lang="it-IT" sz="1400" dirty="0"/>
          </a:p>
        </p:txBody>
      </p:sp>
    </p:spTree>
    <p:extLst>
      <p:ext uri="{BB962C8B-B14F-4D97-AF65-F5344CB8AC3E}">
        <p14:creationId xmlns:p14="http://schemas.microsoft.com/office/powerpoint/2010/main" val="2477230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043608" y="358233"/>
            <a:ext cx="7920880" cy="4427033"/>
          </a:xfrm>
        </p:spPr>
        <p:txBody>
          <a:bodyPr>
            <a:normAutofit/>
          </a:bodyPr>
          <a:lstStyle/>
          <a:p>
            <a:pPr marL="0" indent="0">
              <a:buNone/>
            </a:pPr>
            <a:r>
              <a:rPr lang="it-IT" sz="2400" b="1" dirty="0">
                <a:solidFill>
                  <a:srgbClr val="1990C8"/>
                </a:solidFill>
              </a:rPr>
              <a:t>Focus – Technology Transfer </a:t>
            </a:r>
          </a:p>
          <a:p>
            <a:pPr marL="0" indent="0">
              <a:buNone/>
            </a:pPr>
            <a:r>
              <a:rPr lang="en-GB" sz="1400" dirty="0"/>
              <a:t>According with the results of the past, a new edition of </a:t>
            </a:r>
            <a:r>
              <a:rPr lang="en-GB" sz="1400" b="1" dirty="0"/>
              <a:t>Technology Transfer Track </a:t>
            </a:r>
            <a:r>
              <a:rPr lang="en-GB" sz="1400" dirty="0"/>
              <a:t>(TT Track call) will be launched with some innovations. For examples it will be requested to the applicants to submit industrial posters on relevant experiences and possible applications in Big Science domain.</a:t>
            </a:r>
          </a:p>
          <a:p>
            <a:pPr marL="0" indent="0">
              <a:buNone/>
            </a:pPr>
            <a:endParaRPr lang="en-GB" sz="1400" dirty="0"/>
          </a:p>
          <a:p>
            <a:pPr marL="0" indent="0">
              <a:buNone/>
            </a:pPr>
            <a:r>
              <a:rPr lang="en-GB" sz="1400" dirty="0"/>
              <a:t>As in the past a specific section of BSBF2024 website on Technology Transfer will be implemented. Moreover a dedicated exhibition of the selected posters will be organized during the Forum in Trieste in order to disseminate best practices and incentive discussion on the topic among enterprises and research infrastructures.</a:t>
            </a:r>
          </a:p>
          <a:p>
            <a:pPr marL="0" indent="0">
              <a:buNone/>
            </a:pPr>
            <a:endParaRPr lang="en-GB" sz="1400" dirty="0"/>
          </a:p>
          <a:p>
            <a:pPr marL="0" indent="0">
              <a:buNone/>
            </a:pPr>
            <a:r>
              <a:rPr lang="en-GB" sz="1400" b="1" dirty="0">
                <a:solidFill>
                  <a:srgbClr val="1990C8"/>
                </a:solidFill>
              </a:rPr>
              <a:t>Technology Transfer Track Call:</a:t>
            </a:r>
          </a:p>
          <a:p>
            <a:pPr marL="0" indent="0">
              <a:buNone/>
            </a:pPr>
            <a:r>
              <a:rPr lang="en-GB" sz="1400" dirty="0">
                <a:solidFill>
                  <a:srgbClr val="1990C8"/>
                </a:solidFill>
              </a:rPr>
              <a:t>BSBF Trieste 2024 </a:t>
            </a:r>
            <a:r>
              <a:rPr lang="en-GB" sz="1400" dirty="0"/>
              <a:t>will organise the dedicated website section and a new edition of Technology Transfer Track (</a:t>
            </a:r>
            <a:r>
              <a:rPr lang="en-GB" sz="1400" b="1" dirty="0"/>
              <a:t>TT Track call</a:t>
            </a:r>
            <a:r>
              <a:rPr lang="en-GB" sz="1400" dirty="0"/>
              <a:t>) in collaboration with interested BSOs and PERIIA Network. </a:t>
            </a:r>
          </a:p>
        </p:txBody>
      </p:sp>
    </p:spTree>
    <p:extLst>
      <p:ext uri="{BB962C8B-B14F-4D97-AF65-F5344CB8AC3E}">
        <p14:creationId xmlns:p14="http://schemas.microsoft.com/office/powerpoint/2010/main" val="1384634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115616" y="358233"/>
            <a:ext cx="6588732" cy="4427033"/>
          </a:xfrm>
        </p:spPr>
        <p:txBody>
          <a:bodyPr>
            <a:normAutofit/>
          </a:bodyPr>
          <a:lstStyle/>
          <a:p>
            <a:pPr marL="0" indent="0">
              <a:buNone/>
            </a:pPr>
            <a:r>
              <a:rPr lang="it-IT" sz="2400" b="1" dirty="0">
                <a:solidFill>
                  <a:srgbClr val="1990C8"/>
                </a:solidFill>
              </a:rPr>
              <a:t>Focus – BSBF2024 </a:t>
            </a:r>
            <a:r>
              <a:rPr lang="it-IT" sz="2400" b="1" dirty="0" err="1">
                <a:solidFill>
                  <a:srgbClr val="1990C8"/>
                </a:solidFill>
              </a:rPr>
              <a:t>Calls</a:t>
            </a:r>
            <a:endParaRPr lang="it-IT" sz="2400" b="1" dirty="0">
              <a:solidFill>
                <a:srgbClr val="1990C8"/>
              </a:solidFill>
            </a:endParaRPr>
          </a:p>
          <a:p>
            <a:pPr marL="0" indent="0">
              <a:buNone/>
            </a:pPr>
            <a:endParaRPr lang="it-IT" sz="1400" b="1" dirty="0"/>
          </a:p>
          <a:p>
            <a:pPr marL="0" indent="0">
              <a:buNone/>
            </a:pPr>
            <a:r>
              <a:rPr lang="en-GB" sz="1400" dirty="0"/>
              <a:t>Industry selection will also be done through a dedicated new kind of call to Big Science common Market (</a:t>
            </a:r>
            <a:r>
              <a:rPr lang="en-GB" sz="1400" b="1" dirty="0">
                <a:solidFill>
                  <a:srgbClr val="1990C8"/>
                </a:solidFill>
              </a:rPr>
              <a:t>BSCM call</a:t>
            </a:r>
            <a:r>
              <a:rPr lang="en-GB" sz="1400" dirty="0"/>
              <a:t>) in addition to the other traditional calls to SMEs </a:t>
            </a:r>
            <a:r>
              <a:rPr lang="en-GB" sz="1400" dirty="0">
                <a:highlight>
                  <a:srgbClr val="FFFF00"/>
                </a:highlight>
              </a:rPr>
              <a:t>(</a:t>
            </a:r>
            <a:r>
              <a:rPr lang="en-GB" sz="1400" b="1" dirty="0">
                <a:solidFill>
                  <a:srgbClr val="1990C8"/>
                </a:solidFill>
                <a:highlight>
                  <a:srgbClr val="FFFF00"/>
                </a:highlight>
              </a:rPr>
              <a:t>SMEs Track call</a:t>
            </a:r>
            <a:r>
              <a:rPr lang="en-GB" sz="1400" dirty="0">
                <a:highlight>
                  <a:srgbClr val="FFFF00"/>
                </a:highlight>
              </a:rPr>
              <a:t>)</a:t>
            </a:r>
            <a:r>
              <a:rPr lang="en-GB" sz="1400" dirty="0"/>
              <a:t>, to spread Technology Transfer (</a:t>
            </a:r>
            <a:r>
              <a:rPr lang="en-GB" sz="1400" b="1" dirty="0">
                <a:solidFill>
                  <a:srgbClr val="1990C8"/>
                </a:solidFill>
              </a:rPr>
              <a:t>TT Track call</a:t>
            </a:r>
            <a:r>
              <a:rPr lang="en-GB" sz="1400" dirty="0"/>
              <a:t>) and to select Affiliated Big Science Organizations </a:t>
            </a:r>
            <a:r>
              <a:rPr lang="en-GB" sz="1400" dirty="0">
                <a:highlight>
                  <a:srgbClr val="FFFF00"/>
                </a:highlight>
              </a:rPr>
              <a:t>(</a:t>
            </a:r>
            <a:r>
              <a:rPr lang="en-GB" sz="1400" b="1" dirty="0">
                <a:solidFill>
                  <a:srgbClr val="1990C8"/>
                </a:solidFill>
                <a:highlight>
                  <a:srgbClr val="FFFF00"/>
                </a:highlight>
              </a:rPr>
              <a:t>ABSOs call</a:t>
            </a:r>
            <a:r>
              <a:rPr lang="en-GB" sz="1400" dirty="0">
                <a:highlight>
                  <a:srgbClr val="FFFF00"/>
                </a:highlight>
              </a:rPr>
              <a:t>) </a:t>
            </a:r>
            <a:r>
              <a:rPr lang="en-GB" sz="1400" dirty="0"/>
              <a:t>already implemented in previous BSBF editions, such as the call to host BSBF next edition. </a:t>
            </a:r>
          </a:p>
          <a:p>
            <a:pPr marL="0" indent="0">
              <a:buNone/>
            </a:pPr>
            <a:endParaRPr lang="en-GB" sz="1400" dirty="0"/>
          </a:p>
          <a:p>
            <a:pPr marL="0" indent="0">
              <a:buNone/>
            </a:pPr>
            <a:r>
              <a:rPr lang="en-GB" sz="1400" dirty="0"/>
              <a:t>All these calls will be prepared and launched under responsibility of </a:t>
            </a:r>
            <a:r>
              <a:rPr lang="en-GB" sz="1400" dirty="0">
                <a:solidFill>
                  <a:srgbClr val="1990C8"/>
                </a:solidFill>
              </a:rPr>
              <a:t>BSBF Trieste 2024 </a:t>
            </a:r>
            <a:r>
              <a:rPr lang="en-GB" sz="1400" dirty="0"/>
              <a:t>and they will be published on </a:t>
            </a:r>
            <a:r>
              <a:rPr lang="en-GB" sz="1400" b="1" dirty="0">
                <a:solidFill>
                  <a:srgbClr val="1990C8"/>
                </a:solidFill>
              </a:rPr>
              <a:t>www.BSBF2024.org</a:t>
            </a:r>
            <a:r>
              <a:rPr lang="en-GB" sz="1400" dirty="0"/>
              <a:t> website </a:t>
            </a:r>
          </a:p>
          <a:p>
            <a:pPr marL="0" indent="0">
              <a:buNone/>
            </a:pPr>
            <a:r>
              <a:rPr lang="en-GB" sz="1400" dirty="0">
                <a:solidFill>
                  <a:schemeClr val="tx1"/>
                </a:solidFill>
              </a:rPr>
              <a:t>Big Science Organizations</a:t>
            </a:r>
            <a:r>
              <a:rPr lang="en-GB" sz="1400" dirty="0"/>
              <a:t> and </a:t>
            </a:r>
            <a:r>
              <a:rPr lang="en-GB" sz="1400" dirty="0">
                <a:solidFill>
                  <a:schemeClr val="tx1"/>
                </a:solidFill>
              </a:rPr>
              <a:t>ILOs</a:t>
            </a:r>
            <a:r>
              <a:rPr lang="en-GB" sz="1400" dirty="0"/>
              <a:t> will disseminate notice regarding those calls throughout their channels.</a:t>
            </a:r>
          </a:p>
          <a:p>
            <a:pPr marL="0" indent="0">
              <a:buNone/>
            </a:pPr>
            <a:r>
              <a:rPr lang="en-GB" sz="1400" dirty="0"/>
              <a:t> </a:t>
            </a:r>
            <a:endParaRPr lang="it-IT" sz="1400" dirty="0"/>
          </a:p>
        </p:txBody>
      </p:sp>
    </p:spTree>
    <p:extLst>
      <p:ext uri="{BB962C8B-B14F-4D97-AF65-F5344CB8AC3E}">
        <p14:creationId xmlns:p14="http://schemas.microsoft.com/office/powerpoint/2010/main" val="37319193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115616" y="358233"/>
            <a:ext cx="7632848" cy="4427033"/>
          </a:xfrm>
        </p:spPr>
        <p:txBody>
          <a:bodyPr>
            <a:normAutofit/>
          </a:bodyPr>
          <a:lstStyle/>
          <a:p>
            <a:pPr marL="0" indent="0">
              <a:buNone/>
            </a:pPr>
            <a:r>
              <a:rPr lang="en-GB" sz="2400" b="1" dirty="0">
                <a:solidFill>
                  <a:srgbClr val="1990C8"/>
                </a:solidFill>
              </a:rPr>
              <a:t>B2B and B2C sessions</a:t>
            </a:r>
          </a:p>
          <a:p>
            <a:pPr marL="0" indent="0">
              <a:buNone/>
            </a:pPr>
            <a:endParaRPr lang="it-IT" sz="1400" dirty="0"/>
          </a:p>
          <a:p>
            <a:pPr marL="0" indent="0">
              <a:buNone/>
            </a:pPr>
            <a:r>
              <a:rPr lang="en-GB" sz="1400" dirty="0"/>
              <a:t>BSBF Trieste 2024 considers B2B and B2C meetings to be one of the main purposes of BSBF in order to build partnerships and networking for construction of a Big Science Common Market. For this reason, we included the options to organize a significant number of 1 to 1s (B2B and B2C meetings) running at the same time as 16 parallel session presentations, industrial exhibition and </a:t>
            </a:r>
            <a:r>
              <a:rPr lang="en-GB" sz="1400" u="sng" dirty="0"/>
              <a:t>we add </a:t>
            </a:r>
            <a:r>
              <a:rPr lang="en-GB" sz="1400" dirty="0"/>
              <a:t>the possibility to have special kind of B2C even during the morning of </a:t>
            </a:r>
            <a:r>
              <a:rPr lang="en-GB" sz="1400" u="sng" dirty="0"/>
              <a:t>Day 3</a:t>
            </a:r>
            <a:r>
              <a:rPr lang="en-GB" sz="1400" dirty="0"/>
              <a:t>. </a:t>
            </a:r>
          </a:p>
          <a:p>
            <a:pPr marL="0" indent="0">
              <a:buNone/>
            </a:pPr>
            <a:r>
              <a:rPr lang="en-GB" sz="1400" dirty="0">
                <a:highlight>
                  <a:srgbClr val="FFFF00"/>
                </a:highlight>
              </a:rPr>
              <a:t>B2B open: 2 – 4 October 2024</a:t>
            </a:r>
            <a:r>
              <a:rPr lang="en-GB" sz="1400" dirty="0"/>
              <a:t>, in two separate halls.</a:t>
            </a:r>
          </a:p>
          <a:p>
            <a:pPr marL="0" indent="0">
              <a:buNone/>
            </a:pPr>
            <a:endParaRPr lang="en-GB" sz="1400" dirty="0"/>
          </a:p>
          <a:p>
            <a:pPr marL="0" indent="0">
              <a:buNone/>
            </a:pPr>
            <a:r>
              <a:rPr lang="en-GB" sz="1400" dirty="0"/>
              <a:t>As for past editions, It will be provided a matching system to fix B2B among participants through BSBF2024 website and app.</a:t>
            </a:r>
            <a:endParaRPr lang="it-IT" sz="1400" dirty="0"/>
          </a:p>
          <a:p>
            <a:pPr marL="0" indent="0">
              <a:buNone/>
            </a:pPr>
            <a:endParaRPr lang="en-GB" sz="1400" dirty="0"/>
          </a:p>
          <a:p>
            <a:pPr marL="0" indent="0">
              <a:buNone/>
            </a:pPr>
            <a:r>
              <a:rPr lang="en-GB" sz="1400" dirty="0"/>
              <a:t>It will also be possible to arrange informal bilateral meetings during breaks and in other free moments. Furthermore, we are also planning to offer places for informal dates in Trieste and the possibility of arranging videoconference meetings in the weeks following the event.</a:t>
            </a:r>
            <a:endParaRPr lang="it-IT" sz="1400" dirty="0"/>
          </a:p>
          <a:p>
            <a:endParaRPr lang="it-IT" sz="1400" dirty="0"/>
          </a:p>
        </p:txBody>
      </p:sp>
    </p:spTree>
    <p:extLst>
      <p:ext uri="{BB962C8B-B14F-4D97-AF65-F5344CB8AC3E}">
        <p14:creationId xmlns:p14="http://schemas.microsoft.com/office/powerpoint/2010/main" val="1505574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115616" y="331230"/>
            <a:ext cx="7704856" cy="4481039"/>
          </a:xfrm>
        </p:spPr>
        <p:txBody>
          <a:bodyPr>
            <a:normAutofit/>
          </a:bodyPr>
          <a:lstStyle/>
          <a:p>
            <a:pPr marL="0" indent="0">
              <a:buNone/>
            </a:pPr>
            <a:r>
              <a:rPr lang="en-GB" sz="2400" b="1" dirty="0">
                <a:solidFill>
                  <a:srgbClr val="1990C8"/>
                </a:solidFill>
              </a:rPr>
              <a:t>Exhibition /Sponsors</a:t>
            </a:r>
          </a:p>
          <a:p>
            <a:pPr marL="0" indent="0">
              <a:buNone/>
            </a:pPr>
            <a:r>
              <a:rPr lang="en-GB" sz="1400" dirty="0"/>
              <a:t>BSOs, ILOs and companies will have at disposal a huge exhibition spaces, organized in a double hall in the Trieste Conference Centre located by the sea. Bearing in mind the high requests from companies in the past editions, we have planned to have the biggest BSBF exhibition with more than </a:t>
            </a:r>
            <a:r>
              <a:rPr lang="en-GB" sz="1400" dirty="0">
                <a:solidFill>
                  <a:srgbClr val="1990C8"/>
                </a:solidFill>
              </a:rPr>
              <a:t>130 booths </a:t>
            </a:r>
            <a:r>
              <a:rPr lang="en-GB" sz="1400" dirty="0"/>
              <a:t>in Trieste in order to provide all potential exhibitors with as much visibility as possible, so developing business impact and public awareness for the whole BSBF brand.</a:t>
            </a:r>
          </a:p>
          <a:p>
            <a:pPr marL="0" indent="0">
              <a:buNone/>
            </a:pPr>
            <a:endParaRPr lang="it-IT" sz="1400" dirty="0"/>
          </a:p>
          <a:p>
            <a:pPr marL="0" indent="0">
              <a:buNone/>
            </a:pPr>
            <a:r>
              <a:rPr lang="en-GB" sz="1400" dirty="0"/>
              <a:t>As usual the industrial exhibition it will be inaugurated on Day 0 with an authorities walk and It will be open in Day 1 and 2. An extra day opening would be available in Day 3 for BSOs and companies involved in career opportunities satellite session. </a:t>
            </a:r>
          </a:p>
          <a:p>
            <a:pPr marL="0" indent="0">
              <a:buNone/>
            </a:pPr>
            <a:r>
              <a:rPr lang="en-GB" sz="1400" dirty="0">
                <a:highlight>
                  <a:srgbClr val="FFFF00"/>
                </a:highlight>
              </a:rPr>
              <a:t>Exhibition area open: 1 – 4 October 2024</a:t>
            </a:r>
            <a:r>
              <a:rPr lang="en-GB" sz="1400" dirty="0"/>
              <a:t>, in two separate halls.</a:t>
            </a:r>
          </a:p>
          <a:p>
            <a:pPr marL="0" indent="0">
              <a:buNone/>
            </a:pPr>
            <a:endParaRPr lang="it-IT" sz="1400" dirty="0"/>
          </a:p>
          <a:p>
            <a:pPr marL="0" indent="0">
              <a:buNone/>
            </a:pPr>
            <a:r>
              <a:rPr lang="en-GB" sz="1400" dirty="0"/>
              <a:t>Exhibition fares and Sponsor packages are already published on </a:t>
            </a:r>
            <a:r>
              <a:rPr lang="en-GB" sz="1400" dirty="0">
                <a:hlinkClick r:id="rId3"/>
              </a:rPr>
              <a:t>https://www.bsbf2024.org/exhibition/</a:t>
            </a:r>
            <a:endParaRPr lang="en-GB" sz="1400" dirty="0"/>
          </a:p>
          <a:p>
            <a:pPr marL="0" indent="0">
              <a:buNone/>
            </a:pPr>
            <a:endParaRPr lang="en-GB" sz="1400" dirty="0"/>
          </a:p>
          <a:p>
            <a:pPr marL="0" indent="0">
              <a:buNone/>
            </a:pPr>
            <a:r>
              <a:rPr lang="en-GB" sz="1400" dirty="0"/>
              <a:t>Standard open registration from end November 2023</a:t>
            </a:r>
            <a:endParaRPr lang="it-IT" sz="1400" dirty="0"/>
          </a:p>
          <a:p>
            <a:endParaRPr lang="it-IT" sz="1400" dirty="0"/>
          </a:p>
        </p:txBody>
      </p:sp>
    </p:spTree>
    <p:extLst>
      <p:ext uri="{BB962C8B-B14F-4D97-AF65-F5344CB8AC3E}">
        <p14:creationId xmlns:p14="http://schemas.microsoft.com/office/powerpoint/2010/main" val="401771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196625" y="158973"/>
            <a:ext cx="6588732" cy="4427033"/>
          </a:xfrm>
        </p:spPr>
        <p:txBody>
          <a:bodyPr>
            <a:normAutofit/>
          </a:bodyPr>
          <a:lstStyle/>
          <a:p>
            <a:pPr marL="0" indent="0">
              <a:buNone/>
            </a:pPr>
            <a:r>
              <a:rPr lang="it-IT" sz="2400" b="1" dirty="0">
                <a:solidFill>
                  <a:srgbClr val="1990C8"/>
                </a:solidFill>
              </a:rPr>
              <a:t>4th </a:t>
            </a:r>
            <a:r>
              <a:rPr lang="it-IT" sz="2400" b="1" dirty="0" err="1">
                <a:solidFill>
                  <a:srgbClr val="1990C8"/>
                </a:solidFill>
              </a:rPr>
              <a:t>October</a:t>
            </a:r>
            <a:r>
              <a:rPr lang="it-IT" sz="2400" b="1" dirty="0">
                <a:solidFill>
                  <a:srgbClr val="1990C8"/>
                </a:solidFill>
              </a:rPr>
              <a:t> 2024 </a:t>
            </a:r>
            <a:r>
              <a:rPr lang="it-IT" sz="2400" b="1" dirty="0" err="1">
                <a:solidFill>
                  <a:srgbClr val="1990C8"/>
                </a:solidFill>
              </a:rPr>
              <a:t>programme</a:t>
            </a:r>
            <a:r>
              <a:rPr lang="it-IT" sz="2400" b="1" dirty="0">
                <a:solidFill>
                  <a:srgbClr val="1990C8"/>
                </a:solidFill>
              </a:rPr>
              <a:t> </a:t>
            </a:r>
            <a:r>
              <a:rPr lang="it-IT" sz="2400" dirty="0">
                <a:solidFill>
                  <a:srgbClr val="1990C8"/>
                </a:solidFill>
              </a:rPr>
              <a:t>(NEW)</a:t>
            </a:r>
          </a:p>
          <a:p>
            <a:r>
              <a:rPr lang="it-IT" sz="1400" dirty="0"/>
              <a:t>Free </a:t>
            </a:r>
            <a:r>
              <a:rPr lang="it-IT" sz="1400" dirty="0" err="1"/>
              <a:t>access</a:t>
            </a:r>
            <a:r>
              <a:rPr lang="it-IT" sz="1400" dirty="0"/>
              <a:t> to BSBF2024 (to </a:t>
            </a:r>
            <a:r>
              <a:rPr lang="it-IT" sz="1400" dirty="0" err="1"/>
              <a:t>increase</a:t>
            </a:r>
            <a:r>
              <a:rPr lang="it-IT" sz="1400" dirty="0"/>
              <a:t> </a:t>
            </a:r>
            <a:r>
              <a:rPr lang="it-IT" sz="1400" dirty="0" err="1"/>
              <a:t>participation</a:t>
            </a:r>
            <a:r>
              <a:rPr lang="it-IT" sz="1400" dirty="0"/>
              <a:t> of </a:t>
            </a:r>
            <a:r>
              <a:rPr lang="it-IT" sz="1400" dirty="0" err="1"/>
              <a:t>young</a:t>
            </a:r>
            <a:r>
              <a:rPr lang="it-IT" sz="1400" dirty="0"/>
              <a:t> </a:t>
            </a:r>
            <a:r>
              <a:rPr lang="it-IT" sz="1400" dirty="0" err="1"/>
              <a:t>researchers</a:t>
            </a:r>
            <a:r>
              <a:rPr lang="it-IT" sz="1400" dirty="0"/>
              <a:t>, </a:t>
            </a:r>
            <a:r>
              <a:rPr lang="it-IT" sz="1400" dirty="0" err="1"/>
              <a:t>women</a:t>
            </a:r>
            <a:r>
              <a:rPr lang="it-IT" sz="1400" dirty="0"/>
              <a:t> in Big Science, </a:t>
            </a:r>
            <a:r>
              <a:rPr lang="it-IT" sz="1400" dirty="0" err="1"/>
              <a:t>interested</a:t>
            </a:r>
            <a:r>
              <a:rPr lang="it-IT" sz="1400" dirty="0"/>
              <a:t> general public, </a:t>
            </a:r>
            <a:r>
              <a:rPr lang="it-IT" sz="1400" dirty="0" err="1"/>
              <a:t>etc</a:t>
            </a:r>
            <a:r>
              <a:rPr lang="it-IT" sz="1400" dirty="0"/>
              <a:t>);</a:t>
            </a:r>
          </a:p>
          <a:p>
            <a:r>
              <a:rPr lang="it-IT" sz="1400" dirty="0"/>
              <a:t>Free stay in </a:t>
            </a:r>
            <a:r>
              <a:rPr lang="it-IT" sz="1400" dirty="0" err="1"/>
              <a:t>exhibition</a:t>
            </a:r>
            <a:r>
              <a:rPr lang="it-IT" sz="1400" dirty="0"/>
              <a:t> area for </a:t>
            </a:r>
            <a:r>
              <a:rPr lang="it-IT" sz="1400" dirty="0" err="1"/>
              <a:t>BSOs</a:t>
            </a:r>
            <a:r>
              <a:rPr lang="it-IT" sz="1400" dirty="0"/>
              <a:t> and companies </a:t>
            </a:r>
            <a:r>
              <a:rPr lang="it-IT" sz="1400" dirty="0" err="1"/>
              <a:t>boothes</a:t>
            </a:r>
            <a:r>
              <a:rPr lang="it-IT" sz="1400" dirty="0"/>
              <a:t> </a:t>
            </a:r>
            <a:r>
              <a:rPr lang="it-IT" sz="1400" dirty="0" err="1"/>
              <a:t>involved</a:t>
            </a:r>
            <a:r>
              <a:rPr lang="it-IT" sz="1400" dirty="0"/>
              <a:t> in </a:t>
            </a:r>
            <a:r>
              <a:rPr lang="it-IT" sz="1400" dirty="0" err="1"/>
              <a:t>Day</a:t>
            </a:r>
            <a:r>
              <a:rPr lang="it-IT" sz="1400" dirty="0"/>
              <a:t> 3 satellite </a:t>
            </a:r>
            <a:r>
              <a:rPr lang="it-IT" sz="1400" dirty="0" err="1"/>
              <a:t>meetings</a:t>
            </a:r>
            <a:r>
              <a:rPr lang="it-IT" sz="1400" dirty="0"/>
              <a:t> for </a:t>
            </a:r>
            <a:r>
              <a:rPr lang="it-IT" sz="1400" dirty="0" err="1"/>
              <a:t>direct</a:t>
            </a:r>
            <a:r>
              <a:rPr lang="it-IT" sz="1400" dirty="0"/>
              <a:t> </a:t>
            </a:r>
            <a:r>
              <a:rPr lang="it-IT" sz="1400" dirty="0" err="1"/>
              <a:t>contacts</a:t>
            </a:r>
            <a:r>
              <a:rPr lang="it-IT" sz="1400" dirty="0"/>
              <a:t>;</a:t>
            </a:r>
          </a:p>
          <a:p>
            <a:r>
              <a:rPr lang="it-IT" sz="1400" dirty="0"/>
              <a:t>Extra opening </a:t>
            </a:r>
            <a:r>
              <a:rPr lang="it-IT" sz="1400" dirty="0" err="1"/>
              <a:t>day</a:t>
            </a:r>
            <a:r>
              <a:rPr lang="it-IT" sz="1400" dirty="0"/>
              <a:t> for B2B and B2C </a:t>
            </a:r>
            <a:r>
              <a:rPr lang="it-IT" sz="1400" dirty="0" err="1"/>
              <a:t>meetings</a:t>
            </a:r>
            <a:r>
              <a:rPr lang="it-IT" sz="1400" dirty="0"/>
              <a:t>;</a:t>
            </a:r>
          </a:p>
          <a:p>
            <a:r>
              <a:rPr lang="it-IT" sz="1400" dirty="0" err="1"/>
              <a:t>Visits</a:t>
            </a:r>
            <a:r>
              <a:rPr lang="it-IT" sz="1400" dirty="0"/>
              <a:t> to </a:t>
            </a:r>
            <a:r>
              <a:rPr lang="it-IT" sz="1400" dirty="0" err="1"/>
              <a:t>Research</a:t>
            </a:r>
            <a:r>
              <a:rPr lang="it-IT" sz="1400" dirty="0"/>
              <a:t> </a:t>
            </a:r>
            <a:r>
              <a:rPr lang="it-IT" sz="1400" dirty="0" err="1"/>
              <a:t>Infrastructure</a:t>
            </a:r>
            <a:r>
              <a:rPr lang="it-IT" sz="1400" dirty="0"/>
              <a:t> </a:t>
            </a:r>
            <a:r>
              <a:rPr lang="it-IT" sz="1400" dirty="0" err="1"/>
              <a:t>reserved</a:t>
            </a:r>
            <a:r>
              <a:rPr lang="it-IT" sz="1400" dirty="0"/>
              <a:t> to </a:t>
            </a:r>
            <a:r>
              <a:rPr lang="it-IT" sz="1400" dirty="0" err="1"/>
              <a:t>registered</a:t>
            </a:r>
            <a:r>
              <a:rPr lang="it-IT" sz="1400" dirty="0"/>
              <a:t> in BSBF2024</a:t>
            </a:r>
          </a:p>
          <a:p>
            <a:pPr marL="0" indent="0">
              <a:buNone/>
            </a:pPr>
            <a:endParaRPr lang="it-IT" sz="1400" dirty="0"/>
          </a:p>
          <a:p>
            <a:pPr marL="0" indent="0">
              <a:buNone/>
            </a:pPr>
            <a:endParaRPr lang="it-IT" sz="1400" dirty="0"/>
          </a:p>
          <a:p>
            <a:endParaRPr lang="it-IT" sz="1400" dirty="0"/>
          </a:p>
          <a:p>
            <a:endParaRPr lang="it-IT" sz="1400" dirty="0"/>
          </a:p>
        </p:txBody>
      </p:sp>
      <p:pic>
        <p:nvPicPr>
          <p:cNvPr id="10" name="Immagin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7702" y="2537870"/>
            <a:ext cx="5778642" cy="1692697"/>
          </a:xfrm>
          <a:prstGeom prst="rect">
            <a:avLst/>
          </a:prstGeom>
        </p:spPr>
      </p:pic>
    </p:spTree>
    <p:extLst>
      <p:ext uri="{BB962C8B-B14F-4D97-AF65-F5344CB8AC3E}">
        <p14:creationId xmlns:p14="http://schemas.microsoft.com/office/powerpoint/2010/main" val="348854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467544" y="267494"/>
            <a:ext cx="7560840" cy="4481039"/>
          </a:xfrm>
        </p:spPr>
        <p:txBody>
          <a:bodyPr>
            <a:normAutofit/>
          </a:bodyPr>
          <a:lstStyle/>
          <a:p>
            <a:pPr marL="0" indent="0">
              <a:buNone/>
            </a:pPr>
            <a:r>
              <a:rPr lang="it-IT" sz="2400" b="1" dirty="0">
                <a:solidFill>
                  <a:srgbClr val="1990C8"/>
                </a:solidFill>
              </a:rPr>
              <a:t>4th </a:t>
            </a:r>
            <a:r>
              <a:rPr lang="it-IT" sz="2400" b="1" dirty="0" err="1">
                <a:solidFill>
                  <a:srgbClr val="1990C8"/>
                </a:solidFill>
              </a:rPr>
              <a:t>October</a:t>
            </a:r>
            <a:r>
              <a:rPr lang="it-IT" sz="2400" b="1" dirty="0">
                <a:solidFill>
                  <a:srgbClr val="1990C8"/>
                </a:solidFill>
              </a:rPr>
              <a:t> 2024 - </a:t>
            </a:r>
            <a:r>
              <a:rPr lang="it-IT" sz="2400" b="1" dirty="0" err="1">
                <a:solidFill>
                  <a:srgbClr val="1990C8"/>
                </a:solidFill>
              </a:rPr>
              <a:t>Visits</a:t>
            </a:r>
            <a:r>
              <a:rPr lang="it-IT" sz="2400" b="1" dirty="0">
                <a:solidFill>
                  <a:srgbClr val="1990C8"/>
                </a:solidFill>
              </a:rPr>
              <a:t> </a:t>
            </a:r>
            <a:r>
              <a:rPr lang="it-IT" sz="2400" b="1" dirty="0" err="1">
                <a:solidFill>
                  <a:srgbClr val="1990C8"/>
                </a:solidFill>
              </a:rPr>
              <a:t>Research</a:t>
            </a:r>
            <a:r>
              <a:rPr lang="it-IT" sz="2400" b="1" dirty="0">
                <a:solidFill>
                  <a:srgbClr val="1990C8"/>
                </a:solidFill>
              </a:rPr>
              <a:t> </a:t>
            </a:r>
            <a:r>
              <a:rPr lang="it-IT" sz="2400" b="1" dirty="0" err="1">
                <a:solidFill>
                  <a:srgbClr val="1990C8"/>
                </a:solidFill>
              </a:rPr>
              <a:t>Infrastructures</a:t>
            </a:r>
            <a:endParaRPr lang="it-IT" sz="2400" b="1" dirty="0">
              <a:solidFill>
                <a:srgbClr val="1990C8"/>
              </a:solidFill>
            </a:endParaRPr>
          </a:p>
          <a:p>
            <a:pPr marL="0" indent="0">
              <a:buNone/>
            </a:pPr>
            <a:r>
              <a:rPr lang="en-US" sz="1400" dirty="0"/>
              <a:t>As usual BSBF Trieste 2024 is </a:t>
            </a:r>
            <a:r>
              <a:rPr lang="en-US" sz="1400" dirty="0" err="1"/>
              <a:t>organising</a:t>
            </a:r>
            <a:r>
              <a:rPr lang="en-US" sz="1400" dirty="0"/>
              <a:t> visits to nearby cross borders relevant Research Infrastructures in Italy and Slovenia. Reservation is restricted to persons registered to BSBF2024</a:t>
            </a:r>
          </a:p>
          <a:p>
            <a:pPr marL="0" indent="0">
              <a:buNone/>
            </a:pPr>
            <a:endParaRPr lang="en-US" sz="1400" dirty="0"/>
          </a:p>
          <a:p>
            <a:pPr marL="0" indent="0">
              <a:buNone/>
            </a:pPr>
            <a:r>
              <a:rPr lang="en-US" sz="1400" dirty="0"/>
              <a:t>Option 1</a:t>
            </a:r>
            <a:br>
              <a:rPr lang="en-US" sz="1400" dirty="0"/>
            </a:br>
            <a:r>
              <a:rPr lang="en-US" sz="1400" dirty="0" err="1">
                <a:solidFill>
                  <a:srgbClr val="1990C8"/>
                </a:solidFill>
              </a:rPr>
              <a:t>Elettra</a:t>
            </a:r>
            <a:r>
              <a:rPr lang="en-US" sz="1400" dirty="0">
                <a:solidFill>
                  <a:srgbClr val="1990C8"/>
                </a:solidFill>
              </a:rPr>
              <a:t> </a:t>
            </a:r>
            <a:r>
              <a:rPr lang="en-US" sz="1400" dirty="0" err="1">
                <a:solidFill>
                  <a:srgbClr val="1990C8"/>
                </a:solidFill>
              </a:rPr>
              <a:t>Sincrotrone</a:t>
            </a:r>
            <a:r>
              <a:rPr lang="en-US" sz="1400" dirty="0">
                <a:solidFill>
                  <a:srgbClr val="1990C8"/>
                </a:solidFill>
              </a:rPr>
              <a:t> Trieste &amp; </a:t>
            </a:r>
            <a:r>
              <a:rPr lang="en-US" sz="1400" dirty="0" err="1">
                <a:solidFill>
                  <a:srgbClr val="1990C8"/>
                </a:solidFill>
              </a:rPr>
              <a:t>Kyma</a:t>
            </a:r>
            <a:endParaRPr lang="en-US" sz="1400" dirty="0">
              <a:solidFill>
                <a:srgbClr val="1990C8"/>
              </a:solidFill>
            </a:endParaRPr>
          </a:p>
          <a:p>
            <a:pPr marL="0" indent="0">
              <a:buNone/>
            </a:pPr>
            <a:r>
              <a:rPr lang="en-US" sz="1400" dirty="0"/>
              <a:t> </a:t>
            </a:r>
          </a:p>
          <a:p>
            <a:pPr marL="0" indent="0">
              <a:buNone/>
            </a:pPr>
            <a:r>
              <a:rPr lang="en-US" sz="1400" dirty="0"/>
              <a:t>Option 2</a:t>
            </a:r>
            <a:br>
              <a:rPr lang="en-US" sz="1400" dirty="0"/>
            </a:br>
            <a:r>
              <a:rPr lang="en-US" sz="1400" dirty="0">
                <a:solidFill>
                  <a:srgbClr val="1990C8"/>
                </a:solidFill>
              </a:rPr>
              <a:t>Josef Stefan Institute &amp; </a:t>
            </a:r>
            <a:r>
              <a:rPr lang="en-US" sz="1400" dirty="0" err="1">
                <a:solidFill>
                  <a:srgbClr val="1990C8"/>
                </a:solidFill>
              </a:rPr>
              <a:t>Nanocenter</a:t>
            </a:r>
            <a:endParaRPr lang="en-US" sz="1400" dirty="0">
              <a:solidFill>
                <a:srgbClr val="1990C8"/>
              </a:solidFill>
            </a:endParaRPr>
          </a:p>
          <a:p>
            <a:pPr marL="0" indent="0">
              <a:buNone/>
            </a:pPr>
            <a:endParaRPr lang="en-US" sz="1400" dirty="0"/>
          </a:p>
          <a:p>
            <a:pPr marL="0" indent="0">
              <a:buNone/>
            </a:pPr>
            <a:r>
              <a:rPr lang="en-US" sz="1400" dirty="0"/>
              <a:t>Option 3</a:t>
            </a:r>
            <a:br>
              <a:rPr lang="en-US" sz="1400" dirty="0"/>
            </a:br>
            <a:r>
              <a:rPr lang="en-US" sz="1400" dirty="0">
                <a:solidFill>
                  <a:srgbClr val="1990C8"/>
                </a:solidFill>
              </a:rPr>
              <a:t>The National Institute of Oceanography </a:t>
            </a:r>
            <a:br>
              <a:rPr lang="en-US" sz="1400" dirty="0">
                <a:solidFill>
                  <a:srgbClr val="1990C8"/>
                </a:solidFill>
              </a:rPr>
            </a:br>
            <a:r>
              <a:rPr lang="en-US" sz="1400" dirty="0">
                <a:solidFill>
                  <a:srgbClr val="1990C8"/>
                </a:solidFill>
              </a:rPr>
              <a:t>and Applied Geophysics – OGS </a:t>
            </a:r>
          </a:p>
          <a:p>
            <a:pPr marL="0" indent="0">
              <a:buNone/>
            </a:pPr>
            <a:endParaRPr lang="en-US" sz="1400" dirty="0"/>
          </a:p>
          <a:p>
            <a:pPr marL="0" indent="0">
              <a:buNone/>
            </a:pPr>
            <a:endParaRPr lang="en-US" sz="1400" dirty="0"/>
          </a:p>
          <a:p>
            <a:pPr marL="0" indent="0">
              <a:buNone/>
            </a:pPr>
            <a:endParaRPr lang="en-US" sz="1400" dirty="0"/>
          </a:p>
          <a:p>
            <a:pPr marL="0" indent="0">
              <a:buNone/>
            </a:pPr>
            <a:endParaRPr lang="it-IT" sz="1400"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6006" y="1832214"/>
            <a:ext cx="4410490" cy="2698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8172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043608" y="267494"/>
            <a:ext cx="7704856" cy="4427033"/>
          </a:xfrm>
        </p:spPr>
        <p:txBody>
          <a:bodyPr>
            <a:normAutofit/>
          </a:bodyPr>
          <a:lstStyle/>
          <a:p>
            <a:pPr marL="0" indent="0">
              <a:buNone/>
            </a:pPr>
            <a:r>
              <a:rPr lang="it-IT" sz="2400" b="1" dirty="0">
                <a:solidFill>
                  <a:srgbClr val="1990C8"/>
                </a:solidFill>
              </a:rPr>
              <a:t>4th </a:t>
            </a:r>
            <a:r>
              <a:rPr lang="it-IT" sz="2400" b="1" dirty="0" err="1">
                <a:solidFill>
                  <a:srgbClr val="1990C8"/>
                </a:solidFill>
              </a:rPr>
              <a:t>October</a:t>
            </a:r>
            <a:r>
              <a:rPr lang="it-IT" sz="2400" b="1" dirty="0">
                <a:solidFill>
                  <a:srgbClr val="1990C8"/>
                </a:solidFill>
              </a:rPr>
              <a:t> 2024 – Career </a:t>
            </a:r>
            <a:r>
              <a:rPr lang="it-IT" sz="2400" b="1" dirty="0" err="1">
                <a:solidFill>
                  <a:srgbClr val="1990C8"/>
                </a:solidFill>
              </a:rPr>
              <a:t>opportunities</a:t>
            </a:r>
            <a:r>
              <a:rPr lang="it-IT" sz="2400" dirty="0">
                <a:solidFill>
                  <a:srgbClr val="1990C8"/>
                </a:solidFill>
              </a:rPr>
              <a:t> </a:t>
            </a:r>
          </a:p>
          <a:p>
            <a:pPr marL="0" indent="0">
              <a:buNone/>
            </a:pPr>
            <a:r>
              <a:rPr lang="it-IT" sz="2400" dirty="0">
                <a:solidFill>
                  <a:srgbClr val="1990C8"/>
                </a:solidFill>
              </a:rPr>
              <a:t>EURES Satellite session</a:t>
            </a:r>
          </a:p>
          <a:p>
            <a:pPr marL="0" indent="0">
              <a:buNone/>
            </a:pPr>
            <a:endParaRPr lang="it-IT" sz="1400" dirty="0"/>
          </a:p>
          <a:p>
            <a:pPr marL="0" indent="0">
              <a:buNone/>
            </a:pPr>
            <a:r>
              <a:rPr lang="it-IT" sz="1400" dirty="0" err="1"/>
              <a:t>According</a:t>
            </a:r>
            <a:r>
              <a:rPr lang="it-IT" sz="1400" dirty="0"/>
              <a:t> with the success of the BSBF2022 session «Career </a:t>
            </a:r>
            <a:r>
              <a:rPr lang="it-IT" sz="1400" dirty="0" err="1"/>
              <a:t>opportunities</a:t>
            </a:r>
            <a:r>
              <a:rPr lang="it-IT" sz="1400" dirty="0"/>
              <a:t> and </a:t>
            </a:r>
            <a:r>
              <a:rPr lang="it-IT" sz="1400" dirty="0" err="1"/>
              <a:t>pathways</a:t>
            </a:r>
            <a:r>
              <a:rPr lang="it-IT" sz="1400" dirty="0"/>
              <a:t> in the Big Science Market» in Granada, BSBF Trieste 2024 </a:t>
            </a:r>
            <a:r>
              <a:rPr lang="it-IT" sz="1400" dirty="0" err="1"/>
              <a:t>strongly</a:t>
            </a:r>
            <a:r>
              <a:rPr lang="it-IT" sz="1400" dirty="0"/>
              <a:t> </a:t>
            </a:r>
            <a:r>
              <a:rPr lang="it-IT" sz="1400" dirty="0" err="1"/>
              <a:t>supports</a:t>
            </a:r>
            <a:r>
              <a:rPr lang="it-IT" sz="1400" dirty="0"/>
              <a:t> the </a:t>
            </a:r>
            <a:r>
              <a:rPr lang="it-IT" sz="1400" dirty="0" err="1"/>
              <a:t>proposal</a:t>
            </a:r>
            <a:r>
              <a:rPr lang="it-IT" sz="1400" dirty="0"/>
              <a:t> to replicate and </a:t>
            </a:r>
            <a:r>
              <a:rPr lang="it-IT" sz="1400" dirty="0" err="1"/>
              <a:t>improve</a:t>
            </a:r>
            <a:r>
              <a:rPr lang="it-IT" sz="1400" dirty="0"/>
              <a:t> the Career </a:t>
            </a:r>
            <a:r>
              <a:rPr lang="it-IT" sz="1400" dirty="0" err="1"/>
              <a:t>opportunities</a:t>
            </a:r>
            <a:r>
              <a:rPr lang="it-IT" sz="1400" dirty="0"/>
              <a:t> </a:t>
            </a:r>
            <a:r>
              <a:rPr lang="it-IT" sz="1400" dirty="0" err="1"/>
              <a:t>dimension</a:t>
            </a:r>
            <a:r>
              <a:rPr lang="it-IT" sz="1400" dirty="0"/>
              <a:t> in the Forum.</a:t>
            </a:r>
          </a:p>
          <a:p>
            <a:pPr marL="0" indent="0">
              <a:buNone/>
            </a:pPr>
            <a:r>
              <a:rPr lang="it-IT" sz="1400" dirty="0"/>
              <a:t>For </a:t>
            </a:r>
            <a:r>
              <a:rPr lang="it-IT" sz="1400" dirty="0" err="1"/>
              <a:t>this</a:t>
            </a:r>
            <a:r>
              <a:rPr lang="it-IT" sz="1400" dirty="0"/>
              <a:t> </a:t>
            </a:r>
            <a:r>
              <a:rPr lang="it-IT" sz="1400" dirty="0" err="1"/>
              <a:t>reason</a:t>
            </a:r>
            <a:r>
              <a:rPr lang="it-IT" sz="1400" dirty="0"/>
              <a:t> </a:t>
            </a:r>
            <a:r>
              <a:rPr lang="it-IT" sz="1400" dirty="0" err="1"/>
              <a:t>It</a:t>
            </a:r>
            <a:r>
              <a:rPr lang="it-IT" sz="1400" dirty="0"/>
              <a:t> </a:t>
            </a:r>
            <a:r>
              <a:rPr lang="it-IT" sz="1400" dirty="0" err="1"/>
              <a:t>will</a:t>
            </a:r>
            <a:r>
              <a:rPr lang="it-IT" sz="1400" dirty="0"/>
              <a:t> be </a:t>
            </a:r>
            <a:r>
              <a:rPr lang="it-IT" sz="1400" dirty="0" err="1"/>
              <a:t>garantee</a:t>
            </a:r>
            <a:r>
              <a:rPr lang="it-IT" sz="1400" dirty="0"/>
              <a:t> free </a:t>
            </a:r>
            <a:r>
              <a:rPr lang="it-IT" sz="1400" dirty="0" err="1"/>
              <a:t>access</a:t>
            </a:r>
            <a:r>
              <a:rPr lang="it-IT" sz="1400" dirty="0"/>
              <a:t> for </a:t>
            </a:r>
            <a:r>
              <a:rPr lang="it-IT" sz="1400" dirty="0" err="1"/>
              <a:t>attending</a:t>
            </a:r>
            <a:r>
              <a:rPr lang="it-IT" sz="1400" dirty="0"/>
              <a:t> </a:t>
            </a:r>
            <a:r>
              <a:rPr lang="it-IT" sz="1400" dirty="0" err="1"/>
              <a:t>two</a:t>
            </a:r>
            <a:r>
              <a:rPr lang="it-IT" sz="1400" dirty="0"/>
              <a:t> hours Career </a:t>
            </a:r>
            <a:r>
              <a:rPr lang="it-IT" sz="1400" dirty="0" err="1"/>
              <a:t>opportunity</a:t>
            </a:r>
            <a:r>
              <a:rPr lang="it-IT" sz="1400" dirty="0"/>
              <a:t> </a:t>
            </a:r>
            <a:r>
              <a:rPr lang="it-IT" sz="1400" dirty="0" err="1"/>
              <a:t>plenary</a:t>
            </a:r>
            <a:r>
              <a:rPr lang="it-IT" sz="1400" dirty="0"/>
              <a:t> session </a:t>
            </a:r>
            <a:r>
              <a:rPr lang="it-IT" sz="1400" dirty="0" err="1"/>
              <a:t>during</a:t>
            </a:r>
            <a:r>
              <a:rPr lang="it-IT" sz="1400" dirty="0"/>
              <a:t> </a:t>
            </a:r>
            <a:r>
              <a:rPr lang="it-IT" sz="1400" dirty="0" err="1"/>
              <a:t>Day</a:t>
            </a:r>
            <a:r>
              <a:rPr lang="it-IT" sz="1400" dirty="0"/>
              <a:t> 3, </a:t>
            </a:r>
            <a:r>
              <a:rPr lang="it-IT" sz="1400" dirty="0" err="1"/>
              <a:t>involving</a:t>
            </a:r>
            <a:r>
              <a:rPr lang="it-IT" sz="1400" dirty="0"/>
              <a:t> speakers from </a:t>
            </a:r>
            <a:r>
              <a:rPr lang="it-IT" sz="1400" dirty="0" err="1"/>
              <a:t>BSOs</a:t>
            </a:r>
            <a:r>
              <a:rPr lang="it-IT" sz="1400" dirty="0"/>
              <a:t> and </a:t>
            </a:r>
            <a:r>
              <a:rPr lang="it-IT" sz="1400" dirty="0" err="1"/>
              <a:t>other</a:t>
            </a:r>
            <a:r>
              <a:rPr lang="it-IT" sz="1400" dirty="0"/>
              <a:t> </a:t>
            </a:r>
            <a:r>
              <a:rPr lang="it-IT" sz="1400" dirty="0" err="1"/>
              <a:t>interested</a:t>
            </a:r>
            <a:r>
              <a:rPr lang="it-IT" sz="1400" dirty="0"/>
              <a:t> </a:t>
            </a:r>
            <a:r>
              <a:rPr lang="it-IT" sz="1400" dirty="0" err="1"/>
              <a:t>stakeholders</a:t>
            </a:r>
            <a:r>
              <a:rPr lang="it-IT" sz="1400" dirty="0"/>
              <a:t>.</a:t>
            </a:r>
          </a:p>
          <a:p>
            <a:pPr marL="0" indent="0">
              <a:buNone/>
            </a:pPr>
            <a:r>
              <a:rPr lang="it-IT" sz="1400" dirty="0" err="1"/>
              <a:t>Moreover</a:t>
            </a:r>
            <a:r>
              <a:rPr lang="it-IT" sz="1400" dirty="0"/>
              <a:t> </a:t>
            </a:r>
            <a:r>
              <a:rPr lang="it-IT" sz="1400" dirty="0" err="1"/>
              <a:t>It</a:t>
            </a:r>
            <a:r>
              <a:rPr lang="it-IT" sz="1400" dirty="0"/>
              <a:t> </a:t>
            </a:r>
            <a:r>
              <a:rPr lang="it-IT" sz="1400" dirty="0" err="1"/>
              <a:t>has</a:t>
            </a:r>
            <a:r>
              <a:rPr lang="it-IT" sz="1400" dirty="0"/>
              <a:t> </a:t>
            </a:r>
            <a:r>
              <a:rPr lang="it-IT" sz="1400" dirty="0" err="1"/>
              <a:t>been</a:t>
            </a:r>
            <a:r>
              <a:rPr lang="it-IT" sz="1400" dirty="0"/>
              <a:t> </a:t>
            </a:r>
            <a:r>
              <a:rPr lang="it-IT" sz="1400" dirty="0" err="1"/>
              <a:t>established</a:t>
            </a:r>
            <a:r>
              <a:rPr lang="it-IT" sz="1400" dirty="0"/>
              <a:t> a </a:t>
            </a:r>
            <a:r>
              <a:rPr lang="it-IT" sz="1400" dirty="0" err="1"/>
              <a:t>collaboration</a:t>
            </a:r>
            <a:r>
              <a:rPr lang="it-IT" sz="1400" dirty="0"/>
              <a:t> with the </a:t>
            </a:r>
            <a:r>
              <a:rPr lang="it-IT" sz="1400" b="1" dirty="0">
                <a:solidFill>
                  <a:srgbClr val="1990C8"/>
                </a:solidFill>
              </a:rPr>
              <a:t>EURES Network</a:t>
            </a:r>
            <a:r>
              <a:rPr lang="it-IT" sz="1400" dirty="0">
                <a:solidFill>
                  <a:srgbClr val="1990C8"/>
                </a:solidFill>
              </a:rPr>
              <a:t> </a:t>
            </a:r>
            <a:r>
              <a:rPr lang="it-IT" sz="1400" dirty="0"/>
              <a:t>of </a:t>
            </a:r>
            <a:r>
              <a:rPr lang="it-IT" sz="1400" dirty="0" err="1"/>
              <a:t>European</a:t>
            </a:r>
            <a:r>
              <a:rPr lang="it-IT" sz="1400" dirty="0"/>
              <a:t> </a:t>
            </a:r>
            <a:r>
              <a:rPr lang="it-IT" sz="1400" dirty="0" err="1"/>
              <a:t>Commission</a:t>
            </a:r>
            <a:r>
              <a:rPr lang="it-IT" sz="1400" dirty="0"/>
              <a:t> in </a:t>
            </a:r>
            <a:r>
              <a:rPr lang="it-IT" sz="1400" dirty="0" err="1"/>
              <a:t>order</a:t>
            </a:r>
            <a:r>
              <a:rPr lang="it-IT" sz="1400" dirty="0"/>
              <a:t> to </a:t>
            </a:r>
            <a:r>
              <a:rPr lang="it-IT" sz="1400" dirty="0" err="1"/>
              <a:t>adapt</a:t>
            </a:r>
            <a:r>
              <a:rPr lang="it-IT" sz="1400" dirty="0"/>
              <a:t> </a:t>
            </a:r>
            <a:r>
              <a:rPr lang="it-IT" sz="1400" dirty="0" err="1"/>
              <a:t>their</a:t>
            </a:r>
            <a:r>
              <a:rPr lang="it-IT" sz="1400" dirty="0"/>
              <a:t> </a:t>
            </a:r>
            <a:r>
              <a:rPr lang="it-IT" sz="1400" dirty="0" err="1"/>
              <a:t>matching</a:t>
            </a:r>
            <a:r>
              <a:rPr lang="it-IT" sz="1400" dirty="0"/>
              <a:t> </a:t>
            </a:r>
            <a:r>
              <a:rPr lang="it-IT" sz="1400" dirty="0" err="1"/>
              <a:t>system</a:t>
            </a:r>
            <a:r>
              <a:rPr lang="it-IT" sz="1400" dirty="0"/>
              <a:t> for Job Fair and a new </a:t>
            </a:r>
            <a:r>
              <a:rPr lang="it-IT" sz="1400" dirty="0" err="1"/>
              <a:t>dedicated</a:t>
            </a:r>
            <a:r>
              <a:rPr lang="it-IT" sz="1400" dirty="0"/>
              <a:t> </a:t>
            </a:r>
            <a:r>
              <a:rPr lang="it-IT" sz="1400" dirty="0" err="1"/>
              <a:t>section</a:t>
            </a:r>
            <a:r>
              <a:rPr lang="it-IT" sz="1400" dirty="0"/>
              <a:t> to the Big Science domain.</a:t>
            </a:r>
          </a:p>
          <a:p>
            <a:pPr marL="0" indent="0">
              <a:buNone/>
            </a:pPr>
            <a:endParaRPr lang="it-IT" sz="1400" dirty="0"/>
          </a:p>
          <a:p>
            <a:pPr marL="0" indent="0">
              <a:buNone/>
            </a:pPr>
            <a:r>
              <a:rPr lang="it-IT" sz="1400" dirty="0">
                <a:solidFill>
                  <a:schemeClr val="tx1"/>
                </a:solidFill>
              </a:rPr>
              <a:t>BSBF Trieste 2024 </a:t>
            </a:r>
            <a:r>
              <a:rPr lang="it-IT" sz="1400" dirty="0" err="1"/>
              <a:t>will</a:t>
            </a:r>
            <a:r>
              <a:rPr lang="it-IT" sz="1400" dirty="0"/>
              <a:t> </a:t>
            </a:r>
            <a:r>
              <a:rPr lang="it-IT" sz="1400" dirty="0" err="1"/>
              <a:t>collect</a:t>
            </a:r>
            <a:r>
              <a:rPr lang="it-IT" sz="1400" dirty="0"/>
              <a:t> </a:t>
            </a:r>
            <a:r>
              <a:rPr lang="it-IT" sz="1400" dirty="0" err="1"/>
              <a:t>availabilities</a:t>
            </a:r>
            <a:r>
              <a:rPr lang="it-IT" sz="1400" dirty="0"/>
              <a:t> from </a:t>
            </a:r>
            <a:r>
              <a:rPr lang="it-IT" sz="1400" dirty="0" err="1"/>
              <a:t>BSOs</a:t>
            </a:r>
            <a:r>
              <a:rPr lang="it-IT" sz="1400" dirty="0"/>
              <a:t> and companies in </a:t>
            </a:r>
            <a:r>
              <a:rPr lang="it-IT" sz="1400" dirty="0" err="1"/>
              <a:t>order</a:t>
            </a:r>
            <a:r>
              <a:rPr lang="it-IT" sz="1400" dirty="0"/>
              <a:t> to </a:t>
            </a:r>
            <a:r>
              <a:rPr lang="it-IT" sz="1400" dirty="0" err="1"/>
              <a:t>organise</a:t>
            </a:r>
            <a:r>
              <a:rPr lang="it-IT" sz="1400" dirty="0"/>
              <a:t> </a:t>
            </a:r>
            <a:r>
              <a:rPr lang="it-IT" sz="1400" dirty="0" err="1"/>
              <a:t>this</a:t>
            </a:r>
            <a:r>
              <a:rPr lang="it-IT" sz="1400" dirty="0"/>
              <a:t> new </a:t>
            </a:r>
            <a:r>
              <a:rPr lang="it-IT" sz="1400" dirty="0" err="1"/>
              <a:t>initiative</a:t>
            </a:r>
            <a:r>
              <a:rPr lang="it-IT" sz="1400" dirty="0"/>
              <a:t>.</a:t>
            </a:r>
          </a:p>
          <a:p>
            <a:pPr marL="0" indent="0">
              <a:buNone/>
            </a:pPr>
            <a:endParaRPr lang="it-IT" sz="1400" dirty="0"/>
          </a:p>
          <a:p>
            <a:endParaRPr lang="it-IT" sz="1400" dirty="0"/>
          </a:p>
        </p:txBody>
      </p:sp>
    </p:spTree>
    <p:extLst>
      <p:ext uri="{BB962C8B-B14F-4D97-AF65-F5344CB8AC3E}">
        <p14:creationId xmlns:p14="http://schemas.microsoft.com/office/powerpoint/2010/main" val="3251297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115616" y="358233"/>
            <a:ext cx="6984776" cy="4427033"/>
          </a:xfrm>
        </p:spPr>
        <p:txBody>
          <a:bodyPr>
            <a:normAutofit/>
          </a:bodyPr>
          <a:lstStyle/>
          <a:p>
            <a:pPr marL="0" indent="0">
              <a:buNone/>
            </a:pPr>
            <a:r>
              <a:rPr lang="it-IT" sz="2400" b="1" dirty="0">
                <a:solidFill>
                  <a:srgbClr val="1990C8"/>
                </a:solidFill>
              </a:rPr>
              <a:t>4th </a:t>
            </a:r>
            <a:r>
              <a:rPr lang="it-IT" sz="2400" b="1" dirty="0" err="1">
                <a:solidFill>
                  <a:srgbClr val="1990C8"/>
                </a:solidFill>
              </a:rPr>
              <a:t>October</a:t>
            </a:r>
            <a:r>
              <a:rPr lang="it-IT" sz="2400" b="1" dirty="0">
                <a:solidFill>
                  <a:srgbClr val="1990C8"/>
                </a:solidFill>
              </a:rPr>
              <a:t> 2024 – Women in Big Science </a:t>
            </a:r>
            <a:r>
              <a:rPr lang="it-IT" sz="2400" dirty="0">
                <a:solidFill>
                  <a:srgbClr val="1990C8"/>
                </a:solidFill>
              </a:rPr>
              <a:t>WBS Satellite session</a:t>
            </a:r>
          </a:p>
          <a:p>
            <a:pPr marL="0" indent="0">
              <a:buNone/>
            </a:pPr>
            <a:endParaRPr lang="it-IT" sz="1400" dirty="0"/>
          </a:p>
          <a:p>
            <a:pPr marL="0" indent="0">
              <a:buNone/>
            </a:pPr>
            <a:r>
              <a:rPr lang="it-IT" sz="1400" dirty="0" err="1"/>
              <a:t>According</a:t>
            </a:r>
            <a:r>
              <a:rPr lang="it-IT" sz="1400" dirty="0"/>
              <a:t> with the </a:t>
            </a:r>
            <a:r>
              <a:rPr lang="it-IT" sz="1400" dirty="0" err="1"/>
              <a:t>final</a:t>
            </a:r>
            <a:r>
              <a:rPr lang="it-IT" sz="1400" dirty="0"/>
              <a:t> report on WBS first </a:t>
            </a:r>
            <a:r>
              <a:rPr lang="it-IT" sz="1400" dirty="0" err="1"/>
              <a:t>edition</a:t>
            </a:r>
            <a:r>
              <a:rPr lang="it-IT" sz="1400" dirty="0"/>
              <a:t> in Granada 2022, BSBF Trieste 2024 </a:t>
            </a:r>
            <a:r>
              <a:rPr lang="it-IT" sz="1400" dirty="0" err="1"/>
              <a:t>strongly</a:t>
            </a:r>
            <a:r>
              <a:rPr lang="it-IT" sz="1400" dirty="0"/>
              <a:t> </a:t>
            </a:r>
            <a:r>
              <a:rPr lang="it-IT" sz="1400" dirty="0" err="1"/>
              <a:t>supports</a:t>
            </a:r>
            <a:r>
              <a:rPr lang="it-IT" sz="1400" dirty="0"/>
              <a:t> the </a:t>
            </a:r>
            <a:r>
              <a:rPr lang="it-IT" sz="1400" dirty="0" err="1"/>
              <a:t>proposal</a:t>
            </a:r>
            <a:r>
              <a:rPr lang="it-IT" sz="1400" dirty="0"/>
              <a:t> to replicate and </a:t>
            </a:r>
            <a:r>
              <a:rPr lang="it-IT" sz="1400" dirty="0" err="1"/>
              <a:t>improve</a:t>
            </a:r>
            <a:r>
              <a:rPr lang="it-IT" sz="1400" dirty="0"/>
              <a:t> the WBS </a:t>
            </a:r>
            <a:r>
              <a:rPr lang="it-IT" sz="1400" dirty="0" err="1"/>
              <a:t>experience</a:t>
            </a:r>
            <a:r>
              <a:rPr lang="it-IT" sz="1400" dirty="0"/>
              <a:t>.</a:t>
            </a:r>
          </a:p>
          <a:p>
            <a:pPr marL="0" indent="0">
              <a:buNone/>
            </a:pPr>
            <a:r>
              <a:rPr lang="it-IT" sz="1400" dirty="0"/>
              <a:t>For </a:t>
            </a:r>
            <a:r>
              <a:rPr lang="it-IT" sz="1400" dirty="0" err="1"/>
              <a:t>this</a:t>
            </a:r>
            <a:r>
              <a:rPr lang="it-IT" sz="1400" dirty="0"/>
              <a:t> </a:t>
            </a:r>
            <a:r>
              <a:rPr lang="it-IT" sz="1400" dirty="0" err="1"/>
              <a:t>reason</a:t>
            </a:r>
            <a:r>
              <a:rPr lang="it-IT" sz="1400" dirty="0"/>
              <a:t> </a:t>
            </a:r>
            <a:r>
              <a:rPr lang="it-IT" sz="1400" dirty="0" err="1"/>
              <a:t>It</a:t>
            </a:r>
            <a:r>
              <a:rPr lang="it-IT" sz="1400" dirty="0"/>
              <a:t> </a:t>
            </a:r>
            <a:r>
              <a:rPr lang="it-IT" sz="1400" dirty="0" err="1"/>
              <a:t>will</a:t>
            </a:r>
            <a:r>
              <a:rPr lang="it-IT" sz="1400" dirty="0"/>
              <a:t> be </a:t>
            </a:r>
            <a:r>
              <a:rPr lang="it-IT" sz="1400" dirty="0" err="1"/>
              <a:t>garantee</a:t>
            </a:r>
            <a:r>
              <a:rPr lang="it-IT" sz="1400" dirty="0"/>
              <a:t> free </a:t>
            </a:r>
            <a:r>
              <a:rPr lang="it-IT" sz="1400" dirty="0" err="1"/>
              <a:t>access</a:t>
            </a:r>
            <a:r>
              <a:rPr lang="it-IT" sz="1400" dirty="0"/>
              <a:t> for </a:t>
            </a:r>
            <a:r>
              <a:rPr lang="it-IT" sz="1400" dirty="0" err="1"/>
              <a:t>attending</a:t>
            </a:r>
            <a:r>
              <a:rPr lang="it-IT" sz="1400" dirty="0"/>
              <a:t> </a:t>
            </a:r>
            <a:r>
              <a:rPr lang="it-IT" sz="1400" dirty="0" err="1"/>
              <a:t>two</a:t>
            </a:r>
            <a:r>
              <a:rPr lang="it-IT" sz="1400" dirty="0"/>
              <a:t> hours WBS </a:t>
            </a:r>
            <a:r>
              <a:rPr lang="it-IT" sz="1400" dirty="0" err="1"/>
              <a:t>plenary</a:t>
            </a:r>
            <a:r>
              <a:rPr lang="it-IT" sz="1400" dirty="0"/>
              <a:t> session </a:t>
            </a:r>
            <a:r>
              <a:rPr lang="it-IT" sz="1400" dirty="0" err="1"/>
              <a:t>during</a:t>
            </a:r>
            <a:r>
              <a:rPr lang="it-IT" sz="1400" dirty="0"/>
              <a:t> </a:t>
            </a:r>
            <a:r>
              <a:rPr lang="it-IT" sz="1400" dirty="0" err="1"/>
              <a:t>Day</a:t>
            </a:r>
            <a:r>
              <a:rPr lang="it-IT" sz="1400" dirty="0"/>
              <a:t> 3.</a:t>
            </a:r>
          </a:p>
          <a:p>
            <a:pPr marL="0" indent="0">
              <a:buNone/>
            </a:pPr>
            <a:r>
              <a:rPr lang="it-IT" sz="1400" dirty="0" err="1"/>
              <a:t>Any</a:t>
            </a:r>
            <a:r>
              <a:rPr lang="it-IT" sz="1400" dirty="0"/>
              <a:t> relative </a:t>
            </a:r>
            <a:r>
              <a:rPr lang="it-IT" sz="1400" dirty="0" err="1"/>
              <a:t>activity</a:t>
            </a:r>
            <a:r>
              <a:rPr lang="it-IT" sz="1400" dirty="0"/>
              <a:t> </a:t>
            </a:r>
            <a:r>
              <a:rPr lang="it-IT" sz="1400" dirty="0" err="1"/>
              <a:t>will</a:t>
            </a:r>
            <a:r>
              <a:rPr lang="it-IT" sz="1400" dirty="0"/>
              <a:t> be under the </a:t>
            </a:r>
            <a:r>
              <a:rPr lang="it-IT" sz="1400" dirty="0" err="1"/>
              <a:t>responsability</a:t>
            </a:r>
            <a:r>
              <a:rPr lang="it-IT" sz="1400" dirty="0"/>
              <a:t> and </a:t>
            </a:r>
            <a:r>
              <a:rPr lang="it-IT" sz="1400" dirty="0" err="1"/>
              <a:t>directly</a:t>
            </a:r>
            <a:r>
              <a:rPr lang="it-IT" sz="1400" dirty="0"/>
              <a:t> </a:t>
            </a:r>
            <a:r>
              <a:rPr lang="it-IT" sz="1400" dirty="0" err="1"/>
              <a:t>managed</a:t>
            </a:r>
            <a:r>
              <a:rPr lang="it-IT" sz="1400" dirty="0"/>
              <a:t> by WBS </a:t>
            </a:r>
            <a:r>
              <a:rPr lang="it-IT" sz="1400" dirty="0" err="1"/>
              <a:t>Committee</a:t>
            </a:r>
            <a:r>
              <a:rPr lang="it-IT" sz="1400" dirty="0"/>
              <a:t> </a:t>
            </a:r>
            <a:r>
              <a:rPr lang="it-IT" sz="1400" dirty="0" err="1"/>
              <a:t>composed</a:t>
            </a:r>
            <a:r>
              <a:rPr lang="it-IT" sz="1400" dirty="0"/>
              <a:t> by </a:t>
            </a:r>
            <a:r>
              <a:rPr lang="it-IT" sz="1400" dirty="0" err="1"/>
              <a:t>representative</a:t>
            </a:r>
            <a:r>
              <a:rPr lang="it-IT" sz="1400" dirty="0"/>
              <a:t> of </a:t>
            </a:r>
            <a:r>
              <a:rPr lang="it-IT" sz="1400" dirty="0" err="1"/>
              <a:t>BSOs</a:t>
            </a:r>
            <a:r>
              <a:rPr lang="it-IT" sz="1400" dirty="0"/>
              <a:t> and </a:t>
            </a:r>
            <a:r>
              <a:rPr lang="it-IT" sz="1400" dirty="0" err="1"/>
              <a:t>other</a:t>
            </a:r>
            <a:r>
              <a:rPr lang="it-IT" sz="1400" dirty="0"/>
              <a:t> </a:t>
            </a:r>
            <a:r>
              <a:rPr lang="it-IT" sz="1400" dirty="0" err="1"/>
              <a:t>interested</a:t>
            </a:r>
            <a:r>
              <a:rPr lang="it-IT" sz="1400" dirty="0"/>
              <a:t> </a:t>
            </a:r>
            <a:r>
              <a:rPr lang="it-IT" sz="1400" dirty="0" err="1"/>
              <a:t>bodies</a:t>
            </a:r>
            <a:r>
              <a:rPr lang="it-IT" sz="1400" dirty="0"/>
              <a:t>. The </a:t>
            </a:r>
            <a:r>
              <a:rPr lang="it-IT" sz="1400" dirty="0" err="1"/>
              <a:t>organizers</a:t>
            </a:r>
            <a:r>
              <a:rPr lang="it-IT" sz="1400" dirty="0"/>
              <a:t> of BSBF2024 </a:t>
            </a:r>
            <a:r>
              <a:rPr lang="it-IT" sz="1400" dirty="0" err="1"/>
              <a:t>will</a:t>
            </a:r>
            <a:r>
              <a:rPr lang="it-IT" sz="1400" dirty="0"/>
              <a:t> collaborate with the WBS </a:t>
            </a:r>
            <a:r>
              <a:rPr lang="it-IT" sz="1400" dirty="0" err="1"/>
              <a:t>Committee</a:t>
            </a:r>
            <a:r>
              <a:rPr lang="it-IT" sz="1400" dirty="0"/>
              <a:t>.</a:t>
            </a:r>
          </a:p>
          <a:p>
            <a:pPr marL="0" indent="0">
              <a:buNone/>
            </a:pPr>
            <a:endParaRPr lang="it-IT" sz="1400" dirty="0"/>
          </a:p>
        </p:txBody>
      </p:sp>
    </p:spTree>
    <p:extLst>
      <p:ext uri="{BB962C8B-B14F-4D97-AF65-F5344CB8AC3E}">
        <p14:creationId xmlns:p14="http://schemas.microsoft.com/office/powerpoint/2010/main" val="2564750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827584" y="331231"/>
            <a:ext cx="8064896" cy="4328752"/>
          </a:xfrm>
        </p:spPr>
        <p:txBody>
          <a:bodyPr>
            <a:normAutofit/>
          </a:bodyPr>
          <a:lstStyle/>
          <a:p>
            <a:pPr marL="0" indent="0">
              <a:buNone/>
            </a:pPr>
            <a:r>
              <a:rPr lang="it-IT" sz="2400" b="1" dirty="0">
                <a:solidFill>
                  <a:srgbClr val="1990C8"/>
                </a:solidFill>
              </a:rPr>
              <a:t>BSBF Promotion – Presentation in </a:t>
            </a:r>
            <a:r>
              <a:rPr lang="it-IT" sz="2400" b="1" dirty="0" err="1">
                <a:solidFill>
                  <a:srgbClr val="1990C8"/>
                </a:solidFill>
              </a:rPr>
              <a:t>conferences</a:t>
            </a:r>
            <a:endParaRPr lang="it-IT" sz="2400" b="1" dirty="0">
              <a:solidFill>
                <a:srgbClr val="1990C8"/>
              </a:solidFill>
            </a:endParaRPr>
          </a:p>
          <a:p>
            <a:pPr marL="0" indent="0">
              <a:buNone/>
            </a:pPr>
            <a:endParaRPr lang="it-IT" sz="1400" b="1" dirty="0"/>
          </a:p>
          <a:p>
            <a:pPr marL="0" indent="0">
              <a:buNone/>
            </a:pPr>
            <a:r>
              <a:rPr lang="it-IT" sz="1400" dirty="0"/>
              <a:t>BSBF Trieste 2024 </a:t>
            </a:r>
            <a:r>
              <a:rPr lang="it-IT" sz="1400" dirty="0" err="1"/>
              <a:t>wants</a:t>
            </a:r>
            <a:r>
              <a:rPr lang="it-IT" sz="1400" dirty="0"/>
              <a:t> to </a:t>
            </a:r>
            <a:r>
              <a:rPr lang="it-IT" sz="1400" dirty="0" err="1"/>
              <a:t>promote</a:t>
            </a:r>
            <a:r>
              <a:rPr lang="it-IT" sz="1400" dirty="0"/>
              <a:t> </a:t>
            </a:r>
            <a:r>
              <a:rPr lang="it-IT" sz="1400" dirty="0" err="1"/>
              <a:t>participation</a:t>
            </a:r>
            <a:r>
              <a:rPr lang="it-IT" sz="1400" dirty="0"/>
              <a:t> and consolidate the BSBF brand in the </a:t>
            </a:r>
            <a:r>
              <a:rPr lang="it-IT" sz="1400" dirty="0" err="1"/>
              <a:t>research</a:t>
            </a:r>
            <a:r>
              <a:rPr lang="it-IT" sz="1400" dirty="0"/>
              <a:t> and business </a:t>
            </a:r>
            <a:r>
              <a:rPr lang="it-IT" sz="1400" dirty="0" err="1"/>
              <a:t>international</a:t>
            </a:r>
            <a:r>
              <a:rPr lang="it-IT" sz="1400" dirty="0"/>
              <a:t> </a:t>
            </a:r>
            <a:r>
              <a:rPr lang="it-IT" sz="1400" dirty="0" err="1"/>
              <a:t>context</a:t>
            </a:r>
            <a:r>
              <a:rPr lang="it-IT" sz="1400" dirty="0"/>
              <a:t>. For </a:t>
            </a:r>
            <a:r>
              <a:rPr lang="it-IT" sz="1400" dirty="0" err="1"/>
              <a:t>this</a:t>
            </a:r>
            <a:r>
              <a:rPr lang="it-IT" sz="1400" dirty="0"/>
              <a:t> </a:t>
            </a:r>
            <a:r>
              <a:rPr lang="it-IT" sz="1400" dirty="0" err="1"/>
              <a:t>reason</a:t>
            </a:r>
            <a:r>
              <a:rPr lang="it-IT" sz="1400" dirty="0"/>
              <a:t> </a:t>
            </a:r>
            <a:r>
              <a:rPr lang="it-IT" sz="1400" dirty="0" err="1"/>
              <a:t>It</a:t>
            </a:r>
            <a:r>
              <a:rPr lang="it-IT" sz="1400" dirty="0"/>
              <a:t> </a:t>
            </a:r>
            <a:r>
              <a:rPr lang="it-IT" sz="1400" dirty="0" err="1"/>
              <a:t>will</a:t>
            </a:r>
            <a:r>
              <a:rPr lang="it-IT" sz="1400" dirty="0"/>
              <a:t> be </a:t>
            </a:r>
            <a:r>
              <a:rPr lang="it-IT" sz="1400" dirty="0" err="1"/>
              <a:t>present</a:t>
            </a:r>
            <a:r>
              <a:rPr lang="it-IT" sz="1400" dirty="0"/>
              <a:t> with </a:t>
            </a:r>
            <a:r>
              <a:rPr lang="it-IT" sz="1400" dirty="0" err="1"/>
              <a:t>promotional</a:t>
            </a:r>
            <a:r>
              <a:rPr lang="it-IT" sz="1400" dirty="0"/>
              <a:t> </a:t>
            </a:r>
            <a:r>
              <a:rPr lang="it-IT" sz="1400" dirty="0" err="1"/>
              <a:t>material</a:t>
            </a:r>
            <a:r>
              <a:rPr lang="it-IT" sz="1400" dirty="0"/>
              <a:t> in </a:t>
            </a:r>
            <a:r>
              <a:rPr lang="it-IT" sz="1400" dirty="0" err="1"/>
              <a:t>many</a:t>
            </a:r>
            <a:r>
              <a:rPr lang="it-IT" sz="1400" dirty="0"/>
              <a:t> </a:t>
            </a:r>
            <a:r>
              <a:rPr lang="it-IT" sz="1400" dirty="0" err="1"/>
              <a:t>conferences</a:t>
            </a:r>
            <a:r>
              <a:rPr lang="it-IT" sz="1400" dirty="0"/>
              <a:t>, </a:t>
            </a:r>
            <a:r>
              <a:rPr lang="it-IT" sz="1400" dirty="0" err="1"/>
              <a:t>where</a:t>
            </a:r>
            <a:r>
              <a:rPr lang="it-IT" sz="1400" dirty="0"/>
              <a:t> </a:t>
            </a:r>
            <a:r>
              <a:rPr lang="it-IT" sz="1400" dirty="0" err="1"/>
              <a:t>it</a:t>
            </a:r>
            <a:r>
              <a:rPr lang="it-IT" sz="1400" dirty="0"/>
              <a:t> </a:t>
            </a:r>
            <a:r>
              <a:rPr lang="it-IT" sz="1400" dirty="0" err="1"/>
              <a:t>will</a:t>
            </a:r>
            <a:r>
              <a:rPr lang="it-IT" sz="1400" dirty="0"/>
              <a:t> </a:t>
            </a:r>
            <a:r>
              <a:rPr lang="it-IT" sz="1400" dirty="0" err="1"/>
              <a:t>have</a:t>
            </a:r>
            <a:r>
              <a:rPr lang="it-IT" sz="1400" dirty="0"/>
              <a:t> the chance to </a:t>
            </a:r>
            <a:r>
              <a:rPr lang="it-IT" sz="1400" dirty="0" err="1"/>
              <a:t>present</a:t>
            </a:r>
            <a:r>
              <a:rPr lang="it-IT" sz="1400" dirty="0"/>
              <a:t> BSBF </a:t>
            </a:r>
            <a:r>
              <a:rPr lang="it-IT" sz="1400" dirty="0" err="1"/>
              <a:t>activities</a:t>
            </a:r>
            <a:r>
              <a:rPr lang="it-IT" sz="1400" dirty="0"/>
              <a:t>.</a:t>
            </a:r>
          </a:p>
          <a:p>
            <a:pPr marL="0" indent="0">
              <a:buNone/>
            </a:pPr>
            <a:r>
              <a:rPr lang="it-IT" sz="1400" dirty="0" err="1"/>
              <a:t>Those</a:t>
            </a:r>
            <a:r>
              <a:rPr lang="it-IT" sz="1400" dirty="0"/>
              <a:t> are some </a:t>
            </a:r>
            <a:r>
              <a:rPr lang="it-IT" sz="1400" dirty="0" err="1"/>
              <a:t>events</a:t>
            </a:r>
            <a:r>
              <a:rPr lang="it-IT" sz="1400" dirty="0"/>
              <a:t> </a:t>
            </a:r>
            <a:r>
              <a:rPr lang="it-IT" sz="1400" dirty="0" err="1"/>
              <a:t>where</a:t>
            </a:r>
            <a:r>
              <a:rPr lang="it-IT" sz="1400" dirty="0"/>
              <a:t> </a:t>
            </a:r>
            <a:r>
              <a:rPr lang="it-IT" sz="1400" dirty="0" err="1"/>
              <a:t>presence</a:t>
            </a:r>
            <a:r>
              <a:rPr lang="it-IT" sz="1400" dirty="0"/>
              <a:t> </a:t>
            </a:r>
            <a:r>
              <a:rPr lang="it-IT" sz="1400" dirty="0" err="1"/>
              <a:t>is</a:t>
            </a:r>
            <a:r>
              <a:rPr lang="it-IT" sz="1400" dirty="0"/>
              <a:t> </a:t>
            </a:r>
            <a:r>
              <a:rPr lang="it-IT" sz="1400" dirty="0" err="1"/>
              <a:t>already</a:t>
            </a:r>
            <a:r>
              <a:rPr lang="it-IT" sz="1400" dirty="0"/>
              <a:t> </a:t>
            </a:r>
            <a:r>
              <a:rPr lang="it-IT" sz="1400" dirty="0" err="1"/>
              <a:t>planned</a:t>
            </a:r>
            <a:r>
              <a:rPr lang="it-IT" sz="1400" dirty="0"/>
              <a:t>:</a:t>
            </a:r>
          </a:p>
          <a:p>
            <a:r>
              <a:rPr lang="it-IT" sz="1400" dirty="0"/>
              <a:t>IPAC’23 – International </a:t>
            </a:r>
            <a:r>
              <a:rPr lang="it-IT" sz="1400" dirty="0" err="1"/>
              <a:t>Particle</a:t>
            </a:r>
            <a:r>
              <a:rPr lang="it-IT" sz="1400" dirty="0"/>
              <a:t> </a:t>
            </a:r>
            <a:r>
              <a:rPr lang="it-IT" sz="1400" dirty="0" err="1"/>
              <a:t>Accellerator</a:t>
            </a:r>
            <a:r>
              <a:rPr lang="it-IT" sz="1400" dirty="0"/>
              <a:t> Conference (</a:t>
            </a:r>
            <a:r>
              <a:rPr lang="it-IT" sz="1400" dirty="0" err="1"/>
              <a:t>May</a:t>
            </a:r>
            <a:r>
              <a:rPr lang="it-IT" sz="1400" dirty="0"/>
              <a:t> 2023)</a:t>
            </a:r>
          </a:p>
          <a:p>
            <a:r>
              <a:rPr lang="it-IT" sz="1400" dirty="0">
                <a:solidFill>
                  <a:schemeClr val="tx1"/>
                </a:solidFill>
              </a:rPr>
              <a:t>IOD’23 – Industrial </a:t>
            </a:r>
            <a:r>
              <a:rPr lang="it-IT" sz="1400" dirty="0" err="1">
                <a:solidFill>
                  <a:schemeClr val="tx1"/>
                </a:solidFill>
              </a:rPr>
              <a:t>Opportunity</a:t>
            </a:r>
            <a:r>
              <a:rPr lang="it-IT" sz="1400" dirty="0">
                <a:solidFill>
                  <a:schemeClr val="tx1"/>
                </a:solidFill>
              </a:rPr>
              <a:t> </a:t>
            </a:r>
            <a:r>
              <a:rPr lang="it-IT" sz="1400" dirty="0" err="1">
                <a:solidFill>
                  <a:schemeClr val="tx1"/>
                </a:solidFill>
              </a:rPr>
              <a:t>Days</a:t>
            </a:r>
            <a:r>
              <a:rPr lang="it-IT" sz="1400" dirty="0">
                <a:solidFill>
                  <a:schemeClr val="tx1"/>
                </a:solidFill>
              </a:rPr>
              <a:t> (</a:t>
            </a:r>
            <a:r>
              <a:rPr lang="it-IT" sz="1400" dirty="0" err="1">
                <a:solidFill>
                  <a:schemeClr val="tx1"/>
                </a:solidFill>
              </a:rPr>
              <a:t>June</a:t>
            </a:r>
            <a:r>
              <a:rPr lang="it-IT" sz="1400" dirty="0">
                <a:solidFill>
                  <a:schemeClr val="tx1"/>
                </a:solidFill>
              </a:rPr>
              <a:t> 2023)</a:t>
            </a:r>
            <a:endParaRPr lang="it-IT" sz="1400" dirty="0"/>
          </a:p>
          <a:p>
            <a:r>
              <a:rPr lang="it-IT" sz="1400" dirty="0"/>
              <a:t>ISFNT15 – International Symposium on Fusion </a:t>
            </a:r>
            <a:r>
              <a:rPr lang="it-IT" sz="1400" dirty="0" err="1"/>
              <a:t>Nuclear</a:t>
            </a:r>
            <a:r>
              <a:rPr lang="it-IT" sz="1400" dirty="0"/>
              <a:t> Technology (</a:t>
            </a:r>
            <a:r>
              <a:rPr lang="it-IT" sz="1400" dirty="0" err="1"/>
              <a:t>September</a:t>
            </a:r>
            <a:r>
              <a:rPr lang="it-IT" sz="1400" dirty="0"/>
              <a:t> 2023)</a:t>
            </a:r>
          </a:p>
          <a:p>
            <a:r>
              <a:rPr lang="it-IT" sz="1400" dirty="0"/>
              <a:t>Precision Fair – </a:t>
            </a:r>
            <a:r>
              <a:rPr lang="it-IT" sz="1400" dirty="0" err="1"/>
              <a:t>Brabanthallen</a:t>
            </a:r>
            <a:r>
              <a:rPr lang="it-IT" sz="1400" dirty="0"/>
              <a:t>, The Netherlands (</a:t>
            </a:r>
            <a:r>
              <a:rPr lang="it-IT" sz="1400" dirty="0" err="1"/>
              <a:t>November</a:t>
            </a:r>
            <a:r>
              <a:rPr lang="it-IT" sz="1400" dirty="0"/>
              <a:t> 2023)</a:t>
            </a:r>
          </a:p>
          <a:p>
            <a:r>
              <a:rPr lang="it-IT" sz="1400" dirty="0"/>
              <a:t>Big Science Poland – </a:t>
            </a:r>
            <a:r>
              <a:rPr lang="it-IT" sz="1400" dirty="0" err="1"/>
              <a:t>Cracow</a:t>
            </a:r>
            <a:r>
              <a:rPr lang="it-IT" sz="1400" dirty="0"/>
              <a:t> (</a:t>
            </a:r>
            <a:r>
              <a:rPr lang="it-IT" sz="1400" dirty="0" err="1"/>
              <a:t>January</a:t>
            </a:r>
            <a:r>
              <a:rPr lang="it-IT" sz="1400" dirty="0"/>
              <a:t> 2024)</a:t>
            </a:r>
          </a:p>
          <a:p>
            <a:r>
              <a:rPr lang="it-IT" sz="1400" dirty="0"/>
              <a:t>Big Science </a:t>
            </a:r>
            <a:r>
              <a:rPr lang="it-IT" sz="1400" dirty="0" err="1"/>
              <a:t>Sweden</a:t>
            </a:r>
            <a:r>
              <a:rPr lang="it-IT" sz="1400" dirty="0"/>
              <a:t> – Lund (</a:t>
            </a:r>
            <a:r>
              <a:rPr lang="it-IT" sz="1400" dirty="0" err="1"/>
              <a:t>January</a:t>
            </a:r>
            <a:r>
              <a:rPr lang="it-IT" sz="1400" dirty="0"/>
              <a:t> 2024)</a:t>
            </a:r>
          </a:p>
          <a:p>
            <a:pPr marL="0" indent="0">
              <a:buNone/>
            </a:pPr>
            <a:endParaRPr lang="it-IT" sz="1400" dirty="0"/>
          </a:p>
          <a:p>
            <a:pPr marL="0" indent="0" algn="ctr">
              <a:buNone/>
            </a:pPr>
            <a:r>
              <a:rPr lang="it-IT" sz="1400" dirty="0">
                <a:solidFill>
                  <a:srgbClr val="1990C8"/>
                </a:solidFill>
              </a:rPr>
              <a:t>BSBF Trieste 2024 </a:t>
            </a:r>
            <a:r>
              <a:rPr lang="it-IT" sz="1400" dirty="0" err="1">
                <a:solidFill>
                  <a:srgbClr val="1990C8"/>
                </a:solidFill>
              </a:rPr>
              <a:t>will</a:t>
            </a:r>
            <a:r>
              <a:rPr lang="it-IT" sz="1400" dirty="0">
                <a:solidFill>
                  <a:srgbClr val="1990C8"/>
                </a:solidFill>
              </a:rPr>
              <a:t> </a:t>
            </a:r>
            <a:r>
              <a:rPr lang="it-IT" sz="1400" dirty="0" err="1">
                <a:solidFill>
                  <a:srgbClr val="1990C8"/>
                </a:solidFill>
              </a:rPr>
              <a:t>promote</a:t>
            </a:r>
            <a:r>
              <a:rPr lang="it-IT" sz="1400" dirty="0">
                <a:solidFill>
                  <a:srgbClr val="1990C8"/>
                </a:solidFill>
              </a:rPr>
              <a:t> a </a:t>
            </a:r>
            <a:r>
              <a:rPr lang="it-IT" sz="1400" dirty="0" err="1">
                <a:solidFill>
                  <a:srgbClr val="1990C8"/>
                </a:solidFill>
              </a:rPr>
              <a:t>dedicated</a:t>
            </a:r>
            <a:r>
              <a:rPr lang="it-IT" sz="1400" dirty="0">
                <a:solidFill>
                  <a:srgbClr val="1990C8"/>
                </a:solidFill>
              </a:rPr>
              <a:t> </a:t>
            </a:r>
            <a:r>
              <a:rPr lang="it-IT" sz="1400" dirty="0" err="1">
                <a:solidFill>
                  <a:srgbClr val="1990C8"/>
                </a:solidFill>
              </a:rPr>
              <a:t>series</a:t>
            </a:r>
            <a:r>
              <a:rPr lang="it-IT" sz="1400" dirty="0">
                <a:solidFill>
                  <a:srgbClr val="1990C8"/>
                </a:solidFill>
              </a:rPr>
              <a:t> of </a:t>
            </a:r>
            <a:r>
              <a:rPr lang="it-IT" sz="1400" dirty="0" err="1">
                <a:solidFill>
                  <a:srgbClr val="1990C8"/>
                </a:solidFill>
              </a:rPr>
              <a:t>dissemination</a:t>
            </a:r>
            <a:r>
              <a:rPr lang="it-IT" sz="1400" dirty="0">
                <a:solidFill>
                  <a:srgbClr val="1990C8"/>
                </a:solidFill>
              </a:rPr>
              <a:t> events in </a:t>
            </a:r>
            <a:r>
              <a:rPr lang="it-IT" sz="1400" dirty="0" err="1">
                <a:solidFill>
                  <a:srgbClr val="1990C8"/>
                </a:solidFill>
              </a:rPr>
              <a:t>different</a:t>
            </a:r>
            <a:r>
              <a:rPr lang="it-IT" sz="1400">
                <a:solidFill>
                  <a:srgbClr val="1990C8"/>
                </a:solidFill>
              </a:rPr>
              <a:t> Capitals</a:t>
            </a:r>
            <a:r>
              <a:rPr lang="it-IT" sz="1400" dirty="0">
                <a:solidFill>
                  <a:srgbClr val="1990C8"/>
                </a:solidFill>
              </a:rPr>
              <a:t>, in </a:t>
            </a:r>
            <a:r>
              <a:rPr lang="it-IT" sz="1400" dirty="0" err="1">
                <a:solidFill>
                  <a:srgbClr val="1990C8"/>
                </a:solidFill>
              </a:rPr>
              <a:t>collaboration</a:t>
            </a:r>
            <a:r>
              <a:rPr lang="it-IT" sz="1400" dirty="0">
                <a:solidFill>
                  <a:srgbClr val="1990C8"/>
                </a:solidFill>
              </a:rPr>
              <a:t> with CEI – Central </a:t>
            </a:r>
            <a:r>
              <a:rPr lang="it-IT" sz="1400" dirty="0" err="1">
                <a:solidFill>
                  <a:srgbClr val="1990C8"/>
                </a:solidFill>
              </a:rPr>
              <a:t>European</a:t>
            </a:r>
            <a:r>
              <a:rPr lang="it-IT" sz="1400" dirty="0">
                <a:solidFill>
                  <a:srgbClr val="1990C8"/>
                </a:solidFill>
              </a:rPr>
              <a:t> </a:t>
            </a:r>
            <a:r>
              <a:rPr lang="it-IT" sz="1400" dirty="0" err="1">
                <a:solidFill>
                  <a:srgbClr val="1990C8"/>
                </a:solidFill>
              </a:rPr>
              <a:t>Initiative</a:t>
            </a:r>
            <a:r>
              <a:rPr lang="it-IT" sz="1400" dirty="0">
                <a:solidFill>
                  <a:srgbClr val="1990C8"/>
                </a:solidFill>
              </a:rPr>
              <a:t>.</a:t>
            </a:r>
            <a:endParaRPr lang="it-IT" sz="1400" dirty="0"/>
          </a:p>
          <a:p>
            <a:pPr marL="0" indent="0">
              <a:buNone/>
            </a:pPr>
            <a:endParaRPr lang="it-IT" sz="1400" dirty="0"/>
          </a:p>
        </p:txBody>
      </p:sp>
    </p:spTree>
    <p:extLst>
      <p:ext uri="{BB962C8B-B14F-4D97-AF65-F5344CB8AC3E}">
        <p14:creationId xmlns:p14="http://schemas.microsoft.com/office/powerpoint/2010/main" val="505014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971600" y="358233"/>
            <a:ext cx="7920880" cy="4427033"/>
          </a:xfrm>
        </p:spPr>
        <p:txBody>
          <a:bodyPr>
            <a:normAutofit/>
          </a:bodyPr>
          <a:lstStyle/>
          <a:p>
            <a:pPr marL="0" indent="0">
              <a:buNone/>
            </a:pPr>
            <a:r>
              <a:rPr lang="en-US" sz="1400" b="1" dirty="0">
                <a:latin typeface="Arial" panose="020B0604020202020204" pitchFamily="34" charset="0"/>
                <a:cs typeface="Arial" panose="020B0604020202020204" pitchFamily="34" charset="0"/>
              </a:rPr>
              <a:t>BSBF – Big Science Business Forum</a:t>
            </a:r>
            <a:r>
              <a:rPr lang="en-US" sz="1400" dirty="0">
                <a:latin typeface="Arial" panose="020B0604020202020204" pitchFamily="34" charset="0"/>
                <a:cs typeface="Arial" panose="020B0604020202020204" pitchFamily="34" charset="0"/>
              </a:rPr>
              <a:t> is a business oriented congress which congregates the main European Research Infrastructures, focused on technology and with the aim to be the main meeting point between Research Infrastructures and industry. </a:t>
            </a:r>
            <a:endParaRPr lang="it-IT"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None/>
            </a:pPr>
            <a:r>
              <a:rPr lang="en-US" sz="1400" dirty="0">
                <a:latin typeface="Arial" panose="020B0604020202020204" pitchFamily="34" charset="0"/>
                <a:cs typeface="Arial" panose="020B0604020202020204" pitchFamily="34" charset="0"/>
              </a:rPr>
              <a:t>BSBF 2024 in Trieste will be the third edition of the event after the success of the previous edition in Copenhagen (2018) and Granada (2022), where thousands of participants from hundreds of </a:t>
            </a:r>
            <a:r>
              <a:rPr lang="en-US" sz="1400" dirty="0" err="1">
                <a:latin typeface="Arial" panose="020B0604020202020204" pitchFamily="34" charset="0"/>
                <a:cs typeface="Arial" panose="020B0604020202020204" pitchFamily="34" charset="0"/>
              </a:rPr>
              <a:t>organisations</a:t>
            </a:r>
            <a:r>
              <a:rPr lang="en-US" sz="1400" dirty="0">
                <a:latin typeface="Arial" panose="020B0604020202020204" pitchFamily="34" charset="0"/>
                <a:cs typeface="Arial" panose="020B0604020202020204" pitchFamily="34" charset="0"/>
              </a:rPr>
              <a:t> and dozens of countries gathered together to discuss the future prospects of the Big Science Market.</a:t>
            </a:r>
            <a:endParaRPr lang="it-IT" sz="1400" dirty="0">
              <a:latin typeface="Arial" panose="020B0604020202020204" pitchFamily="34" charset="0"/>
              <a:cs typeface="Arial" panose="020B0604020202020204" pitchFamily="34" charset="0"/>
            </a:endParaRPr>
          </a:p>
        </p:txBody>
      </p:sp>
      <p:grpSp>
        <p:nvGrpSpPr>
          <p:cNvPr id="2" name="Gruppo 1">
            <a:extLst>
              <a:ext uri="{FF2B5EF4-FFF2-40B4-BE49-F238E27FC236}">
                <a16:creationId xmlns:a16="http://schemas.microsoft.com/office/drawing/2014/main" id="{808C962A-4AF8-7DB3-F10E-57B1F8CAD61B}"/>
              </a:ext>
            </a:extLst>
          </p:cNvPr>
          <p:cNvGrpSpPr/>
          <p:nvPr/>
        </p:nvGrpSpPr>
        <p:grpSpPr>
          <a:xfrm>
            <a:off x="1115616" y="1203598"/>
            <a:ext cx="6455939" cy="1884036"/>
            <a:chOff x="712461" y="228600"/>
            <a:chExt cx="7928172" cy="2313678"/>
          </a:xfrm>
        </p:grpSpPr>
        <p:pic>
          <p:nvPicPr>
            <p:cNvPr id="3" name="Immagine 2" descr="Immagine che contiene testo, Carattere, Elementi grafici, poster&#10;&#10;Descrizione generata automaticamente">
              <a:extLst>
                <a:ext uri="{FF2B5EF4-FFF2-40B4-BE49-F238E27FC236}">
                  <a16:creationId xmlns:a16="http://schemas.microsoft.com/office/drawing/2014/main" id="{E9628762-5D9B-EEBE-A541-9BA2669AF92E}"/>
                </a:ext>
              </a:extLst>
            </p:cNvPr>
            <p:cNvPicPr>
              <a:picLocks noChangeAspect="1"/>
            </p:cNvPicPr>
            <p:nvPr/>
          </p:nvPicPr>
          <p:blipFill>
            <a:blip r:embed="rId3"/>
            <a:stretch>
              <a:fillRect/>
            </a:stretch>
          </p:blipFill>
          <p:spPr>
            <a:xfrm>
              <a:off x="5676187" y="483519"/>
              <a:ext cx="692533" cy="863192"/>
            </a:xfrm>
            <a:prstGeom prst="rect">
              <a:avLst/>
            </a:prstGeom>
          </p:spPr>
        </p:pic>
        <p:pic>
          <p:nvPicPr>
            <p:cNvPr id="4" name="Immagine 3" descr="Immagine che contiene Elementi grafici, Carattere, logo, simbolo&#10;&#10;Descrizione generata automaticamente">
              <a:extLst>
                <a:ext uri="{FF2B5EF4-FFF2-40B4-BE49-F238E27FC236}">
                  <a16:creationId xmlns:a16="http://schemas.microsoft.com/office/drawing/2014/main" id="{2F666F35-B7E7-1186-B7DA-D443836C72AB}"/>
                </a:ext>
              </a:extLst>
            </p:cNvPr>
            <p:cNvPicPr>
              <a:picLocks noChangeAspect="1"/>
            </p:cNvPicPr>
            <p:nvPr/>
          </p:nvPicPr>
          <p:blipFill>
            <a:blip r:embed="rId4"/>
            <a:stretch>
              <a:fillRect/>
            </a:stretch>
          </p:blipFill>
          <p:spPr>
            <a:xfrm>
              <a:off x="2006979" y="1851025"/>
              <a:ext cx="830255" cy="691253"/>
            </a:xfrm>
            <a:prstGeom prst="rect">
              <a:avLst/>
            </a:prstGeom>
          </p:spPr>
        </p:pic>
        <p:pic>
          <p:nvPicPr>
            <p:cNvPr id="5" name="Immagine 4" descr="Immagine che contiene Carattere, Elementi grafici, logo, testo&#10;&#10;Descrizione generata automaticamente">
              <a:extLst>
                <a:ext uri="{FF2B5EF4-FFF2-40B4-BE49-F238E27FC236}">
                  <a16:creationId xmlns:a16="http://schemas.microsoft.com/office/drawing/2014/main" id="{A622EE46-DE51-47CD-2CE8-11023143D248}"/>
                </a:ext>
              </a:extLst>
            </p:cNvPr>
            <p:cNvPicPr>
              <a:picLocks noChangeAspect="1"/>
            </p:cNvPicPr>
            <p:nvPr/>
          </p:nvPicPr>
          <p:blipFill>
            <a:blip r:embed="rId5"/>
            <a:stretch>
              <a:fillRect/>
            </a:stretch>
          </p:blipFill>
          <p:spPr>
            <a:xfrm>
              <a:off x="3485754" y="1851025"/>
              <a:ext cx="1597888" cy="684213"/>
            </a:xfrm>
            <a:prstGeom prst="rect">
              <a:avLst/>
            </a:prstGeom>
          </p:spPr>
        </p:pic>
        <p:pic>
          <p:nvPicPr>
            <p:cNvPr id="21" name="Immagine 20" descr="Immagine che contiene testo, Carattere, Elementi grafici, design&#10;&#10;Descrizione generata automaticamente">
              <a:extLst>
                <a:ext uri="{FF2B5EF4-FFF2-40B4-BE49-F238E27FC236}">
                  <a16:creationId xmlns:a16="http://schemas.microsoft.com/office/drawing/2014/main" id="{A87223FA-DB50-5A6E-9A09-41571588667D}"/>
                </a:ext>
              </a:extLst>
            </p:cNvPr>
            <p:cNvPicPr>
              <a:picLocks noChangeAspect="1"/>
            </p:cNvPicPr>
            <p:nvPr/>
          </p:nvPicPr>
          <p:blipFill>
            <a:blip r:embed="rId6"/>
            <a:stretch>
              <a:fillRect/>
            </a:stretch>
          </p:blipFill>
          <p:spPr>
            <a:xfrm>
              <a:off x="5783520" y="1851025"/>
              <a:ext cx="784120" cy="684213"/>
            </a:xfrm>
            <a:prstGeom prst="rect">
              <a:avLst/>
            </a:prstGeom>
          </p:spPr>
        </p:pic>
        <p:pic>
          <p:nvPicPr>
            <p:cNvPr id="22" name="Immagine 21" descr="Immagine che contiene Carattere, logo, Elementi grafici, simbolo&#10;&#10;Descrizione generata automaticamente">
              <a:extLst>
                <a:ext uri="{FF2B5EF4-FFF2-40B4-BE49-F238E27FC236}">
                  <a16:creationId xmlns:a16="http://schemas.microsoft.com/office/drawing/2014/main" id="{DED4852F-2F6E-A8D9-7D90-E6559C3DC034}"/>
                </a:ext>
              </a:extLst>
            </p:cNvPr>
            <p:cNvPicPr>
              <a:picLocks noChangeAspect="1"/>
            </p:cNvPicPr>
            <p:nvPr/>
          </p:nvPicPr>
          <p:blipFill>
            <a:blip r:embed="rId7"/>
            <a:stretch>
              <a:fillRect/>
            </a:stretch>
          </p:blipFill>
          <p:spPr>
            <a:xfrm>
              <a:off x="1564466" y="228600"/>
              <a:ext cx="2375620" cy="1490949"/>
            </a:xfrm>
            <a:prstGeom prst="rect">
              <a:avLst/>
            </a:prstGeom>
          </p:spPr>
        </p:pic>
        <p:pic>
          <p:nvPicPr>
            <p:cNvPr id="23" name="Immagine 22" descr="Immagine che contiene testo, schermata, Carattere, Rettangolo&#10;&#10;Descrizione generata automaticamente">
              <a:extLst>
                <a:ext uri="{FF2B5EF4-FFF2-40B4-BE49-F238E27FC236}">
                  <a16:creationId xmlns:a16="http://schemas.microsoft.com/office/drawing/2014/main" id="{1EB1C6A9-8CB0-DD86-0205-BFCF540DA64E}"/>
                </a:ext>
              </a:extLst>
            </p:cNvPr>
            <p:cNvPicPr>
              <a:picLocks noChangeAspect="1"/>
            </p:cNvPicPr>
            <p:nvPr/>
          </p:nvPicPr>
          <p:blipFill>
            <a:blip r:embed="rId8"/>
            <a:stretch>
              <a:fillRect/>
            </a:stretch>
          </p:blipFill>
          <p:spPr>
            <a:xfrm>
              <a:off x="718839" y="1851025"/>
              <a:ext cx="691253" cy="691253"/>
            </a:xfrm>
            <a:prstGeom prst="rect">
              <a:avLst/>
            </a:prstGeom>
          </p:spPr>
        </p:pic>
        <p:pic>
          <p:nvPicPr>
            <p:cNvPr id="24" name="Immagine 23" descr="Immagine che contiene Elementi grafici, Carattere, logo, cerchio&#10;&#10;Descrizione generata automaticamente">
              <a:extLst>
                <a:ext uri="{FF2B5EF4-FFF2-40B4-BE49-F238E27FC236}">
                  <a16:creationId xmlns:a16="http://schemas.microsoft.com/office/drawing/2014/main" id="{734966D7-F447-8C90-6765-95DFC371425B}"/>
                </a:ext>
              </a:extLst>
            </p:cNvPr>
            <p:cNvPicPr>
              <a:picLocks noChangeAspect="1"/>
            </p:cNvPicPr>
            <p:nvPr/>
          </p:nvPicPr>
          <p:blipFill>
            <a:blip r:embed="rId9"/>
            <a:stretch>
              <a:fillRect/>
            </a:stretch>
          </p:blipFill>
          <p:spPr>
            <a:xfrm>
              <a:off x="7020325" y="592138"/>
              <a:ext cx="1411214" cy="757977"/>
            </a:xfrm>
            <a:prstGeom prst="rect">
              <a:avLst/>
            </a:prstGeom>
          </p:spPr>
        </p:pic>
        <p:pic>
          <p:nvPicPr>
            <p:cNvPr id="25" name="Immagine 24" descr="Immagine che contiene logo, Carattere, simbolo, Elementi grafici&#10;&#10;Descrizione generata automaticamente">
              <a:extLst>
                <a:ext uri="{FF2B5EF4-FFF2-40B4-BE49-F238E27FC236}">
                  <a16:creationId xmlns:a16="http://schemas.microsoft.com/office/drawing/2014/main" id="{D3FCC9DE-1B0B-1397-4778-35A21EAA63C8}"/>
                </a:ext>
              </a:extLst>
            </p:cNvPr>
            <p:cNvPicPr>
              <a:picLocks noChangeAspect="1"/>
            </p:cNvPicPr>
            <p:nvPr/>
          </p:nvPicPr>
          <p:blipFill>
            <a:blip r:embed="rId10"/>
            <a:stretch>
              <a:fillRect/>
            </a:stretch>
          </p:blipFill>
          <p:spPr>
            <a:xfrm>
              <a:off x="4256815" y="600476"/>
              <a:ext cx="574603" cy="749036"/>
            </a:xfrm>
            <a:prstGeom prst="rect">
              <a:avLst/>
            </a:prstGeom>
          </p:spPr>
        </p:pic>
        <p:pic>
          <p:nvPicPr>
            <p:cNvPr id="26" name="Immagine 25" descr="Immagine che contiene Elementi grafici, Carattere, logo, simbolo&#10;&#10;Descrizione generata automaticamente">
              <a:extLst>
                <a:ext uri="{FF2B5EF4-FFF2-40B4-BE49-F238E27FC236}">
                  <a16:creationId xmlns:a16="http://schemas.microsoft.com/office/drawing/2014/main" id="{5178E392-D77B-53A5-1D0A-3A47924F8980}"/>
                </a:ext>
              </a:extLst>
            </p:cNvPr>
            <p:cNvPicPr>
              <a:picLocks noChangeAspect="1"/>
            </p:cNvPicPr>
            <p:nvPr/>
          </p:nvPicPr>
          <p:blipFill>
            <a:blip r:embed="rId11"/>
            <a:stretch>
              <a:fillRect/>
            </a:stretch>
          </p:blipFill>
          <p:spPr>
            <a:xfrm>
              <a:off x="7099700" y="1878758"/>
              <a:ext cx="1540933" cy="651986"/>
            </a:xfrm>
            <a:prstGeom prst="rect">
              <a:avLst/>
            </a:prstGeom>
          </p:spPr>
        </p:pic>
        <p:pic>
          <p:nvPicPr>
            <p:cNvPr id="27" name="Immagine 26" descr="Immagine che contiene Carattere, Elementi grafici, Blu elettrico, simbolo&#10;&#10;Descrizione generata automaticamente">
              <a:extLst>
                <a:ext uri="{FF2B5EF4-FFF2-40B4-BE49-F238E27FC236}">
                  <a16:creationId xmlns:a16="http://schemas.microsoft.com/office/drawing/2014/main" id="{5879B55B-2809-9F2F-A7C1-375A7F5749BD}"/>
                </a:ext>
              </a:extLst>
            </p:cNvPr>
            <p:cNvPicPr>
              <a:picLocks noChangeAspect="1"/>
            </p:cNvPicPr>
            <p:nvPr/>
          </p:nvPicPr>
          <p:blipFill>
            <a:blip r:embed="rId12"/>
            <a:stretch>
              <a:fillRect/>
            </a:stretch>
          </p:blipFill>
          <p:spPr>
            <a:xfrm>
              <a:off x="712461" y="595294"/>
              <a:ext cx="751417" cy="751417"/>
            </a:xfrm>
            <a:prstGeom prst="rect">
              <a:avLst/>
            </a:prstGeom>
          </p:spPr>
        </p:pic>
      </p:grpSp>
    </p:spTree>
    <p:extLst>
      <p:ext uri="{BB962C8B-B14F-4D97-AF65-F5344CB8AC3E}">
        <p14:creationId xmlns:p14="http://schemas.microsoft.com/office/powerpoint/2010/main" val="33670512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539552" y="195487"/>
            <a:ext cx="8208912" cy="4589780"/>
          </a:xfrm>
        </p:spPr>
        <p:txBody>
          <a:bodyPr>
            <a:normAutofit/>
          </a:bodyPr>
          <a:lstStyle/>
          <a:p>
            <a:pPr marL="0" indent="0">
              <a:buNone/>
            </a:pPr>
            <a:r>
              <a:rPr lang="it-IT" sz="2400" b="1" dirty="0">
                <a:solidFill>
                  <a:srgbClr val="1990C8"/>
                </a:solidFill>
              </a:rPr>
              <a:t>BSBF Promotion – </a:t>
            </a:r>
            <a:r>
              <a:rPr lang="it-IT" sz="2400" b="1" dirty="0" err="1">
                <a:solidFill>
                  <a:srgbClr val="1990C8"/>
                </a:solidFill>
              </a:rPr>
              <a:t>BSOs</a:t>
            </a:r>
            <a:r>
              <a:rPr lang="it-IT" sz="2400" b="1" dirty="0">
                <a:solidFill>
                  <a:srgbClr val="1990C8"/>
                </a:solidFill>
              </a:rPr>
              <a:t> and </a:t>
            </a:r>
            <a:r>
              <a:rPr lang="it-IT" sz="2400" b="1" dirty="0" err="1">
                <a:solidFill>
                  <a:srgbClr val="1990C8"/>
                </a:solidFill>
              </a:rPr>
              <a:t>ILOs</a:t>
            </a:r>
            <a:endParaRPr lang="it-IT" sz="1000" dirty="0"/>
          </a:p>
          <a:p>
            <a:pPr marL="0" indent="0">
              <a:buNone/>
            </a:pPr>
            <a:r>
              <a:rPr lang="it-IT" sz="1400" dirty="0"/>
              <a:t>BSBF Trieste 2024 </a:t>
            </a:r>
            <a:r>
              <a:rPr lang="it-IT" sz="1400" dirty="0" err="1"/>
              <a:t>will</a:t>
            </a:r>
            <a:r>
              <a:rPr lang="it-IT" sz="1400" dirty="0"/>
              <a:t> </a:t>
            </a:r>
            <a:r>
              <a:rPr lang="it-IT" sz="1400" dirty="0" err="1"/>
              <a:t>organise</a:t>
            </a:r>
            <a:r>
              <a:rPr lang="it-IT" sz="1400" dirty="0"/>
              <a:t> some industrial </a:t>
            </a:r>
            <a:r>
              <a:rPr lang="it-IT" sz="1400" dirty="0" err="1"/>
              <a:t>visits</a:t>
            </a:r>
            <a:r>
              <a:rPr lang="it-IT" sz="1400" dirty="0"/>
              <a:t> to BSBF </a:t>
            </a:r>
            <a:r>
              <a:rPr lang="it-IT" sz="1400" dirty="0" err="1"/>
              <a:t>infrastructures</a:t>
            </a:r>
            <a:r>
              <a:rPr lang="it-IT" sz="1400" dirty="0"/>
              <a:t> partners in </a:t>
            </a:r>
            <a:r>
              <a:rPr lang="it-IT" sz="1400" dirty="0" err="1"/>
              <a:t>collaboration</a:t>
            </a:r>
            <a:r>
              <a:rPr lang="it-IT" sz="1400" dirty="0"/>
              <a:t> with </a:t>
            </a:r>
            <a:r>
              <a:rPr lang="it-IT" sz="1400" dirty="0" err="1"/>
              <a:t>related</a:t>
            </a:r>
            <a:r>
              <a:rPr lang="it-IT" sz="1400" dirty="0"/>
              <a:t> ILO Network. </a:t>
            </a:r>
          </a:p>
          <a:p>
            <a:pPr marL="0" indent="0">
              <a:buNone/>
            </a:pPr>
            <a:endParaRPr lang="it-IT" sz="1000" dirty="0"/>
          </a:p>
          <a:p>
            <a:pPr marL="0" indent="0">
              <a:buNone/>
            </a:pPr>
            <a:r>
              <a:rPr lang="it-IT" sz="1400" b="1" dirty="0">
                <a:solidFill>
                  <a:srgbClr val="1990C8"/>
                </a:solidFill>
              </a:rPr>
              <a:t>BSBF </a:t>
            </a:r>
            <a:r>
              <a:rPr lang="it-IT" sz="1400" b="1" dirty="0" err="1">
                <a:solidFill>
                  <a:srgbClr val="1990C8"/>
                </a:solidFill>
              </a:rPr>
              <a:t>visits</a:t>
            </a:r>
            <a:r>
              <a:rPr lang="it-IT" sz="1400" b="1" dirty="0">
                <a:solidFill>
                  <a:srgbClr val="1990C8"/>
                </a:solidFill>
              </a:rPr>
              <a:t> Big Science </a:t>
            </a:r>
            <a:r>
              <a:rPr lang="it-IT" sz="1400" b="1" dirty="0" err="1">
                <a:solidFill>
                  <a:srgbClr val="1990C8"/>
                </a:solidFill>
              </a:rPr>
              <a:t>Organizations</a:t>
            </a:r>
            <a:r>
              <a:rPr lang="it-IT" sz="1400" dirty="0"/>
              <a:t>, a new format for </a:t>
            </a:r>
            <a:r>
              <a:rPr lang="it-IT" sz="1400" dirty="0" err="1"/>
              <a:t>industries</a:t>
            </a:r>
            <a:r>
              <a:rPr lang="it-IT" sz="1400" dirty="0"/>
              <a:t>:</a:t>
            </a:r>
          </a:p>
          <a:p>
            <a:r>
              <a:rPr lang="it-IT" sz="1400" dirty="0"/>
              <a:t>A one visiting day to the major </a:t>
            </a:r>
            <a:r>
              <a:rPr lang="it-IT" sz="1400" dirty="0" err="1"/>
              <a:t>research</a:t>
            </a:r>
            <a:r>
              <a:rPr lang="it-IT" sz="1400" dirty="0"/>
              <a:t> </a:t>
            </a:r>
            <a:r>
              <a:rPr lang="it-IT" sz="1400" dirty="0" err="1"/>
              <a:t>infrastructure</a:t>
            </a:r>
            <a:r>
              <a:rPr lang="it-IT" sz="1400" dirty="0"/>
              <a:t> in Europe </a:t>
            </a:r>
            <a:r>
              <a:rPr lang="it-IT" sz="1400" dirty="0" err="1"/>
              <a:t>reserved</a:t>
            </a:r>
            <a:r>
              <a:rPr lang="it-IT" sz="1400" dirty="0"/>
              <a:t> to international companies, </a:t>
            </a:r>
            <a:r>
              <a:rPr lang="it-IT" sz="1400" dirty="0" err="1"/>
              <a:t>including</a:t>
            </a:r>
            <a:r>
              <a:rPr lang="it-IT" sz="1400" dirty="0"/>
              <a:t> </a:t>
            </a:r>
            <a:r>
              <a:rPr lang="it-IT" sz="1400" dirty="0" err="1"/>
              <a:t>presentantions</a:t>
            </a:r>
            <a:r>
              <a:rPr lang="it-IT" sz="1400" dirty="0"/>
              <a:t> by hosting BSO and BSBF organizers.</a:t>
            </a:r>
          </a:p>
          <a:p>
            <a:pPr marL="0" indent="0">
              <a:buNone/>
            </a:pPr>
            <a:r>
              <a:rPr lang="it-IT" sz="1400" dirty="0"/>
              <a:t>Information </a:t>
            </a:r>
            <a:r>
              <a:rPr lang="it-IT" sz="1400" dirty="0" err="1"/>
              <a:t>campaign</a:t>
            </a:r>
            <a:r>
              <a:rPr lang="it-IT" sz="1400" dirty="0"/>
              <a:t> on </a:t>
            </a:r>
            <a:r>
              <a:rPr lang="it-IT" sz="1400" dirty="0" err="1"/>
              <a:t>this</a:t>
            </a:r>
            <a:r>
              <a:rPr lang="it-IT" sz="1400" dirty="0"/>
              <a:t> new </a:t>
            </a:r>
            <a:r>
              <a:rPr lang="it-IT" sz="1400" dirty="0" err="1"/>
              <a:t>opportunity</a:t>
            </a:r>
            <a:r>
              <a:rPr lang="it-IT" sz="1400" dirty="0"/>
              <a:t> for companies to </a:t>
            </a:r>
            <a:r>
              <a:rPr lang="it-IT" sz="1400" dirty="0" err="1"/>
              <a:t>get</a:t>
            </a:r>
            <a:r>
              <a:rPr lang="it-IT" sz="1400" dirty="0"/>
              <a:t> </a:t>
            </a:r>
            <a:r>
              <a:rPr lang="it-IT" sz="1400" dirty="0" err="1"/>
              <a:t>closer</a:t>
            </a:r>
            <a:r>
              <a:rPr lang="it-IT" sz="1400" dirty="0"/>
              <a:t> and to know </a:t>
            </a:r>
            <a:r>
              <a:rPr lang="it-IT" sz="1400" dirty="0" err="1"/>
              <a:t>better</a:t>
            </a:r>
            <a:r>
              <a:rPr lang="it-IT" sz="1400" dirty="0"/>
              <a:t> Big Science </a:t>
            </a:r>
            <a:r>
              <a:rPr lang="it-IT" sz="1400" dirty="0" err="1"/>
              <a:t>will</a:t>
            </a:r>
            <a:r>
              <a:rPr lang="it-IT" sz="1400" dirty="0"/>
              <a:t> be </a:t>
            </a:r>
            <a:r>
              <a:rPr lang="it-IT" sz="1400" dirty="0" err="1"/>
              <a:t>disseminated</a:t>
            </a:r>
            <a:r>
              <a:rPr lang="it-IT" sz="1400" dirty="0"/>
              <a:t> </a:t>
            </a:r>
            <a:r>
              <a:rPr lang="it-IT" sz="1400" dirty="0" err="1"/>
              <a:t>jointly</a:t>
            </a:r>
            <a:r>
              <a:rPr lang="it-IT" sz="1400" dirty="0"/>
              <a:t> by </a:t>
            </a:r>
            <a:r>
              <a:rPr lang="it-IT" sz="1400" dirty="0" err="1"/>
              <a:t>BSOs</a:t>
            </a:r>
            <a:r>
              <a:rPr lang="it-IT" sz="1400" dirty="0"/>
              <a:t>, </a:t>
            </a:r>
            <a:r>
              <a:rPr lang="it-IT" sz="1400" dirty="0" err="1"/>
              <a:t>ILOs</a:t>
            </a:r>
            <a:r>
              <a:rPr lang="it-IT" sz="1400" dirty="0"/>
              <a:t> and BSBF </a:t>
            </a:r>
            <a:r>
              <a:rPr lang="it-IT" sz="1400" dirty="0" err="1"/>
              <a:t>channels</a:t>
            </a:r>
            <a:r>
              <a:rPr lang="it-IT" sz="1400" dirty="0"/>
              <a:t>.</a:t>
            </a:r>
          </a:p>
          <a:p>
            <a:pPr marL="0" indent="0">
              <a:buNone/>
            </a:pPr>
            <a:endParaRPr lang="it-IT" sz="1400" dirty="0"/>
          </a:p>
          <a:p>
            <a:pPr marL="0" indent="0">
              <a:buNone/>
            </a:pPr>
            <a:r>
              <a:rPr lang="it-IT" sz="1400" b="1" dirty="0">
                <a:solidFill>
                  <a:srgbClr val="1990C8"/>
                </a:solidFill>
              </a:rPr>
              <a:t>List of BSBF </a:t>
            </a:r>
            <a:r>
              <a:rPr lang="it-IT" sz="1400" b="1" dirty="0" err="1">
                <a:solidFill>
                  <a:srgbClr val="1990C8"/>
                </a:solidFill>
              </a:rPr>
              <a:t>visits</a:t>
            </a:r>
            <a:r>
              <a:rPr lang="it-IT" sz="1400" b="1" dirty="0">
                <a:solidFill>
                  <a:srgbClr val="1990C8"/>
                </a:solidFill>
              </a:rPr>
              <a:t> to:</a:t>
            </a:r>
            <a:endParaRPr lang="it-IT" sz="1400" dirty="0"/>
          </a:p>
          <a:p>
            <a:r>
              <a:rPr lang="it-IT" sz="1400" dirty="0"/>
              <a:t>F4E </a:t>
            </a:r>
            <a:r>
              <a:rPr lang="it-IT" sz="1400" dirty="0" err="1"/>
              <a:t>at</a:t>
            </a:r>
            <a:r>
              <a:rPr lang="it-IT" sz="1400" dirty="0"/>
              <a:t> ITER Organization, Cadarache (FR), 25 </a:t>
            </a:r>
            <a:r>
              <a:rPr lang="it-IT" sz="1400" dirty="0" err="1"/>
              <a:t>Oct</a:t>
            </a:r>
            <a:r>
              <a:rPr lang="it-IT" sz="1400" dirty="0"/>
              <a:t> 2023</a:t>
            </a:r>
          </a:p>
          <a:p>
            <a:r>
              <a:rPr lang="it-IT" sz="1400" dirty="0" err="1"/>
              <a:t>European</a:t>
            </a:r>
            <a:r>
              <a:rPr lang="it-IT" sz="1400" dirty="0"/>
              <a:t> XFEL, Hamburg (DE), 19 Jan 2024</a:t>
            </a:r>
          </a:p>
          <a:p>
            <a:r>
              <a:rPr lang="it-IT" sz="1400" dirty="0"/>
              <a:t>CERN, Geneve (CH), 9 </a:t>
            </a:r>
            <a:r>
              <a:rPr lang="it-IT" sz="1400" dirty="0" err="1"/>
              <a:t>Feb</a:t>
            </a:r>
            <a:r>
              <a:rPr lang="it-IT" sz="1400" dirty="0"/>
              <a:t> 2024 (New deadline for </a:t>
            </a:r>
            <a:r>
              <a:rPr lang="it-IT" sz="1400" dirty="0" err="1"/>
              <a:t>registration</a:t>
            </a:r>
            <a:r>
              <a:rPr lang="it-IT" sz="1400" dirty="0"/>
              <a:t>: 15 Jan 2024)</a:t>
            </a:r>
          </a:p>
          <a:p>
            <a:r>
              <a:rPr lang="it-IT" sz="1400" dirty="0"/>
              <a:t>ESA, Noordwijk (NL), 15 March 2024</a:t>
            </a:r>
          </a:p>
          <a:p>
            <a:pPr marL="0" indent="0">
              <a:buNone/>
            </a:pPr>
            <a:endParaRPr lang="it-IT" sz="1400" dirty="0"/>
          </a:p>
          <a:p>
            <a:pPr marL="0" indent="0">
              <a:buNone/>
            </a:pPr>
            <a:endParaRPr lang="it-IT" sz="1400" dirty="0"/>
          </a:p>
        </p:txBody>
      </p:sp>
    </p:spTree>
    <p:extLst>
      <p:ext uri="{BB962C8B-B14F-4D97-AF65-F5344CB8AC3E}">
        <p14:creationId xmlns:p14="http://schemas.microsoft.com/office/powerpoint/2010/main" val="36816075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6154" y="267494"/>
            <a:ext cx="6030578" cy="3036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ttangolo 2"/>
          <p:cNvSpPr/>
          <p:nvPr/>
        </p:nvSpPr>
        <p:spPr>
          <a:xfrm>
            <a:off x="539552" y="3380212"/>
            <a:ext cx="7848872" cy="1723549"/>
          </a:xfrm>
          <a:prstGeom prst="rect">
            <a:avLst/>
          </a:prstGeom>
        </p:spPr>
        <p:txBody>
          <a:bodyPr wrap="square">
            <a:spAutoFit/>
          </a:bodyPr>
          <a:lstStyle/>
          <a:p>
            <a:pPr marL="0" marR="0" lvl="0" indent="0" algn="ctr" defTabSz="914400" rtl="0" eaLnBrk="1" fontAlgn="auto" latinLnBrk="0" hangingPunct="1">
              <a:lnSpc>
                <a:spcPct val="100000"/>
              </a:lnSpc>
              <a:spcBef>
                <a:spcPct val="20000"/>
              </a:spcBef>
              <a:spcAft>
                <a:spcPts val="0"/>
              </a:spcAft>
              <a:buClr>
                <a:srgbClr val="759AA5">
                  <a:lumMod val="60000"/>
                  <a:lumOff val="40000"/>
                </a:srgbClr>
              </a:buClr>
              <a:buSzTx/>
              <a:buFontTx/>
              <a:buNone/>
              <a:tabLst/>
              <a:defRPr/>
            </a:pPr>
            <a:r>
              <a:rPr kumimoji="0" lang="it-IT" sz="1600" b="0" i="0" u="none" strike="noStrike" kern="1200" cap="none" spc="0" normalizeH="0" baseline="0" noProof="0" dirty="0">
                <a:ln>
                  <a:noFill/>
                </a:ln>
                <a:solidFill>
                  <a:srgbClr val="1990C8"/>
                </a:solidFill>
                <a:effectLst/>
                <a:uLnTx/>
                <a:uFillTx/>
                <a:latin typeface="Arial" panose="020B0604020202020204" pitchFamily="34" charset="0"/>
                <a:ea typeface="+mn-ea"/>
                <a:cs typeface="+mn-cs"/>
                <a:hlinkClick r:id="rId3"/>
              </a:rPr>
              <a:t>https://www.bsbf2024.org/bsbf-visits-f4e-fusion-for-energy/</a:t>
            </a:r>
            <a:endParaRPr kumimoji="0" lang="it-IT" sz="1600" b="0" i="0" u="none" strike="noStrike" kern="1200" cap="none" spc="0" normalizeH="0" baseline="0" noProof="0" dirty="0">
              <a:ln>
                <a:noFill/>
              </a:ln>
              <a:solidFill>
                <a:srgbClr val="1990C8"/>
              </a:solidFill>
              <a:effectLst/>
              <a:uLnTx/>
              <a:uFillTx/>
              <a:latin typeface="Arial" panose="020B0604020202020204" pitchFamily="34" charset="0"/>
              <a:ea typeface="+mn-ea"/>
              <a:cs typeface="+mn-cs"/>
            </a:endParaRPr>
          </a:p>
          <a:p>
            <a:pPr marL="0" indent="0" algn="ctr">
              <a:buNone/>
            </a:pPr>
            <a:endParaRPr lang="it-IT" sz="1400" dirty="0"/>
          </a:p>
          <a:p>
            <a:pPr marL="0" indent="0" algn="ctr">
              <a:buNone/>
            </a:pPr>
            <a:r>
              <a:rPr lang="it-IT" sz="1800" dirty="0"/>
              <a:t>After the success of </a:t>
            </a:r>
            <a:r>
              <a:rPr lang="it-IT" sz="1800" b="1" dirty="0"/>
              <a:t>BSBF </a:t>
            </a:r>
            <a:r>
              <a:rPr lang="it-IT" sz="1800" b="1" dirty="0" err="1"/>
              <a:t>visits</a:t>
            </a:r>
            <a:r>
              <a:rPr lang="it-IT" sz="1800" b="1" dirty="0"/>
              <a:t> F4E </a:t>
            </a:r>
            <a:r>
              <a:rPr lang="it-IT" sz="1800" b="1" dirty="0" err="1"/>
              <a:t>at</a:t>
            </a:r>
            <a:r>
              <a:rPr lang="it-IT" sz="1800" b="1" dirty="0"/>
              <a:t> ITER Organization</a:t>
            </a:r>
            <a:r>
              <a:rPr lang="it-IT" sz="1800" dirty="0"/>
              <a:t>, </a:t>
            </a:r>
          </a:p>
          <a:p>
            <a:pPr marL="0" indent="0" algn="ctr">
              <a:buNone/>
            </a:pPr>
            <a:r>
              <a:rPr lang="it-IT" sz="1800" dirty="0"/>
              <a:t>(100 </a:t>
            </a:r>
            <a:r>
              <a:rPr lang="it-IT" sz="1800" dirty="0" err="1"/>
              <a:t>persons</a:t>
            </a:r>
            <a:r>
              <a:rPr lang="it-IT" sz="1800"/>
              <a:t>, 84 </a:t>
            </a:r>
            <a:r>
              <a:rPr lang="it-IT" sz="1800" dirty="0"/>
              <a:t>companies </a:t>
            </a:r>
            <a:r>
              <a:rPr lang="it-IT" sz="1800"/>
              <a:t>from 12 </a:t>
            </a:r>
            <a:r>
              <a:rPr lang="it-IT" sz="1800" dirty="0"/>
              <a:t>countries) new BSBF </a:t>
            </a:r>
            <a:r>
              <a:rPr lang="it-IT" sz="1800" dirty="0" err="1"/>
              <a:t>visits</a:t>
            </a:r>
            <a:r>
              <a:rPr lang="it-IT" sz="1800" dirty="0"/>
              <a:t> </a:t>
            </a:r>
            <a:r>
              <a:rPr lang="it-IT" sz="1800" dirty="0" err="1"/>
              <a:t>will</a:t>
            </a:r>
            <a:r>
              <a:rPr lang="it-IT" sz="1800" dirty="0"/>
              <a:t> be </a:t>
            </a:r>
            <a:r>
              <a:rPr lang="it-IT" sz="1800" dirty="0" err="1"/>
              <a:t>launched</a:t>
            </a:r>
            <a:r>
              <a:rPr lang="it-IT" sz="1800" dirty="0"/>
              <a:t> </a:t>
            </a:r>
            <a:r>
              <a:rPr lang="it-IT" sz="1800" dirty="0" err="1"/>
              <a:t>at</a:t>
            </a:r>
            <a:endParaRPr lang="it-IT" sz="1800" dirty="0"/>
          </a:p>
          <a:p>
            <a:pPr marL="0" indent="0" algn="ctr">
              <a:buNone/>
            </a:pPr>
            <a:r>
              <a:rPr lang="it-IT" sz="1800" b="1" dirty="0"/>
              <a:t>CERN, </a:t>
            </a:r>
            <a:r>
              <a:rPr lang="it-IT" sz="1800" b="1" dirty="0" err="1"/>
              <a:t>European</a:t>
            </a:r>
            <a:r>
              <a:rPr lang="it-IT" sz="1800" b="1" dirty="0"/>
              <a:t> XFEL, ESA, ESO </a:t>
            </a:r>
            <a:r>
              <a:rPr lang="it-IT" sz="1800" dirty="0"/>
              <a:t>and</a:t>
            </a:r>
            <a:r>
              <a:rPr lang="it-IT" sz="1800" b="1" dirty="0"/>
              <a:t> ESS.</a:t>
            </a:r>
          </a:p>
          <a:p>
            <a:pPr marL="0" indent="0" algn="ctr">
              <a:buNone/>
            </a:pPr>
            <a:endParaRPr lang="it-IT" sz="1800" b="1" dirty="0"/>
          </a:p>
        </p:txBody>
      </p:sp>
      <p:pic>
        <p:nvPicPr>
          <p:cNvPr id="6" name="Immagine 5" descr="Immagine che contiene testo, schermata, Carattere&#10;&#10;Descrizione generata automaticamente">
            <a:extLst>
              <a:ext uri="{FF2B5EF4-FFF2-40B4-BE49-F238E27FC236}">
                <a16:creationId xmlns:a16="http://schemas.microsoft.com/office/drawing/2014/main" id="{2F790349-AFC3-4F4A-6199-2E877CD9CB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7827" y="0"/>
            <a:ext cx="8688345" cy="5143500"/>
          </a:xfrm>
          <a:prstGeom prst="rect">
            <a:avLst/>
          </a:prstGeom>
        </p:spPr>
      </p:pic>
    </p:spTree>
    <p:extLst>
      <p:ext uri="{BB962C8B-B14F-4D97-AF65-F5344CB8AC3E}">
        <p14:creationId xmlns:p14="http://schemas.microsoft.com/office/powerpoint/2010/main" val="22348126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2" name="Immagine 41" descr="Immagine che contiene testo, Carattere, Elementi grafici, grafica&#10;&#10;Descrizione generata automaticamente">
            <a:extLst>
              <a:ext uri="{FF2B5EF4-FFF2-40B4-BE49-F238E27FC236}">
                <a16:creationId xmlns:a16="http://schemas.microsoft.com/office/drawing/2014/main" id="{E18AEA4E-CC69-A59E-B0A9-0AD1D34A18AA}"/>
              </a:ext>
            </a:extLst>
          </p:cNvPr>
          <p:cNvPicPr>
            <a:picLocks noChangeAspect="1"/>
          </p:cNvPicPr>
          <p:nvPr/>
        </p:nvPicPr>
        <p:blipFill>
          <a:blip r:embed="rId3"/>
          <a:stretch>
            <a:fillRect/>
          </a:stretch>
        </p:blipFill>
        <p:spPr>
          <a:xfrm>
            <a:off x="492886" y="466359"/>
            <a:ext cx="2233382" cy="1583468"/>
          </a:xfrm>
          <a:prstGeom prst="rect">
            <a:avLst/>
          </a:prstGeom>
        </p:spPr>
      </p:pic>
      <p:pic>
        <p:nvPicPr>
          <p:cNvPr id="50" name="Immagine 49" descr="Immagine che contiene testo, Carattere, coniglio, simbolo&#10;&#10;Descrizione generata automaticamente">
            <a:extLst>
              <a:ext uri="{FF2B5EF4-FFF2-40B4-BE49-F238E27FC236}">
                <a16:creationId xmlns:a16="http://schemas.microsoft.com/office/drawing/2014/main" id="{AEC71326-CBBB-600E-C41D-DA6BA07C8419}"/>
              </a:ext>
            </a:extLst>
          </p:cNvPr>
          <p:cNvPicPr>
            <a:picLocks noChangeAspect="1"/>
          </p:cNvPicPr>
          <p:nvPr/>
        </p:nvPicPr>
        <p:blipFill>
          <a:blip r:embed="rId4"/>
          <a:stretch>
            <a:fillRect/>
          </a:stretch>
        </p:blipFill>
        <p:spPr>
          <a:xfrm>
            <a:off x="3452750" y="4355928"/>
            <a:ext cx="1537746" cy="341380"/>
          </a:xfrm>
          <a:prstGeom prst="rect">
            <a:avLst/>
          </a:prstGeom>
        </p:spPr>
      </p:pic>
      <p:pic>
        <p:nvPicPr>
          <p:cNvPr id="52" name="Immagine 51" descr="Immagine che contiene testo, Carattere, Elementi grafici, grafica&#10;&#10;Descrizione generata automaticamente">
            <a:extLst>
              <a:ext uri="{FF2B5EF4-FFF2-40B4-BE49-F238E27FC236}">
                <a16:creationId xmlns:a16="http://schemas.microsoft.com/office/drawing/2014/main" id="{52AB31EF-D860-A873-C183-DA6D5DE3961F}"/>
              </a:ext>
            </a:extLst>
          </p:cNvPr>
          <p:cNvPicPr>
            <a:picLocks noChangeAspect="1"/>
          </p:cNvPicPr>
          <p:nvPr/>
        </p:nvPicPr>
        <p:blipFill>
          <a:blip r:embed="rId5"/>
          <a:stretch>
            <a:fillRect/>
          </a:stretch>
        </p:blipFill>
        <p:spPr>
          <a:xfrm>
            <a:off x="5496219" y="4296109"/>
            <a:ext cx="987839" cy="471200"/>
          </a:xfrm>
          <a:prstGeom prst="rect">
            <a:avLst/>
          </a:prstGeom>
        </p:spPr>
      </p:pic>
      <p:pic>
        <p:nvPicPr>
          <p:cNvPr id="54" name="Immagine 53" descr="Immagine che contiene testo, Carattere, Elementi grafici, grafica&#10;&#10;Descrizione generata automaticamente">
            <a:extLst>
              <a:ext uri="{FF2B5EF4-FFF2-40B4-BE49-F238E27FC236}">
                <a16:creationId xmlns:a16="http://schemas.microsoft.com/office/drawing/2014/main" id="{26578F41-BD7B-F090-957E-68E754FE3284}"/>
              </a:ext>
            </a:extLst>
          </p:cNvPr>
          <p:cNvPicPr>
            <a:picLocks noChangeAspect="1"/>
          </p:cNvPicPr>
          <p:nvPr/>
        </p:nvPicPr>
        <p:blipFill>
          <a:blip r:embed="rId6"/>
          <a:stretch>
            <a:fillRect/>
          </a:stretch>
        </p:blipFill>
        <p:spPr>
          <a:xfrm>
            <a:off x="8143043" y="4355929"/>
            <a:ext cx="388990" cy="383543"/>
          </a:xfrm>
          <a:prstGeom prst="rect">
            <a:avLst/>
          </a:prstGeom>
        </p:spPr>
      </p:pic>
      <p:pic>
        <p:nvPicPr>
          <p:cNvPr id="56" name="Immagine 55" descr="Immagine che contiene Carattere, testo, Elementi grafici, simbolo&#10;&#10;Descrizione generata automaticamente">
            <a:extLst>
              <a:ext uri="{FF2B5EF4-FFF2-40B4-BE49-F238E27FC236}">
                <a16:creationId xmlns:a16="http://schemas.microsoft.com/office/drawing/2014/main" id="{A7DCF56A-B547-1648-97EB-4D44B1FDCDD5}"/>
              </a:ext>
            </a:extLst>
          </p:cNvPr>
          <p:cNvPicPr>
            <a:picLocks noChangeAspect="1"/>
          </p:cNvPicPr>
          <p:nvPr/>
        </p:nvPicPr>
        <p:blipFill>
          <a:blip r:embed="rId7"/>
          <a:stretch>
            <a:fillRect/>
          </a:stretch>
        </p:blipFill>
        <p:spPr>
          <a:xfrm>
            <a:off x="6904532" y="4368919"/>
            <a:ext cx="594621" cy="330609"/>
          </a:xfrm>
          <a:prstGeom prst="rect">
            <a:avLst/>
          </a:prstGeom>
        </p:spPr>
      </p:pic>
      <p:sp>
        <p:nvSpPr>
          <p:cNvPr id="48" name="CasellaDiTesto 47">
            <a:extLst>
              <a:ext uri="{FF2B5EF4-FFF2-40B4-BE49-F238E27FC236}">
                <a16:creationId xmlns:a16="http://schemas.microsoft.com/office/drawing/2014/main" id="{0C7E32D7-D0D6-FD0B-923B-711409EAA9E0}"/>
              </a:ext>
            </a:extLst>
          </p:cNvPr>
          <p:cNvSpPr txBox="1"/>
          <p:nvPr/>
        </p:nvSpPr>
        <p:spPr>
          <a:xfrm>
            <a:off x="3368080" y="1010299"/>
            <a:ext cx="2615258" cy="584775"/>
          </a:xfrm>
          <a:prstGeom prst="rect">
            <a:avLst/>
          </a:prstGeom>
          <a:noFill/>
        </p:spPr>
        <p:txBody>
          <a:bodyPr wrap="square" rtlCol="0">
            <a:spAutoFit/>
          </a:bodyPr>
          <a:lstStyle/>
          <a:p>
            <a:pPr defTabSz="457189"/>
            <a:r>
              <a:rPr lang="it-IT" sz="1600" b="1" dirty="0">
                <a:solidFill>
                  <a:prstClr val="white"/>
                </a:solidFill>
                <a:latin typeface="Arial" panose="020B0604020202020204" pitchFamily="34" charset="0"/>
                <a:cs typeface="Arial" panose="020B0604020202020204" pitchFamily="34" charset="0"/>
              </a:rPr>
              <a:t>TRIESTE </a:t>
            </a:r>
          </a:p>
          <a:p>
            <a:pPr defTabSz="457189"/>
            <a:r>
              <a:rPr lang="it-IT" sz="1600" b="1" dirty="0">
                <a:solidFill>
                  <a:prstClr val="white"/>
                </a:solidFill>
                <a:latin typeface="Arial" panose="020B0604020202020204" pitchFamily="34" charset="0"/>
                <a:cs typeface="Arial" panose="020B0604020202020204" pitchFamily="34" charset="0"/>
              </a:rPr>
              <a:t>1 - 4 OCTOBER 2024</a:t>
            </a:r>
          </a:p>
        </p:txBody>
      </p:sp>
      <p:sp>
        <p:nvSpPr>
          <p:cNvPr id="49" name="CasellaDiTesto 48">
            <a:extLst>
              <a:ext uri="{FF2B5EF4-FFF2-40B4-BE49-F238E27FC236}">
                <a16:creationId xmlns:a16="http://schemas.microsoft.com/office/drawing/2014/main" id="{6309B19D-95F2-CA09-D2BE-FC2049767C41}"/>
              </a:ext>
            </a:extLst>
          </p:cNvPr>
          <p:cNvSpPr txBox="1"/>
          <p:nvPr/>
        </p:nvSpPr>
        <p:spPr>
          <a:xfrm>
            <a:off x="3376547" y="1688734"/>
            <a:ext cx="3047277" cy="707886"/>
          </a:xfrm>
          <a:prstGeom prst="rect">
            <a:avLst/>
          </a:prstGeom>
          <a:noFill/>
        </p:spPr>
        <p:txBody>
          <a:bodyPr wrap="square" rtlCol="0">
            <a:spAutoFit/>
          </a:bodyPr>
          <a:lstStyle/>
          <a:p>
            <a:pPr defTabSz="457189"/>
            <a:r>
              <a:rPr lang="it-IT" sz="1600" dirty="0">
                <a:solidFill>
                  <a:prstClr val="white"/>
                </a:solidFill>
                <a:latin typeface="Arial" panose="020B0604020202020204" pitchFamily="34" charset="0"/>
                <a:cs typeface="Arial" panose="020B0604020202020204" pitchFamily="34" charset="0"/>
              </a:rPr>
              <a:t>www.bsbf2024.org</a:t>
            </a:r>
          </a:p>
          <a:p>
            <a:pPr defTabSz="457189"/>
            <a:r>
              <a:rPr lang="it-IT" sz="1200" dirty="0">
                <a:solidFill>
                  <a:prstClr val="white"/>
                </a:solidFill>
                <a:latin typeface="Arial" panose="020B0604020202020204" pitchFamily="34" charset="0"/>
                <a:cs typeface="Arial" panose="020B0604020202020204" pitchFamily="34" charset="0"/>
              </a:rPr>
              <a:t>https://newsletter.bsbf2024.org/subscribe/BSBF2024/</a:t>
            </a:r>
          </a:p>
        </p:txBody>
      </p:sp>
      <p:sp>
        <p:nvSpPr>
          <p:cNvPr id="51" name="CasellaDiTesto 50">
            <a:extLst>
              <a:ext uri="{FF2B5EF4-FFF2-40B4-BE49-F238E27FC236}">
                <a16:creationId xmlns:a16="http://schemas.microsoft.com/office/drawing/2014/main" id="{58DEE9B6-00D5-41E3-5EFB-5CC028312A83}"/>
              </a:ext>
            </a:extLst>
          </p:cNvPr>
          <p:cNvSpPr txBox="1"/>
          <p:nvPr/>
        </p:nvSpPr>
        <p:spPr>
          <a:xfrm>
            <a:off x="3368079" y="3971212"/>
            <a:ext cx="4571574" cy="238527"/>
          </a:xfrm>
          <a:prstGeom prst="rect">
            <a:avLst/>
          </a:prstGeom>
          <a:noFill/>
        </p:spPr>
        <p:txBody>
          <a:bodyPr wrap="square" rtlCol="0">
            <a:spAutoFit/>
          </a:bodyPr>
          <a:lstStyle/>
          <a:p>
            <a:pPr defTabSz="457189"/>
            <a:r>
              <a:rPr lang="it-IT" sz="950" dirty="0">
                <a:solidFill>
                  <a:prstClr val="white"/>
                </a:solidFill>
                <a:latin typeface="Arial" panose="020B0604020202020204" pitchFamily="34" charset="0"/>
                <a:cs typeface="Arial" panose="020B0604020202020204" pitchFamily="34" charset="0"/>
              </a:rPr>
              <a:t>Host </a:t>
            </a:r>
            <a:r>
              <a:rPr lang="it-IT" sz="950" dirty="0" err="1">
                <a:solidFill>
                  <a:prstClr val="white"/>
                </a:solidFill>
                <a:latin typeface="Arial" panose="020B0604020202020204" pitchFamily="34" charset="0"/>
                <a:cs typeface="Arial" panose="020B0604020202020204" pitchFamily="34" charset="0"/>
              </a:rPr>
              <a:t>Organisers</a:t>
            </a:r>
            <a:r>
              <a:rPr lang="it-IT" sz="950" dirty="0">
                <a:solidFill>
                  <a:prstClr val="white"/>
                </a:solidFill>
                <a:latin typeface="Arial" panose="020B0604020202020204" pitchFamily="34" charset="0"/>
                <a:cs typeface="Arial" panose="020B0604020202020204" pitchFamily="34" charset="0"/>
              </a:rPr>
              <a:t> of BSBF Trieste 2024</a:t>
            </a:r>
          </a:p>
        </p:txBody>
      </p:sp>
      <p:sp>
        <p:nvSpPr>
          <p:cNvPr id="53" name="CasellaDiTesto 52">
            <a:extLst>
              <a:ext uri="{FF2B5EF4-FFF2-40B4-BE49-F238E27FC236}">
                <a16:creationId xmlns:a16="http://schemas.microsoft.com/office/drawing/2014/main" id="{D67626ED-5A47-DE91-821B-D985B1D56A37}"/>
              </a:ext>
            </a:extLst>
          </p:cNvPr>
          <p:cNvSpPr txBox="1"/>
          <p:nvPr/>
        </p:nvSpPr>
        <p:spPr>
          <a:xfrm>
            <a:off x="6372200" y="708333"/>
            <a:ext cx="2656390" cy="1384995"/>
          </a:xfrm>
          <a:prstGeom prst="rect">
            <a:avLst/>
          </a:prstGeom>
          <a:noFill/>
        </p:spPr>
        <p:txBody>
          <a:bodyPr wrap="square" rtlCol="0">
            <a:spAutoFit/>
          </a:bodyPr>
          <a:lstStyle/>
          <a:p>
            <a:pPr algn="r" defTabSz="457189"/>
            <a:r>
              <a:rPr lang="it-IT" sz="1200" dirty="0">
                <a:solidFill>
                  <a:prstClr val="white"/>
                </a:solidFill>
                <a:latin typeface="Arial" panose="020B0604020202020204" pitchFamily="34" charset="0"/>
                <a:cs typeface="Arial" panose="020B0604020202020204" pitchFamily="34" charset="0"/>
              </a:rPr>
              <a:t>BSBF 2024 </a:t>
            </a:r>
            <a:r>
              <a:rPr lang="it-IT" sz="1200" dirty="0" err="1">
                <a:solidFill>
                  <a:prstClr val="white"/>
                </a:solidFill>
                <a:latin typeface="Arial" panose="020B0604020202020204" pitchFamily="34" charset="0"/>
                <a:cs typeface="Arial" panose="020B0604020202020204" pitchFamily="34" charset="0"/>
              </a:rPr>
              <a:t>is</a:t>
            </a:r>
            <a:r>
              <a:rPr lang="it-IT" sz="1200" dirty="0">
                <a:solidFill>
                  <a:prstClr val="white"/>
                </a:solidFill>
                <a:latin typeface="Arial" panose="020B0604020202020204" pitchFamily="34" charset="0"/>
                <a:cs typeface="Arial" panose="020B0604020202020204" pitchFamily="34" charset="0"/>
              </a:rPr>
              <a:t> a </a:t>
            </a:r>
            <a:r>
              <a:rPr lang="it-IT" sz="1200" b="1" dirty="0">
                <a:solidFill>
                  <a:prstClr val="white"/>
                </a:solidFill>
                <a:latin typeface="Arial" panose="020B0604020202020204" pitchFamily="34" charset="0"/>
                <a:cs typeface="Arial" panose="020B0604020202020204" pitchFamily="34" charset="0"/>
              </a:rPr>
              <a:t>business </a:t>
            </a:r>
            <a:r>
              <a:rPr lang="it-IT" sz="1200" b="1" dirty="0" err="1">
                <a:solidFill>
                  <a:prstClr val="white"/>
                </a:solidFill>
                <a:latin typeface="Arial" panose="020B0604020202020204" pitchFamily="34" charset="0"/>
                <a:cs typeface="Arial" panose="020B0604020202020204" pitchFamily="34" charset="0"/>
              </a:rPr>
              <a:t>oriented</a:t>
            </a:r>
            <a:r>
              <a:rPr lang="it-IT" sz="1200" b="1" dirty="0">
                <a:solidFill>
                  <a:prstClr val="white"/>
                </a:solidFill>
                <a:latin typeface="Arial" panose="020B0604020202020204" pitchFamily="34" charset="0"/>
                <a:cs typeface="Arial" panose="020B0604020202020204" pitchFamily="34" charset="0"/>
              </a:rPr>
              <a:t> </a:t>
            </a:r>
            <a:r>
              <a:rPr lang="it-IT" sz="1200" b="1" dirty="0" err="1">
                <a:solidFill>
                  <a:prstClr val="white"/>
                </a:solidFill>
                <a:latin typeface="Arial" panose="020B0604020202020204" pitchFamily="34" charset="0"/>
                <a:cs typeface="Arial" panose="020B0604020202020204" pitchFamily="34" charset="0"/>
              </a:rPr>
              <a:t>congress</a:t>
            </a:r>
            <a:r>
              <a:rPr lang="it-IT" sz="1200" b="1" dirty="0">
                <a:solidFill>
                  <a:prstClr val="white"/>
                </a:solidFill>
                <a:latin typeface="Arial" panose="020B0604020202020204" pitchFamily="34" charset="0"/>
                <a:cs typeface="Arial" panose="020B0604020202020204" pitchFamily="34" charset="0"/>
              </a:rPr>
              <a:t> </a:t>
            </a:r>
            <a:r>
              <a:rPr lang="it-IT" sz="1200" dirty="0" err="1">
                <a:solidFill>
                  <a:prstClr val="white"/>
                </a:solidFill>
                <a:latin typeface="Arial" panose="020B0604020202020204" pitchFamily="34" charset="0"/>
                <a:cs typeface="Arial" panose="020B0604020202020204" pitchFamily="34" charset="0"/>
              </a:rPr>
              <a:t>promoted</a:t>
            </a:r>
            <a:r>
              <a:rPr lang="it-IT" sz="1200" dirty="0">
                <a:solidFill>
                  <a:prstClr val="white"/>
                </a:solidFill>
                <a:latin typeface="Arial" panose="020B0604020202020204" pitchFamily="34" charset="0"/>
                <a:cs typeface="Arial" panose="020B0604020202020204" pitchFamily="34" charset="0"/>
              </a:rPr>
              <a:t> by the </a:t>
            </a:r>
            <a:r>
              <a:rPr lang="it-IT" sz="1200" dirty="0" err="1">
                <a:solidFill>
                  <a:prstClr val="white"/>
                </a:solidFill>
                <a:latin typeface="Arial" panose="020B0604020202020204" pitchFamily="34" charset="0"/>
                <a:cs typeface="Arial" panose="020B0604020202020204" pitchFamily="34" charset="0"/>
              </a:rPr>
              <a:t>main</a:t>
            </a:r>
            <a:r>
              <a:rPr lang="it-IT" sz="1200" dirty="0">
                <a:solidFill>
                  <a:prstClr val="white"/>
                </a:solidFill>
                <a:latin typeface="Arial" panose="020B0604020202020204" pitchFamily="34" charset="0"/>
                <a:cs typeface="Arial" panose="020B0604020202020204" pitchFamily="34" charset="0"/>
              </a:rPr>
              <a:t> </a:t>
            </a:r>
            <a:r>
              <a:rPr lang="it-IT" sz="1200" b="1" dirty="0" err="1">
                <a:solidFill>
                  <a:prstClr val="white"/>
                </a:solidFill>
                <a:latin typeface="Arial" panose="020B0604020202020204" pitchFamily="34" charset="0"/>
                <a:cs typeface="Arial" panose="020B0604020202020204" pitchFamily="34" charset="0"/>
              </a:rPr>
              <a:t>European</a:t>
            </a:r>
            <a:r>
              <a:rPr lang="it-IT" sz="1200" b="1" dirty="0">
                <a:solidFill>
                  <a:prstClr val="white"/>
                </a:solidFill>
                <a:latin typeface="Arial" panose="020B0604020202020204" pitchFamily="34" charset="0"/>
                <a:cs typeface="Arial" panose="020B0604020202020204" pitchFamily="34" charset="0"/>
              </a:rPr>
              <a:t> </a:t>
            </a:r>
            <a:r>
              <a:rPr lang="it-IT" sz="1200" b="1" dirty="0" err="1">
                <a:solidFill>
                  <a:prstClr val="white"/>
                </a:solidFill>
                <a:latin typeface="Arial" panose="020B0604020202020204" pitchFamily="34" charset="0"/>
                <a:cs typeface="Arial" panose="020B0604020202020204" pitchFamily="34" charset="0"/>
              </a:rPr>
              <a:t>Research</a:t>
            </a:r>
            <a:r>
              <a:rPr lang="it-IT" sz="1200" b="1" dirty="0">
                <a:solidFill>
                  <a:prstClr val="white"/>
                </a:solidFill>
                <a:latin typeface="Arial" panose="020B0604020202020204" pitchFamily="34" charset="0"/>
                <a:cs typeface="Arial" panose="020B0604020202020204" pitchFamily="34" charset="0"/>
              </a:rPr>
              <a:t> </a:t>
            </a:r>
            <a:r>
              <a:rPr lang="it-IT" sz="1200" b="1" dirty="0" err="1">
                <a:solidFill>
                  <a:prstClr val="white"/>
                </a:solidFill>
                <a:latin typeface="Arial" panose="020B0604020202020204" pitchFamily="34" charset="0"/>
                <a:cs typeface="Arial" panose="020B0604020202020204" pitchFamily="34" charset="0"/>
              </a:rPr>
              <a:t>Infrastructures</a:t>
            </a:r>
            <a:r>
              <a:rPr lang="it-IT" sz="1200" dirty="0">
                <a:solidFill>
                  <a:prstClr val="white"/>
                </a:solidFill>
                <a:latin typeface="Arial" panose="020B0604020202020204" pitchFamily="34" charset="0"/>
                <a:cs typeface="Arial" panose="020B0604020202020204" pitchFamily="34" charset="0"/>
              </a:rPr>
              <a:t>, </a:t>
            </a:r>
            <a:r>
              <a:rPr lang="it-IT" sz="1200" dirty="0" err="1">
                <a:solidFill>
                  <a:prstClr val="white"/>
                </a:solidFill>
                <a:latin typeface="Arial" panose="020B0604020202020204" pitchFamily="34" charset="0"/>
                <a:cs typeface="Arial" panose="020B0604020202020204" pitchFamily="34" charset="0"/>
              </a:rPr>
              <a:t>focused</a:t>
            </a:r>
            <a:r>
              <a:rPr lang="it-IT" sz="1200" dirty="0">
                <a:solidFill>
                  <a:prstClr val="white"/>
                </a:solidFill>
                <a:latin typeface="Arial" panose="020B0604020202020204" pitchFamily="34" charset="0"/>
                <a:cs typeface="Arial" panose="020B0604020202020204" pitchFamily="34" charset="0"/>
              </a:rPr>
              <a:t> on </a:t>
            </a:r>
            <a:r>
              <a:rPr lang="it-IT" sz="1200" dirty="0" err="1">
                <a:solidFill>
                  <a:prstClr val="white"/>
                </a:solidFill>
                <a:latin typeface="Arial" panose="020B0604020202020204" pitchFamily="34" charset="0"/>
                <a:cs typeface="Arial" panose="020B0604020202020204" pitchFamily="34" charset="0"/>
              </a:rPr>
              <a:t>technology</a:t>
            </a:r>
            <a:r>
              <a:rPr lang="it-IT" sz="1200" dirty="0">
                <a:solidFill>
                  <a:prstClr val="white"/>
                </a:solidFill>
                <a:latin typeface="Arial" panose="020B0604020202020204" pitchFamily="34" charset="0"/>
                <a:cs typeface="Arial" panose="020B0604020202020204" pitchFamily="34" charset="0"/>
              </a:rPr>
              <a:t> and </a:t>
            </a:r>
            <a:r>
              <a:rPr lang="it-IT" sz="1200" dirty="0" err="1">
                <a:solidFill>
                  <a:prstClr val="white"/>
                </a:solidFill>
                <a:latin typeface="Arial" panose="020B0604020202020204" pitchFamily="34" charset="0"/>
                <a:cs typeface="Arial" panose="020B0604020202020204" pitchFamily="34" charset="0"/>
              </a:rPr>
              <a:t>innovation</a:t>
            </a:r>
            <a:r>
              <a:rPr lang="it-IT" sz="1200" dirty="0">
                <a:solidFill>
                  <a:prstClr val="white"/>
                </a:solidFill>
                <a:latin typeface="Arial" panose="020B0604020202020204" pitchFamily="34" charset="0"/>
                <a:cs typeface="Arial" panose="020B0604020202020204" pitchFamily="34" charset="0"/>
              </a:rPr>
              <a:t> with the </a:t>
            </a:r>
            <a:r>
              <a:rPr lang="it-IT" sz="1200" dirty="0" err="1">
                <a:solidFill>
                  <a:prstClr val="white"/>
                </a:solidFill>
                <a:latin typeface="Arial" panose="020B0604020202020204" pitchFamily="34" charset="0"/>
                <a:cs typeface="Arial" panose="020B0604020202020204" pitchFamily="34" charset="0"/>
              </a:rPr>
              <a:t>aim</a:t>
            </a:r>
            <a:r>
              <a:rPr lang="it-IT" sz="1200" dirty="0">
                <a:solidFill>
                  <a:prstClr val="white"/>
                </a:solidFill>
                <a:latin typeface="Arial" panose="020B0604020202020204" pitchFamily="34" charset="0"/>
                <a:cs typeface="Arial" panose="020B0604020202020204" pitchFamily="34" charset="0"/>
              </a:rPr>
              <a:t> to be the </a:t>
            </a:r>
            <a:r>
              <a:rPr lang="it-IT" sz="1200" dirty="0" err="1">
                <a:solidFill>
                  <a:prstClr val="white"/>
                </a:solidFill>
                <a:latin typeface="Arial" panose="020B0604020202020204" pitchFamily="34" charset="0"/>
                <a:cs typeface="Arial" panose="020B0604020202020204" pitchFamily="34" charset="0"/>
              </a:rPr>
              <a:t>main</a:t>
            </a:r>
            <a:r>
              <a:rPr lang="it-IT" sz="1200" dirty="0">
                <a:solidFill>
                  <a:prstClr val="white"/>
                </a:solidFill>
                <a:latin typeface="Arial" panose="020B0604020202020204" pitchFamily="34" charset="0"/>
                <a:cs typeface="Arial" panose="020B0604020202020204" pitchFamily="34" charset="0"/>
              </a:rPr>
              <a:t> meeting point </a:t>
            </a:r>
            <a:r>
              <a:rPr lang="it-IT" sz="1200" dirty="0" err="1">
                <a:solidFill>
                  <a:prstClr val="white"/>
                </a:solidFill>
                <a:latin typeface="Arial" panose="020B0604020202020204" pitchFamily="34" charset="0"/>
                <a:cs typeface="Arial" panose="020B0604020202020204" pitchFamily="34" charset="0"/>
              </a:rPr>
              <a:t>between</a:t>
            </a:r>
            <a:r>
              <a:rPr lang="it-IT" sz="1200" dirty="0">
                <a:solidFill>
                  <a:prstClr val="white"/>
                </a:solidFill>
                <a:latin typeface="Arial" panose="020B0604020202020204" pitchFamily="34" charset="0"/>
                <a:cs typeface="Arial" panose="020B0604020202020204" pitchFamily="34" charset="0"/>
              </a:rPr>
              <a:t> </a:t>
            </a:r>
            <a:r>
              <a:rPr lang="it-IT" sz="1200" b="1" dirty="0" err="1">
                <a:solidFill>
                  <a:prstClr val="white"/>
                </a:solidFill>
                <a:latin typeface="Arial" panose="020B0604020202020204" pitchFamily="34" charset="0"/>
                <a:cs typeface="Arial" panose="020B0604020202020204" pitchFamily="34" charset="0"/>
              </a:rPr>
              <a:t>Research</a:t>
            </a:r>
            <a:r>
              <a:rPr lang="it-IT" sz="1200" b="1" dirty="0">
                <a:solidFill>
                  <a:prstClr val="white"/>
                </a:solidFill>
                <a:latin typeface="Arial" panose="020B0604020202020204" pitchFamily="34" charset="0"/>
                <a:cs typeface="Arial" panose="020B0604020202020204" pitchFamily="34" charset="0"/>
              </a:rPr>
              <a:t> </a:t>
            </a:r>
            <a:r>
              <a:rPr lang="it-IT" sz="1200" dirty="0">
                <a:solidFill>
                  <a:prstClr val="white"/>
                </a:solidFill>
                <a:latin typeface="Arial" panose="020B0604020202020204" pitchFamily="34" charset="0"/>
                <a:cs typeface="Arial" panose="020B0604020202020204" pitchFamily="34" charset="0"/>
              </a:rPr>
              <a:t>and </a:t>
            </a:r>
            <a:r>
              <a:rPr lang="it-IT" sz="1200" b="1" dirty="0">
                <a:solidFill>
                  <a:prstClr val="white"/>
                </a:solidFill>
                <a:latin typeface="Arial" panose="020B0604020202020204" pitchFamily="34" charset="0"/>
                <a:cs typeface="Arial" panose="020B0604020202020204" pitchFamily="34" charset="0"/>
              </a:rPr>
              <a:t>Industry</a:t>
            </a:r>
            <a:r>
              <a:rPr lang="it-IT" sz="1200" dirty="0">
                <a:solidFill>
                  <a:prstClr val="white"/>
                </a:solidFill>
                <a:latin typeface="Arial" panose="020B0604020202020204" pitchFamily="34" charset="0"/>
                <a:cs typeface="Arial" panose="020B0604020202020204" pitchFamily="34" charset="0"/>
              </a:rPr>
              <a:t>.</a:t>
            </a:r>
          </a:p>
        </p:txBody>
      </p:sp>
      <p:sp>
        <p:nvSpPr>
          <p:cNvPr id="2" name="CasellaDiTesto 1">
            <a:extLst>
              <a:ext uri="{FF2B5EF4-FFF2-40B4-BE49-F238E27FC236}">
                <a16:creationId xmlns:a16="http://schemas.microsoft.com/office/drawing/2014/main" id="{B515CE71-8C2A-AFC0-7094-0A31DD751215}"/>
              </a:ext>
            </a:extLst>
          </p:cNvPr>
          <p:cNvSpPr txBox="1"/>
          <p:nvPr/>
        </p:nvSpPr>
        <p:spPr>
          <a:xfrm>
            <a:off x="310" y="4145418"/>
            <a:ext cx="2590061" cy="854080"/>
          </a:xfrm>
          <a:prstGeom prst="rect">
            <a:avLst/>
          </a:prstGeom>
          <a:noFill/>
        </p:spPr>
        <p:txBody>
          <a:bodyPr wrap="square" rtlCol="0">
            <a:spAutoFit/>
          </a:bodyPr>
          <a:lstStyle/>
          <a:p>
            <a:pPr defTabSz="457189"/>
            <a:r>
              <a:rPr lang="it-IT" sz="1350" b="1" dirty="0">
                <a:solidFill>
                  <a:srgbClr val="5B9BD5">
                    <a:lumMod val="75000"/>
                  </a:srgbClr>
                </a:solidFill>
                <a:latin typeface="Arial" panose="020B0604020202020204" pitchFamily="34" charset="0"/>
                <a:cs typeface="Arial" panose="020B0604020202020204" pitchFamily="34" charset="0"/>
              </a:rPr>
              <a:t>Paolo ACUNZO</a:t>
            </a:r>
          </a:p>
          <a:p>
            <a:pPr defTabSz="457189"/>
            <a:r>
              <a:rPr lang="it-IT" sz="1200" b="1" dirty="0">
                <a:solidFill>
                  <a:srgbClr val="5B9BD5">
                    <a:lumMod val="75000"/>
                  </a:srgbClr>
                </a:solidFill>
                <a:latin typeface="Arial" panose="020B0604020202020204" pitchFamily="34" charset="0"/>
                <a:cs typeface="Arial" panose="020B0604020202020204" pitchFamily="34" charset="0"/>
              </a:rPr>
              <a:t>IOC/LOC Coordinator</a:t>
            </a:r>
          </a:p>
          <a:p>
            <a:pPr defTabSz="457189"/>
            <a:r>
              <a:rPr lang="it-IT" sz="1200" b="1" dirty="0">
                <a:solidFill>
                  <a:srgbClr val="5B9BD5">
                    <a:lumMod val="75000"/>
                  </a:srgbClr>
                </a:solidFill>
                <a:latin typeface="Arial" panose="020B0604020202020204" pitchFamily="34" charset="0"/>
                <a:cs typeface="Arial" panose="020B0604020202020204" pitchFamily="34" charset="0"/>
              </a:rPr>
              <a:t>BSBF Trieste 2024 Director </a:t>
            </a:r>
          </a:p>
          <a:p>
            <a:pPr defTabSz="457189"/>
            <a:r>
              <a:rPr lang="it-IT" sz="1200" b="1" dirty="0">
                <a:solidFill>
                  <a:srgbClr val="5B9BD5">
                    <a:lumMod val="75000"/>
                  </a:srgbClr>
                </a:solidFill>
                <a:latin typeface="Arial" panose="020B0604020202020204" pitchFamily="34" charset="0"/>
                <a:cs typeface="Arial" panose="020B0604020202020204" pitchFamily="34" charset="0"/>
              </a:rPr>
              <a:t>paolo.acunzo@bsbf2024.org</a:t>
            </a:r>
          </a:p>
        </p:txBody>
      </p:sp>
    </p:spTree>
    <p:extLst>
      <p:ext uri="{BB962C8B-B14F-4D97-AF65-F5344CB8AC3E}">
        <p14:creationId xmlns:p14="http://schemas.microsoft.com/office/powerpoint/2010/main" val="3117893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043608" y="331230"/>
            <a:ext cx="7776864" cy="4481039"/>
          </a:xfrm>
        </p:spPr>
        <p:txBody>
          <a:bodyPr>
            <a:normAutofit/>
          </a:bodyPr>
          <a:lstStyle/>
          <a:p>
            <a:pPr marL="0" indent="0">
              <a:buNone/>
            </a:pPr>
            <a:r>
              <a:rPr lang="en-US" sz="2400" b="1" dirty="0">
                <a:solidFill>
                  <a:srgbClr val="1990C8"/>
                </a:solidFill>
              </a:rPr>
              <a:t>BSBF Trieste 2024 structure</a:t>
            </a:r>
          </a:p>
          <a:p>
            <a:pPr marL="0" indent="0">
              <a:buNone/>
            </a:pPr>
            <a:endParaRPr lang="en-US" sz="1400" b="1" dirty="0">
              <a:solidFill>
                <a:schemeClr val="tx1">
                  <a:lumMod val="85000"/>
                  <a:lumOff val="15000"/>
                </a:schemeClr>
              </a:solidFill>
            </a:endParaRPr>
          </a:p>
          <a:p>
            <a:pPr marL="0" indent="0">
              <a:buNone/>
            </a:pPr>
            <a:r>
              <a:rPr lang="en-US" sz="1400" dirty="0">
                <a:solidFill>
                  <a:schemeClr val="tx1">
                    <a:lumMod val="85000"/>
                    <a:lumOff val="15000"/>
                  </a:schemeClr>
                </a:solidFill>
              </a:rPr>
              <a:t>Leader of the Italian candidature is the </a:t>
            </a:r>
            <a:r>
              <a:rPr lang="en-US" sz="1400" dirty="0" err="1">
                <a:solidFill>
                  <a:schemeClr val="tx1">
                    <a:lumMod val="85000"/>
                    <a:lumOff val="15000"/>
                  </a:schemeClr>
                </a:solidFill>
              </a:rPr>
              <a:t>Autonomus</a:t>
            </a:r>
            <a:r>
              <a:rPr lang="en-US" sz="1400" dirty="0">
                <a:solidFill>
                  <a:schemeClr val="tx1">
                    <a:lumMod val="85000"/>
                    <a:lumOff val="15000"/>
                  </a:schemeClr>
                </a:solidFill>
              </a:rPr>
              <a:t> Region of Friuli </a:t>
            </a:r>
            <a:r>
              <a:rPr lang="en-US" sz="1400" dirty="0" err="1">
                <a:solidFill>
                  <a:schemeClr val="tx1">
                    <a:lumMod val="85000"/>
                    <a:lumOff val="15000"/>
                  </a:schemeClr>
                </a:solidFill>
              </a:rPr>
              <a:t>Venezia</a:t>
            </a:r>
            <a:r>
              <a:rPr lang="en-US" sz="1400" dirty="0">
                <a:solidFill>
                  <a:schemeClr val="tx1">
                    <a:lumMod val="85000"/>
                    <a:lumOff val="15000"/>
                  </a:schemeClr>
                </a:solidFill>
              </a:rPr>
              <a:t> Giulia. In order to manage all BSBF activities, it has been established an ad hoc specialized structure, called </a:t>
            </a:r>
            <a:r>
              <a:rPr lang="en-US" sz="1400" b="1" dirty="0">
                <a:solidFill>
                  <a:schemeClr val="tx1">
                    <a:lumMod val="85000"/>
                    <a:lumOff val="15000"/>
                  </a:schemeClr>
                </a:solidFill>
              </a:rPr>
              <a:t>BSBF Trieste 2024 </a:t>
            </a:r>
            <a:r>
              <a:rPr lang="en-US" sz="1400" dirty="0">
                <a:solidFill>
                  <a:schemeClr val="tx1">
                    <a:lumMod val="85000"/>
                    <a:lumOff val="15000"/>
                  </a:schemeClr>
                </a:solidFill>
              </a:rPr>
              <a:t>and composed of representatives of: </a:t>
            </a:r>
          </a:p>
          <a:p>
            <a:pPr marL="0" indent="0">
              <a:buNone/>
            </a:pPr>
            <a:endParaRPr lang="en-US" sz="1400" dirty="0">
              <a:solidFill>
                <a:schemeClr val="tx1">
                  <a:lumMod val="85000"/>
                  <a:lumOff val="15000"/>
                </a:schemeClr>
              </a:solidFill>
            </a:endParaRPr>
          </a:p>
          <a:p>
            <a:r>
              <a:rPr lang="en-US" sz="1400" b="1" i="1" dirty="0" err="1">
                <a:solidFill>
                  <a:schemeClr val="tx1">
                    <a:lumMod val="85000"/>
                    <a:lumOff val="15000"/>
                  </a:schemeClr>
                </a:solidFill>
              </a:rPr>
              <a:t>Autonomus</a:t>
            </a:r>
            <a:r>
              <a:rPr lang="en-US" sz="1400" b="1" i="1" dirty="0">
                <a:solidFill>
                  <a:schemeClr val="tx1">
                    <a:lumMod val="85000"/>
                    <a:lumOff val="15000"/>
                  </a:schemeClr>
                </a:solidFill>
              </a:rPr>
              <a:t> Region of Friuli </a:t>
            </a:r>
            <a:r>
              <a:rPr lang="en-US" sz="1400" b="1" i="1" dirty="0" err="1">
                <a:solidFill>
                  <a:schemeClr val="tx1">
                    <a:lumMod val="85000"/>
                    <a:lumOff val="15000"/>
                  </a:schemeClr>
                </a:solidFill>
              </a:rPr>
              <a:t>Venezia</a:t>
            </a:r>
            <a:r>
              <a:rPr lang="en-US" sz="1400" b="1" i="1" dirty="0">
                <a:solidFill>
                  <a:schemeClr val="tx1">
                    <a:lumMod val="85000"/>
                    <a:lumOff val="15000"/>
                  </a:schemeClr>
                </a:solidFill>
              </a:rPr>
              <a:t> Giulia</a:t>
            </a:r>
          </a:p>
          <a:p>
            <a:r>
              <a:rPr lang="en-US" sz="1400" b="1" i="1" dirty="0">
                <a:solidFill>
                  <a:schemeClr val="tx1">
                    <a:lumMod val="85000"/>
                    <a:lumOff val="15000"/>
                  </a:schemeClr>
                </a:solidFill>
              </a:rPr>
              <a:t>ILO Network Italia </a:t>
            </a:r>
            <a:r>
              <a:rPr lang="en-US" sz="1400" dirty="0">
                <a:solidFill>
                  <a:schemeClr val="tx1">
                    <a:lumMod val="85000"/>
                    <a:lumOff val="15000"/>
                  </a:schemeClr>
                </a:solidFill>
              </a:rPr>
              <a:t>(CNR, ENEA, INAF, INFN) </a:t>
            </a:r>
          </a:p>
          <a:p>
            <a:r>
              <a:rPr lang="en-US" sz="1400" b="1" i="1" dirty="0">
                <a:solidFill>
                  <a:schemeClr val="tx1">
                    <a:lumMod val="85000"/>
                    <a:lumOff val="15000"/>
                  </a:schemeClr>
                </a:solidFill>
              </a:rPr>
              <a:t>Area Science Park</a:t>
            </a:r>
            <a:r>
              <a:rPr lang="en-US" sz="1400" dirty="0">
                <a:solidFill>
                  <a:schemeClr val="tx1">
                    <a:lumMod val="85000"/>
                    <a:lumOff val="15000"/>
                  </a:schemeClr>
                </a:solidFill>
              </a:rPr>
              <a:t>, Trieste</a:t>
            </a:r>
          </a:p>
          <a:p>
            <a:r>
              <a:rPr lang="en-US" sz="1400" b="1" i="1" dirty="0" err="1">
                <a:solidFill>
                  <a:schemeClr val="tx1">
                    <a:lumMod val="85000"/>
                    <a:lumOff val="15000"/>
                  </a:schemeClr>
                </a:solidFill>
              </a:rPr>
              <a:t>PromoTurismo</a:t>
            </a:r>
            <a:r>
              <a:rPr lang="en-US" sz="1400" b="1" i="1" dirty="0">
                <a:solidFill>
                  <a:schemeClr val="tx1">
                    <a:lumMod val="85000"/>
                    <a:lumOff val="15000"/>
                  </a:schemeClr>
                </a:solidFill>
              </a:rPr>
              <a:t> FVG</a:t>
            </a:r>
            <a:r>
              <a:rPr lang="en-US" sz="1400" dirty="0">
                <a:solidFill>
                  <a:schemeClr val="tx1">
                    <a:lumMod val="85000"/>
                    <a:lumOff val="15000"/>
                  </a:schemeClr>
                </a:solidFill>
              </a:rPr>
              <a:t> </a:t>
            </a:r>
          </a:p>
          <a:p>
            <a:pPr marL="0" indent="0">
              <a:buNone/>
            </a:pPr>
            <a:endParaRPr lang="en-US" sz="1400" dirty="0">
              <a:solidFill>
                <a:schemeClr val="tx1">
                  <a:lumMod val="85000"/>
                  <a:lumOff val="15000"/>
                </a:schemeClr>
              </a:solidFill>
            </a:endParaRPr>
          </a:p>
          <a:p>
            <a:pPr marL="0" indent="0">
              <a:buNone/>
            </a:pPr>
            <a:r>
              <a:rPr lang="en-US" sz="1400" dirty="0">
                <a:solidFill>
                  <a:schemeClr val="tx1">
                    <a:lumMod val="85000"/>
                    <a:lumOff val="15000"/>
                  </a:schemeClr>
                </a:solidFill>
              </a:rPr>
              <a:t>Moreover the BSBF Trieste 2024 candidature is </a:t>
            </a:r>
            <a:r>
              <a:rPr lang="en-US" sz="1400" dirty="0" err="1">
                <a:solidFill>
                  <a:schemeClr val="tx1">
                    <a:lumMod val="85000"/>
                    <a:lumOff val="15000"/>
                  </a:schemeClr>
                </a:solidFill>
              </a:rPr>
              <a:t>activelly</a:t>
            </a:r>
            <a:r>
              <a:rPr lang="en-US" sz="1400" dirty="0">
                <a:solidFill>
                  <a:schemeClr val="tx1">
                    <a:lumMod val="85000"/>
                    <a:lumOff val="15000"/>
                  </a:schemeClr>
                </a:solidFill>
              </a:rPr>
              <a:t> supported by many </a:t>
            </a:r>
            <a:r>
              <a:rPr lang="en-US" sz="1400" b="1" dirty="0">
                <a:solidFill>
                  <a:schemeClr val="tx1">
                    <a:lumMod val="85000"/>
                    <a:lumOff val="15000"/>
                  </a:schemeClr>
                </a:solidFill>
              </a:rPr>
              <a:t>Italian Ministries </a:t>
            </a:r>
            <a:r>
              <a:rPr lang="en-US" sz="1400" dirty="0">
                <a:solidFill>
                  <a:schemeClr val="tx1">
                    <a:lumMod val="85000"/>
                    <a:lumOff val="15000"/>
                  </a:schemeClr>
                </a:solidFill>
              </a:rPr>
              <a:t>(</a:t>
            </a:r>
            <a:r>
              <a:rPr lang="en-US" sz="1400" i="1" dirty="0">
                <a:solidFill>
                  <a:schemeClr val="tx1">
                    <a:lumMod val="85000"/>
                    <a:lumOff val="15000"/>
                  </a:schemeClr>
                </a:solidFill>
              </a:rPr>
              <a:t>University &amp; Research</a:t>
            </a:r>
            <a:r>
              <a:rPr lang="en-US" sz="1400" dirty="0">
                <a:solidFill>
                  <a:schemeClr val="tx1">
                    <a:lumMod val="85000"/>
                    <a:lumOff val="15000"/>
                  </a:schemeClr>
                </a:solidFill>
              </a:rPr>
              <a:t>, </a:t>
            </a:r>
            <a:r>
              <a:rPr lang="en-US" sz="1400" i="1" dirty="0">
                <a:solidFill>
                  <a:schemeClr val="tx1">
                    <a:lumMod val="85000"/>
                    <a:lumOff val="15000"/>
                  </a:schemeClr>
                </a:solidFill>
              </a:rPr>
              <a:t>Environment &amp; Energy</a:t>
            </a:r>
            <a:r>
              <a:rPr lang="en-US" sz="1400" dirty="0">
                <a:solidFill>
                  <a:schemeClr val="tx1">
                    <a:lumMod val="85000"/>
                    <a:lumOff val="15000"/>
                  </a:schemeClr>
                </a:solidFill>
              </a:rPr>
              <a:t>, </a:t>
            </a:r>
            <a:r>
              <a:rPr lang="en-US" sz="1400" i="1" dirty="0">
                <a:solidFill>
                  <a:schemeClr val="tx1">
                    <a:lumMod val="85000"/>
                    <a:lumOff val="15000"/>
                  </a:schemeClr>
                </a:solidFill>
              </a:rPr>
              <a:t>Foreign Affairs &amp; International Cooperation </a:t>
            </a:r>
            <a:r>
              <a:rPr lang="en-US" sz="1400" dirty="0">
                <a:solidFill>
                  <a:schemeClr val="tx1">
                    <a:lumMod val="85000"/>
                    <a:lumOff val="15000"/>
                  </a:schemeClr>
                </a:solidFill>
              </a:rPr>
              <a:t>and </a:t>
            </a:r>
            <a:r>
              <a:rPr lang="en-US" sz="1400" i="1" dirty="0">
                <a:solidFill>
                  <a:schemeClr val="tx1">
                    <a:lumMod val="85000"/>
                    <a:lumOff val="15000"/>
                  </a:schemeClr>
                </a:solidFill>
              </a:rPr>
              <a:t>Economic Development</a:t>
            </a:r>
            <a:r>
              <a:rPr lang="en-US" sz="1400" dirty="0">
                <a:solidFill>
                  <a:schemeClr val="tx1">
                    <a:lumMod val="85000"/>
                    <a:lumOff val="15000"/>
                  </a:schemeClr>
                </a:solidFill>
              </a:rPr>
              <a:t>), the international government association </a:t>
            </a:r>
            <a:r>
              <a:rPr lang="en-US" sz="1400" b="1" i="1" dirty="0">
                <a:solidFill>
                  <a:schemeClr val="tx1">
                    <a:lumMod val="85000"/>
                    <a:lumOff val="15000"/>
                  </a:schemeClr>
                </a:solidFill>
              </a:rPr>
              <a:t>Central European Initiative </a:t>
            </a:r>
            <a:r>
              <a:rPr lang="en-US" sz="1400" dirty="0">
                <a:solidFill>
                  <a:schemeClr val="tx1">
                    <a:lumMod val="85000"/>
                    <a:lumOff val="15000"/>
                  </a:schemeClr>
                </a:solidFill>
              </a:rPr>
              <a:t>(CEI), the major national research agencies (CNR, ENEA, INAF, INFN) and many local or trans-border research institutions.</a:t>
            </a:r>
            <a:br>
              <a:rPr lang="en-US" sz="1400" dirty="0">
                <a:solidFill>
                  <a:schemeClr val="tx1">
                    <a:lumMod val="85000"/>
                    <a:lumOff val="15000"/>
                  </a:schemeClr>
                </a:solidFill>
              </a:rPr>
            </a:br>
            <a:endParaRPr lang="it-IT" sz="1400" dirty="0">
              <a:solidFill>
                <a:schemeClr val="tx1">
                  <a:lumMod val="85000"/>
                  <a:lumOff val="15000"/>
                </a:schemeClr>
              </a:solidFill>
            </a:endParaRPr>
          </a:p>
        </p:txBody>
      </p:sp>
    </p:spTree>
    <p:extLst>
      <p:ext uri="{BB962C8B-B14F-4D97-AF65-F5344CB8AC3E}">
        <p14:creationId xmlns:p14="http://schemas.microsoft.com/office/powerpoint/2010/main" val="177286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115616" y="483518"/>
            <a:ext cx="3618402" cy="4373027"/>
          </a:xfrm>
        </p:spPr>
        <p:txBody>
          <a:bodyPr>
            <a:normAutofit/>
          </a:bodyPr>
          <a:lstStyle/>
          <a:p>
            <a:pPr marL="0" indent="0">
              <a:buNone/>
            </a:pPr>
            <a:r>
              <a:rPr lang="en-US" sz="2400" b="1" dirty="0">
                <a:solidFill>
                  <a:srgbClr val="1990C8"/>
                </a:solidFill>
              </a:rPr>
              <a:t>BSBF Trieste 2024 </a:t>
            </a:r>
            <a:r>
              <a:rPr lang="en-US" sz="2400" b="1" dirty="0" err="1">
                <a:solidFill>
                  <a:srgbClr val="1990C8"/>
                </a:solidFill>
              </a:rPr>
              <a:t>overvivew</a:t>
            </a:r>
            <a:endParaRPr lang="en-US" sz="2400" b="1" dirty="0">
              <a:solidFill>
                <a:srgbClr val="1990C8"/>
              </a:solidFill>
            </a:endParaRPr>
          </a:p>
          <a:p>
            <a:pPr marL="0" indent="0">
              <a:buNone/>
            </a:pPr>
            <a:endParaRPr lang="en-US" sz="1400" dirty="0">
              <a:solidFill>
                <a:schemeClr val="tx1">
                  <a:lumMod val="85000"/>
                  <a:lumOff val="15000"/>
                </a:schemeClr>
              </a:solidFill>
            </a:endParaRPr>
          </a:p>
          <a:p>
            <a:pPr marL="0" indent="0">
              <a:buNone/>
            </a:pPr>
            <a:r>
              <a:rPr lang="en-US" sz="1400" dirty="0">
                <a:solidFill>
                  <a:schemeClr val="tx1">
                    <a:lumMod val="85000"/>
                    <a:lumOff val="15000"/>
                  </a:schemeClr>
                </a:solidFill>
              </a:rPr>
              <a:t>The spirit of our </a:t>
            </a:r>
            <a:r>
              <a:rPr lang="en-US" sz="1400" dirty="0" err="1">
                <a:solidFill>
                  <a:schemeClr val="tx1">
                    <a:lumMod val="85000"/>
                    <a:lumOff val="15000"/>
                  </a:schemeClr>
                </a:solidFill>
              </a:rPr>
              <a:t>programme</a:t>
            </a:r>
            <a:r>
              <a:rPr lang="en-US" sz="1400" dirty="0">
                <a:solidFill>
                  <a:schemeClr val="tx1">
                    <a:lumMod val="85000"/>
                    <a:lumOff val="15000"/>
                  </a:schemeClr>
                </a:solidFill>
              </a:rPr>
              <a:t> is to consolidate the BSBF brand, involving all Big Science Organizations (BSOs) currently partners and continue the trends seen in Copenhagen and Granada, maintaining the cornerstones of best practice while, at the same time, trying to improve some aspect and introduce our own innovative ideas</a:t>
            </a:r>
          </a:p>
          <a:p>
            <a:endParaRPr lang="it-IT" sz="1400" dirty="0">
              <a:solidFill>
                <a:schemeClr val="tx1">
                  <a:lumMod val="85000"/>
                  <a:lumOff val="15000"/>
                </a:schemeClr>
              </a:solidFill>
            </a:endParaRPr>
          </a:p>
        </p:txBody>
      </p:sp>
      <p:sp>
        <p:nvSpPr>
          <p:cNvPr id="2" name="CasellaDiTesto 1"/>
          <p:cNvSpPr txBox="1"/>
          <p:nvPr/>
        </p:nvSpPr>
        <p:spPr>
          <a:xfrm>
            <a:off x="4967536" y="1491630"/>
            <a:ext cx="4176464" cy="2062103"/>
          </a:xfrm>
          <a:prstGeom prst="rect">
            <a:avLst/>
          </a:prstGeom>
          <a:noFill/>
        </p:spPr>
        <p:txBody>
          <a:bodyPr wrap="square" rtlCol="0">
            <a:spAutoFit/>
          </a:bodyPr>
          <a:lstStyle/>
          <a:p>
            <a:pPr marL="257175" indent="-257175">
              <a:buFont typeface="Arial" panose="020B0604020202020204" pitchFamily="34" charset="0"/>
              <a:buChar char="•"/>
            </a:pPr>
            <a:r>
              <a:rPr lang="en-US" sz="1600" dirty="0">
                <a:solidFill>
                  <a:schemeClr val="tx1">
                    <a:lumMod val="85000"/>
                    <a:lumOff val="15000"/>
                  </a:schemeClr>
                </a:solidFill>
                <a:latin typeface="Arial" panose="020B0604020202020204" pitchFamily="34" charset="0"/>
              </a:rPr>
              <a:t>3-day event with an industrial exhibition</a:t>
            </a:r>
          </a:p>
          <a:p>
            <a:pPr marL="257175" indent="-257175">
              <a:buFont typeface="Arial" panose="020B0604020202020204" pitchFamily="34" charset="0"/>
              <a:buChar char="•"/>
            </a:pPr>
            <a:r>
              <a:rPr lang="en-US" sz="1600" dirty="0">
                <a:solidFill>
                  <a:schemeClr val="tx1">
                    <a:lumMod val="85000"/>
                    <a:lumOff val="15000"/>
                  </a:schemeClr>
                </a:solidFill>
                <a:latin typeface="Arial" panose="020B0604020202020204" pitchFamily="34" charset="0"/>
              </a:rPr>
              <a:t>3 plenary sessions </a:t>
            </a:r>
          </a:p>
          <a:p>
            <a:pPr marL="257175" indent="-257175">
              <a:buFont typeface="Arial" panose="020B0604020202020204" pitchFamily="34" charset="0"/>
              <a:buChar char="•"/>
            </a:pPr>
            <a:r>
              <a:rPr lang="en-US" sz="1600" dirty="0">
                <a:solidFill>
                  <a:schemeClr val="tx1">
                    <a:lumMod val="85000"/>
                    <a:lumOff val="15000"/>
                  </a:schemeClr>
                </a:solidFill>
                <a:latin typeface="Arial" panose="020B0604020202020204" pitchFamily="34" charset="0"/>
              </a:rPr>
              <a:t>16 parallel sessions </a:t>
            </a:r>
          </a:p>
          <a:p>
            <a:pPr marL="257175" indent="-257175">
              <a:buFont typeface="Arial" panose="020B0604020202020204" pitchFamily="34" charset="0"/>
              <a:buChar char="•"/>
            </a:pPr>
            <a:r>
              <a:rPr lang="en-US" sz="1600" dirty="0">
                <a:solidFill>
                  <a:schemeClr val="tx1">
                    <a:lumMod val="85000"/>
                    <a:lumOff val="15000"/>
                  </a:schemeClr>
                </a:solidFill>
                <a:latin typeface="Arial" panose="020B0604020202020204" pitchFamily="34" charset="0"/>
              </a:rPr>
              <a:t>1 to 1 (B2B-B2C) meetings in parallel </a:t>
            </a:r>
          </a:p>
          <a:p>
            <a:pPr marL="257175" indent="-257175">
              <a:buFont typeface="Arial" panose="020B0604020202020204" pitchFamily="34" charset="0"/>
              <a:buChar char="•"/>
            </a:pPr>
            <a:r>
              <a:rPr lang="en-US" sz="1600" dirty="0">
                <a:solidFill>
                  <a:schemeClr val="tx1">
                    <a:lumMod val="85000"/>
                    <a:lumOff val="15000"/>
                  </a:schemeClr>
                </a:solidFill>
                <a:latin typeface="Arial" panose="020B0604020202020204" pitchFamily="34" charset="0"/>
              </a:rPr>
              <a:t>Satellite meetings and side events</a:t>
            </a:r>
          </a:p>
          <a:p>
            <a:pPr marL="257175" indent="-257175">
              <a:buFont typeface="Arial" panose="020B0604020202020204" pitchFamily="34" charset="0"/>
              <a:buChar char="•"/>
            </a:pPr>
            <a:r>
              <a:rPr lang="en-US" sz="1600" dirty="0">
                <a:solidFill>
                  <a:schemeClr val="tx1">
                    <a:lumMod val="85000"/>
                    <a:lumOff val="15000"/>
                  </a:schemeClr>
                </a:solidFill>
                <a:latin typeface="Arial" panose="020B0604020202020204" pitchFamily="34" charset="0"/>
              </a:rPr>
              <a:t>Social </a:t>
            </a:r>
            <a:r>
              <a:rPr lang="en-US" sz="1600" dirty="0" err="1">
                <a:solidFill>
                  <a:schemeClr val="tx1">
                    <a:lumMod val="85000"/>
                    <a:lumOff val="15000"/>
                  </a:schemeClr>
                </a:solidFill>
                <a:latin typeface="Arial" panose="020B0604020202020204" pitchFamily="34" charset="0"/>
              </a:rPr>
              <a:t>programme</a:t>
            </a:r>
            <a:endParaRPr lang="en-US" sz="1600" dirty="0">
              <a:solidFill>
                <a:schemeClr val="tx1">
                  <a:lumMod val="85000"/>
                  <a:lumOff val="15000"/>
                </a:schemeClr>
              </a:solidFill>
              <a:latin typeface="Arial" panose="020B0604020202020204" pitchFamily="34" charset="0"/>
            </a:endParaRPr>
          </a:p>
          <a:p>
            <a:pPr marL="257175" indent="-257175">
              <a:buFont typeface="Arial" panose="020B0604020202020204" pitchFamily="34" charset="0"/>
              <a:buChar char="•"/>
            </a:pPr>
            <a:r>
              <a:rPr lang="en-US" sz="1600" dirty="0">
                <a:solidFill>
                  <a:schemeClr val="tx1">
                    <a:lumMod val="85000"/>
                    <a:lumOff val="15000"/>
                  </a:schemeClr>
                </a:solidFill>
                <a:latin typeface="Arial" panose="020B0604020202020204" pitchFamily="34" charset="0"/>
              </a:rPr>
              <a:t>Visit to research infrastructure in Italy and Slovenia</a:t>
            </a:r>
          </a:p>
        </p:txBody>
      </p:sp>
    </p:spTree>
    <p:extLst>
      <p:ext uri="{BB962C8B-B14F-4D97-AF65-F5344CB8AC3E}">
        <p14:creationId xmlns:p14="http://schemas.microsoft.com/office/powerpoint/2010/main" val="2477230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043608" y="358233"/>
            <a:ext cx="7704856" cy="4427033"/>
          </a:xfrm>
        </p:spPr>
        <p:txBody>
          <a:bodyPr>
            <a:normAutofit/>
          </a:bodyPr>
          <a:lstStyle/>
          <a:p>
            <a:pPr marL="0" indent="0">
              <a:buNone/>
            </a:pPr>
            <a:r>
              <a:rPr lang="en-GB" sz="2400" b="1" dirty="0">
                <a:solidFill>
                  <a:srgbClr val="1990C8"/>
                </a:solidFill>
              </a:rPr>
              <a:t>BSBF2024 Programme</a:t>
            </a:r>
            <a:endParaRPr lang="it-IT" sz="2400" dirty="0">
              <a:solidFill>
                <a:srgbClr val="1990C8"/>
              </a:solidFill>
            </a:endParaRPr>
          </a:p>
          <a:p>
            <a:pPr marL="0" indent="0">
              <a:buNone/>
            </a:pPr>
            <a:r>
              <a:rPr lang="en-GB" sz="1400" dirty="0">
                <a:solidFill>
                  <a:schemeClr val="tx1">
                    <a:lumMod val="85000"/>
                    <a:lumOff val="15000"/>
                  </a:schemeClr>
                </a:solidFill>
              </a:rPr>
              <a:t>As foreseen in the BSBF2022 programme, three plenary sessions will be organized during Day 1 and Day 2 addressing common issues and topics of general interest. These sessions will be moderated by a high-profile facilitator, carefully selected to be able to capture the gist of the event, communicating this to the audience in a short period of time, introducing the plenary session participants and summarizing the main points after each speaker’s talk. </a:t>
            </a:r>
          </a:p>
          <a:p>
            <a:pPr marL="0" indent="0">
              <a:buNone/>
            </a:pPr>
            <a:endParaRPr lang="en-GB" sz="1400" dirty="0">
              <a:solidFill>
                <a:schemeClr val="tx1">
                  <a:lumMod val="85000"/>
                  <a:lumOff val="15000"/>
                </a:schemeClr>
              </a:solidFill>
            </a:endParaRPr>
          </a:p>
          <a:p>
            <a:r>
              <a:rPr lang="en-GB" sz="1400" b="1" dirty="0">
                <a:solidFill>
                  <a:srgbClr val="1990C8"/>
                </a:solidFill>
              </a:rPr>
              <a:t>Day 1 Plenary session I: Welcome and presentations from the BSBF partners </a:t>
            </a:r>
          </a:p>
          <a:p>
            <a:r>
              <a:rPr lang="en-GB" sz="1400" b="1" dirty="0">
                <a:solidFill>
                  <a:srgbClr val="1990C8"/>
                </a:solidFill>
              </a:rPr>
              <a:t>Day 2 Plenary session II: Towards a Big Science common market in Europe (NEW)</a:t>
            </a:r>
          </a:p>
          <a:p>
            <a:pPr lvl="0"/>
            <a:r>
              <a:rPr lang="en-GB" sz="1400" b="1" dirty="0">
                <a:solidFill>
                  <a:srgbClr val="1990C8"/>
                </a:solidFill>
              </a:rPr>
              <a:t>Day 2 Plenary session III: Closing of BSBF2024 </a:t>
            </a:r>
            <a:endParaRPr lang="it-IT" sz="1400" dirty="0">
              <a:solidFill>
                <a:srgbClr val="1990C8"/>
              </a:solidFill>
            </a:endParaRPr>
          </a:p>
          <a:p>
            <a:pPr marL="0" indent="0">
              <a:buNone/>
            </a:pPr>
            <a:endParaRPr lang="it-IT" sz="1400" dirty="0">
              <a:solidFill>
                <a:schemeClr val="tx1">
                  <a:lumMod val="85000"/>
                  <a:lumOff val="15000"/>
                </a:schemeClr>
              </a:solidFill>
            </a:endParaRPr>
          </a:p>
          <a:p>
            <a:pPr marL="0" indent="0">
              <a:buNone/>
            </a:pPr>
            <a:endParaRPr lang="it-IT" sz="1400" dirty="0">
              <a:solidFill>
                <a:schemeClr val="tx1">
                  <a:lumMod val="85000"/>
                  <a:lumOff val="15000"/>
                </a:schemeClr>
              </a:solidFill>
            </a:endParaRPr>
          </a:p>
          <a:p>
            <a:endParaRPr lang="it-IT" sz="1400" dirty="0">
              <a:solidFill>
                <a:schemeClr val="tx1">
                  <a:lumMod val="85000"/>
                  <a:lumOff val="15000"/>
                </a:schemeClr>
              </a:solidFill>
            </a:endParaRPr>
          </a:p>
        </p:txBody>
      </p:sp>
    </p:spTree>
    <p:extLst>
      <p:ext uri="{BB962C8B-B14F-4D97-AF65-F5344CB8AC3E}">
        <p14:creationId xmlns:p14="http://schemas.microsoft.com/office/powerpoint/2010/main" val="2477230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043608" y="331230"/>
            <a:ext cx="7470830" cy="4481039"/>
          </a:xfrm>
        </p:spPr>
        <p:txBody>
          <a:bodyPr>
            <a:normAutofit/>
          </a:bodyPr>
          <a:lstStyle/>
          <a:p>
            <a:pPr marL="0" indent="0">
              <a:buNone/>
            </a:pPr>
            <a:r>
              <a:rPr lang="en-GB" sz="2400" b="1" dirty="0">
                <a:solidFill>
                  <a:srgbClr val="1990C8"/>
                </a:solidFill>
              </a:rPr>
              <a:t>BSBF2024 Programme</a:t>
            </a:r>
          </a:p>
          <a:p>
            <a:pPr marL="0" indent="0">
              <a:buNone/>
            </a:pPr>
            <a:endParaRPr lang="en-GB" sz="1400" dirty="0"/>
          </a:p>
          <a:p>
            <a:pPr marL="0" indent="0">
              <a:buNone/>
            </a:pPr>
            <a:r>
              <a:rPr lang="en-GB" sz="1400" dirty="0"/>
              <a:t>Following the format of the past BSBF editions, we plan to organize industry-track parallel sessions where the forthcoming opportunities, investment and industrial engagement actions will be</a:t>
            </a:r>
            <a:br>
              <a:rPr lang="en-GB" sz="1400" dirty="0"/>
            </a:br>
            <a:r>
              <a:rPr lang="en-GB" sz="1400" dirty="0"/>
              <a:t>presented by representatives of each Big Science Organizations. </a:t>
            </a:r>
          </a:p>
          <a:p>
            <a:pPr marL="0" indent="0">
              <a:buNone/>
            </a:pPr>
            <a:endParaRPr lang="en-GB" sz="1400" dirty="0"/>
          </a:p>
          <a:p>
            <a:pPr marL="0" indent="0">
              <a:buNone/>
            </a:pPr>
            <a:r>
              <a:rPr lang="en-GB" sz="1400" dirty="0"/>
              <a:t>BSBF Trieste 2024 has proposed 16 parallel sessions divided in 4 slots </a:t>
            </a:r>
          </a:p>
          <a:p>
            <a:pPr marL="0" indent="0">
              <a:buNone/>
            </a:pPr>
            <a:r>
              <a:rPr lang="en-GB" sz="1400" dirty="0"/>
              <a:t>(A, B, C, D) in two days (2 and 3 October 2024), according to the following list.</a:t>
            </a:r>
          </a:p>
          <a:p>
            <a:pPr marL="0" indent="0">
              <a:buNone/>
            </a:pPr>
            <a:endParaRPr lang="en-GB" sz="1400" dirty="0"/>
          </a:p>
          <a:p>
            <a:pPr marL="0" indent="0">
              <a:buNone/>
            </a:pPr>
            <a:endParaRPr lang="en-GB" sz="1400" dirty="0"/>
          </a:p>
          <a:p>
            <a:pPr marL="0" indent="0">
              <a:buNone/>
            </a:pPr>
            <a:endParaRPr lang="it-IT" sz="1400" dirty="0"/>
          </a:p>
          <a:p>
            <a:endParaRPr lang="it-IT" sz="1400" dirty="0"/>
          </a:p>
        </p:txBody>
      </p:sp>
    </p:spTree>
    <p:extLst>
      <p:ext uri="{BB962C8B-B14F-4D97-AF65-F5344CB8AC3E}">
        <p14:creationId xmlns:p14="http://schemas.microsoft.com/office/powerpoint/2010/main" val="2477230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872231" y="87475"/>
            <a:ext cx="7264154" cy="5239896"/>
          </a:xfrm>
          <a:prstGeom prst="rect">
            <a:avLst/>
          </a:prstGeom>
          <a:noFill/>
        </p:spPr>
        <p:txBody>
          <a:bodyPr wrap="square">
            <a:spAutoFit/>
          </a:bodyPr>
          <a:lstStyle/>
          <a:p>
            <a:pPr marL="257175" indent="-257175">
              <a:buFont typeface="Arial" panose="020B0604020202020204" pitchFamily="34" charset="0"/>
              <a:buChar char="•"/>
            </a:pPr>
            <a:r>
              <a:rPr lang="en-GB" sz="1500" b="1" dirty="0"/>
              <a:t>Parallel sessions A </a:t>
            </a:r>
            <a:r>
              <a:rPr lang="en-GB" sz="1500" dirty="0"/>
              <a:t>(Wed 2 Oct 2024, 14h00-15h50)</a:t>
            </a:r>
            <a:endParaRPr lang="it-IT" sz="1500" dirty="0"/>
          </a:p>
          <a:p>
            <a:r>
              <a:rPr lang="en-GB" sz="1500" dirty="0">
                <a:highlight>
                  <a:srgbClr val="FFFF00"/>
                </a:highlight>
              </a:rPr>
              <a:t>A1 Opportunities for Big Science in Central Europe (NEW)</a:t>
            </a:r>
            <a:endParaRPr lang="it-IT" sz="1200" dirty="0">
              <a:highlight>
                <a:srgbClr val="FFFF00"/>
              </a:highlight>
            </a:endParaRPr>
          </a:p>
          <a:p>
            <a:r>
              <a:rPr lang="en-GB" sz="1500" dirty="0"/>
              <a:t>A2 Robotics and remote handling systems</a:t>
            </a:r>
            <a:endParaRPr lang="it-IT" sz="1500" dirty="0"/>
          </a:p>
          <a:p>
            <a:r>
              <a:rPr lang="en-GB" sz="1500" dirty="0"/>
              <a:t>A3 Diagnostics, detectors, sensors, optics and instruments </a:t>
            </a:r>
            <a:endParaRPr lang="it-IT" sz="1500" dirty="0"/>
          </a:p>
          <a:p>
            <a:r>
              <a:rPr lang="en-GB" sz="1500" dirty="0">
                <a:highlight>
                  <a:srgbClr val="FFFF00"/>
                </a:highlight>
              </a:rPr>
              <a:t>A4 Affiliated Big Science Organizations (ABSOs) I</a:t>
            </a:r>
            <a:r>
              <a:rPr lang="en-GB" sz="1500" i="1" dirty="0">
                <a:highlight>
                  <a:srgbClr val="FFFF00"/>
                </a:highlight>
              </a:rPr>
              <a:t> </a:t>
            </a:r>
            <a:endParaRPr lang="en-GB" sz="1200" dirty="0">
              <a:highlight>
                <a:srgbClr val="FFFF00"/>
              </a:highlight>
            </a:endParaRPr>
          </a:p>
          <a:p>
            <a:endParaRPr lang="it-IT" sz="600" dirty="0"/>
          </a:p>
          <a:p>
            <a:pPr marL="257175" indent="-257175">
              <a:buFont typeface="Arial" panose="020B0604020202020204" pitchFamily="34" charset="0"/>
              <a:buChar char="•"/>
            </a:pPr>
            <a:r>
              <a:rPr lang="en-GB" sz="1500" b="1" dirty="0"/>
              <a:t>Parallel sessions B </a:t>
            </a:r>
            <a:r>
              <a:rPr lang="en-GB" sz="1500" dirty="0"/>
              <a:t>(Wed 2 Oct 2024, 16h10-18h00)</a:t>
            </a:r>
            <a:endParaRPr lang="it-IT" sz="1500" dirty="0"/>
          </a:p>
          <a:p>
            <a:r>
              <a:rPr lang="en-GB" sz="1500" dirty="0">
                <a:highlight>
                  <a:srgbClr val="FFFF00"/>
                </a:highlight>
              </a:rPr>
              <a:t>B1 Industrial experiences towards BSCM - Big Science Common Market (NEW)</a:t>
            </a:r>
            <a:r>
              <a:rPr lang="en-GB" sz="1200" i="1" dirty="0">
                <a:solidFill>
                  <a:prstClr val="black"/>
                </a:solidFill>
                <a:highlight>
                  <a:srgbClr val="FFFF00"/>
                </a:highlight>
                <a:latin typeface="Calibri" panose="020F0502020204030204"/>
              </a:rPr>
              <a:t> </a:t>
            </a:r>
            <a:endParaRPr lang="en-GB" sz="1500" dirty="0">
              <a:highlight>
                <a:srgbClr val="FFFF00"/>
              </a:highlight>
            </a:endParaRPr>
          </a:p>
          <a:p>
            <a:r>
              <a:rPr lang="en-GB" sz="1500" dirty="0"/>
              <a:t>B2 Superconductivity and superconducting magnets</a:t>
            </a:r>
            <a:endParaRPr lang="it-IT" sz="1500" dirty="0"/>
          </a:p>
          <a:p>
            <a:r>
              <a:rPr lang="en-GB" sz="1500" dirty="0"/>
              <a:t>B3 Complex buildings, construction and its safety related systems </a:t>
            </a:r>
          </a:p>
          <a:p>
            <a:r>
              <a:rPr lang="en-GB" sz="1500" dirty="0"/>
              <a:t>B4 SME involvement (SMEs Track Call) and key aspects for Procurement</a:t>
            </a:r>
            <a:endParaRPr lang="it-IT" sz="1500" dirty="0"/>
          </a:p>
          <a:p>
            <a:endParaRPr lang="it-IT" sz="675" dirty="0"/>
          </a:p>
          <a:p>
            <a:pPr marL="257175" indent="-257175">
              <a:buFont typeface="Arial" panose="020B0604020202020204" pitchFamily="34" charset="0"/>
              <a:buChar char="•"/>
            </a:pPr>
            <a:r>
              <a:rPr lang="en-GB" sz="1500" b="1" dirty="0"/>
              <a:t>Parallel sessions C </a:t>
            </a:r>
            <a:r>
              <a:rPr lang="en-GB" sz="1500" dirty="0"/>
              <a:t>(Thu 3 Oct 2024, 11h10-13h00)</a:t>
            </a:r>
            <a:endParaRPr lang="it-IT" sz="1500" dirty="0"/>
          </a:p>
          <a:p>
            <a:r>
              <a:rPr lang="en-GB" sz="1500" dirty="0"/>
              <a:t>C1 Electrical, power electronics, electromechanical and RF systems</a:t>
            </a:r>
            <a:endParaRPr lang="it-IT" sz="1500" dirty="0"/>
          </a:p>
          <a:p>
            <a:r>
              <a:rPr lang="en-GB" sz="1500" dirty="0"/>
              <a:t>C2 High precision, small and large mechanical components</a:t>
            </a:r>
            <a:endParaRPr lang="it-IT" sz="1500" dirty="0"/>
          </a:p>
          <a:p>
            <a:r>
              <a:rPr lang="en-GB" sz="1500" dirty="0"/>
              <a:t>C3 Instrumentation and control systems</a:t>
            </a:r>
          </a:p>
          <a:p>
            <a:r>
              <a:rPr lang="en-GB" sz="1500" dirty="0"/>
              <a:t>C4 Innovative &amp; green procurement and public/private partnership (NEW)</a:t>
            </a:r>
            <a:endParaRPr lang="en-GB" sz="1500" dirty="0">
              <a:highlight>
                <a:srgbClr val="FFFF00"/>
              </a:highlight>
            </a:endParaRPr>
          </a:p>
          <a:p>
            <a:endParaRPr lang="it-IT" sz="675" dirty="0"/>
          </a:p>
          <a:p>
            <a:pPr marL="257175" indent="-257175">
              <a:buFont typeface="Arial" panose="020B0604020202020204" pitchFamily="34" charset="0"/>
              <a:buChar char="•"/>
            </a:pPr>
            <a:r>
              <a:rPr lang="en-GB" sz="1500" b="1" dirty="0"/>
              <a:t>Parallel sessions D </a:t>
            </a:r>
            <a:r>
              <a:rPr lang="en-GB" sz="1500" dirty="0"/>
              <a:t>(Thu 3 Oct 2024, 14h00-15h50)</a:t>
            </a:r>
            <a:endParaRPr lang="it-IT" sz="1500" dirty="0"/>
          </a:p>
          <a:p>
            <a:r>
              <a:rPr lang="en-GB" sz="1500" dirty="0"/>
              <a:t>D1 ICT challenges: Information and Communication Technologies </a:t>
            </a:r>
          </a:p>
          <a:p>
            <a:r>
              <a:rPr lang="en-GB" sz="1500" dirty="0"/>
              <a:t>D2 Vacuum, cryogenic and leak detection technologies</a:t>
            </a:r>
            <a:endParaRPr lang="it-IT" sz="1500" dirty="0"/>
          </a:p>
          <a:p>
            <a:r>
              <a:rPr lang="en-GB" sz="1500" dirty="0"/>
              <a:t>D3 Basic material technologies and advanced manufacturing techniques</a:t>
            </a:r>
            <a:endParaRPr lang="it-IT" sz="1500" dirty="0"/>
          </a:p>
          <a:p>
            <a:r>
              <a:rPr lang="en-GB" sz="1500" dirty="0">
                <a:highlight>
                  <a:srgbClr val="FFFF00"/>
                </a:highlight>
              </a:rPr>
              <a:t>D4 Affiliated Big Science Organizations (ABSOs) II (NEW)</a:t>
            </a:r>
          </a:p>
          <a:p>
            <a:r>
              <a:rPr lang="it-IT" sz="1500" dirty="0"/>
              <a:t> </a:t>
            </a:r>
          </a:p>
        </p:txBody>
      </p:sp>
    </p:spTree>
    <p:extLst>
      <p:ext uri="{BB962C8B-B14F-4D97-AF65-F5344CB8AC3E}">
        <p14:creationId xmlns:p14="http://schemas.microsoft.com/office/powerpoint/2010/main" val="1383001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043608" y="411510"/>
            <a:ext cx="7560840" cy="4427033"/>
          </a:xfrm>
        </p:spPr>
        <p:txBody>
          <a:bodyPr>
            <a:normAutofit/>
          </a:bodyPr>
          <a:lstStyle/>
          <a:p>
            <a:pPr marL="0" indent="0">
              <a:buNone/>
            </a:pPr>
            <a:r>
              <a:rPr lang="it-IT" sz="2400" b="1" dirty="0">
                <a:solidFill>
                  <a:srgbClr val="1990C8"/>
                </a:solidFill>
              </a:rPr>
              <a:t>Focus – </a:t>
            </a:r>
            <a:r>
              <a:rPr lang="it-IT" sz="2400" b="1" dirty="0" err="1">
                <a:solidFill>
                  <a:srgbClr val="1990C8"/>
                </a:solidFill>
              </a:rPr>
              <a:t>SMEs</a:t>
            </a:r>
            <a:endParaRPr lang="it-IT" sz="2400" b="1" dirty="0">
              <a:solidFill>
                <a:srgbClr val="1990C8"/>
              </a:solidFill>
            </a:endParaRPr>
          </a:p>
          <a:p>
            <a:pPr marL="0" indent="0">
              <a:buNone/>
            </a:pPr>
            <a:r>
              <a:rPr lang="en-GB" sz="1400" dirty="0"/>
              <a:t>In parallel we intend to organize a SME session, where pre-selected SMEs active in the Big Science market will have the opportunity to explain their activities to an audience of technical representatives from Big Science organizations, including affiliated members. </a:t>
            </a:r>
          </a:p>
          <a:p>
            <a:pPr marL="0" indent="0">
              <a:buNone/>
            </a:pPr>
            <a:endParaRPr lang="en-GB" sz="1400" dirty="0"/>
          </a:p>
          <a:p>
            <a:pPr marL="0" indent="0">
              <a:buNone/>
            </a:pPr>
            <a:r>
              <a:rPr lang="en-GB" sz="1400" dirty="0"/>
              <a:t>As in the 2022 edition, a call for SME poster will be conducted prior to the event. In the same way we confirm parallel sessions dedicated to </a:t>
            </a:r>
            <a:r>
              <a:rPr lang="en-GB" sz="1400" dirty="0">
                <a:solidFill>
                  <a:srgbClr val="1990C8"/>
                </a:solidFill>
              </a:rPr>
              <a:t>SME’s involvement </a:t>
            </a:r>
            <a:r>
              <a:rPr lang="en-GB" sz="1400" dirty="0"/>
              <a:t>(B1), focusing on the key aspects for procurement in order to facilitate SMEs participation in the Big Science domain.</a:t>
            </a:r>
          </a:p>
          <a:p>
            <a:pPr marL="0" indent="0">
              <a:buNone/>
            </a:pPr>
            <a:endParaRPr lang="en-GB" sz="1400" dirty="0"/>
          </a:p>
          <a:p>
            <a:pPr marL="0" indent="0">
              <a:buNone/>
            </a:pPr>
            <a:r>
              <a:rPr lang="en-GB" sz="1400" b="1" dirty="0">
                <a:solidFill>
                  <a:srgbClr val="1990C8"/>
                </a:solidFill>
              </a:rPr>
              <a:t>SMEs Track Call:</a:t>
            </a:r>
          </a:p>
          <a:p>
            <a:pPr marL="0" indent="0">
              <a:buNone/>
            </a:pPr>
            <a:r>
              <a:rPr lang="en-GB" sz="1400" dirty="0"/>
              <a:t>According to the past experience, </a:t>
            </a:r>
            <a:r>
              <a:rPr lang="en-GB" sz="1400" dirty="0">
                <a:solidFill>
                  <a:srgbClr val="1990C8"/>
                </a:solidFill>
              </a:rPr>
              <a:t>PERIIA</a:t>
            </a:r>
            <a:r>
              <a:rPr lang="en-GB" sz="1400" dirty="0">
                <a:solidFill>
                  <a:srgbClr val="FFFF00"/>
                </a:solidFill>
              </a:rPr>
              <a:t> </a:t>
            </a:r>
            <a:r>
              <a:rPr lang="en-GB" sz="1400" dirty="0">
                <a:solidFill>
                  <a:schemeClr val="tx1"/>
                </a:solidFill>
              </a:rPr>
              <a:t>in collaboration with</a:t>
            </a:r>
            <a:r>
              <a:rPr lang="en-GB" sz="1400" dirty="0">
                <a:solidFill>
                  <a:srgbClr val="FFFF00"/>
                </a:solidFill>
              </a:rPr>
              <a:t> </a:t>
            </a:r>
            <a:r>
              <a:rPr lang="en-GB" sz="1400" dirty="0">
                <a:solidFill>
                  <a:schemeClr val="tx1"/>
                </a:solidFill>
              </a:rPr>
              <a:t>BSBF Trieste 2024</a:t>
            </a:r>
            <a:r>
              <a:rPr lang="en-GB" sz="1400" dirty="0"/>
              <a:t> has organised a new edition of </a:t>
            </a:r>
            <a:r>
              <a:rPr lang="en-GB" sz="1400" b="1" dirty="0"/>
              <a:t>SME’s Track </a:t>
            </a:r>
            <a:r>
              <a:rPr lang="en-GB" sz="1400" dirty="0"/>
              <a:t>(SMEs Track call) in close collaboration with BSBF Trieste 2024. </a:t>
            </a:r>
            <a:endParaRPr lang="it-IT" sz="1400" dirty="0"/>
          </a:p>
          <a:p>
            <a:pPr marL="0" indent="0">
              <a:buNone/>
            </a:pPr>
            <a:endParaRPr lang="it-IT" sz="1400" b="1" dirty="0"/>
          </a:p>
          <a:p>
            <a:pPr marL="0" lvl="0" indent="0">
              <a:buNone/>
            </a:pPr>
            <a:r>
              <a:rPr lang="en-GB" sz="1600" b="1" i="1" dirty="0">
                <a:solidFill>
                  <a:prstClr val="black"/>
                </a:solidFill>
              </a:rPr>
              <a:t>OPEN: deadline 9</a:t>
            </a:r>
            <a:r>
              <a:rPr lang="en-GB" sz="1600" b="1" i="1" baseline="30000" dirty="0">
                <a:solidFill>
                  <a:prstClr val="black"/>
                </a:solidFill>
              </a:rPr>
              <a:t>th</a:t>
            </a:r>
            <a:r>
              <a:rPr lang="en-GB" sz="1600" b="1" i="1" dirty="0">
                <a:solidFill>
                  <a:prstClr val="black"/>
                </a:solidFill>
              </a:rPr>
              <a:t> January 2024</a:t>
            </a:r>
          </a:p>
          <a:p>
            <a:pPr marL="0" lvl="0" indent="0">
              <a:buNone/>
            </a:pPr>
            <a:r>
              <a:rPr lang="it-IT" sz="1600" dirty="0">
                <a:solidFill>
                  <a:prstClr val="black"/>
                </a:solidFill>
                <a:hlinkClick r:id="rId3"/>
              </a:rPr>
              <a:t>https://www.bsbf2024.org/bsbf-calls/</a:t>
            </a:r>
            <a:endParaRPr lang="it-IT" sz="1600" dirty="0">
              <a:solidFill>
                <a:prstClr val="black"/>
              </a:solidFill>
            </a:endParaRPr>
          </a:p>
          <a:p>
            <a:pPr marL="0" lvl="0" indent="0">
              <a:buNone/>
            </a:pPr>
            <a:endParaRPr lang="it-IT" sz="1600" dirty="0">
              <a:solidFill>
                <a:prstClr val="black"/>
              </a:solidFill>
            </a:endParaRPr>
          </a:p>
          <a:p>
            <a:pPr marL="0" indent="0">
              <a:buNone/>
            </a:pPr>
            <a:endParaRPr lang="it-IT" sz="1400" dirty="0"/>
          </a:p>
          <a:p>
            <a:endParaRPr lang="it-IT" sz="1400" dirty="0"/>
          </a:p>
        </p:txBody>
      </p:sp>
    </p:spTree>
    <p:extLst>
      <p:ext uri="{BB962C8B-B14F-4D97-AF65-F5344CB8AC3E}">
        <p14:creationId xmlns:p14="http://schemas.microsoft.com/office/powerpoint/2010/main" val="3730518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contenuto 6"/>
          <p:cNvSpPr>
            <a:spLocks noGrp="1"/>
          </p:cNvSpPr>
          <p:nvPr>
            <p:ph idx="1"/>
          </p:nvPr>
        </p:nvSpPr>
        <p:spPr>
          <a:xfrm>
            <a:off x="1115616" y="411510"/>
            <a:ext cx="7128792" cy="4481039"/>
          </a:xfrm>
        </p:spPr>
        <p:txBody>
          <a:bodyPr>
            <a:normAutofit/>
          </a:bodyPr>
          <a:lstStyle/>
          <a:p>
            <a:pPr marL="0" indent="0">
              <a:buNone/>
            </a:pPr>
            <a:r>
              <a:rPr lang="it-IT" sz="2400" b="1" dirty="0">
                <a:solidFill>
                  <a:srgbClr val="1990C8"/>
                </a:solidFill>
              </a:rPr>
              <a:t>Focus – </a:t>
            </a:r>
            <a:r>
              <a:rPr lang="it-IT" sz="2400" b="1" dirty="0" err="1">
                <a:solidFill>
                  <a:srgbClr val="1990C8"/>
                </a:solidFill>
              </a:rPr>
              <a:t>ABSOs</a:t>
            </a:r>
            <a:endParaRPr lang="it-IT" sz="2400" b="1" dirty="0">
              <a:solidFill>
                <a:srgbClr val="1990C8"/>
              </a:solidFill>
            </a:endParaRPr>
          </a:p>
          <a:p>
            <a:pPr marL="0" indent="0">
              <a:buNone/>
            </a:pPr>
            <a:endParaRPr lang="it-IT" sz="1400" b="1" dirty="0"/>
          </a:p>
          <a:p>
            <a:pPr marL="0" indent="0">
              <a:buNone/>
            </a:pPr>
            <a:r>
              <a:rPr lang="en-GB" sz="1400" dirty="0"/>
              <a:t>BSBF Trieste 2024 plans to give the floor to selected affiliated Big Science Organizations, as it was carried out in the first and second BSBF edition. It will be given the chance to the ABSOs selected to present themselves and their industrial opportunities during </a:t>
            </a:r>
            <a:r>
              <a:rPr lang="en-GB" sz="1400" dirty="0">
                <a:solidFill>
                  <a:srgbClr val="1990C8"/>
                </a:solidFill>
              </a:rPr>
              <a:t>2 parallel sessions </a:t>
            </a:r>
            <a:r>
              <a:rPr lang="en-GB" sz="1400" dirty="0"/>
              <a:t>(A4, B4) and relevance throughout different BSBF tools (website dedicated section, Programme book, etc.)</a:t>
            </a:r>
          </a:p>
          <a:p>
            <a:pPr marL="0" indent="0">
              <a:buNone/>
            </a:pPr>
            <a:endParaRPr lang="en-GB" sz="1400" dirty="0"/>
          </a:p>
          <a:p>
            <a:pPr marL="0" indent="0">
              <a:buNone/>
            </a:pPr>
            <a:r>
              <a:rPr lang="en-GB" sz="1400" b="1" dirty="0">
                <a:solidFill>
                  <a:srgbClr val="1990C8"/>
                </a:solidFill>
              </a:rPr>
              <a:t>ABSOs Call:</a:t>
            </a:r>
          </a:p>
          <a:p>
            <a:pPr marL="0" indent="0">
              <a:buNone/>
            </a:pPr>
            <a:r>
              <a:rPr lang="en-GB" sz="1400" dirty="0"/>
              <a:t>ILO Network Italia within </a:t>
            </a:r>
            <a:r>
              <a:rPr lang="en-GB" sz="1400" dirty="0">
                <a:solidFill>
                  <a:srgbClr val="1990C8"/>
                </a:solidFill>
              </a:rPr>
              <a:t>BSBF Trieste 2024 </a:t>
            </a:r>
            <a:r>
              <a:rPr lang="en-GB" sz="1400" dirty="0"/>
              <a:t>has prepared and it has been published a </a:t>
            </a:r>
            <a:r>
              <a:rPr lang="en-GB" sz="1400" b="1" dirty="0"/>
              <a:t>call for Affiliated Big Science Organisations (ABSOs call) </a:t>
            </a:r>
            <a:r>
              <a:rPr lang="en-GB" sz="1400" dirty="0"/>
              <a:t>following the criteria and methodology already adopted.</a:t>
            </a:r>
          </a:p>
          <a:p>
            <a:pPr marL="0" indent="0">
              <a:buNone/>
            </a:pPr>
            <a:endParaRPr lang="en-GB" sz="1400" dirty="0"/>
          </a:p>
          <a:p>
            <a:pPr marL="0" indent="0">
              <a:buNone/>
            </a:pPr>
            <a:r>
              <a:rPr lang="en-GB" sz="1600" b="1" i="1" dirty="0"/>
              <a:t>OPEN: deadline 18</a:t>
            </a:r>
            <a:r>
              <a:rPr lang="en-GB" sz="1600" b="1" i="1" baseline="30000" dirty="0"/>
              <a:t>th</a:t>
            </a:r>
            <a:r>
              <a:rPr lang="en-GB" sz="1600" b="1" i="1" dirty="0"/>
              <a:t> December 2023</a:t>
            </a:r>
          </a:p>
          <a:p>
            <a:pPr marL="0" indent="0">
              <a:buNone/>
            </a:pPr>
            <a:r>
              <a:rPr lang="it-IT" sz="1600" dirty="0">
                <a:hlinkClick r:id="rId3"/>
              </a:rPr>
              <a:t>https://www.bsbf2024.org/bsbf-calls/</a:t>
            </a:r>
            <a:endParaRPr lang="it-IT" sz="1600" dirty="0"/>
          </a:p>
          <a:p>
            <a:pPr marL="0" indent="0">
              <a:buNone/>
            </a:pPr>
            <a:endParaRPr lang="it-IT" sz="1600" dirty="0"/>
          </a:p>
        </p:txBody>
      </p:sp>
    </p:spTree>
    <p:extLst>
      <p:ext uri="{BB962C8B-B14F-4D97-AF65-F5344CB8AC3E}">
        <p14:creationId xmlns:p14="http://schemas.microsoft.com/office/powerpoint/2010/main" val="2477230871"/>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1_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2_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2369</TotalTime>
  <Words>2586</Words>
  <Application>Microsoft Office PowerPoint</Application>
  <PresentationFormat>Presentazione su schermo (16:9)</PresentationFormat>
  <Paragraphs>206</Paragraphs>
  <Slides>22</Slides>
  <Notes>0</Notes>
  <HiddenSlides>0</HiddenSlides>
  <MMClips>0</MMClips>
  <ScaleCrop>false</ScaleCrop>
  <HeadingPairs>
    <vt:vector size="6" baseType="variant">
      <vt:variant>
        <vt:lpstr>Caratteri utilizzati</vt:lpstr>
      </vt:variant>
      <vt:variant>
        <vt:i4>3</vt:i4>
      </vt:variant>
      <vt:variant>
        <vt:lpstr>Tema</vt:lpstr>
      </vt:variant>
      <vt:variant>
        <vt:i4>3</vt:i4>
      </vt:variant>
      <vt:variant>
        <vt:lpstr>Titoli diapositive</vt:lpstr>
      </vt:variant>
      <vt:variant>
        <vt:i4>22</vt:i4>
      </vt:variant>
    </vt:vector>
  </HeadingPairs>
  <TitlesOfParts>
    <vt:vector size="28" baseType="lpstr">
      <vt:lpstr>Arial</vt:lpstr>
      <vt:lpstr>Calibri</vt:lpstr>
      <vt:lpstr>Calibri Light</vt:lpstr>
      <vt:lpstr>Tema di Office</vt:lpstr>
      <vt:lpstr>1_Tema di Office</vt:lpstr>
      <vt:lpstr>2_Tema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BSBFTrieste2024</dc:title>
  <dc:creator>Paolo Acunzo</dc:creator>
  <cp:lastModifiedBy>Paolo Acunzo</cp:lastModifiedBy>
  <cp:revision>237</cp:revision>
  <dcterms:created xsi:type="dcterms:W3CDTF">2023-04-14T17:05:54Z</dcterms:created>
  <dcterms:modified xsi:type="dcterms:W3CDTF">2024-02-05T13:16:33Z</dcterms:modified>
</cp:coreProperties>
</file>