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66" r:id="rId2"/>
    <p:sldId id="980" r:id="rId3"/>
    <p:sldId id="875" r:id="rId4"/>
    <p:sldId id="982" r:id="rId5"/>
    <p:sldId id="860" r:id="rId6"/>
    <p:sldId id="978" r:id="rId7"/>
    <p:sldId id="697" r:id="rId8"/>
    <p:sldId id="981" r:id="rId9"/>
    <p:sldId id="983" r:id="rId10"/>
    <p:sldId id="802" r:id="rId11"/>
    <p:sldId id="994" r:id="rId12"/>
    <p:sldId id="272" r:id="rId13"/>
    <p:sldId id="883" r:id="rId14"/>
    <p:sldId id="984" r:id="rId15"/>
    <p:sldId id="922" r:id="rId16"/>
    <p:sldId id="929" r:id="rId17"/>
    <p:sldId id="886" r:id="rId18"/>
    <p:sldId id="695" r:id="rId19"/>
    <p:sldId id="884" r:id="rId20"/>
  </p:sldIdLst>
  <p:sldSz cx="9144000" cy="5143500" type="screen16x9"/>
  <p:notesSz cx="6881813" cy="92964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4D4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88"/>
    <p:restoredTop sz="94694"/>
  </p:normalViewPr>
  <p:slideViewPr>
    <p:cSldViewPr snapToGrid="0">
      <p:cViewPr varScale="1">
        <p:scale>
          <a:sx n="161" d="100"/>
          <a:sy n="161" d="100"/>
        </p:scale>
        <p:origin x="992" y="200"/>
      </p:cViewPr>
      <p:guideLst>
        <p:guide orient="horz" pos="1620"/>
        <p:guide pos="2880"/>
      </p:guideLst>
    </p:cSldViewPr>
  </p:slideViewPr>
  <p:outlineViewPr>
    <p:cViewPr varScale="1">
      <p:scale>
        <a:sx n="170" d="200"/>
        <a:sy n="170" d="200"/>
      </p:scale>
      <p:origin x="-784" y="-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928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AD3827-D578-744C-8CCF-878739FD181D}" type="doc">
      <dgm:prSet loTypeId="urn:microsoft.com/office/officeart/2005/8/layout/chevron2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8C88ADD8-C106-E84D-A65C-B09BA575D16B}">
      <dgm:prSet phldrT="[Texte]"/>
      <dgm:spPr/>
      <dgm:t>
        <a:bodyPr/>
        <a:lstStyle/>
        <a:p>
          <a:r>
            <a:rPr lang="en-US" noProof="0" dirty="0"/>
            <a:t>1</a:t>
          </a:r>
        </a:p>
      </dgm:t>
    </dgm:pt>
    <dgm:pt modelId="{987EF17E-5B83-AD4F-AE2B-DFE9CF39C966}" type="parTrans" cxnId="{11AD8499-0277-BC4E-AB56-7827E6AFD534}">
      <dgm:prSet/>
      <dgm:spPr/>
      <dgm:t>
        <a:bodyPr/>
        <a:lstStyle/>
        <a:p>
          <a:endParaRPr lang="en-US" noProof="0" dirty="0"/>
        </a:p>
      </dgm:t>
    </dgm:pt>
    <dgm:pt modelId="{5030E813-AFAB-9040-A064-4EE83FD38EA9}" type="sibTrans" cxnId="{11AD8499-0277-BC4E-AB56-7827E6AFD534}">
      <dgm:prSet/>
      <dgm:spPr/>
      <dgm:t>
        <a:bodyPr/>
        <a:lstStyle/>
        <a:p>
          <a:endParaRPr lang="en-US" noProof="0" dirty="0"/>
        </a:p>
      </dgm:t>
    </dgm:pt>
    <dgm:pt modelId="{5BAEC010-45F9-684B-BBC0-57A03CF8B69F}">
      <dgm:prSet phldrT="[Texte]"/>
      <dgm:spPr/>
      <dgm:t>
        <a:bodyPr/>
        <a:lstStyle/>
        <a:p>
          <a:r>
            <a:rPr lang="en-US" noProof="0" dirty="0"/>
            <a:t>5</a:t>
          </a:r>
        </a:p>
      </dgm:t>
    </dgm:pt>
    <dgm:pt modelId="{9D1E39C0-3DD5-EF4E-8AA6-0A89983FF9F6}" type="parTrans" cxnId="{A5FFF399-5538-8F4F-B0BD-5B90FC60C25D}">
      <dgm:prSet/>
      <dgm:spPr/>
      <dgm:t>
        <a:bodyPr/>
        <a:lstStyle/>
        <a:p>
          <a:endParaRPr lang="en-US" noProof="0" dirty="0"/>
        </a:p>
      </dgm:t>
    </dgm:pt>
    <dgm:pt modelId="{B5772A28-99EB-9045-A7B1-CEBC56E5437E}" type="sibTrans" cxnId="{A5FFF399-5538-8F4F-B0BD-5B90FC60C25D}">
      <dgm:prSet/>
      <dgm:spPr/>
      <dgm:t>
        <a:bodyPr/>
        <a:lstStyle/>
        <a:p>
          <a:endParaRPr lang="en-US" noProof="0" dirty="0"/>
        </a:p>
      </dgm:t>
    </dgm:pt>
    <dgm:pt modelId="{7F8CC6E5-D623-F143-ACC8-D12D64B9EA7B}">
      <dgm:prSet phldrT="[Texte]"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6"/>
              </a:solidFill>
            </a:rPr>
            <a:t>Demonstrate ion beam cooling: longitudinal and then transverse</a:t>
          </a:r>
        </a:p>
      </dgm:t>
    </dgm:pt>
    <dgm:pt modelId="{4D7AB028-1169-BD46-BD8D-DB983435FE76}" type="parTrans" cxnId="{4F08CAED-9C9E-F341-8131-F9E8C732E01D}">
      <dgm:prSet/>
      <dgm:spPr/>
      <dgm:t>
        <a:bodyPr/>
        <a:lstStyle/>
        <a:p>
          <a:endParaRPr lang="en-US" noProof="0" dirty="0"/>
        </a:p>
      </dgm:t>
    </dgm:pt>
    <dgm:pt modelId="{0E8ED803-136C-0B4A-8D63-923CECDFED89}" type="sibTrans" cxnId="{4F08CAED-9C9E-F341-8131-F9E8C732E01D}">
      <dgm:prSet/>
      <dgm:spPr/>
      <dgm:t>
        <a:bodyPr/>
        <a:lstStyle/>
        <a:p>
          <a:endParaRPr lang="en-US" noProof="0" dirty="0"/>
        </a:p>
      </dgm:t>
    </dgm:pt>
    <dgm:pt modelId="{984E546B-5A81-3D47-BF1A-35AB73D74012}">
      <dgm:prSet phldrT="[Texte]"/>
      <dgm:spPr>
        <a:solidFill>
          <a:schemeClr val="accent1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noProof="0" dirty="0"/>
            <a:t>6</a:t>
          </a:r>
        </a:p>
      </dgm:t>
    </dgm:pt>
    <dgm:pt modelId="{46082832-1353-7640-81BA-3E17833867BF}" type="parTrans" cxnId="{DE17CB04-3685-F940-9F79-49694ECF1F7E}">
      <dgm:prSet/>
      <dgm:spPr/>
      <dgm:t>
        <a:bodyPr/>
        <a:lstStyle/>
        <a:p>
          <a:endParaRPr lang="en-US" noProof="0" dirty="0"/>
        </a:p>
      </dgm:t>
    </dgm:pt>
    <dgm:pt modelId="{9398D636-1AC1-BC40-9CE4-E8652EC59CA8}" type="sibTrans" cxnId="{DE17CB04-3685-F940-9F79-49694ECF1F7E}">
      <dgm:prSet/>
      <dgm:spPr/>
      <dgm:t>
        <a:bodyPr/>
        <a:lstStyle/>
        <a:p>
          <a:endParaRPr lang="en-US" noProof="0" dirty="0"/>
        </a:p>
      </dgm:t>
    </dgm:pt>
    <dgm:pt modelId="{52DA15DB-F92C-E341-8BA0-5C0BB596B2EF}">
      <dgm:prSet phldrT="[Texte]"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rgbClr val="7030A0"/>
              </a:solidFill>
            </a:rPr>
            <a:t>Atomic physics measurements</a:t>
          </a:r>
        </a:p>
      </dgm:t>
    </dgm:pt>
    <dgm:pt modelId="{8FF2DB41-6E71-FA41-B713-AFE5095C13EF}" type="parTrans" cxnId="{59634B8F-E950-4B49-9C36-E5155B9E22C4}">
      <dgm:prSet/>
      <dgm:spPr/>
      <dgm:t>
        <a:bodyPr/>
        <a:lstStyle/>
        <a:p>
          <a:endParaRPr lang="en-US" noProof="0" dirty="0"/>
        </a:p>
      </dgm:t>
    </dgm:pt>
    <dgm:pt modelId="{8DC069A4-D76E-CA47-AB60-328C1B2EAE8D}" type="sibTrans" cxnId="{59634B8F-E950-4B49-9C36-E5155B9E22C4}">
      <dgm:prSet/>
      <dgm:spPr/>
      <dgm:t>
        <a:bodyPr/>
        <a:lstStyle/>
        <a:p>
          <a:endParaRPr lang="en-US" noProof="0" dirty="0"/>
        </a:p>
      </dgm:t>
    </dgm:pt>
    <dgm:pt modelId="{3F40C426-E968-104F-8177-69E12617EDB2}">
      <dgm:prSet/>
      <dgm:spPr/>
      <dgm:t>
        <a:bodyPr/>
        <a:lstStyle/>
        <a:p>
          <a:r>
            <a:rPr lang="en-US" noProof="0" dirty="0"/>
            <a:t>4</a:t>
          </a:r>
        </a:p>
      </dgm:t>
    </dgm:pt>
    <dgm:pt modelId="{1778779B-4986-4649-9840-FDF8C8E9EFB1}" type="parTrans" cxnId="{3721A235-C4FD-6B41-87DF-EB076957F2A0}">
      <dgm:prSet/>
      <dgm:spPr/>
      <dgm:t>
        <a:bodyPr/>
        <a:lstStyle/>
        <a:p>
          <a:endParaRPr lang="en-US" noProof="0" dirty="0"/>
        </a:p>
      </dgm:t>
    </dgm:pt>
    <dgm:pt modelId="{3C5809CE-68C8-B341-9AD7-D4A8C74C67F1}" type="sibTrans" cxnId="{3721A235-C4FD-6B41-87DF-EB076957F2A0}">
      <dgm:prSet/>
      <dgm:spPr/>
      <dgm:t>
        <a:bodyPr/>
        <a:lstStyle/>
        <a:p>
          <a:endParaRPr lang="en-US" noProof="0" dirty="0"/>
        </a:p>
      </dgm:t>
    </dgm:pt>
    <dgm:pt modelId="{1480FC1F-E06A-7940-8E38-30197B09BBC1}">
      <dgm:prSet/>
      <dgm:spPr>
        <a:solidFill>
          <a:srgbClr val="FFC000"/>
        </a:solidFill>
      </dgm:spPr>
      <dgm:t>
        <a:bodyPr/>
        <a:lstStyle/>
        <a:p>
          <a:r>
            <a:rPr lang="en-US" noProof="0" dirty="0">
              <a:solidFill>
                <a:srgbClr val="FF0000"/>
              </a:solidFill>
            </a:rPr>
            <a:t>2</a:t>
          </a:r>
        </a:p>
      </dgm:t>
    </dgm:pt>
    <dgm:pt modelId="{F43CD549-9988-B14E-AD36-4136C9D8DD6D}" type="parTrans" cxnId="{D0074931-4BBC-4547-83CE-E3851EB2782B}">
      <dgm:prSet/>
      <dgm:spPr/>
      <dgm:t>
        <a:bodyPr/>
        <a:lstStyle/>
        <a:p>
          <a:endParaRPr lang="en-US" noProof="0" dirty="0"/>
        </a:p>
      </dgm:t>
    </dgm:pt>
    <dgm:pt modelId="{8D2D47DF-9ACE-2F4D-BC33-262B24C625DF}" type="sibTrans" cxnId="{D0074931-4BBC-4547-83CE-E3851EB2782B}">
      <dgm:prSet/>
      <dgm:spPr/>
      <dgm:t>
        <a:bodyPr/>
        <a:lstStyle/>
        <a:p>
          <a:endParaRPr lang="en-US" noProof="0" dirty="0"/>
        </a:p>
      </dgm:t>
    </dgm:pt>
    <dgm:pt modelId="{40775882-E000-014A-8542-33FBBF10085C}">
      <dgm:prSet/>
      <dgm:spPr/>
      <dgm:t>
        <a:bodyPr/>
        <a:lstStyle/>
        <a:p>
          <a:r>
            <a:rPr lang="en-US" noProof="0" dirty="0"/>
            <a:t>3</a:t>
          </a:r>
        </a:p>
      </dgm:t>
    </dgm:pt>
    <dgm:pt modelId="{43516656-454D-E34A-9E4A-2B73135C2DA2}" type="parTrans" cxnId="{1C8FD7C7-40FF-2C44-A9DF-B8963F31F7A8}">
      <dgm:prSet/>
      <dgm:spPr/>
      <dgm:t>
        <a:bodyPr/>
        <a:lstStyle/>
        <a:p>
          <a:endParaRPr lang="en-US" noProof="0" dirty="0"/>
        </a:p>
      </dgm:t>
    </dgm:pt>
    <dgm:pt modelId="{07850A1C-0E73-4743-835B-D2B2DDEDCC6F}" type="sibTrans" cxnId="{1C8FD7C7-40FF-2C44-A9DF-B8963F31F7A8}">
      <dgm:prSet/>
      <dgm:spPr/>
      <dgm:t>
        <a:bodyPr/>
        <a:lstStyle/>
        <a:p>
          <a:endParaRPr lang="en-US" noProof="0" dirty="0"/>
        </a:p>
      </dgm:t>
    </dgm:pt>
    <dgm:pt modelId="{5498BC75-2D45-9E4D-97B7-0BEB8767BF4F}">
      <dgm:prSet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4"/>
              </a:solidFill>
            </a:rPr>
            <a:t>Demonstrate stable and repeatable operation</a:t>
          </a:r>
        </a:p>
      </dgm:t>
    </dgm:pt>
    <dgm:pt modelId="{63370B4B-8F12-004F-8802-6C0885F0B79C}" type="parTrans" cxnId="{B5D1EFB1-44C0-294E-9C36-739F7D624F8D}">
      <dgm:prSet/>
      <dgm:spPr/>
      <dgm:t>
        <a:bodyPr/>
        <a:lstStyle/>
        <a:p>
          <a:endParaRPr lang="en-US" noProof="0" dirty="0"/>
        </a:p>
      </dgm:t>
    </dgm:pt>
    <dgm:pt modelId="{B7A21998-5699-474C-A27E-E94D9269B88D}" type="sibTrans" cxnId="{B5D1EFB1-44C0-294E-9C36-739F7D624F8D}">
      <dgm:prSet/>
      <dgm:spPr/>
      <dgm:t>
        <a:bodyPr/>
        <a:lstStyle/>
        <a:p>
          <a:endParaRPr lang="en-US" noProof="0" dirty="0"/>
        </a:p>
      </dgm:t>
    </dgm:pt>
    <dgm:pt modelId="{41B0528C-8B79-9C43-8992-832CCE5120E8}">
      <dgm:prSet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1">
                  <a:lumMod val="50000"/>
                </a:schemeClr>
              </a:solidFill>
            </a:rPr>
            <a:t>Confront data and  simulations</a:t>
          </a:r>
        </a:p>
      </dgm:t>
    </dgm:pt>
    <dgm:pt modelId="{DF394B06-06DD-0143-B4A3-97A4553CA0F5}" type="parTrans" cxnId="{E53B74A5-4F61-AB44-BD03-FDE00DA398EE}">
      <dgm:prSet/>
      <dgm:spPr/>
      <dgm:t>
        <a:bodyPr/>
        <a:lstStyle/>
        <a:p>
          <a:endParaRPr lang="en-US" noProof="0" dirty="0"/>
        </a:p>
      </dgm:t>
    </dgm:pt>
    <dgm:pt modelId="{F65374E7-5683-E542-9C2A-13A1FA151447}" type="sibTrans" cxnId="{E53B74A5-4F61-AB44-BD03-FDE00DA398EE}">
      <dgm:prSet/>
      <dgm:spPr/>
      <dgm:t>
        <a:bodyPr/>
        <a:lstStyle/>
        <a:p>
          <a:endParaRPr lang="en-US" noProof="0" dirty="0"/>
        </a:p>
      </dgm:t>
    </dgm:pt>
    <dgm:pt modelId="{571B8DC2-899E-6546-A7DF-57B5318AB163}">
      <dgm:prSet phldrT="[Texte]"/>
      <dgm:spPr/>
      <dgm:t>
        <a:bodyPr/>
        <a:lstStyle/>
        <a:p>
          <a:pPr>
            <a:buNone/>
          </a:pPr>
          <a:r>
            <a:rPr lang="en-US" noProof="0" dirty="0">
              <a:solidFill>
                <a:schemeClr val="accent2"/>
              </a:solidFill>
            </a:rPr>
            <a:t>Demonstrate that an adequate laser system (5mJ@40MHz) can be (remotely) operated in the high radiation field of the SPS.</a:t>
          </a:r>
          <a:endParaRPr lang="en-US" noProof="0" dirty="0"/>
        </a:p>
      </dgm:t>
    </dgm:pt>
    <dgm:pt modelId="{F42E459D-AE55-2843-9AF0-7F5E550D945C}" type="parTrans" cxnId="{4EF8F365-891B-6448-87DA-6D395F07DA16}">
      <dgm:prSet/>
      <dgm:spPr/>
      <dgm:t>
        <a:bodyPr/>
        <a:lstStyle/>
        <a:p>
          <a:endParaRPr lang="en-US" noProof="0" dirty="0"/>
        </a:p>
      </dgm:t>
    </dgm:pt>
    <dgm:pt modelId="{7E65DBB1-B7E3-914C-81C9-D32DCE28A019}" type="sibTrans" cxnId="{4EF8F365-891B-6448-87DA-6D395F07DA16}">
      <dgm:prSet/>
      <dgm:spPr/>
      <dgm:t>
        <a:bodyPr/>
        <a:lstStyle/>
        <a:p>
          <a:endParaRPr lang="en-US" noProof="0" dirty="0"/>
        </a:p>
      </dgm:t>
    </dgm:pt>
    <dgm:pt modelId="{AB544D1A-0E1C-8E49-8653-F83757A2B845}">
      <dgm:prSet/>
      <dgm:spPr>
        <a:ln>
          <a:solidFill>
            <a:srgbClr val="FFC000"/>
          </a:solidFill>
        </a:ln>
      </dgm:spPr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rgbClr val="FF0000"/>
              </a:solidFill>
            </a:rPr>
            <a:t>Demonstrate that very high rates of photons are produced : almost all PSI’s are excited in single collision of the PSI bunch with the laser pulse</a:t>
          </a:r>
          <a:endParaRPr lang="en-US" baseline="0" noProof="0" dirty="0">
            <a:solidFill>
              <a:srgbClr val="FF0000"/>
            </a:solidFill>
          </a:endParaRPr>
        </a:p>
      </dgm:t>
    </dgm:pt>
    <dgm:pt modelId="{C7540231-E23E-BA4E-86DC-0F7308A470C3}" type="parTrans" cxnId="{BDF54FED-26AF-D04A-B2EA-C2CF144D9A89}">
      <dgm:prSet/>
      <dgm:spPr/>
      <dgm:t>
        <a:bodyPr/>
        <a:lstStyle/>
        <a:p>
          <a:endParaRPr lang="en-US" noProof="0" dirty="0"/>
        </a:p>
      </dgm:t>
    </dgm:pt>
    <dgm:pt modelId="{F2943768-0428-C04D-A1E3-A31E66A04595}" type="sibTrans" cxnId="{BDF54FED-26AF-D04A-B2EA-C2CF144D9A89}">
      <dgm:prSet/>
      <dgm:spPr/>
      <dgm:t>
        <a:bodyPr/>
        <a:lstStyle/>
        <a:p>
          <a:endParaRPr lang="en-US" noProof="0" dirty="0"/>
        </a:p>
      </dgm:t>
    </dgm:pt>
    <dgm:pt modelId="{9A41EDA6-A475-6042-ABC1-85F0B04A46AC}" type="pres">
      <dgm:prSet presAssocID="{EAAD3827-D578-744C-8CCF-878739FD181D}" presName="linearFlow" presStyleCnt="0">
        <dgm:presLayoutVars>
          <dgm:dir/>
          <dgm:animLvl val="lvl"/>
          <dgm:resizeHandles val="exact"/>
        </dgm:presLayoutVars>
      </dgm:prSet>
      <dgm:spPr/>
    </dgm:pt>
    <dgm:pt modelId="{B5302FC3-EB62-374B-B488-583150BE5B28}" type="pres">
      <dgm:prSet presAssocID="{8C88ADD8-C106-E84D-A65C-B09BA575D16B}" presName="composite" presStyleCnt="0"/>
      <dgm:spPr/>
    </dgm:pt>
    <dgm:pt modelId="{044F94AD-4366-FE4B-8CF0-CD6A62574C8D}" type="pres">
      <dgm:prSet presAssocID="{8C88ADD8-C106-E84D-A65C-B09BA575D16B}" presName="parentText" presStyleLbl="alignNode1" presStyleIdx="0" presStyleCnt="6" custLinFactNeighborX="0" custLinFactNeighborY="-14033">
        <dgm:presLayoutVars>
          <dgm:chMax val="1"/>
          <dgm:bulletEnabled val="1"/>
        </dgm:presLayoutVars>
      </dgm:prSet>
      <dgm:spPr/>
    </dgm:pt>
    <dgm:pt modelId="{A40CBB11-6360-AD45-AD45-39E14DD378DF}" type="pres">
      <dgm:prSet presAssocID="{8C88ADD8-C106-E84D-A65C-B09BA575D16B}" presName="descendantText" presStyleLbl="alignAcc1" presStyleIdx="0" presStyleCnt="6">
        <dgm:presLayoutVars>
          <dgm:bulletEnabled val="1"/>
        </dgm:presLayoutVars>
      </dgm:prSet>
      <dgm:spPr/>
    </dgm:pt>
    <dgm:pt modelId="{0B2A02BC-EB1B-7049-A301-B70E184979A6}" type="pres">
      <dgm:prSet presAssocID="{5030E813-AFAB-9040-A064-4EE83FD38EA9}" presName="sp" presStyleCnt="0"/>
      <dgm:spPr/>
    </dgm:pt>
    <dgm:pt modelId="{833447E5-6859-5A4D-89F6-16DF73571F81}" type="pres">
      <dgm:prSet presAssocID="{1480FC1F-E06A-7940-8E38-30197B09BBC1}" presName="composite" presStyleCnt="0"/>
      <dgm:spPr/>
    </dgm:pt>
    <dgm:pt modelId="{D8195565-F4BD-D04C-97A0-E566C1A491F4}" type="pres">
      <dgm:prSet presAssocID="{1480FC1F-E06A-7940-8E38-30197B09BBC1}" presName="parentText" presStyleLbl="alignNode1" presStyleIdx="1" presStyleCnt="6" custLinFactNeighborX="-21438" custLinFactNeighborY="-2527">
        <dgm:presLayoutVars>
          <dgm:chMax val="1"/>
          <dgm:bulletEnabled val="1"/>
        </dgm:presLayoutVars>
      </dgm:prSet>
      <dgm:spPr/>
    </dgm:pt>
    <dgm:pt modelId="{F718A418-FE4E-D542-A256-9C98A56AD88D}" type="pres">
      <dgm:prSet presAssocID="{1480FC1F-E06A-7940-8E38-30197B09BBC1}" presName="descendantText" presStyleLbl="alignAcc1" presStyleIdx="1" presStyleCnt="6">
        <dgm:presLayoutVars>
          <dgm:bulletEnabled val="1"/>
        </dgm:presLayoutVars>
      </dgm:prSet>
      <dgm:spPr/>
    </dgm:pt>
    <dgm:pt modelId="{7348AD57-ED45-EF4F-8BDC-CCF5D22268F0}" type="pres">
      <dgm:prSet presAssocID="{8D2D47DF-9ACE-2F4D-BC33-262B24C625DF}" presName="sp" presStyleCnt="0"/>
      <dgm:spPr/>
    </dgm:pt>
    <dgm:pt modelId="{1AD625C8-6700-104E-A66E-DFF9AEBCA12B}" type="pres">
      <dgm:prSet presAssocID="{40775882-E000-014A-8542-33FBBF10085C}" presName="composite" presStyleCnt="0"/>
      <dgm:spPr/>
    </dgm:pt>
    <dgm:pt modelId="{94F8FCA0-C6D3-1F43-AF3F-89D6AD6C74BE}" type="pres">
      <dgm:prSet presAssocID="{40775882-E000-014A-8542-33FBBF10085C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CAA09894-DD67-B64B-8C23-E5E3B52355EA}" type="pres">
      <dgm:prSet presAssocID="{40775882-E000-014A-8542-33FBBF10085C}" presName="descendantText" presStyleLbl="alignAcc1" presStyleIdx="2" presStyleCnt="6">
        <dgm:presLayoutVars>
          <dgm:bulletEnabled val="1"/>
        </dgm:presLayoutVars>
      </dgm:prSet>
      <dgm:spPr/>
    </dgm:pt>
    <dgm:pt modelId="{7D2FB477-38D7-414B-A089-D6BB73486BFE}" type="pres">
      <dgm:prSet presAssocID="{07850A1C-0E73-4743-835B-D2B2DDEDCC6F}" presName="sp" presStyleCnt="0"/>
      <dgm:spPr/>
    </dgm:pt>
    <dgm:pt modelId="{A5047C59-C1B2-D24B-933A-7A52FBD5850B}" type="pres">
      <dgm:prSet presAssocID="{3F40C426-E968-104F-8177-69E12617EDB2}" presName="composite" presStyleCnt="0"/>
      <dgm:spPr/>
    </dgm:pt>
    <dgm:pt modelId="{A9971DB1-3873-F642-A073-5B3C4380747B}" type="pres">
      <dgm:prSet presAssocID="{3F40C426-E968-104F-8177-69E12617EDB2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6B27D6FA-C014-8649-AD94-3AE40A4E5D57}" type="pres">
      <dgm:prSet presAssocID="{3F40C426-E968-104F-8177-69E12617EDB2}" presName="descendantText" presStyleLbl="alignAcc1" presStyleIdx="3" presStyleCnt="6" custLinFactNeighborX="1580" custLinFactNeighborY="-7443">
        <dgm:presLayoutVars>
          <dgm:bulletEnabled val="1"/>
        </dgm:presLayoutVars>
      </dgm:prSet>
      <dgm:spPr/>
    </dgm:pt>
    <dgm:pt modelId="{28043E61-2C83-B941-9538-BD75FD271A33}" type="pres">
      <dgm:prSet presAssocID="{3C5809CE-68C8-B341-9AD7-D4A8C74C67F1}" presName="sp" presStyleCnt="0"/>
      <dgm:spPr/>
    </dgm:pt>
    <dgm:pt modelId="{09A5E86E-1238-1449-81D7-EA8E6B471B8B}" type="pres">
      <dgm:prSet presAssocID="{5BAEC010-45F9-684B-BBC0-57A03CF8B69F}" presName="composite" presStyleCnt="0"/>
      <dgm:spPr/>
    </dgm:pt>
    <dgm:pt modelId="{D725773A-1482-5D49-8CA4-9781C1176BC9}" type="pres">
      <dgm:prSet presAssocID="{5BAEC010-45F9-684B-BBC0-57A03CF8B69F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B8DA4606-7C39-E04A-A868-2A4AE7E5A860}" type="pres">
      <dgm:prSet presAssocID="{5BAEC010-45F9-684B-BBC0-57A03CF8B69F}" presName="descendantText" presStyleLbl="alignAcc1" presStyleIdx="4" presStyleCnt="6">
        <dgm:presLayoutVars>
          <dgm:bulletEnabled val="1"/>
        </dgm:presLayoutVars>
      </dgm:prSet>
      <dgm:spPr/>
    </dgm:pt>
    <dgm:pt modelId="{6168714C-911E-5643-A836-DDFF3C5743A0}" type="pres">
      <dgm:prSet presAssocID="{B5772A28-99EB-9045-A7B1-CEBC56E5437E}" presName="sp" presStyleCnt="0"/>
      <dgm:spPr/>
    </dgm:pt>
    <dgm:pt modelId="{7F5657E7-FEB3-6A43-BE6C-39C72EFCB32B}" type="pres">
      <dgm:prSet presAssocID="{984E546B-5A81-3D47-BF1A-35AB73D74012}" presName="composite" presStyleCnt="0"/>
      <dgm:spPr/>
    </dgm:pt>
    <dgm:pt modelId="{721D9622-7AC6-5246-B98A-D0E49711EFFE}" type="pres">
      <dgm:prSet presAssocID="{984E546B-5A81-3D47-BF1A-35AB73D74012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9330D626-0B16-0C40-9018-76E245033694}" type="pres">
      <dgm:prSet presAssocID="{984E546B-5A81-3D47-BF1A-35AB73D74012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DE17CB04-3685-F940-9F79-49694ECF1F7E}" srcId="{EAAD3827-D578-744C-8CCF-878739FD181D}" destId="{984E546B-5A81-3D47-BF1A-35AB73D74012}" srcOrd="5" destOrd="0" parTransId="{46082832-1353-7640-81BA-3E17833867BF}" sibTransId="{9398D636-1AC1-BC40-9CE4-E8652EC59CA8}"/>
    <dgm:cxn modelId="{F8462507-B0D3-4240-9F3F-1F23CB5E5079}" type="presOf" srcId="{AB544D1A-0E1C-8E49-8653-F83757A2B845}" destId="{F718A418-FE4E-D542-A256-9C98A56AD88D}" srcOrd="0" destOrd="0" presId="urn:microsoft.com/office/officeart/2005/8/layout/chevron2"/>
    <dgm:cxn modelId="{E9403115-85A2-374B-A7E7-84C0352BB3E3}" type="presOf" srcId="{5BAEC010-45F9-684B-BBC0-57A03CF8B69F}" destId="{D725773A-1482-5D49-8CA4-9781C1176BC9}" srcOrd="0" destOrd="0" presId="urn:microsoft.com/office/officeart/2005/8/layout/chevron2"/>
    <dgm:cxn modelId="{8F76111C-78D5-CC41-BC23-A2DC6E820B79}" type="presOf" srcId="{EAAD3827-D578-744C-8CCF-878739FD181D}" destId="{9A41EDA6-A475-6042-ABC1-85F0B04A46AC}" srcOrd="0" destOrd="0" presId="urn:microsoft.com/office/officeart/2005/8/layout/chevron2"/>
    <dgm:cxn modelId="{1F09D422-D362-A048-930F-BC469D151EE3}" type="presOf" srcId="{52DA15DB-F92C-E341-8BA0-5C0BB596B2EF}" destId="{9330D626-0B16-0C40-9018-76E245033694}" srcOrd="0" destOrd="0" presId="urn:microsoft.com/office/officeart/2005/8/layout/chevron2"/>
    <dgm:cxn modelId="{D0074931-4BBC-4547-83CE-E3851EB2782B}" srcId="{EAAD3827-D578-744C-8CCF-878739FD181D}" destId="{1480FC1F-E06A-7940-8E38-30197B09BBC1}" srcOrd="1" destOrd="0" parTransId="{F43CD549-9988-B14E-AD36-4136C9D8DD6D}" sibTransId="{8D2D47DF-9ACE-2F4D-BC33-262B24C625DF}"/>
    <dgm:cxn modelId="{3721A235-C4FD-6B41-87DF-EB076957F2A0}" srcId="{EAAD3827-D578-744C-8CCF-878739FD181D}" destId="{3F40C426-E968-104F-8177-69E12617EDB2}" srcOrd="3" destOrd="0" parTransId="{1778779B-4986-4649-9840-FDF8C8E9EFB1}" sibTransId="{3C5809CE-68C8-B341-9AD7-D4A8C74C67F1}"/>
    <dgm:cxn modelId="{20C0643A-45BA-4D4A-954F-23BDE194C9A5}" type="presOf" srcId="{984E546B-5A81-3D47-BF1A-35AB73D74012}" destId="{721D9622-7AC6-5246-B98A-D0E49711EFFE}" srcOrd="0" destOrd="0" presId="urn:microsoft.com/office/officeart/2005/8/layout/chevron2"/>
    <dgm:cxn modelId="{FC012657-0604-8747-BBC2-1FD31D8CCCEA}" type="presOf" srcId="{571B8DC2-899E-6546-A7DF-57B5318AB163}" destId="{A40CBB11-6360-AD45-AD45-39E14DD378DF}" srcOrd="0" destOrd="0" presId="urn:microsoft.com/office/officeart/2005/8/layout/chevron2"/>
    <dgm:cxn modelId="{E71FAF57-049D-B54F-9E75-D381B298192E}" type="presOf" srcId="{7F8CC6E5-D623-F143-ACC8-D12D64B9EA7B}" destId="{B8DA4606-7C39-E04A-A868-2A4AE7E5A860}" srcOrd="0" destOrd="0" presId="urn:microsoft.com/office/officeart/2005/8/layout/chevron2"/>
    <dgm:cxn modelId="{4EF8F365-891B-6448-87DA-6D395F07DA16}" srcId="{8C88ADD8-C106-E84D-A65C-B09BA575D16B}" destId="{571B8DC2-899E-6546-A7DF-57B5318AB163}" srcOrd="0" destOrd="0" parTransId="{F42E459D-AE55-2843-9AF0-7F5E550D945C}" sibTransId="{7E65DBB1-B7E3-914C-81C9-D32DCE28A019}"/>
    <dgm:cxn modelId="{326CC570-811A-5B42-A82E-B51986755899}" type="presOf" srcId="{5498BC75-2D45-9E4D-97B7-0BEB8767BF4F}" destId="{CAA09894-DD67-B64B-8C23-E5E3B52355EA}" srcOrd="0" destOrd="0" presId="urn:microsoft.com/office/officeart/2005/8/layout/chevron2"/>
    <dgm:cxn modelId="{55390982-10A7-704E-9CD9-5AE607B2FDD9}" type="presOf" srcId="{41B0528C-8B79-9C43-8992-832CCE5120E8}" destId="{6B27D6FA-C014-8649-AD94-3AE40A4E5D57}" srcOrd="0" destOrd="0" presId="urn:microsoft.com/office/officeart/2005/8/layout/chevron2"/>
    <dgm:cxn modelId="{59634B8F-E950-4B49-9C36-E5155B9E22C4}" srcId="{984E546B-5A81-3D47-BF1A-35AB73D74012}" destId="{52DA15DB-F92C-E341-8BA0-5C0BB596B2EF}" srcOrd="0" destOrd="0" parTransId="{8FF2DB41-6E71-FA41-B713-AFE5095C13EF}" sibTransId="{8DC069A4-D76E-CA47-AB60-328C1B2EAE8D}"/>
    <dgm:cxn modelId="{E7B14497-6EFE-9547-9289-025113BE0E3F}" type="presOf" srcId="{3F40C426-E968-104F-8177-69E12617EDB2}" destId="{A9971DB1-3873-F642-A073-5B3C4380747B}" srcOrd="0" destOrd="0" presId="urn:microsoft.com/office/officeart/2005/8/layout/chevron2"/>
    <dgm:cxn modelId="{11AD8499-0277-BC4E-AB56-7827E6AFD534}" srcId="{EAAD3827-D578-744C-8CCF-878739FD181D}" destId="{8C88ADD8-C106-E84D-A65C-B09BA575D16B}" srcOrd="0" destOrd="0" parTransId="{987EF17E-5B83-AD4F-AE2B-DFE9CF39C966}" sibTransId="{5030E813-AFAB-9040-A064-4EE83FD38EA9}"/>
    <dgm:cxn modelId="{A5FFF399-5538-8F4F-B0BD-5B90FC60C25D}" srcId="{EAAD3827-D578-744C-8CCF-878739FD181D}" destId="{5BAEC010-45F9-684B-BBC0-57A03CF8B69F}" srcOrd="4" destOrd="0" parTransId="{9D1E39C0-3DD5-EF4E-8AA6-0A89983FF9F6}" sibTransId="{B5772A28-99EB-9045-A7B1-CEBC56E5437E}"/>
    <dgm:cxn modelId="{E53B74A5-4F61-AB44-BD03-FDE00DA398EE}" srcId="{3F40C426-E968-104F-8177-69E12617EDB2}" destId="{41B0528C-8B79-9C43-8992-832CCE5120E8}" srcOrd="0" destOrd="0" parTransId="{DF394B06-06DD-0143-B4A3-97A4553CA0F5}" sibTransId="{F65374E7-5683-E542-9C2A-13A1FA151447}"/>
    <dgm:cxn modelId="{B5D1EFB1-44C0-294E-9C36-739F7D624F8D}" srcId="{40775882-E000-014A-8542-33FBBF10085C}" destId="{5498BC75-2D45-9E4D-97B7-0BEB8767BF4F}" srcOrd="0" destOrd="0" parTransId="{63370B4B-8F12-004F-8802-6C0885F0B79C}" sibTransId="{B7A21998-5699-474C-A27E-E94D9269B88D}"/>
    <dgm:cxn modelId="{D7D725B4-9B42-A647-982F-29C77F8900FD}" type="presOf" srcId="{8C88ADD8-C106-E84D-A65C-B09BA575D16B}" destId="{044F94AD-4366-FE4B-8CF0-CD6A62574C8D}" srcOrd="0" destOrd="0" presId="urn:microsoft.com/office/officeart/2005/8/layout/chevron2"/>
    <dgm:cxn modelId="{16958DC1-6820-CE48-A8E5-E95606B0AACA}" type="presOf" srcId="{40775882-E000-014A-8542-33FBBF10085C}" destId="{94F8FCA0-C6D3-1F43-AF3F-89D6AD6C74BE}" srcOrd="0" destOrd="0" presId="urn:microsoft.com/office/officeart/2005/8/layout/chevron2"/>
    <dgm:cxn modelId="{1C8FD7C7-40FF-2C44-A9DF-B8963F31F7A8}" srcId="{EAAD3827-D578-744C-8CCF-878739FD181D}" destId="{40775882-E000-014A-8542-33FBBF10085C}" srcOrd="2" destOrd="0" parTransId="{43516656-454D-E34A-9E4A-2B73135C2DA2}" sibTransId="{07850A1C-0E73-4743-835B-D2B2DDEDCC6F}"/>
    <dgm:cxn modelId="{4FECDDCF-CB5C-3647-BF82-E91F141A4544}" type="presOf" srcId="{1480FC1F-E06A-7940-8E38-30197B09BBC1}" destId="{D8195565-F4BD-D04C-97A0-E566C1A491F4}" srcOrd="0" destOrd="0" presId="urn:microsoft.com/office/officeart/2005/8/layout/chevron2"/>
    <dgm:cxn modelId="{BDF54FED-26AF-D04A-B2EA-C2CF144D9A89}" srcId="{1480FC1F-E06A-7940-8E38-30197B09BBC1}" destId="{AB544D1A-0E1C-8E49-8653-F83757A2B845}" srcOrd="0" destOrd="0" parTransId="{C7540231-E23E-BA4E-86DC-0F7308A470C3}" sibTransId="{F2943768-0428-C04D-A1E3-A31E66A04595}"/>
    <dgm:cxn modelId="{4F08CAED-9C9E-F341-8131-F9E8C732E01D}" srcId="{5BAEC010-45F9-684B-BBC0-57A03CF8B69F}" destId="{7F8CC6E5-D623-F143-ACC8-D12D64B9EA7B}" srcOrd="0" destOrd="0" parTransId="{4D7AB028-1169-BD46-BD8D-DB983435FE76}" sibTransId="{0E8ED803-136C-0B4A-8D63-923CECDFED89}"/>
    <dgm:cxn modelId="{B7CEDE8E-42E8-A946-9942-5EA549CBB962}" type="presParOf" srcId="{9A41EDA6-A475-6042-ABC1-85F0B04A46AC}" destId="{B5302FC3-EB62-374B-B488-583150BE5B28}" srcOrd="0" destOrd="0" presId="urn:microsoft.com/office/officeart/2005/8/layout/chevron2"/>
    <dgm:cxn modelId="{284B7358-AA1D-FD40-90B5-936582220409}" type="presParOf" srcId="{B5302FC3-EB62-374B-B488-583150BE5B28}" destId="{044F94AD-4366-FE4B-8CF0-CD6A62574C8D}" srcOrd="0" destOrd="0" presId="urn:microsoft.com/office/officeart/2005/8/layout/chevron2"/>
    <dgm:cxn modelId="{B760D08B-12A0-CD47-9113-C123D056A413}" type="presParOf" srcId="{B5302FC3-EB62-374B-B488-583150BE5B28}" destId="{A40CBB11-6360-AD45-AD45-39E14DD378DF}" srcOrd="1" destOrd="0" presId="urn:microsoft.com/office/officeart/2005/8/layout/chevron2"/>
    <dgm:cxn modelId="{9E12B0C1-BC62-AA43-B425-C96A45CC1A9B}" type="presParOf" srcId="{9A41EDA6-A475-6042-ABC1-85F0B04A46AC}" destId="{0B2A02BC-EB1B-7049-A301-B70E184979A6}" srcOrd="1" destOrd="0" presId="urn:microsoft.com/office/officeart/2005/8/layout/chevron2"/>
    <dgm:cxn modelId="{C76D18FD-35EB-4848-A776-BC77A8E72EF7}" type="presParOf" srcId="{9A41EDA6-A475-6042-ABC1-85F0B04A46AC}" destId="{833447E5-6859-5A4D-89F6-16DF73571F81}" srcOrd="2" destOrd="0" presId="urn:microsoft.com/office/officeart/2005/8/layout/chevron2"/>
    <dgm:cxn modelId="{6A5EF8BF-413E-464F-94BD-FCFCD89EE69E}" type="presParOf" srcId="{833447E5-6859-5A4D-89F6-16DF73571F81}" destId="{D8195565-F4BD-D04C-97A0-E566C1A491F4}" srcOrd="0" destOrd="0" presId="urn:microsoft.com/office/officeart/2005/8/layout/chevron2"/>
    <dgm:cxn modelId="{FE692BEA-FADF-1E48-B9B6-1989E19815AE}" type="presParOf" srcId="{833447E5-6859-5A4D-89F6-16DF73571F81}" destId="{F718A418-FE4E-D542-A256-9C98A56AD88D}" srcOrd="1" destOrd="0" presId="urn:microsoft.com/office/officeart/2005/8/layout/chevron2"/>
    <dgm:cxn modelId="{7577910C-7F7B-D143-81FA-4C190DC44ACF}" type="presParOf" srcId="{9A41EDA6-A475-6042-ABC1-85F0B04A46AC}" destId="{7348AD57-ED45-EF4F-8BDC-CCF5D22268F0}" srcOrd="3" destOrd="0" presId="urn:microsoft.com/office/officeart/2005/8/layout/chevron2"/>
    <dgm:cxn modelId="{91736166-A488-B94F-B93C-8B4E751C4D7C}" type="presParOf" srcId="{9A41EDA6-A475-6042-ABC1-85F0B04A46AC}" destId="{1AD625C8-6700-104E-A66E-DFF9AEBCA12B}" srcOrd="4" destOrd="0" presId="urn:microsoft.com/office/officeart/2005/8/layout/chevron2"/>
    <dgm:cxn modelId="{8C89C866-A6D8-9748-BB69-373C553121FB}" type="presParOf" srcId="{1AD625C8-6700-104E-A66E-DFF9AEBCA12B}" destId="{94F8FCA0-C6D3-1F43-AF3F-89D6AD6C74BE}" srcOrd="0" destOrd="0" presId="urn:microsoft.com/office/officeart/2005/8/layout/chevron2"/>
    <dgm:cxn modelId="{B2F7F805-2E12-0140-8020-C31AA0CE67C8}" type="presParOf" srcId="{1AD625C8-6700-104E-A66E-DFF9AEBCA12B}" destId="{CAA09894-DD67-B64B-8C23-E5E3B52355EA}" srcOrd="1" destOrd="0" presId="urn:microsoft.com/office/officeart/2005/8/layout/chevron2"/>
    <dgm:cxn modelId="{2F7ADC88-D808-B84D-A393-E744C189A5F8}" type="presParOf" srcId="{9A41EDA6-A475-6042-ABC1-85F0B04A46AC}" destId="{7D2FB477-38D7-414B-A089-D6BB73486BFE}" srcOrd="5" destOrd="0" presId="urn:microsoft.com/office/officeart/2005/8/layout/chevron2"/>
    <dgm:cxn modelId="{17A0C2BF-DAE5-B446-A8B8-FC14492B987D}" type="presParOf" srcId="{9A41EDA6-A475-6042-ABC1-85F0B04A46AC}" destId="{A5047C59-C1B2-D24B-933A-7A52FBD5850B}" srcOrd="6" destOrd="0" presId="urn:microsoft.com/office/officeart/2005/8/layout/chevron2"/>
    <dgm:cxn modelId="{6AE95BDE-C12D-A54E-A43F-B902BDB1AB67}" type="presParOf" srcId="{A5047C59-C1B2-D24B-933A-7A52FBD5850B}" destId="{A9971DB1-3873-F642-A073-5B3C4380747B}" srcOrd="0" destOrd="0" presId="urn:microsoft.com/office/officeart/2005/8/layout/chevron2"/>
    <dgm:cxn modelId="{37562D87-9DC6-8347-AEF9-231C77CA6EC7}" type="presParOf" srcId="{A5047C59-C1B2-D24B-933A-7A52FBD5850B}" destId="{6B27D6FA-C014-8649-AD94-3AE40A4E5D57}" srcOrd="1" destOrd="0" presId="urn:microsoft.com/office/officeart/2005/8/layout/chevron2"/>
    <dgm:cxn modelId="{910B37DC-3444-5047-871C-4D36DDEFF008}" type="presParOf" srcId="{9A41EDA6-A475-6042-ABC1-85F0B04A46AC}" destId="{28043E61-2C83-B941-9538-BD75FD271A33}" srcOrd="7" destOrd="0" presId="urn:microsoft.com/office/officeart/2005/8/layout/chevron2"/>
    <dgm:cxn modelId="{C6A1B851-5956-FC43-92C5-AA33066FB6C6}" type="presParOf" srcId="{9A41EDA6-A475-6042-ABC1-85F0B04A46AC}" destId="{09A5E86E-1238-1449-81D7-EA8E6B471B8B}" srcOrd="8" destOrd="0" presId="urn:microsoft.com/office/officeart/2005/8/layout/chevron2"/>
    <dgm:cxn modelId="{32FAB503-DF3B-2943-8110-9E1F87814B78}" type="presParOf" srcId="{09A5E86E-1238-1449-81D7-EA8E6B471B8B}" destId="{D725773A-1482-5D49-8CA4-9781C1176BC9}" srcOrd="0" destOrd="0" presId="urn:microsoft.com/office/officeart/2005/8/layout/chevron2"/>
    <dgm:cxn modelId="{ED66F38D-8253-1848-86DD-EA2C9C1C8CB9}" type="presParOf" srcId="{09A5E86E-1238-1449-81D7-EA8E6B471B8B}" destId="{B8DA4606-7C39-E04A-A868-2A4AE7E5A860}" srcOrd="1" destOrd="0" presId="urn:microsoft.com/office/officeart/2005/8/layout/chevron2"/>
    <dgm:cxn modelId="{8D6A17A6-6CD0-E040-BEE4-E2922249DF51}" type="presParOf" srcId="{9A41EDA6-A475-6042-ABC1-85F0B04A46AC}" destId="{6168714C-911E-5643-A836-DDFF3C5743A0}" srcOrd="9" destOrd="0" presId="urn:microsoft.com/office/officeart/2005/8/layout/chevron2"/>
    <dgm:cxn modelId="{40CF46ED-1797-6741-8601-536786DEEF78}" type="presParOf" srcId="{9A41EDA6-A475-6042-ABC1-85F0B04A46AC}" destId="{7F5657E7-FEB3-6A43-BE6C-39C72EFCB32B}" srcOrd="10" destOrd="0" presId="urn:microsoft.com/office/officeart/2005/8/layout/chevron2"/>
    <dgm:cxn modelId="{08AF65D8-AD81-644E-A0E5-C67913EAA146}" type="presParOf" srcId="{7F5657E7-FEB3-6A43-BE6C-39C72EFCB32B}" destId="{721D9622-7AC6-5246-B98A-D0E49711EFFE}" srcOrd="0" destOrd="0" presId="urn:microsoft.com/office/officeart/2005/8/layout/chevron2"/>
    <dgm:cxn modelId="{C137D850-71A4-1747-8FC7-0C67BA5DC19A}" type="presParOf" srcId="{7F5657E7-FEB3-6A43-BE6C-39C72EFCB32B}" destId="{9330D626-0B16-0C40-9018-76E24503369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4F94AD-4366-FE4B-8CF0-CD6A62574C8D}">
      <dsp:nvSpPr>
        <dsp:cNvPr id="0" name=""/>
        <dsp:cNvSpPr/>
      </dsp:nvSpPr>
      <dsp:spPr>
        <a:xfrm rot="5400000">
          <a:off x="-94415" y="94415"/>
          <a:ext cx="629435" cy="44060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noProof="0" dirty="0"/>
            <a:t>1</a:t>
          </a:r>
        </a:p>
      </dsp:txBody>
      <dsp:txXfrm rot="-5400000">
        <a:off x="1" y="220301"/>
        <a:ext cx="440604" cy="188831"/>
      </dsp:txXfrm>
    </dsp:sp>
    <dsp:sp modelId="{A40CBB11-6360-AD45-AD45-39E14DD378DF}">
      <dsp:nvSpPr>
        <dsp:cNvPr id="0" name=""/>
        <dsp:cNvSpPr/>
      </dsp:nvSpPr>
      <dsp:spPr>
        <a:xfrm rot="5400000">
          <a:off x="2973248" y="-2530905"/>
          <a:ext cx="409133" cy="54744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200" kern="1200" noProof="0" dirty="0">
              <a:solidFill>
                <a:schemeClr val="accent2"/>
              </a:solidFill>
            </a:rPr>
            <a:t>Demonstrate that an adequate laser system (5mJ@40MHz) can be (remotely) operated in the high radiation field of the SPS.</a:t>
          </a:r>
          <a:endParaRPr lang="en-US" sz="1200" kern="1200" noProof="0" dirty="0"/>
        </a:p>
      </dsp:txBody>
      <dsp:txXfrm rot="-5400000">
        <a:off x="440605" y="21710"/>
        <a:ext cx="5454448" cy="369189"/>
      </dsp:txXfrm>
    </dsp:sp>
    <dsp:sp modelId="{D8195565-F4BD-D04C-97A0-E566C1A491F4}">
      <dsp:nvSpPr>
        <dsp:cNvPr id="0" name=""/>
        <dsp:cNvSpPr/>
      </dsp:nvSpPr>
      <dsp:spPr>
        <a:xfrm rot="5400000">
          <a:off x="-94415" y="606366"/>
          <a:ext cx="629435" cy="440604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noProof="0" dirty="0">
              <a:solidFill>
                <a:srgbClr val="FF0000"/>
              </a:solidFill>
            </a:rPr>
            <a:t>2</a:t>
          </a:r>
        </a:p>
      </dsp:txBody>
      <dsp:txXfrm rot="-5400000">
        <a:off x="1" y="732252"/>
        <a:ext cx="440604" cy="188831"/>
      </dsp:txXfrm>
    </dsp:sp>
    <dsp:sp modelId="{F718A418-FE4E-D542-A256-9C98A56AD88D}">
      <dsp:nvSpPr>
        <dsp:cNvPr id="0" name=""/>
        <dsp:cNvSpPr/>
      </dsp:nvSpPr>
      <dsp:spPr>
        <a:xfrm rot="5400000">
          <a:off x="2973248" y="-2004786"/>
          <a:ext cx="409133" cy="54744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200" kern="1200" noProof="0" dirty="0">
              <a:solidFill>
                <a:srgbClr val="FF0000"/>
              </a:solidFill>
            </a:rPr>
            <a:t>Demonstrate that very high rates of photons are produced : almost all PSI’s are excited in single collision of the PSI bunch with the laser pulse</a:t>
          </a:r>
          <a:endParaRPr lang="en-US" sz="1200" kern="1200" baseline="0" noProof="0" dirty="0">
            <a:solidFill>
              <a:srgbClr val="FF0000"/>
            </a:solidFill>
          </a:endParaRPr>
        </a:p>
      </dsp:txBody>
      <dsp:txXfrm rot="-5400000">
        <a:off x="440605" y="547829"/>
        <a:ext cx="5454448" cy="369189"/>
      </dsp:txXfrm>
    </dsp:sp>
    <dsp:sp modelId="{94F8FCA0-C6D3-1F43-AF3F-89D6AD6C74BE}">
      <dsp:nvSpPr>
        <dsp:cNvPr id="0" name=""/>
        <dsp:cNvSpPr/>
      </dsp:nvSpPr>
      <dsp:spPr>
        <a:xfrm rot="5400000">
          <a:off x="-94415" y="1148390"/>
          <a:ext cx="629435" cy="440604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noProof="0" dirty="0"/>
            <a:t>3</a:t>
          </a:r>
        </a:p>
      </dsp:txBody>
      <dsp:txXfrm rot="-5400000">
        <a:off x="1" y="1274276"/>
        <a:ext cx="440604" cy="188831"/>
      </dsp:txXfrm>
    </dsp:sp>
    <dsp:sp modelId="{CAA09894-DD67-B64B-8C23-E5E3B52355EA}">
      <dsp:nvSpPr>
        <dsp:cNvPr id="0" name=""/>
        <dsp:cNvSpPr/>
      </dsp:nvSpPr>
      <dsp:spPr>
        <a:xfrm rot="5400000">
          <a:off x="2973248" y="-1478668"/>
          <a:ext cx="409133" cy="54744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200" kern="1200" noProof="0" dirty="0">
              <a:solidFill>
                <a:schemeClr val="accent4"/>
              </a:solidFill>
            </a:rPr>
            <a:t>Demonstrate stable and repeatable operation</a:t>
          </a:r>
        </a:p>
      </dsp:txBody>
      <dsp:txXfrm rot="-5400000">
        <a:off x="440605" y="1073947"/>
        <a:ext cx="5454448" cy="369189"/>
      </dsp:txXfrm>
    </dsp:sp>
    <dsp:sp modelId="{A9971DB1-3873-F642-A073-5B3C4380747B}">
      <dsp:nvSpPr>
        <dsp:cNvPr id="0" name=""/>
        <dsp:cNvSpPr/>
      </dsp:nvSpPr>
      <dsp:spPr>
        <a:xfrm rot="5400000">
          <a:off x="-94415" y="1674508"/>
          <a:ext cx="629435" cy="44060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noProof="0" dirty="0"/>
            <a:t>4</a:t>
          </a:r>
        </a:p>
      </dsp:txBody>
      <dsp:txXfrm rot="-5400000">
        <a:off x="1" y="1800394"/>
        <a:ext cx="440604" cy="188831"/>
      </dsp:txXfrm>
    </dsp:sp>
    <dsp:sp modelId="{6B27D6FA-C014-8649-AD94-3AE40A4E5D57}">
      <dsp:nvSpPr>
        <dsp:cNvPr id="0" name=""/>
        <dsp:cNvSpPr/>
      </dsp:nvSpPr>
      <dsp:spPr>
        <a:xfrm rot="5400000">
          <a:off x="2973248" y="-983001"/>
          <a:ext cx="409133" cy="54744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200" kern="1200" noProof="0" dirty="0">
              <a:solidFill>
                <a:schemeClr val="accent1">
                  <a:lumMod val="50000"/>
                </a:schemeClr>
              </a:solidFill>
            </a:rPr>
            <a:t>Confront data and  simulations</a:t>
          </a:r>
        </a:p>
      </dsp:txBody>
      <dsp:txXfrm rot="-5400000">
        <a:off x="440605" y="1569614"/>
        <a:ext cx="5454448" cy="369189"/>
      </dsp:txXfrm>
    </dsp:sp>
    <dsp:sp modelId="{D725773A-1482-5D49-8CA4-9781C1176BC9}">
      <dsp:nvSpPr>
        <dsp:cNvPr id="0" name=""/>
        <dsp:cNvSpPr/>
      </dsp:nvSpPr>
      <dsp:spPr>
        <a:xfrm rot="5400000">
          <a:off x="-94415" y="2200627"/>
          <a:ext cx="629435" cy="440604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noProof="0" dirty="0"/>
            <a:t>5</a:t>
          </a:r>
        </a:p>
      </dsp:txBody>
      <dsp:txXfrm rot="-5400000">
        <a:off x="1" y="2326513"/>
        <a:ext cx="440604" cy="188831"/>
      </dsp:txXfrm>
    </dsp:sp>
    <dsp:sp modelId="{B8DA4606-7C39-E04A-A868-2A4AE7E5A860}">
      <dsp:nvSpPr>
        <dsp:cNvPr id="0" name=""/>
        <dsp:cNvSpPr/>
      </dsp:nvSpPr>
      <dsp:spPr>
        <a:xfrm rot="5400000">
          <a:off x="2973248" y="-426431"/>
          <a:ext cx="409133" cy="54744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200" kern="1200" noProof="0" dirty="0">
              <a:solidFill>
                <a:schemeClr val="accent6"/>
              </a:solidFill>
            </a:rPr>
            <a:t>Demonstrate ion beam cooling: longitudinal and then transverse</a:t>
          </a:r>
        </a:p>
      </dsp:txBody>
      <dsp:txXfrm rot="-5400000">
        <a:off x="440605" y="2126184"/>
        <a:ext cx="5454448" cy="369189"/>
      </dsp:txXfrm>
    </dsp:sp>
    <dsp:sp modelId="{721D9622-7AC6-5246-B98A-D0E49711EFFE}">
      <dsp:nvSpPr>
        <dsp:cNvPr id="0" name=""/>
        <dsp:cNvSpPr/>
      </dsp:nvSpPr>
      <dsp:spPr>
        <a:xfrm rot="5400000">
          <a:off x="-94415" y="2726745"/>
          <a:ext cx="629435" cy="440604"/>
        </a:xfrm>
        <a:prstGeom prst="chevron">
          <a:avLst/>
        </a:prstGeom>
        <a:solidFill>
          <a:schemeClr val="accen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noProof="0" dirty="0"/>
            <a:t>6</a:t>
          </a:r>
        </a:p>
      </dsp:txBody>
      <dsp:txXfrm rot="-5400000">
        <a:off x="1" y="2852631"/>
        <a:ext cx="440604" cy="188831"/>
      </dsp:txXfrm>
    </dsp:sp>
    <dsp:sp modelId="{9330D626-0B16-0C40-9018-76E245033694}">
      <dsp:nvSpPr>
        <dsp:cNvPr id="0" name=""/>
        <dsp:cNvSpPr/>
      </dsp:nvSpPr>
      <dsp:spPr>
        <a:xfrm rot="5400000">
          <a:off x="2973248" y="99686"/>
          <a:ext cx="409133" cy="54744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200" kern="1200" noProof="0" dirty="0">
              <a:solidFill>
                <a:srgbClr val="7030A0"/>
              </a:solidFill>
            </a:rPr>
            <a:t>Atomic physics measurements</a:t>
          </a:r>
        </a:p>
      </dsp:txBody>
      <dsp:txXfrm rot="-5400000">
        <a:off x="440605" y="2652301"/>
        <a:ext cx="5454448" cy="3691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F9C01BA-D74C-DC41-9D7F-31E1C81E0C0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F541BC-146E-2E4E-8A44-B0E4D1B421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fld id="{310CCEE1-3D0D-2B45-A8DD-2A7BB1A89390}" type="datetimeFigureOut">
              <a:rPr lang="en-US" altLang="pl-PL"/>
              <a:pPr>
                <a:defRPr/>
              </a:pPr>
              <a:t>12/8/23</a:t>
            </a:fld>
            <a:endParaRPr lang="en-GB" altLang="pl-PL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4B938A-3579-AC46-A26C-F566AD12F54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75C901-4F88-4D47-8B25-89738177D84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fld id="{71B88BCF-BFA1-9F4A-92F6-4C8FEFEB16D6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37317480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1">
            <a:extLst>
              <a:ext uri="{FF2B5EF4-FFF2-40B4-BE49-F238E27FC236}">
                <a16:creationId xmlns:a16="http://schemas.microsoft.com/office/drawing/2014/main" id="{316E48AB-C9A6-2640-B7B7-4472CEECB2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81813" cy="92964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pl-PL" altLang="pl-PL" sz="1800" dirty="0"/>
          </a:p>
        </p:txBody>
      </p:sp>
      <p:sp>
        <p:nvSpPr>
          <p:cNvPr id="15363" name="AutoShape 2">
            <a:extLst>
              <a:ext uri="{FF2B5EF4-FFF2-40B4-BE49-F238E27FC236}">
                <a16:creationId xmlns:a16="http://schemas.microsoft.com/office/drawing/2014/main" id="{86C725A7-14B0-9049-89F4-EBFC3649A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81813" cy="92964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pl-PL" altLang="pl-PL" sz="1800" dirty="0"/>
          </a:p>
        </p:txBody>
      </p:sp>
      <p:sp>
        <p:nvSpPr>
          <p:cNvPr id="15364" name="AutoShape 3">
            <a:extLst>
              <a:ext uri="{FF2B5EF4-FFF2-40B4-BE49-F238E27FC236}">
                <a16:creationId xmlns:a16="http://schemas.microsoft.com/office/drawing/2014/main" id="{79C61065-856F-A742-AEF1-66228A898B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81813" cy="92964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pl-PL" altLang="pl-PL" sz="1800" dirty="0"/>
          </a:p>
        </p:txBody>
      </p:sp>
      <p:sp>
        <p:nvSpPr>
          <p:cNvPr id="15365" name="AutoShape 4">
            <a:extLst>
              <a:ext uri="{FF2B5EF4-FFF2-40B4-BE49-F238E27FC236}">
                <a16:creationId xmlns:a16="http://schemas.microsoft.com/office/drawing/2014/main" id="{1F6884C2-B08B-5C48-B7EF-CA3D239154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81813" cy="92964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pl-PL" altLang="pl-PL" sz="1800" dirty="0"/>
          </a:p>
        </p:txBody>
      </p:sp>
      <p:sp>
        <p:nvSpPr>
          <p:cNvPr id="15366" name="AutoShape 5">
            <a:extLst>
              <a:ext uri="{FF2B5EF4-FFF2-40B4-BE49-F238E27FC236}">
                <a16:creationId xmlns:a16="http://schemas.microsoft.com/office/drawing/2014/main" id="{999462DC-7583-784A-B2EF-844DC6BA49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81813" cy="92964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pl-PL" altLang="pl-PL" sz="1800" dirty="0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BBEB1334-9DA1-1649-BFCA-650A59C0EEB3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3388" cy="4635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90" tIns="47315" rIns="90990" bIns="47315" numCol="1" anchor="t" anchorCtr="0" compatLnSpc="1">
            <a:prstTxWarp prst="textNoShape">
              <a:avLst/>
            </a:prstTxWarp>
          </a:bodyPr>
          <a:lstStyle>
            <a:lvl1pPr algn="l" defTabSz="461963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E0456867-0583-C24E-9A58-75D6FAC75CE8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3897313" y="0"/>
            <a:ext cx="2974975" cy="4635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90" tIns="47315" rIns="90990" bIns="47315" numCol="1" anchor="t" anchorCtr="0" compatLnSpc="1">
            <a:prstTxWarp prst="textNoShape">
              <a:avLst/>
            </a:prstTxWarp>
          </a:bodyPr>
          <a:lstStyle>
            <a:lvl1pPr algn="r" defTabSz="461963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5369" name="Rectangle 8">
            <a:extLst>
              <a:ext uri="{FF2B5EF4-FFF2-40B4-BE49-F238E27FC236}">
                <a16:creationId xmlns:a16="http://schemas.microsoft.com/office/drawing/2014/main" id="{DC8EDEA3-B4DA-2C41-88F9-B9878DCA0C72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39725" y="696913"/>
            <a:ext cx="6196013" cy="34845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8E2D47FE-9740-1F4B-9EF2-8BF0BD01691A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8975" y="4416425"/>
            <a:ext cx="5495925" cy="41814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90" tIns="47315" rIns="90990" bIns="47315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8FB20389-3E62-A442-8C73-1F828B9BEB5E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8829675"/>
            <a:ext cx="2973388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90" tIns="47315" rIns="90990" bIns="47315" numCol="1" anchor="b" anchorCtr="0" compatLnSpc="1">
            <a:prstTxWarp prst="textNoShape">
              <a:avLst/>
            </a:prstTxWarp>
          </a:bodyPr>
          <a:lstStyle>
            <a:lvl1pPr algn="l" defTabSz="461963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03D40E95-149B-174C-AEAE-BEB1529134BD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97313" y="8829675"/>
            <a:ext cx="29749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90" tIns="47315" rIns="90990" bIns="47315" numCol="1" anchor="b" anchorCtr="0" compatLnSpc="1">
            <a:prstTxWarp prst="textNoShape">
              <a:avLst/>
            </a:prstTxWarp>
          </a:bodyPr>
          <a:lstStyle>
            <a:lvl1pPr algn="r" defTabSz="461963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 smtClean="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361C5E4-FFEC-564E-986C-1ABE9C0381A0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35822669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>
            <a:extLst>
              <a:ext uri="{FF2B5EF4-FFF2-40B4-BE49-F238E27FC236}">
                <a16:creationId xmlns:a16="http://schemas.microsoft.com/office/drawing/2014/main" id="{FA06BA8E-E925-2145-985C-5AC35E63015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5EBC5960-A306-E644-B673-CCFEE41718C8}" type="slidenum">
              <a:rPr lang="en-GB" altLang="pl-PL">
                <a:latin typeface="Arial" panose="020B0604020202020204" pitchFamily="34" charset="0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</a:t>
            </a:fld>
            <a:endParaRPr lang="en-GB" altLang="pl-PL" dirty="0">
              <a:latin typeface="Arial" panose="020B0604020202020204" pitchFamily="34" charset="0"/>
            </a:endParaRPr>
          </a:p>
        </p:txBody>
      </p:sp>
      <p:sp>
        <p:nvSpPr>
          <p:cNvPr id="18435" name="Text Box 2">
            <a:extLst>
              <a:ext uri="{FF2B5EF4-FFF2-40B4-BE49-F238E27FC236}">
                <a16:creationId xmlns:a16="http://schemas.microsoft.com/office/drawing/2014/main" id="{8F48715A-ABD2-DF45-A442-3826C90104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7763" y="696913"/>
            <a:ext cx="4587875" cy="3486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pl-PL" altLang="pl-PL" sz="1800" dirty="0"/>
          </a:p>
        </p:txBody>
      </p:sp>
      <p:sp>
        <p:nvSpPr>
          <p:cNvPr id="238595" name="Text Box 3">
            <a:extLst>
              <a:ext uri="{FF2B5EF4-FFF2-40B4-BE49-F238E27FC236}">
                <a16:creationId xmlns:a16="http://schemas.microsoft.com/office/drawing/2014/main" id="{39FF96B4-01BD-0045-81E9-DF371D7B3C8A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8975" y="4416425"/>
            <a:ext cx="5497513" cy="4183063"/>
          </a:xfrm>
        </p:spPr>
        <p:txBody>
          <a:bodyPr wrap="none" lIns="92446" tIns="46223" rIns="92446" bIns="46223" anchor="ctr"/>
          <a:lstStyle/>
          <a:p>
            <a:pPr>
              <a:buFont typeface="Times New Roman" charset="0"/>
              <a:buNone/>
              <a:defRPr/>
            </a:pPr>
            <a:endParaRPr lang="en-US" dirty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24"/>
            <a:ext cx="7772400" cy="1102519"/>
          </a:xfrm>
        </p:spPr>
        <p:txBody>
          <a:bodyPr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Cliquez pour modifier le style des sous-titres du masque</a:t>
            </a:r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393082B-A5E0-BF4D-A5B6-7D455D16458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666DC-BA2F-F54E-AFBC-B9BE3482B5F2}" type="datetime2">
              <a:rPr lang="en-US" altLang="pl-PL"/>
              <a:pPr>
                <a:defRPr/>
              </a:pPr>
              <a:t>Friday, December 8, 2023</a:t>
            </a:fld>
            <a:endParaRPr lang="en-GB" altLang="pl-PL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C625FD4-7856-AB4A-BDAA-8E4A27943895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8605FF2-0264-6D4E-BA9D-313DE29C318E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5E641-FFA9-5D47-BB00-1C6DBABC7E03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2435834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502F11-67B5-8245-B016-91904730094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68C5B-9885-0C4B-9C6A-9B59A9B9374A}" type="datetime2">
              <a:rPr lang="en-US" altLang="pl-PL"/>
              <a:pPr>
                <a:defRPr/>
              </a:pPr>
              <a:t>Friday, December 8, 2023</a:t>
            </a:fld>
            <a:endParaRPr lang="en-GB" altLang="pl-PL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7DFE21-3927-5F41-96DE-A3B62F72C3C4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C2220AC-81C4-B84E-8BFE-6A0425281568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914B0-4461-6C43-9177-91B2F958AEE6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1695432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4646" y="205984"/>
            <a:ext cx="2054225" cy="4387453"/>
          </a:xfrm>
        </p:spPr>
        <p:txBody>
          <a:bodyPr vert="eaVert"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1" y="205984"/>
            <a:ext cx="6015038" cy="4387453"/>
          </a:xfrm>
        </p:spPr>
        <p:txBody>
          <a:bodyPr vert="eaVert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B3C410F-28E9-054E-B566-A78A627F1FBF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B53C2-D887-B84A-B37A-5F304A452A98}" type="datetime2">
              <a:rPr lang="en-US" altLang="pl-PL"/>
              <a:pPr>
                <a:defRPr/>
              </a:pPr>
              <a:t>Friday, December 8, 2023</a:t>
            </a:fld>
            <a:endParaRPr lang="en-GB" altLang="pl-PL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26C6F29-3B29-0E45-B0D6-4DCE997C08F2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41C9B5-0D27-8A47-9DE1-DC3E0A8C00C0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91C2B-C92E-D945-937E-548E48A45340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3962831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8" y="205980"/>
            <a:ext cx="8221663" cy="853678"/>
          </a:xfrm>
        </p:spPr>
        <p:txBody>
          <a:bodyPr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432CFCFC-3BDD-724A-8410-A1ACA0367B4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1CB28-47A0-B84A-A31A-46E3A384B3C2}" type="datetime2">
              <a:rPr lang="en-US" altLang="pl-PL"/>
              <a:pPr>
                <a:defRPr/>
              </a:pPr>
              <a:t>Friday, December 8, 2023</a:t>
            </a:fld>
            <a:endParaRPr lang="en-GB" altLang="pl-PL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070791E-87F8-3E45-A8D6-2D4240CD02E1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BACB3C0-25C6-D144-951A-5290B7356FAC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CA7FE-C1F3-3840-A5A9-EC12F778F37A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1987163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3C9145D-FC53-B54A-8BCA-1B8F3DD3F1A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73660-2C81-864B-9301-3CD2C34925B9}" type="datetime2">
              <a:rPr lang="en-US" altLang="pl-PL"/>
              <a:pPr>
                <a:defRPr/>
              </a:pPr>
              <a:t>Friday, December 8, 2023</a:t>
            </a:fld>
            <a:endParaRPr lang="en-GB" altLang="pl-PL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284238-31C2-AE4D-8C7F-DDC2D2E22C1B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78F5EA-669F-7240-94B2-01B449C68F6D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9DC0E-800A-7645-B616-2560F55F8AD4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3395898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6CD570-590D-9843-96BE-9704BA9D861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B8AB2-1456-BE4A-BAD0-DD4F91B48A14}" type="datetime2">
              <a:rPr lang="en-US" altLang="pl-PL"/>
              <a:pPr>
                <a:defRPr/>
              </a:pPr>
              <a:t>Friday, December 8, 2023</a:t>
            </a:fld>
            <a:endParaRPr lang="en-GB" altLang="pl-PL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A597EF-01C6-1742-AF63-F69AF8376E6C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029480-2999-EB49-9B7E-B6366D6C89FD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13A69-AFCA-0D41-871D-93611249AA46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1379793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3838" cy="33932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3439" y="1200153"/>
            <a:ext cx="4035425" cy="33932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EB1942B-01BA-0841-9F90-A7FF1911570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E9BFD-140B-ED46-8420-19B6B71BB70A}" type="datetime2">
              <a:rPr lang="en-US" altLang="pl-PL"/>
              <a:pPr>
                <a:defRPr/>
              </a:pPr>
              <a:t>Friday, December 8, 2023</a:t>
            </a:fld>
            <a:endParaRPr lang="en-GB" altLang="pl-PL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CAC492D7-0798-A24C-B569-1F12AF526617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5807E085-2D6D-C945-BCE2-8D17E904823C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7E674-6D7D-B340-B4CD-EB20A50CBA0A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545105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D5720DE-F638-B34D-9336-344E78B7A04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696DC-CBAA-EC4C-BB9C-2D442532A348}" type="datetime2">
              <a:rPr lang="en-US" altLang="pl-PL"/>
              <a:pPr>
                <a:defRPr/>
              </a:pPr>
              <a:t>Friday, December 8, 2023</a:t>
            </a:fld>
            <a:endParaRPr lang="en-GB" altLang="pl-PL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6E927789-6D73-3A41-8DF4-F6AC154C203D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582A2BEA-6163-C041-8E17-F2CD4274C850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0E2BB-3AE9-8846-AF6D-329D8851A5F3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1452948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EA1EB13-470E-7549-A564-73D828FD7BFF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7DA54-71CA-3D41-A41E-557A3DB12F52}" type="datetime2">
              <a:rPr lang="en-US" altLang="pl-PL"/>
              <a:pPr>
                <a:defRPr/>
              </a:pPr>
              <a:t>Friday, December 8, 2023</a:t>
            </a:fld>
            <a:endParaRPr lang="en-GB" altLang="pl-PL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1B29901-7BB6-8D41-BD8C-512BA7EE23C2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C9C1231-0B1F-FC4C-922D-DCA43BCDDE1B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5F0B7-41BC-9740-9002-2FBE5BC274D9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1233163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7DC54ACE-CE30-A141-B354-E66B747D2B3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E28C6-96A6-CB4B-BBED-73C8C02803AB}" type="datetime2">
              <a:rPr lang="en-US" altLang="pl-PL"/>
              <a:pPr>
                <a:defRPr/>
              </a:pPr>
              <a:t>Friday, December 8, 2023</a:t>
            </a:fld>
            <a:endParaRPr lang="en-GB" altLang="pl-PL" dirty="0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72F1EB7-75B9-7F4D-AF72-1074154D26B4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714A454-B30A-B242-A864-208311E52A10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8529C-4B1B-8248-8BCA-025B373E527A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2499060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8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93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8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4C81EF4-3AB3-B54A-BBD0-8A2669C62C6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DA2E0-D613-BD4D-A0B0-4E99D599F109}" type="datetime2">
              <a:rPr lang="en-US" altLang="pl-PL"/>
              <a:pPr>
                <a:defRPr/>
              </a:pPr>
              <a:t>Friday, December 8, 2023</a:t>
            </a:fld>
            <a:endParaRPr lang="en-GB" altLang="pl-PL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075AA8FB-94C0-D046-8E06-212B52BB6FAA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BC909DB-A185-B74F-82AB-92BC8398A77B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1F23F-2C46-984C-8415-270518048EE0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3312067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8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716C9833-2421-144F-BED5-2B4492B6A73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AC4AD-ACAA-7A45-A09C-EA4087F80F31}" type="datetime2">
              <a:rPr lang="en-US" altLang="pl-PL"/>
              <a:pPr>
                <a:defRPr/>
              </a:pPr>
              <a:t>Friday, December 8, 2023</a:t>
            </a:fld>
            <a:endParaRPr lang="en-GB" altLang="pl-PL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DDEC8A94-AA96-4D4D-AA89-1395147609A8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CDC9AC94-8892-B34C-BD1C-A8D8997D6F29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7A2FC-717D-674C-9ACB-F109DE78DF4C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137083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6C03856D-325D-0C44-B8B4-D51F43DC4A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1" y="206377"/>
            <a:ext cx="8221663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l-PL"/>
              <a:t>Click to edit Master title style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CF7BE998-AC98-4F46-9B90-E6855EF971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1" y="1200152"/>
            <a:ext cx="8221663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l-PL"/>
              <a:t>Click to edit Master text styles</a:t>
            </a:r>
          </a:p>
          <a:p>
            <a:pPr lvl="1"/>
            <a:r>
              <a:rPr lang="en-GB" altLang="pl-PL"/>
              <a:t>Second level</a:t>
            </a:r>
          </a:p>
          <a:p>
            <a:pPr lvl="2"/>
            <a:r>
              <a:rPr lang="en-GB" altLang="pl-PL"/>
              <a:t>Third level</a:t>
            </a:r>
          </a:p>
          <a:p>
            <a:pPr lvl="3"/>
            <a:r>
              <a:rPr lang="en-GB" altLang="pl-PL"/>
              <a:t>Fourth level</a:t>
            </a:r>
          </a:p>
          <a:p>
            <a:pPr lvl="4"/>
            <a:r>
              <a:rPr lang="en-GB" altLang="pl-PL"/>
              <a:t>Fifth level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DB1C3824-90CF-A24F-BB9E-887EB1D90E66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57200" y="4684715"/>
            <a:ext cx="2125663" cy="3524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smtClean="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5096804-83D7-9A4E-A0BA-D0A13F5A0A71}" type="datetime2">
              <a:rPr lang="en-US" altLang="pl-PL"/>
              <a:pPr>
                <a:defRPr/>
              </a:pPr>
              <a:t>Friday, December 8, 2023</a:t>
            </a:fld>
            <a:endParaRPr lang="en-GB" altLang="pl-PL" dirty="0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C9793886-F2EC-AB44-813C-0A6647D88D6F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3124201" y="4684715"/>
            <a:ext cx="2887663" cy="3524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984D9754-F9D7-9E4E-9E0B-5EA109C58048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1" y="4684715"/>
            <a:ext cx="2125663" cy="3524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smtClean="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257A67F-6066-734E-B3BB-EA2241FB4A67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3" r:id="rId1"/>
    <p:sldLayoutId id="2147484294" r:id="rId2"/>
    <p:sldLayoutId id="2147484295" r:id="rId3"/>
    <p:sldLayoutId id="2147484296" r:id="rId4"/>
    <p:sldLayoutId id="2147484297" r:id="rId5"/>
    <p:sldLayoutId id="2147484298" r:id="rId6"/>
    <p:sldLayoutId id="2147484299" r:id="rId7"/>
    <p:sldLayoutId id="2147484300" r:id="rId8"/>
    <p:sldLayoutId id="2147484301" r:id="rId9"/>
    <p:sldLayoutId id="2147484302" r:id="rId10"/>
    <p:sldLayoutId id="2147484303" r:id="rId11"/>
    <p:sldLayoutId id="2147484304" r:id="rId12"/>
  </p:sldLayoutIdLst>
  <p:hf hdr="0" ftr="0" dt="0"/>
  <p:txStyles>
    <p:titleStyle>
      <a:lvl1pPr algn="ctr" defTabSz="457200" rtl="0" eaLnBrk="0" fontAlgn="base" hangingPunct="0">
        <a:lnSpc>
          <a:spcPct val="12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12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Arial" charset="0"/>
          <a:ea typeface="ＭＳ Ｐゴシック" charset="0"/>
          <a:cs typeface="msgothic" charset="0"/>
        </a:defRPr>
      </a:lvl2pPr>
      <a:lvl3pPr algn="ctr" defTabSz="457200" rtl="0" eaLnBrk="0" fontAlgn="base" hangingPunct="0">
        <a:lnSpc>
          <a:spcPct val="12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Arial" charset="0"/>
          <a:ea typeface="ＭＳ Ｐゴシック" charset="0"/>
          <a:cs typeface="msgothic" charset="0"/>
        </a:defRPr>
      </a:lvl3pPr>
      <a:lvl4pPr algn="ctr" defTabSz="457200" rtl="0" eaLnBrk="0" fontAlgn="base" hangingPunct="0">
        <a:lnSpc>
          <a:spcPct val="12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Arial" charset="0"/>
          <a:ea typeface="ＭＳ Ｐゴシック" charset="0"/>
          <a:cs typeface="msgothic" charset="0"/>
        </a:defRPr>
      </a:lvl4pPr>
      <a:lvl5pPr algn="ctr" defTabSz="457200" rtl="0" eaLnBrk="0" fontAlgn="base" hangingPunct="0">
        <a:lnSpc>
          <a:spcPct val="12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Arial" charset="0"/>
          <a:ea typeface="ＭＳ Ｐゴシック" charset="0"/>
          <a:cs typeface="msgothic" charset="0"/>
        </a:defRPr>
      </a:lvl5pPr>
      <a:lvl6pPr marL="457200" algn="ctr" defTabSz="457200" rtl="0" fontAlgn="base">
        <a:lnSpc>
          <a:spcPct val="12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msgothic" charset="0"/>
          <a:cs typeface="msgothic" charset="0"/>
        </a:defRPr>
      </a:lvl6pPr>
      <a:lvl7pPr marL="914400" algn="ctr" defTabSz="457200" rtl="0" fontAlgn="base">
        <a:lnSpc>
          <a:spcPct val="12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msgothic" charset="0"/>
          <a:cs typeface="msgothic" charset="0"/>
        </a:defRPr>
      </a:lvl7pPr>
      <a:lvl8pPr marL="1371600" algn="ctr" defTabSz="457200" rtl="0" fontAlgn="base">
        <a:lnSpc>
          <a:spcPct val="12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msgothic" charset="0"/>
          <a:cs typeface="msgothic" charset="0"/>
        </a:defRPr>
      </a:lvl8pPr>
      <a:lvl9pPr marL="1828800" algn="ctr" defTabSz="457200" rtl="0" fontAlgn="base">
        <a:lnSpc>
          <a:spcPct val="12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msgothic" charset="0"/>
          <a:cs typeface="msgothic" charset="0"/>
        </a:defRPr>
      </a:lvl9pPr>
    </p:titleStyle>
    <p:bodyStyle>
      <a:lvl1pPr marL="334963" indent="-334963" algn="l" defTabSz="457200" rtl="0" eaLnBrk="0" fontAlgn="base" hangingPunct="0">
        <a:lnSpc>
          <a:spcPct val="123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35013" indent="-277813" algn="l" defTabSz="457200" rtl="0" eaLnBrk="0" fontAlgn="base" hangingPunct="0">
        <a:lnSpc>
          <a:spcPct val="123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–"/>
        <a:defRPr sz="2800">
          <a:solidFill>
            <a:srgbClr val="000000"/>
          </a:solidFill>
          <a:latin typeface="+mn-lt"/>
          <a:ea typeface="msgothic" charset="0"/>
          <a:cs typeface="+mn-cs"/>
        </a:defRPr>
      </a:lvl2pPr>
      <a:lvl3pPr marL="1143000" indent="-228600" algn="l" defTabSz="457200" rtl="0" eaLnBrk="0" fontAlgn="base" hangingPunct="0">
        <a:lnSpc>
          <a:spcPct val="12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 sz="2400">
          <a:solidFill>
            <a:srgbClr val="000000"/>
          </a:solidFill>
          <a:latin typeface="+mn-lt"/>
          <a:ea typeface="msgothic" charset="0"/>
          <a:cs typeface="+mn-cs"/>
        </a:defRPr>
      </a:lvl3pPr>
      <a:lvl4pPr marL="1600200" indent="-228600" algn="l" defTabSz="457200" rtl="0" eaLnBrk="0" fontAlgn="base" hangingPunct="0">
        <a:lnSpc>
          <a:spcPct val="12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–"/>
        <a:defRPr sz="2000">
          <a:solidFill>
            <a:srgbClr val="000000"/>
          </a:solidFill>
          <a:latin typeface="+mn-lt"/>
          <a:ea typeface="msgothic" charset="0"/>
          <a:cs typeface="+mn-cs"/>
        </a:defRPr>
      </a:lvl4pPr>
      <a:lvl5pPr marL="2057400" indent="-228600" algn="l" defTabSz="457200" rtl="0" eaLnBrk="0" fontAlgn="base" hangingPunct="0">
        <a:lnSpc>
          <a:spcPct val="12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»"/>
        <a:defRPr sz="2000">
          <a:solidFill>
            <a:srgbClr val="000000"/>
          </a:solidFill>
          <a:latin typeface="+mn-lt"/>
          <a:ea typeface="msgothic" charset="0"/>
          <a:cs typeface="+mn-cs"/>
        </a:defRPr>
      </a:lvl5pPr>
      <a:lvl6pPr marL="2514600" indent="-228600" algn="l" defTabSz="457200" rtl="0" fontAlgn="base">
        <a:lnSpc>
          <a:spcPct val="12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msgothic" charset="0"/>
          <a:cs typeface="+mn-cs"/>
        </a:defRPr>
      </a:lvl6pPr>
      <a:lvl7pPr marL="2971800" indent="-228600" algn="l" defTabSz="457200" rtl="0" fontAlgn="base">
        <a:lnSpc>
          <a:spcPct val="12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msgothic" charset="0"/>
          <a:cs typeface="+mn-cs"/>
        </a:defRPr>
      </a:lvl7pPr>
      <a:lvl8pPr marL="3429000" indent="-228600" algn="l" defTabSz="457200" rtl="0" fontAlgn="base">
        <a:lnSpc>
          <a:spcPct val="12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msgothic" charset="0"/>
          <a:cs typeface="+mn-cs"/>
        </a:defRPr>
      </a:lvl8pPr>
      <a:lvl9pPr marL="3886200" indent="-228600" algn="l" defTabSz="457200" rtl="0" fontAlgn="base">
        <a:lnSpc>
          <a:spcPct val="12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msgothic" charset="0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ndico.cern.ch/category/10874/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7576" name="Rectangle 237575">
            <a:extLst>
              <a:ext uri="{FF2B5EF4-FFF2-40B4-BE49-F238E27FC236}">
                <a16:creationId xmlns:a16="http://schemas.microsoft.com/office/drawing/2014/main" id="{352BEC0E-22F8-46D0-9632-375DB541B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7570" name="Rectangle 2">
            <a:extLst>
              <a:ext uri="{FF2B5EF4-FFF2-40B4-BE49-F238E27FC236}">
                <a16:creationId xmlns:a16="http://schemas.microsoft.com/office/drawing/2014/main" id="{8917AB41-E5C5-0949-B94D-D2CB93AB95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1318" y="1049572"/>
            <a:ext cx="6194066" cy="606188"/>
          </a:xfr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 algn="l" defTabSz="914400" eaLnBrk="1" hangingPunct="1">
              <a:lnSpc>
                <a:spcPct val="9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800" dirty="0"/>
              <a:t>Short introduction to the GF activities</a:t>
            </a:r>
            <a:endParaRPr lang="en-US" sz="2800" i="1" kern="1200" dirty="0">
              <a:solidFill>
                <a:schemeClr val="tx1"/>
              </a:solidFill>
            </a:endParaRPr>
          </a:p>
        </p:txBody>
      </p:sp>
      <p:sp>
        <p:nvSpPr>
          <p:cNvPr id="237578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214" y="1796796"/>
            <a:ext cx="3182691" cy="13716"/>
          </a:xfrm>
          <a:custGeom>
            <a:avLst/>
            <a:gdLst>
              <a:gd name="connsiteX0" fmla="*/ 0 w 3182691"/>
              <a:gd name="connsiteY0" fmla="*/ 0 h 13716"/>
              <a:gd name="connsiteX1" fmla="*/ 636538 w 3182691"/>
              <a:gd name="connsiteY1" fmla="*/ 0 h 13716"/>
              <a:gd name="connsiteX2" fmla="*/ 1273076 w 3182691"/>
              <a:gd name="connsiteY2" fmla="*/ 0 h 13716"/>
              <a:gd name="connsiteX3" fmla="*/ 1909615 w 3182691"/>
              <a:gd name="connsiteY3" fmla="*/ 0 h 13716"/>
              <a:gd name="connsiteX4" fmla="*/ 2482499 w 3182691"/>
              <a:gd name="connsiteY4" fmla="*/ 0 h 13716"/>
              <a:gd name="connsiteX5" fmla="*/ 3182691 w 3182691"/>
              <a:gd name="connsiteY5" fmla="*/ 0 h 13716"/>
              <a:gd name="connsiteX6" fmla="*/ 3182691 w 3182691"/>
              <a:gd name="connsiteY6" fmla="*/ 13716 h 13716"/>
              <a:gd name="connsiteX7" fmla="*/ 2609807 w 3182691"/>
              <a:gd name="connsiteY7" fmla="*/ 13716 h 13716"/>
              <a:gd name="connsiteX8" fmla="*/ 2068749 w 3182691"/>
              <a:gd name="connsiteY8" fmla="*/ 13716 h 13716"/>
              <a:gd name="connsiteX9" fmla="*/ 1432211 w 3182691"/>
              <a:gd name="connsiteY9" fmla="*/ 13716 h 13716"/>
              <a:gd name="connsiteX10" fmla="*/ 859327 w 3182691"/>
              <a:gd name="connsiteY10" fmla="*/ 13716 h 13716"/>
              <a:gd name="connsiteX11" fmla="*/ 0 w 3182691"/>
              <a:gd name="connsiteY11" fmla="*/ 13716 h 13716"/>
              <a:gd name="connsiteX12" fmla="*/ 0 w 3182691"/>
              <a:gd name="connsiteY12" fmla="*/ 0 h 13716"/>
              <a:gd name="connsiteX0" fmla="*/ 0 w 3182691"/>
              <a:gd name="connsiteY0" fmla="*/ 0 h 13716"/>
              <a:gd name="connsiteX1" fmla="*/ 572884 w 3182691"/>
              <a:gd name="connsiteY1" fmla="*/ 0 h 13716"/>
              <a:gd name="connsiteX2" fmla="*/ 1113942 w 3182691"/>
              <a:gd name="connsiteY2" fmla="*/ 0 h 13716"/>
              <a:gd name="connsiteX3" fmla="*/ 1686826 w 3182691"/>
              <a:gd name="connsiteY3" fmla="*/ 0 h 13716"/>
              <a:gd name="connsiteX4" fmla="*/ 2323364 w 3182691"/>
              <a:gd name="connsiteY4" fmla="*/ 0 h 13716"/>
              <a:gd name="connsiteX5" fmla="*/ 3182691 w 3182691"/>
              <a:gd name="connsiteY5" fmla="*/ 0 h 13716"/>
              <a:gd name="connsiteX6" fmla="*/ 3182691 w 3182691"/>
              <a:gd name="connsiteY6" fmla="*/ 13716 h 13716"/>
              <a:gd name="connsiteX7" fmla="*/ 2546153 w 3182691"/>
              <a:gd name="connsiteY7" fmla="*/ 13716 h 13716"/>
              <a:gd name="connsiteX8" fmla="*/ 1845961 w 3182691"/>
              <a:gd name="connsiteY8" fmla="*/ 13716 h 13716"/>
              <a:gd name="connsiteX9" fmla="*/ 1304903 w 3182691"/>
              <a:gd name="connsiteY9" fmla="*/ 13716 h 13716"/>
              <a:gd name="connsiteX10" fmla="*/ 604711 w 3182691"/>
              <a:gd name="connsiteY10" fmla="*/ 13716 h 13716"/>
              <a:gd name="connsiteX11" fmla="*/ 0 w 3182691"/>
              <a:gd name="connsiteY11" fmla="*/ 13716 h 13716"/>
              <a:gd name="connsiteX12" fmla="*/ 0 w 3182691"/>
              <a:gd name="connsiteY12" fmla="*/ 0 h 1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82691" h="13716" fill="none" extrusionOk="0">
                <a:moveTo>
                  <a:pt x="0" y="0"/>
                </a:moveTo>
                <a:cubicBezTo>
                  <a:pt x="225870" y="33585"/>
                  <a:pt x="418138" y="17639"/>
                  <a:pt x="636538" y="0"/>
                </a:cubicBezTo>
                <a:cubicBezTo>
                  <a:pt x="866402" y="-9774"/>
                  <a:pt x="1016900" y="-17532"/>
                  <a:pt x="1273076" y="0"/>
                </a:cubicBezTo>
                <a:cubicBezTo>
                  <a:pt x="1519343" y="-34410"/>
                  <a:pt x="1705438" y="-53754"/>
                  <a:pt x="1909615" y="0"/>
                </a:cubicBezTo>
                <a:cubicBezTo>
                  <a:pt x="2120433" y="2855"/>
                  <a:pt x="2209200" y="-17463"/>
                  <a:pt x="2482499" y="0"/>
                </a:cubicBezTo>
                <a:cubicBezTo>
                  <a:pt x="2733571" y="54170"/>
                  <a:pt x="2997997" y="-48885"/>
                  <a:pt x="3182691" y="0"/>
                </a:cubicBezTo>
                <a:cubicBezTo>
                  <a:pt x="3182669" y="4238"/>
                  <a:pt x="3183053" y="9645"/>
                  <a:pt x="3182691" y="13716"/>
                </a:cubicBezTo>
                <a:cubicBezTo>
                  <a:pt x="2941063" y="-1403"/>
                  <a:pt x="2872422" y="11622"/>
                  <a:pt x="2609807" y="13716"/>
                </a:cubicBezTo>
                <a:cubicBezTo>
                  <a:pt x="2341801" y="5460"/>
                  <a:pt x="2328606" y="24260"/>
                  <a:pt x="2068749" y="13716"/>
                </a:cubicBezTo>
                <a:cubicBezTo>
                  <a:pt x="1813820" y="-3451"/>
                  <a:pt x="1714804" y="33033"/>
                  <a:pt x="1432211" y="13716"/>
                </a:cubicBezTo>
                <a:cubicBezTo>
                  <a:pt x="1164810" y="-31578"/>
                  <a:pt x="993140" y="23003"/>
                  <a:pt x="859327" y="13716"/>
                </a:cubicBezTo>
                <a:cubicBezTo>
                  <a:pt x="750703" y="-29546"/>
                  <a:pt x="236193" y="34159"/>
                  <a:pt x="0" y="13716"/>
                </a:cubicBezTo>
                <a:cubicBezTo>
                  <a:pt x="-950" y="8514"/>
                  <a:pt x="-119" y="3449"/>
                  <a:pt x="0" y="0"/>
                </a:cubicBezTo>
                <a:close/>
              </a:path>
              <a:path w="3182691" h="13716" stroke="0" extrusionOk="0">
                <a:moveTo>
                  <a:pt x="0" y="0"/>
                </a:moveTo>
                <a:cubicBezTo>
                  <a:pt x="243084" y="-23531"/>
                  <a:pt x="399010" y="-30989"/>
                  <a:pt x="572884" y="0"/>
                </a:cubicBezTo>
                <a:cubicBezTo>
                  <a:pt x="745196" y="46048"/>
                  <a:pt x="956262" y="22379"/>
                  <a:pt x="1113942" y="0"/>
                </a:cubicBezTo>
                <a:cubicBezTo>
                  <a:pt x="1345494" y="6575"/>
                  <a:pt x="1537971" y="57434"/>
                  <a:pt x="1686826" y="0"/>
                </a:cubicBezTo>
                <a:cubicBezTo>
                  <a:pt x="1847487" y="-5870"/>
                  <a:pt x="2194651" y="-1232"/>
                  <a:pt x="2323364" y="0"/>
                </a:cubicBezTo>
                <a:cubicBezTo>
                  <a:pt x="2488731" y="36406"/>
                  <a:pt x="2902092" y="-40336"/>
                  <a:pt x="3182691" y="0"/>
                </a:cubicBezTo>
                <a:cubicBezTo>
                  <a:pt x="3181910" y="5403"/>
                  <a:pt x="3181850" y="9705"/>
                  <a:pt x="3182691" y="13716"/>
                </a:cubicBezTo>
                <a:cubicBezTo>
                  <a:pt x="3012562" y="-42392"/>
                  <a:pt x="2765408" y="31046"/>
                  <a:pt x="2546153" y="13716"/>
                </a:cubicBezTo>
                <a:cubicBezTo>
                  <a:pt x="2331952" y="9306"/>
                  <a:pt x="2142129" y="15233"/>
                  <a:pt x="1845961" y="13716"/>
                </a:cubicBezTo>
                <a:cubicBezTo>
                  <a:pt x="1537526" y="27422"/>
                  <a:pt x="1468653" y="-10747"/>
                  <a:pt x="1304903" y="13716"/>
                </a:cubicBezTo>
                <a:cubicBezTo>
                  <a:pt x="1191987" y="21566"/>
                  <a:pt x="927061" y="10054"/>
                  <a:pt x="604711" y="13716"/>
                </a:cubicBezTo>
                <a:cubicBezTo>
                  <a:pt x="273947" y="41005"/>
                  <a:pt x="111622" y="-29126"/>
                  <a:pt x="0" y="13716"/>
                </a:cubicBezTo>
                <a:cubicBezTo>
                  <a:pt x="242" y="7496"/>
                  <a:pt x="776" y="5947"/>
                  <a:pt x="0" y="0"/>
                </a:cubicBezTo>
                <a:close/>
              </a:path>
              <a:path w="3182691" h="13716" fill="none" stroke="0" extrusionOk="0">
                <a:moveTo>
                  <a:pt x="0" y="0"/>
                </a:moveTo>
                <a:cubicBezTo>
                  <a:pt x="245832" y="29445"/>
                  <a:pt x="388924" y="-28919"/>
                  <a:pt x="636538" y="0"/>
                </a:cubicBezTo>
                <a:cubicBezTo>
                  <a:pt x="838014" y="3247"/>
                  <a:pt x="1005059" y="8075"/>
                  <a:pt x="1273076" y="0"/>
                </a:cubicBezTo>
                <a:cubicBezTo>
                  <a:pt x="1555121" y="-15110"/>
                  <a:pt x="1674116" y="-4878"/>
                  <a:pt x="1909615" y="0"/>
                </a:cubicBezTo>
                <a:cubicBezTo>
                  <a:pt x="2127874" y="21642"/>
                  <a:pt x="2229467" y="-10228"/>
                  <a:pt x="2482499" y="0"/>
                </a:cubicBezTo>
                <a:cubicBezTo>
                  <a:pt x="2772379" y="28915"/>
                  <a:pt x="3003217" y="-43687"/>
                  <a:pt x="3182691" y="0"/>
                </a:cubicBezTo>
                <a:cubicBezTo>
                  <a:pt x="3182795" y="3768"/>
                  <a:pt x="3182801" y="10153"/>
                  <a:pt x="3182691" y="13716"/>
                </a:cubicBezTo>
                <a:cubicBezTo>
                  <a:pt x="2948637" y="12517"/>
                  <a:pt x="2873728" y="17755"/>
                  <a:pt x="2609807" y="13716"/>
                </a:cubicBezTo>
                <a:cubicBezTo>
                  <a:pt x="2342839" y="7298"/>
                  <a:pt x="2331621" y="25963"/>
                  <a:pt x="2068749" y="13716"/>
                </a:cubicBezTo>
                <a:cubicBezTo>
                  <a:pt x="1813814" y="-11924"/>
                  <a:pt x="1700576" y="32167"/>
                  <a:pt x="1432211" y="13716"/>
                </a:cubicBezTo>
                <a:cubicBezTo>
                  <a:pt x="1148444" y="-31625"/>
                  <a:pt x="987622" y="-2169"/>
                  <a:pt x="859327" y="13716"/>
                </a:cubicBezTo>
                <a:cubicBezTo>
                  <a:pt x="743387" y="32850"/>
                  <a:pt x="194182" y="14217"/>
                  <a:pt x="0" y="13716"/>
                </a:cubicBezTo>
                <a:cubicBezTo>
                  <a:pt x="84" y="8233"/>
                  <a:pt x="-347" y="318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3182691"/>
                      <a:gd name="connsiteY0" fmla="*/ 0 h 13716"/>
                      <a:gd name="connsiteX1" fmla="*/ 636538 w 3182691"/>
                      <a:gd name="connsiteY1" fmla="*/ 0 h 13716"/>
                      <a:gd name="connsiteX2" fmla="*/ 1273076 w 3182691"/>
                      <a:gd name="connsiteY2" fmla="*/ 0 h 13716"/>
                      <a:gd name="connsiteX3" fmla="*/ 1909615 w 3182691"/>
                      <a:gd name="connsiteY3" fmla="*/ 0 h 13716"/>
                      <a:gd name="connsiteX4" fmla="*/ 2482499 w 3182691"/>
                      <a:gd name="connsiteY4" fmla="*/ 0 h 13716"/>
                      <a:gd name="connsiteX5" fmla="*/ 3182691 w 3182691"/>
                      <a:gd name="connsiteY5" fmla="*/ 0 h 13716"/>
                      <a:gd name="connsiteX6" fmla="*/ 3182691 w 3182691"/>
                      <a:gd name="connsiteY6" fmla="*/ 13716 h 13716"/>
                      <a:gd name="connsiteX7" fmla="*/ 2609807 w 3182691"/>
                      <a:gd name="connsiteY7" fmla="*/ 13716 h 13716"/>
                      <a:gd name="connsiteX8" fmla="*/ 2068749 w 3182691"/>
                      <a:gd name="connsiteY8" fmla="*/ 13716 h 13716"/>
                      <a:gd name="connsiteX9" fmla="*/ 1432211 w 3182691"/>
                      <a:gd name="connsiteY9" fmla="*/ 13716 h 13716"/>
                      <a:gd name="connsiteX10" fmla="*/ 859327 w 3182691"/>
                      <a:gd name="connsiteY10" fmla="*/ 13716 h 13716"/>
                      <a:gd name="connsiteX11" fmla="*/ 0 w 3182691"/>
                      <a:gd name="connsiteY11" fmla="*/ 13716 h 13716"/>
                      <a:gd name="connsiteX12" fmla="*/ 0 w 3182691"/>
                      <a:gd name="connsiteY12" fmla="*/ 0 h 13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182691" h="13716" fill="none" extrusionOk="0">
                        <a:moveTo>
                          <a:pt x="0" y="0"/>
                        </a:moveTo>
                        <a:cubicBezTo>
                          <a:pt x="253588" y="25878"/>
                          <a:pt x="409323" y="-5359"/>
                          <a:pt x="636538" y="0"/>
                        </a:cubicBezTo>
                        <a:cubicBezTo>
                          <a:pt x="863753" y="5359"/>
                          <a:pt x="1013406" y="3458"/>
                          <a:pt x="1273076" y="0"/>
                        </a:cubicBezTo>
                        <a:cubicBezTo>
                          <a:pt x="1532746" y="-3458"/>
                          <a:pt x="1697408" y="-16840"/>
                          <a:pt x="1909615" y="0"/>
                        </a:cubicBezTo>
                        <a:cubicBezTo>
                          <a:pt x="2121822" y="16840"/>
                          <a:pt x="2213494" y="-18555"/>
                          <a:pt x="2482499" y="0"/>
                        </a:cubicBezTo>
                        <a:cubicBezTo>
                          <a:pt x="2751504" y="18555"/>
                          <a:pt x="3004132" y="-28750"/>
                          <a:pt x="3182691" y="0"/>
                        </a:cubicBezTo>
                        <a:cubicBezTo>
                          <a:pt x="3182905" y="4075"/>
                          <a:pt x="3183007" y="9784"/>
                          <a:pt x="3182691" y="13716"/>
                        </a:cubicBezTo>
                        <a:cubicBezTo>
                          <a:pt x="2947041" y="12115"/>
                          <a:pt x="2875741" y="18365"/>
                          <a:pt x="2609807" y="13716"/>
                        </a:cubicBezTo>
                        <a:cubicBezTo>
                          <a:pt x="2343873" y="9067"/>
                          <a:pt x="2331203" y="27157"/>
                          <a:pt x="2068749" y="13716"/>
                        </a:cubicBezTo>
                        <a:cubicBezTo>
                          <a:pt x="1806295" y="275"/>
                          <a:pt x="1713773" y="42516"/>
                          <a:pt x="1432211" y="13716"/>
                        </a:cubicBezTo>
                        <a:cubicBezTo>
                          <a:pt x="1150649" y="-15084"/>
                          <a:pt x="982765" y="-825"/>
                          <a:pt x="859327" y="13716"/>
                        </a:cubicBezTo>
                        <a:cubicBezTo>
                          <a:pt x="735889" y="28257"/>
                          <a:pt x="254183" y="30659"/>
                          <a:pt x="0" y="13716"/>
                        </a:cubicBezTo>
                        <a:cubicBezTo>
                          <a:pt x="-535" y="8247"/>
                          <a:pt x="-201" y="2959"/>
                          <a:pt x="0" y="0"/>
                        </a:cubicBezTo>
                        <a:close/>
                      </a:path>
                      <a:path w="3182691" h="13716" stroke="0" extrusionOk="0">
                        <a:moveTo>
                          <a:pt x="0" y="0"/>
                        </a:moveTo>
                        <a:cubicBezTo>
                          <a:pt x="247695" y="-19360"/>
                          <a:pt x="392581" y="-28596"/>
                          <a:pt x="572884" y="0"/>
                        </a:cubicBezTo>
                        <a:cubicBezTo>
                          <a:pt x="753187" y="28596"/>
                          <a:pt x="922042" y="4121"/>
                          <a:pt x="1113942" y="0"/>
                        </a:cubicBezTo>
                        <a:cubicBezTo>
                          <a:pt x="1305842" y="-4121"/>
                          <a:pt x="1501806" y="28092"/>
                          <a:pt x="1686826" y="0"/>
                        </a:cubicBezTo>
                        <a:cubicBezTo>
                          <a:pt x="1871846" y="-28092"/>
                          <a:pt x="2170181" y="-20672"/>
                          <a:pt x="2323364" y="0"/>
                        </a:cubicBezTo>
                        <a:cubicBezTo>
                          <a:pt x="2476547" y="20672"/>
                          <a:pt x="2919163" y="6097"/>
                          <a:pt x="3182691" y="0"/>
                        </a:cubicBezTo>
                        <a:cubicBezTo>
                          <a:pt x="3182125" y="5320"/>
                          <a:pt x="3182367" y="9001"/>
                          <a:pt x="3182691" y="13716"/>
                        </a:cubicBezTo>
                        <a:cubicBezTo>
                          <a:pt x="3026064" y="-15421"/>
                          <a:pt x="2775005" y="18495"/>
                          <a:pt x="2546153" y="13716"/>
                        </a:cubicBezTo>
                        <a:cubicBezTo>
                          <a:pt x="2317301" y="8937"/>
                          <a:pt x="2164351" y="-14456"/>
                          <a:pt x="1845961" y="13716"/>
                        </a:cubicBezTo>
                        <a:cubicBezTo>
                          <a:pt x="1527571" y="41888"/>
                          <a:pt x="1455006" y="1252"/>
                          <a:pt x="1304903" y="13716"/>
                        </a:cubicBezTo>
                        <a:cubicBezTo>
                          <a:pt x="1154800" y="26180"/>
                          <a:pt x="942107" y="-16628"/>
                          <a:pt x="604711" y="13716"/>
                        </a:cubicBezTo>
                        <a:cubicBezTo>
                          <a:pt x="267315" y="44060"/>
                          <a:pt x="141927" y="-12967"/>
                          <a:pt x="0" y="13716"/>
                        </a:cubicBezTo>
                        <a:cubicBezTo>
                          <a:pt x="58" y="7834"/>
                          <a:pt x="453" y="5833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7571" name="Rectangle 3">
            <a:extLst>
              <a:ext uri="{FF2B5EF4-FFF2-40B4-BE49-F238E27FC236}">
                <a16:creationId xmlns:a16="http://schemas.microsoft.com/office/drawing/2014/main" id="{ACB03E57-832A-AA4F-BA6D-22909C81FF4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480060" y="2029968"/>
            <a:ext cx="5170932" cy="261289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-228600" defTabSz="914400" eaLnBrk="1" hangingPunct="1">
              <a:lnSpc>
                <a:spcPct val="90000"/>
              </a:lnSpc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700" b="1" kern="1200" dirty="0">
                <a:solidFill>
                  <a:schemeClr val="tx1"/>
                </a:solidFill>
              </a:rPr>
              <a:t>CERN, December the 11th, 2023 </a:t>
            </a:r>
          </a:p>
          <a:p>
            <a:pPr marL="0" indent="0" defTabSz="914400" eaLnBrk="1" hangingPunct="1">
              <a:lnSpc>
                <a:spcPct val="90000"/>
              </a:lnSpc>
              <a:spcBef>
                <a:spcPts val="500"/>
              </a:spcBef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700" i="1" kern="1200" dirty="0">
                <a:solidFill>
                  <a:schemeClr val="tx1"/>
                </a:solidFill>
              </a:rPr>
              <a:t> </a:t>
            </a:r>
            <a:endParaRPr lang="en-US" sz="1700" kern="1200" dirty="0">
              <a:solidFill>
                <a:schemeClr val="tx1"/>
              </a:solidFill>
            </a:endParaRPr>
          </a:p>
          <a:p>
            <a:pPr marL="0" indent="-228600" defTabSz="914400" eaLnBrk="1" hangingPunct="1">
              <a:lnSpc>
                <a:spcPct val="90000"/>
              </a:lnSpc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700" kern="1200" dirty="0">
                <a:solidFill>
                  <a:schemeClr val="tx1"/>
                </a:solidFill>
              </a:rPr>
              <a:t>Mieczyslaw Witold Krasny </a:t>
            </a:r>
          </a:p>
          <a:p>
            <a:pPr marL="0" indent="0" defTabSz="914400" eaLnBrk="1" hangingPunct="1">
              <a:lnSpc>
                <a:spcPct val="90000"/>
              </a:lnSpc>
              <a:spcBef>
                <a:spcPts val="500"/>
              </a:spcBef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700" kern="1200" dirty="0">
                <a:solidFill>
                  <a:schemeClr val="tx1"/>
                </a:solidFill>
              </a:rPr>
              <a:t>    </a:t>
            </a:r>
            <a:r>
              <a:rPr lang="en-US" sz="1400" i="1" kern="1200" dirty="0">
                <a:solidFill>
                  <a:schemeClr val="accent6"/>
                </a:solidFill>
              </a:rPr>
              <a:t>Gamma Factory group leader </a:t>
            </a:r>
          </a:p>
          <a:p>
            <a:pPr marL="0" indent="0" defTabSz="914400" eaLnBrk="1" hangingPunct="1">
              <a:lnSpc>
                <a:spcPct val="90000"/>
              </a:lnSpc>
              <a:spcBef>
                <a:spcPts val="500"/>
              </a:spcBef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400" i="1" kern="1200" dirty="0">
                <a:solidFill>
                  <a:schemeClr val="accent6"/>
                </a:solidFill>
              </a:rPr>
              <a:t>     LPNHE, CNRS and University Paris Sorbonne    </a:t>
            </a:r>
          </a:p>
          <a:p>
            <a:pPr marL="0" indent="0" defTabSz="914400" eaLnBrk="1" hangingPunct="1">
              <a:lnSpc>
                <a:spcPct val="90000"/>
              </a:lnSpc>
              <a:spcBef>
                <a:spcPts val="500"/>
              </a:spcBef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400" i="1" kern="1200" dirty="0">
                <a:solidFill>
                  <a:schemeClr val="accent6"/>
                </a:solidFill>
              </a:rPr>
              <a:t>     and CERN, BE-ABP</a:t>
            </a:r>
          </a:p>
        </p:txBody>
      </p:sp>
      <p:pic>
        <p:nvPicPr>
          <p:cNvPr id="17412" name="Picture 1" descr="Logo_gammafactory_f3.pdf">
            <a:extLst>
              <a:ext uri="{FF2B5EF4-FFF2-40B4-BE49-F238E27FC236}">
                <a16:creationId xmlns:a16="http://schemas.microsoft.com/office/drawing/2014/main" id="{B54BABD7-CA2F-C644-A42C-C7F7040488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9140" y="803479"/>
            <a:ext cx="2218017" cy="22180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09" name="Espace réservé du numéro de diapositive 4">
            <a:extLst>
              <a:ext uri="{FF2B5EF4-FFF2-40B4-BE49-F238E27FC236}">
                <a16:creationId xmlns:a16="http://schemas.microsoft.com/office/drawing/2014/main" id="{3F799839-ED0E-4C46-819F-DE2D4D40A2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57950" y="4767262"/>
            <a:ext cx="2057400" cy="273844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 defTabSz="914400">
              <a:lnSpc>
                <a:spcPct val="113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fld id="{86C3852A-C382-9442-B26F-473D51FF6D79}" type="slidenum">
              <a:rPr lang="en-US" altLang="pl-PL" sz="11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pPr defTabSz="914400">
                <a:lnSpc>
                  <a:spcPct val="1130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t>1</a:t>
            </a:fld>
            <a:endParaRPr lang="en-US" altLang="pl-PL" sz="11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79658" y="4689118"/>
            <a:ext cx="2125663" cy="352425"/>
          </a:xfr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fld id="{5DCED991-37B0-1749-A97D-76A49D39624E}" type="slidenum">
              <a:rPr lang="en-GB" sz="140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 bwMode="auto">
          <a:xfrm>
            <a:off x="381588" y="424023"/>
            <a:ext cx="8310563" cy="60594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0000" tIns="46800" rIns="90000" bIns="46800" anchor="ctr"/>
          <a:lstStyle>
            <a:lvl1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2pPr>
            <a:lvl3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3pPr>
            <a:lvl4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4pPr>
            <a:lvl5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5pPr>
            <a:lvl6pPr marL="4572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9144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13716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18288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>
              <a:defRPr/>
            </a:pPr>
            <a:r>
              <a:rPr lang="en-GB" sz="240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Gamma Factory Proof-of-Principle (PoP) SPS experiment</a:t>
            </a:r>
            <a:endParaRPr lang="en-GB" sz="2400" dirty="0">
              <a:solidFill>
                <a:srgbClr val="3333CC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72707" name="Picture 3" descr="Screen Shot 2019-08-28 at 17.32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48"/>
          <a:stretch>
            <a:fillRect/>
          </a:stretch>
        </p:blipFill>
        <p:spPr bwMode="auto">
          <a:xfrm>
            <a:off x="246067" y="1263261"/>
            <a:ext cx="5805108" cy="1943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Screen Shot 2020-11-25 at 21.09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61" y="3235354"/>
            <a:ext cx="3194050" cy="1751244"/>
          </a:xfrm>
          <a:prstGeom prst="rect">
            <a:avLst/>
          </a:prstGeom>
        </p:spPr>
      </p:pic>
      <p:pic>
        <p:nvPicPr>
          <p:cNvPr id="6" name="Picture 3" descr="Screen Shot 2019-09-01 at 15.50.3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953" y="3922848"/>
            <a:ext cx="2147886" cy="725068"/>
          </a:xfrm>
          <a:prstGeom prst="rect">
            <a:avLst/>
          </a:prstGeom>
          <a:noFill/>
          <a:ln w="19050" cmpd="sng">
            <a:solidFill>
              <a:srgbClr val="FF355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Screen Shot 2020-11-25 at 21.07.0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380" y="1351659"/>
            <a:ext cx="2177739" cy="2147586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1EBD77D4-3001-4C30-ACA3-343CA0DCCF8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878" b="38692"/>
          <a:stretch/>
        </p:blipFill>
        <p:spPr>
          <a:xfrm>
            <a:off x="5444699" y="3625696"/>
            <a:ext cx="2932190" cy="1113184"/>
          </a:xfrm>
          <a:prstGeom prst="rect">
            <a:avLst/>
          </a:prstGeom>
          <a:ln w="57150" cmpd="sng">
            <a:noFill/>
          </a:ln>
        </p:spPr>
      </p:pic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11C59A9F-942F-B24C-BF25-45DF248CB5AB}"/>
              </a:ext>
            </a:extLst>
          </p:cNvPr>
          <p:cNvSpPr txBox="1">
            <a:spLocks/>
          </p:cNvSpPr>
          <p:nvPr/>
        </p:nvSpPr>
        <p:spPr bwMode="auto">
          <a:xfrm>
            <a:off x="7122333" y="1159663"/>
            <a:ext cx="1882988" cy="1334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2pPr>
            <a:lvl3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3pPr>
            <a:lvl4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4pPr>
            <a:lvl5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5pPr>
            <a:lvl6pPr marL="4572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9144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13716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18288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algn="l">
              <a:defRPr/>
            </a:pPr>
            <a:r>
              <a:rPr lang="en-GB" sz="1000" i="1" dirty="0">
                <a:solidFill>
                  <a:schemeClr val="accent6"/>
                </a:solidFill>
              </a:rPr>
              <a:t>Detection of produced </a:t>
            </a:r>
          </a:p>
          <a:p>
            <a:pPr algn="l">
              <a:defRPr/>
            </a:pPr>
            <a:r>
              <a:rPr lang="en-GB" sz="1000" i="1" dirty="0">
                <a:solidFill>
                  <a:schemeClr val="accent6"/>
                </a:solidFill>
              </a:rPr>
              <a:t>      X-rays in resonant </a:t>
            </a:r>
          </a:p>
          <a:p>
            <a:pPr algn="l">
              <a:defRPr/>
            </a:pPr>
            <a:r>
              <a:rPr lang="en-GB" sz="1000" i="1" dirty="0">
                <a:solidFill>
                  <a:schemeClr val="accent6"/>
                </a:solidFill>
              </a:rPr>
              <a:t>           excitation of the </a:t>
            </a:r>
          </a:p>
          <a:p>
            <a:pPr algn="l">
              <a:defRPr/>
            </a:pPr>
            <a:r>
              <a:rPr lang="en-US" altLang="pl-PL" sz="1000" i="1" baseline="-25000" dirty="0">
                <a:solidFill>
                  <a:srgbClr val="FF0000"/>
                </a:solidFill>
              </a:rPr>
              <a:t>                          </a:t>
            </a:r>
            <a:r>
              <a:rPr lang="en-GB" altLang="pl-PL" sz="1000" i="1" dirty="0">
                <a:solidFill>
                  <a:srgbClr val="FF0000"/>
                </a:solidFill>
              </a:rPr>
              <a:t>(2s—&gt;2p)</a:t>
            </a:r>
            <a:r>
              <a:rPr lang="en-GB" altLang="pl-PL" sz="1000" i="1" baseline="-25000" dirty="0">
                <a:solidFill>
                  <a:srgbClr val="FF0000"/>
                </a:solidFill>
              </a:rPr>
              <a:t>1/2  </a:t>
            </a:r>
            <a:endParaRPr lang="en-GB" altLang="pl-PL" sz="1000" i="1" dirty="0">
              <a:solidFill>
                <a:srgbClr val="FF0000"/>
              </a:solidFill>
            </a:endParaRPr>
          </a:p>
          <a:p>
            <a:pPr algn="l">
              <a:defRPr/>
            </a:pPr>
            <a:r>
              <a:rPr lang="en-GB" altLang="pl-PL" sz="1000" i="1" dirty="0">
                <a:solidFill>
                  <a:srgbClr val="FF0000"/>
                </a:solidFill>
              </a:rPr>
              <a:t>                      transition</a:t>
            </a:r>
            <a:endParaRPr lang="fr-FR" altLang="pl-PL" sz="1000" i="1" dirty="0">
              <a:solidFill>
                <a:srgbClr val="FF0000"/>
              </a:solidFill>
            </a:endParaRPr>
          </a:p>
          <a:p>
            <a:pPr>
              <a:defRPr/>
            </a:pPr>
            <a:endParaRPr lang="en-GB" sz="1000" i="1" dirty="0">
              <a:solidFill>
                <a:schemeClr val="accent6"/>
              </a:solidFill>
            </a:endParaRPr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11C59A9F-942F-B24C-BF25-45DF248CB5AB}"/>
              </a:ext>
            </a:extLst>
          </p:cNvPr>
          <p:cNvSpPr txBox="1">
            <a:spLocks/>
          </p:cNvSpPr>
          <p:nvPr/>
        </p:nvSpPr>
        <p:spPr bwMode="auto">
          <a:xfrm>
            <a:off x="3244192" y="3656822"/>
            <a:ext cx="1882988" cy="29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2pPr>
            <a:lvl3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3pPr>
            <a:lvl4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4pPr>
            <a:lvl5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5pPr>
            <a:lvl6pPr marL="4572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9144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13716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18288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>
              <a:defRPr/>
            </a:pPr>
            <a:r>
              <a:rPr lang="en-GB" sz="1000" i="1" dirty="0">
                <a:solidFill>
                  <a:srgbClr val="FF3558"/>
                </a:solidFill>
              </a:rPr>
              <a:t>F-P cavity </a:t>
            </a:r>
          </a:p>
        </p:txBody>
      </p:sp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11C59A9F-942F-B24C-BF25-45DF248CB5AB}"/>
              </a:ext>
            </a:extLst>
          </p:cNvPr>
          <p:cNvSpPr txBox="1">
            <a:spLocks/>
          </p:cNvSpPr>
          <p:nvPr/>
        </p:nvSpPr>
        <p:spPr bwMode="auto">
          <a:xfrm>
            <a:off x="5653061" y="3332673"/>
            <a:ext cx="2515465" cy="29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2pPr>
            <a:lvl3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3pPr>
            <a:lvl4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4pPr>
            <a:lvl5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5pPr>
            <a:lvl6pPr marL="4572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9144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13716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18288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>
              <a:defRPr/>
            </a:pPr>
            <a:r>
              <a:rPr lang="en-GB" sz="1000" i="1" dirty="0">
                <a:solidFill>
                  <a:srgbClr val="FF3558"/>
                </a:solidFill>
              </a:rPr>
              <a:t>F-P cavity – “in beam” position </a:t>
            </a:r>
          </a:p>
        </p:txBody>
      </p:sp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11C59A9F-942F-B24C-BF25-45DF248CB5AB}"/>
              </a:ext>
            </a:extLst>
          </p:cNvPr>
          <p:cNvSpPr txBox="1">
            <a:spLocks/>
          </p:cNvSpPr>
          <p:nvPr/>
        </p:nvSpPr>
        <p:spPr bwMode="auto">
          <a:xfrm>
            <a:off x="676385" y="3035721"/>
            <a:ext cx="870954" cy="29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2pPr>
            <a:lvl3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3pPr>
            <a:lvl4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4pPr>
            <a:lvl5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5pPr>
            <a:lvl6pPr marL="4572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9144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13716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18288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>
              <a:defRPr/>
            </a:pPr>
            <a:r>
              <a:rPr lang="en-GB" sz="1000" i="1" dirty="0">
                <a:solidFill>
                  <a:schemeClr val="accent6"/>
                </a:solidFill>
              </a:rPr>
              <a:t>LSS6 zone</a:t>
            </a:r>
          </a:p>
        </p:txBody>
      </p:sp>
      <p:sp>
        <p:nvSpPr>
          <p:cNvPr id="15" name="ZoneTexte 12">
            <a:extLst>
              <a:ext uri="{FF2B5EF4-FFF2-40B4-BE49-F238E27FC236}">
                <a16:creationId xmlns:a16="http://schemas.microsoft.com/office/drawing/2014/main" id="{9A9E6394-628C-D442-AA77-EC40A28B2803}"/>
              </a:ext>
            </a:extLst>
          </p:cNvPr>
          <p:cNvSpPr txBox="1"/>
          <p:nvPr/>
        </p:nvSpPr>
        <p:spPr>
          <a:xfrm>
            <a:off x="2685398" y="2861780"/>
            <a:ext cx="3258534" cy="307777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SPS half-cell 621 with side tunnel TI18</a:t>
            </a:r>
          </a:p>
        </p:txBody>
      </p:sp>
      <p:sp>
        <p:nvSpPr>
          <p:cNvPr id="16" name="Text Placeholder 1">
            <a:extLst>
              <a:ext uri="{FF2B5EF4-FFF2-40B4-BE49-F238E27FC236}">
                <a16:creationId xmlns:a16="http://schemas.microsoft.com/office/drawing/2014/main" id="{FD6508AB-9123-4D45-A10D-EAC0ECEB9D4C}"/>
              </a:ext>
            </a:extLst>
          </p:cNvPr>
          <p:cNvSpPr txBox="1">
            <a:spLocks/>
          </p:cNvSpPr>
          <p:nvPr/>
        </p:nvSpPr>
        <p:spPr bwMode="auto">
          <a:xfrm>
            <a:off x="6066259" y="1037358"/>
            <a:ext cx="2680409" cy="29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2pPr>
            <a:lvl3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3pPr>
            <a:lvl4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4pPr>
            <a:lvl5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5pPr>
            <a:lvl6pPr marL="4572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9144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13716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18288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>
              <a:defRPr/>
            </a:pPr>
            <a:r>
              <a:rPr lang="en-GB" sz="1000" b="1" i="1" dirty="0">
                <a:solidFill>
                  <a:srgbClr val="FF0000"/>
                </a:solidFill>
              </a:rPr>
              <a:t>Lithium-like lead ion bunches in the SPS</a:t>
            </a:r>
          </a:p>
        </p:txBody>
      </p:sp>
      <p:sp>
        <p:nvSpPr>
          <p:cNvPr id="18" name="Text Placeholder 1">
            <a:extLst>
              <a:ext uri="{FF2B5EF4-FFF2-40B4-BE49-F238E27FC236}">
                <a16:creationId xmlns:a16="http://schemas.microsoft.com/office/drawing/2014/main" id="{01C5A9EB-7A34-F049-9EC1-20E503B7662F}"/>
              </a:ext>
            </a:extLst>
          </p:cNvPr>
          <p:cNvSpPr txBox="1">
            <a:spLocks/>
          </p:cNvSpPr>
          <p:nvPr/>
        </p:nvSpPr>
        <p:spPr bwMode="auto">
          <a:xfrm>
            <a:off x="4693920" y="4805271"/>
            <a:ext cx="3682969" cy="29695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2pPr>
            <a:lvl3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3pPr>
            <a:lvl4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4pPr>
            <a:lvl5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5pPr>
            <a:lvl6pPr marL="4572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9144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13716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18288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>
              <a:defRPr/>
            </a:pPr>
            <a:r>
              <a:rPr lang="en-GB" sz="1000" b="1" i="1" dirty="0">
                <a:solidFill>
                  <a:srgbClr val="FF3558"/>
                </a:solidFill>
              </a:rPr>
              <a:t>F-P cavity length – 3.75 m </a:t>
            </a:r>
            <a:r>
              <a:rPr lang="en-GB" sz="1000" i="1" dirty="0">
                <a:solidFill>
                  <a:schemeClr val="tx1"/>
                </a:solidFill>
              </a:rPr>
              <a:t>-- vertically tilted by 2.6 degrees </a:t>
            </a:r>
          </a:p>
        </p:txBody>
      </p:sp>
    </p:spTree>
    <p:extLst>
      <p:ext uri="{BB962C8B-B14F-4D97-AF65-F5344CB8AC3E}">
        <p14:creationId xmlns:p14="http://schemas.microsoft.com/office/powerpoint/2010/main" val="2229473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factory&#10;&#10;Description automatically generated">
            <a:extLst>
              <a:ext uri="{FF2B5EF4-FFF2-40B4-BE49-F238E27FC236}">
                <a16:creationId xmlns:a16="http://schemas.microsoft.com/office/drawing/2014/main" id="{DD133358-880C-40D7-F763-30C1E592B6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0" r="7165" b="1"/>
          <a:stretch/>
        </p:blipFill>
        <p:spPr>
          <a:xfrm>
            <a:off x="20" y="197938"/>
            <a:ext cx="9143980" cy="515229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3306540-870A-7346-8CFF-A1B08DE50C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2888672" y="-1106113"/>
            <a:ext cx="3366655" cy="9144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8739">
                <a:srgbClr val="000000">
                  <a:alpha val="61000"/>
                </a:srgbClr>
              </a:gs>
              <a:gs pos="72000">
                <a:srgbClr val="000000">
                  <a:alpha val="43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6A79260-DC16-1E89-E412-78DBD431A1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13168" y="3385"/>
            <a:ext cx="1880100" cy="1262540"/>
            <a:chOff x="9534627" y="4514"/>
            <a:chExt cx="2884678" cy="1937143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21D6409-0F5D-2C86-7C2D-CD581A7005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248279" flipH="1">
              <a:off x="11002552" y="1096525"/>
              <a:ext cx="1416753" cy="845132"/>
            </a:xfrm>
            <a:custGeom>
              <a:avLst/>
              <a:gdLst>
                <a:gd name="connsiteX0" fmla="*/ 0 w 1416753"/>
                <a:gd name="connsiteY0" fmla="*/ 623770 h 845132"/>
                <a:gd name="connsiteX1" fmla="*/ 375766 w 1416753"/>
                <a:gd name="connsiteY1" fmla="*/ 720266 h 845132"/>
                <a:gd name="connsiteX2" fmla="*/ 979113 w 1416753"/>
                <a:gd name="connsiteY2" fmla="*/ 845132 h 845132"/>
                <a:gd name="connsiteX3" fmla="*/ 1416753 w 1416753"/>
                <a:gd name="connsiteY3" fmla="*/ 338205 h 845132"/>
                <a:gd name="connsiteX4" fmla="*/ 1382623 w 1416753"/>
                <a:gd name="connsiteY4" fmla="*/ 291276 h 845132"/>
                <a:gd name="connsiteX5" fmla="*/ 1205515 w 1416753"/>
                <a:gd name="connsiteY5" fmla="*/ 112415 h 845132"/>
                <a:gd name="connsiteX6" fmla="*/ 867275 w 1416753"/>
                <a:gd name="connsiteY6" fmla="*/ 157 h 845132"/>
                <a:gd name="connsiteX7" fmla="*/ 386071 w 1416753"/>
                <a:gd name="connsiteY7" fmla="*/ 95930 h 845132"/>
                <a:gd name="connsiteX8" fmla="*/ 107879 w 1416753"/>
                <a:gd name="connsiteY8" fmla="*/ 390877 h 845132"/>
                <a:gd name="connsiteX9" fmla="*/ 0 w 1416753"/>
                <a:gd name="connsiteY9" fmla="*/ 623770 h 84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6753" h="845132">
                  <a:moveTo>
                    <a:pt x="0" y="623770"/>
                  </a:moveTo>
                  <a:cubicBezTo>
                    <a:pt x="121532" y="654592"/>
                    <a:pt x="234160" y="689669"/>
                    <a:pt x="375766" y="720266"/>
                  </a:cubicBezTo>
                  <a:lnTo>
                    <a:pt x="979113" y="845132"/>
                  </a:lnTo>
                  <a:lnTo>
                    <a:pt x="1416753" y="338205"/>
                  </a:lnTo>
                  <a:lnTo>
                    <a:pt x="1382623" y="291276"/>
                  </a:lnTo>
                  <a:cubicBezTo>
                    <a:pt x="1332671" y="227450"/>
                    <a:pt x="1275038" y="165108"/>
                    <a:pt x="1205515" y="112415"/>
                  </a:cubicBezTo>
                  <a:cubicBezTo>
                    <a:pt x="1159167" y="77287"/>
                    <a:pt x="1003849" y="2905"/>
                    <a:pt x="867275" y="157"/>
                  </a:cubicBezTo>
                  <a:cubicBezTo>
                    <a:pt x="730700" y="-2591"/>
                    <a:pt x="512636" y="30810"/>
                    <a:pt x="386071" y="95930"/>
                  </a:cubicBezTo>
                  <a:cubicBezTo>
                    <a:pt x="259506" y="161051"/>
                    <a:pt x="165229" y="266255"/>
                    <a:pt x="107879" y="390877"/>
                  </a:cubicBezTo>
                  <a:cubicBezTo>
                    <a:pt x="85997" y="439158"/>
                    <a:pt x="10951" y="584952"/>
                    <a:pt x="0" y="62377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7FEF39C-B200-AB91-50E5-AA69C04620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248279" flipH="1">
              <a:off x="11002552" y="1096525"/>
              <a:ext cx="1416753" cy="845132"/>
            </a:xfrm>
            <a:custGeom>
              <a:avLst/>
              <a:gdLst>
                <a:gd name="connsiteX0" fmla="*/ 0 w 1416753"/>
                <a:gd name="connsiteY0" fmla="*/ 623770 h 845132"/>
                <a:gd name="connsiteX1" fmla="*/ 375767 w 1416753"/>
                <a:gd name="connsiteY1" fmla="*/ 720266 h 845132"/>
                <a:gd name="connsiteX2" fmla="*/ 979113 w 1416753"/>
                <a:gd name="connsiteY2" fmla="*/ 845132 h 845132"/>
                <a:gd name="connsiteX3" fmla="*/ 1416753 w 1416753"/>
                <a:gd name="connsiteY3" fmla="*/ 338205 h 845132"/>
                <a:gd name="connsiteX4" fmla="*/ 1382623 w 1416753"/>
                <a:gd name="connsiteY4" fmla="*/ 291276 h 845132"/>
                <a:gd name="connsiteX5" fmla="*/ 1205515 w 1416753"/>
                <a:gd name="connsiteY5" fmla="*/ 112415 h 845132"/>
                <a:gd name="connsiteX6" fmla="*/ 867275 w 1416753"/>
                <a:gd name="connsiteY6" fmla="*/ 157 h 845132"/>
                <a:gd name="connsiteX7" fmla="*/ 386071 w 1416753"/>
                <a:gd name="connsiteY7" fmla="*/ 95930 h 845132"/>
                <a:gd name="connsiteX8" fmla="*/ 107879 w 1416753"/>
                <a:gd name="connsiteY8" fmla="*/ 390877 h 845132"/>
                <a:gd name="connsiteX9" fmla="*/ 0 w 1416753"/>
                <a:gd name="connsiteY9" fmla="*/ 623770 h 84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6753" h="845132">
                  <a:moveTo>
                    <a:pt x="0" y="623770"/>
                  </a:moveTo>
                  <a:cubicBezTo>
                    <a:pt x="121532" y="654592"/>
                    <a:pt x="234160" y="689669"/>
                    <a:pt x="375767" y="720266"/>
                  </a:cubicBezTo>
                  <a:lnTo>
                    <a:pt x="979113" y="845132"/>
                  </a:lnTo>
                  <a:lnTo>
                    <a:pt x="1416753" y="338205"/>
                  </a:lnTo>
                  <a:lnTo>
                    <a:pt x="1382623" y="291276"/>
                  </a:lnTo>
                  <a:cubicBezTo>
                    <a:pt x="1332671" y="227450"/>
                    <a:pt x="1275038" y="165108"/>
                    <a:pt x="1205515" y="112415"/>
                  </a:cubicBezTo>
                  <a:cubicBezTo>
                    <a:pt x="1159167" y="77287"/>
                    <a:pt x="1003849" y="2905"/>
                    <a:pt x="867275" y="157"/>
                  </a:cubicBezTo>
                  <a:cubicBezTo>
                    <a:pt x="730700" y="-2591"/>
                    <a:pt x="512637" y="30809"/>
                    <a:pt x="386071" y="95930"/>
                  </a:cubicBezTo>
                  <a:cubicBezTo>
                    <a:pt x="259506" y="161051"/>
                    <a:pt x="165229" y="266254"/>
                    <a:pt x="107879" y="390877"/>
                  </a:cubicBezTo>
                  <a:cubicBezTo>
                    <a:pt x="85997" y="439158"/>
                    <a:pt x="10951" y="584952"/>
                    <a:pt x="0" y="62377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0F57CAB-3859-C6CD-2A74-2FE32FF2C5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5061467">
              <a:off x="10003253" y="-464112"/>
              <a:ext cx="1000157" cy="1937410"/>
            </a:xfrm>
            <a:custGeom>
              <a:avLst/>
              <a:gdLst>
                <a:gd name="connsiteX0" fmla="*/ 1000157 w 1000157"/>
                <a:gd name="connsiteY0" fmla="*/ 1102232 h 1937410"/>
                <a:gd name="connsiteX1" fmla="*/ 890809 w 1000157"/>
                <a:gd name="connsiteY1" fmla="*/ 1420244 h 1937410"/>
                <a:gd name="connsiteX2" fmla="*/ 830886 w 1000157"/>
                <a:gd name="connsiteY2" fmla="*/ 1430049 h 1937410"/>
                <a:gd name="connsiteX3" fmla="*/ 625381 w 1000157"/>
                <a:gd name="connsiteY3" fmla="*/ 1421725 h 1937410"/>
                <a:gd name="connsiteX4" fmla="*/ 394115 w 1000157"/>
                <a:gd name="connsiteY4" fmla="*/ 1353020 h 1937410"/>
                <a:gd name="connsiteX5" fmla="*/ 227806 w 1000157"/>
                <a:gd name="connsiteY5" fmla="*/ 1262595 h 1937410"/>
                <a:gd name="connsiteX6" fmla="*/ 222077 w 1000157"/>
                <a:gd name="connsiteY6" fmla="*/ 1293937 h 1937410"/>
                <a:gd name="connsiteX7" fmla="*/ 257021 w 1000157"/>
                <a:gd name="connsiteY7" fmla="*/ 1521425 h 1937410"/>
                <a:gd name="connsiteX8" fmla="*/ 329718 w 1000157"/>
                <a:gd name="connsiteY8" fmla="*/ 1788932 h 1937410"/>
                <a:gd name="connsiteX9" fmla="*/ 358171 w 1000157"/>
                <a:gd name="connsiteY9" fmla="*/ 1866810 h 1937410"/>
                <a:gd name="connsiteX10" fmla="*/ 162274 w 1000157"/>
                <a:gd name="connsiteY10" fmla="*/ 1937410 h 1937410"/>
                <a:gd name="connsiteX11" fmla="*/ 40999 w 1000157"/>
                <a:gd name="connsiteY11" fmla="*/ 1530780 h 1937410"/>
                <a:gd name="connsiteX12" fmla="*/ 130 w 1000157"/>
                <a:gd name="connsiteY12" fmla="*/ 1094879 h 1937410"/>
                <a:gd name="connsiteX13" fmla="*/ 77747 w 1000157"/>
                <a:gd name="connsiteY13" fmla="*/ 588060 h 1937410"/>
                <a:gd name="connsiteX14" fmla="*/ 199588 w 1000157"/>
                <a:gd name="connsiteY14" fmla="*/ 280523 h 1937410"/>
                <a:gd name="connsiteX15" fmla="*/ 306776 w 1000157"/>
                <a:gd name="connsiteY15" fmla="*/ 111727 h 1937410"/>
                <a:gd name="connsiteX16" fmla="*/ 416130 w 1000157"/>
                <a:gd name="connsiteY16" fmla="*/ 0 h 1937410"/>
                <a:gd name="connsiteX17" fmla="*/ 493343 w 1000157"/>
                <a:gd name="connsiteY17" fmla="*/ 215052 h 1937410"/>
                <a:gd name="connsiteX18" fmla="*/ 488736 w 1000157"/>
                <a:gd name="connsiteY18" fmla="*/ 439153 h 1937410"/>
                <a:gd name="connsiteX19" fmla="*/ 374038 w 1000157"/>
                <a:gd name="connsiteY19" fmla="*/ 651386 h 1937410"/>
                <a:gd name="connsiteX20" fmla="*/ 375640 w 1000157"/>
                <a:gd name="connsiteY20" fmla="*/ 679923 h 1937410"/>
                <a:gd name="connsiteX21" fmla="*/ 646830 w 1000157"/>
                <a:gd name="connsiteY21" fmla="*/ 526786 h 1937410"/>
                <a:gd name="connsiteX22" fmla="*/ 965722 w 1000157"/>
                <a:gd name="connsiteY22" fmla="*/ 454195 h 1937410"/>
                <a:gd name="connsiteX23" fmla="*/ 973884 w 1000157"/>
                <a:gd name="connsiteY23" fmla="*/ 458787 h 1937410"/>
                <a:gd name="connsiteX24" fmla="*/ 933346 w 1000157"/>
                <a:gd name="connsiteY24" fmla="*/ 595705 h 1937410"/>
                <a:gd name="connsiteX25" fmla="*/ 790087 w 1000157"/>
                <a:gd name="connsiteY25" fmla="*/ 785667 h 1937410"/>
                <a:gd name="connsiteX26" fmla="*/ 608178 w 1000157"/>
                <a:gd name="connsiteY26" fmla="*/ 939447 h 1937410"/>
                <a:gd name="connsiteX27" fmla="*/ 386518 w 1000157"/>
                <a:gd name="connsiteY27" fmla="*/ 1057102 h 1937410"/>
                <a:gd name="connsiteX28" fmla="*/ 496842 w 1000157"/>
                <a:gd name="connsiteY28" fmla="*/ 1070816 h 1937410"/>
                <a:gd name="connsiteX29" fmla="*/ 845020 w 1000157"/>
                <a:gd name="connsiteY29" fmla="*/ 1072001 h 1937410"/>
                <a:gd name="connsiteX30" fmla="*/ 985924 w 1000157"/>
                <a:gd name="connsiteY30" fmla="*/ 1097986 h 193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00157" h="1937410">
                  <a:moveTo>
                    <a:pt x="1000157" y="1102232"/>
                  </a:moveTo>
                  <a:lnTo>
                    <a:pt x="890809" y="1420244"/>
                  </a:lnTo>
                  <a:lnTo>
                    <a:pt x="830886" y="1430049"/>
                  </a:lnTo>
                  <a:cubicBezTo>
                    <a:pt x="753449" y="1439654"/>
                    <a:pt x="698175" y="1434563"/>
                    <a:pt x="625381" y="1421725"/>
                  </a:cubicBezTo>
                  <a:cubicBezTo>
                    <a:pt x="552586" y="1408887"/>
                    <a:pt x="460377" y="1379541"/>
                    <a:pt x="394115" y="1353020"/>
                  </a:cubicBezTo>
                  <a:cubicBezTo>
                    <a:pt x="327853" y="1326498"/>
                    <a:pt x="238957" y="1270351"/>
                    <a:pt x="227806" y="1262595"/>
                  </a:cubicBezTo>
                  <a:cubicBezTo>
                    <a:pt x="216655" y="1254837"/>
                    <a:pt x="217208" y="1250799"/>
                    <a:pt x="222077" y="1293937"/>
                  </a:cubicBezTo>
                  <a:cubicBezTo>
                    <a:pt x="226946" y="1337076"/>
                    <a:pt x="239081" y="1438925"/>
                    <a:pt x="257021" y="1521425"/>
                  </a:cubicBezTo>
                  <a:cubicBezTo>
                    <a:pt x="274961" y="1603924"/>
                    <a:pt x="302922" y="1709752"/>
                    <a:pt x="329718" y="1788932"/>
                  </a:cubicBezTo>
                  <a:lnTo>
                    <a:pt x="358171" y="1866810"/>
                  </a:lnTo>
                  <a:cubicBezTo>
                    <a:pt x="306835" y="1903850"/>
                    <a:pt x="211687" y="1922195"/>
                    <a:pt x="162274" y="1937410"/>
                  </a:cubicBezTo>
                  <a:cubicBezTo>
                    <a:pt x="110713" y="1802684"/>
                    <a:pt x="68023" y="1671202"/>
                    <a:pt x="40999" y="1530780"/>
                  </a:cubicBezTo>
                  <a:cubicBezTo>
                    <a:pt x="13975" y="1390358"/>
                    <a:pt x="-1594" y="1249608"/>
                    <a:pt x="130" y="1094879"/>
                  </a:cubicBezTo>
                  <a:cubicBezTo>
                    <a:pt x="1852" y="940150"/>
                    <a:pt x="44504" y="723786"/>
                    <a:pt x="77747" y="588060"/>
                  </a:cubicBezTo>
                  <a:cubicBezTo>
                    <a:pt x="110990" y="452334"/>
                    <a:pt x="161416" y="359911"/>
                    <a:pt x="199588" y="280523"/>
                  </a:cubicBezTo>
                  <a:cubicBezTo>
                    <a:pt x="237760" y="201134"/>
                    <a:pt x="268654" y="158777"/>
                    <a:pt x="306776" y="111727"/>
                  </a:cubicBezTo>
                  <a:cubicBezTo>
                    <a:pt x="340133" y="70559"/>
                    <a:pt x="385416" y="11405"/>
                    <a:pt x="416130" y="0"/>
                  </a:cubicBezTo>
                  <a:cubicBezTo>
                    <a:pt x="459534" y="74707"/>
                    <a:pt x="477949" y="136046"/>
                    <a:pt x="493343" y="215052"/>
                  </a:cubicBezTo>
                  <a:cubicBezTo>
                    <a:pt x="505787" y="309500"/>
                    <a:pt x="505983" y="354742"/>
                    <a:pt x="488736" y="439153"/>
                  </a:cubicBezTo>
                  <a:cubicBezTo>
                    <a:pt x="471153" y="525202"/>
                    <a:pt x="392887" y="611257"/>
                    <a:pt x="374038" y="651386"/>
                  </a:cubicBezTo>
                  <a:cubicBezTo>
                    <a:pt x="355188" y="691514"/>
                    <a:pt x="330175" y="700690"/>
                    <a:pt x="375640" y="679923"/>
                  </a:cubicBezTo>
                  <a:cubicBezTo>
                    <a:pt x="421105" y="659158"/>
                    <a:pt x="548483" y="564408"/>
                    <a:pt x="646830" y="526786"/>
                  </a:cubicBezTo>
                  <a:cubicBezTo>
                    <a:pt x="745176" y="489165"/>
                    <a:pt x="936630" y="451491"/>
                    <a:pt x="965722" y="454195"/>
                  </a:cubicBezTo>
                  <a:cubicBezTo>
                    <a:pt x="969359" y="454533"/>
                    <a:pt x="972038" y="456135"/>
                    <a:pt x="973884" y="458787"/>
                  </a:cubicBezTo>
                  <a:cubicBezTo>
                    <a:pt x="986811" y="477348"/>
                    <a:pt x="958960" y="547365"/>
                    <a:pt x="933346" y="595705"/>
                  </a:cubicBezTo>
                  <a:cubicBezTo>
                    <a:pt x="904074" y="650950"/>
                    <a:pt x="844282" y="728377"/>
                    <a:pt x="790087" y="785667"/>
                  </a:cubicBezTo>
                  <a:cubicBezTo>
                    <a:pt x="735893" y="842958"/>
                    <a:pt x="675440" y="894207"/>
                    <a:pt x="608178" y="939447"/>
                  </a:cubicBezTo>
                  <a:cubicBezTo>
                    <a:pt x="540917" y="984686"/>
                    <a:pt x="392691" y="1049620"/>
                    <a:pt x="386518" y="1057102"/>
                  </a:cubicBezTo>
                  <a:cubicBezTo>
                    <a:pt x="380344" y="1064584"/>
                    <a:pt x="420424" y="1068334"/>
                    <a:pt x="496842" y="1070816"/>
                  </a:cubicBezTo>
                  <a:cubicBezTo>
                    <a:pt x="573259" y="1073299"/>
                    <a:pt x="743805" y="1061595"/>
                    <a:pt x="845020" y="1072001"/>
                  </a:cubicBezTo>
                  <a:cubicBezTo>
                    <a:pt x="895627" y="1077203"/>
                    <a:pt x="942667" y="1086821"/>
                    <a:pt x="985924" y="1097986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647B7B6-B12B-DDFA-E170-0805D756F2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0478977">
              <a:off x="10058270" y="1322265"/>
              <a:ext cx="351312" cy="354664"/>
            </a:xfrm>
            <a:custGeom>
              <a:avLst/>
              <a:gdLst>
                <a:gd name="connsiteX0" fmla="*/ 2531073 w 4828010"/>
                <a:gd name="connsiteY0" fmla="*/ 0 h 4873559"/>
                <a:gd name="connsiteX1" fmla="*/ 3937963 w 4828010"/>
                <a:gd name="connsiteY1" fmla="*/ 437433 h 4873559"/>
                <a:gd name="connsiteX2" fmla="*/ 4806231 w 4828010"/>
                <a:gd name="connsiteY2" fmla="*/ 1773180 h 4873559"/>
                <a:gd name="connsiteX3" fmla="*/ 4448644 w 4828010"/>
                <a:gd name="connsiteY3" fmla="*/ 3933235 h 4873559"/>
                <a:gd name="connsiteX4" fmla="*/ 3192542 w 4828010"/>
                <a:gd name="connsiteY4" fmla="*/ 4716168 h 4873559"/>
                <a:gd name="connsiteX5" fmla="*/ 937448 w 4828010"/>
                <a:gd name="connsiteY5" fmla="*/ 4547691 h 4873559"/>
                <a:gd name="connsiteX6" fmla="*/ 12348 w 4828010"/>
                <a:gd name="connsiteY6" fmla="*/ 3026750 h 4873559"/>
                <a:gd name="connsiteX7" fmla="*/ 553508 w 4828010"/>
                <a:gd name="connsiteY7" fmla="*/ 740383 h 4873559"/>
                <a:gd name="connsiteX8" fmla="*/ 2531073 w 4828010"/>
                <a:gd name="connsiteY8" fmla="*/ 0 h 4873559"/>
                <a:gd name="connsiteX0" fmla="*/ 2531073 w 4828010"/>
                <a:gd name="connsiteY0" fmla="*/ 0 h 4853896"/>
                <a:gd name="connsiteX1" fmla="*/ 3937963 w 4828010"/>
                <a:gd name="connsiteY1" fmla="*/ 437433 h 4853896"/>
                <a:gd name="connsiteX2" fmla="*/ 4806231 w 4828010"/>
                <a:gd name="connsiteY2" fmla="*/ 1773180 h 4853896"/>
                <a:gd name="connsiteX3" fmla="*/ 4448644 w 4828010"/>
                <a:gd name="connsiteY3" fmla="*/ 3933235 h 4853896"/>
                <a:gd name="connsiteX4" fmla="*/ 3192542 w 4828010"/>
                <a:gd name="connsiteY4" fmla="*/ 4716168 h 4853896"/>
                <a:gd name="connsiteX5" fmla="*/ 1075671 w 4828010"/>
                <a:gd name="connsiteY5" fmla="*/ 4473263 h 4853896"/>
                <a:gd name="connsiteX6" fmla="*/ 12348 w 4828010"/>
                <a:gd name="connsiteY6" fmla="*/ 3026750 h 4853896"/>
                <a:gd name="connsiteX7" fmla="*/ 553508 w 4828010"/>
                <a:gd name="connsiteY7" fmla="*/ 740383 h 4853896"/>
                <a:gd name="connsiteX8" fmla="*/ 2531073 w 4828010"/>
                <a:gd name="connsiteY8" fmla="*/ 0 h 4853896"/>
                <a:gd name="connsiteX0" fmla="*/ 2531073 w 4828010"/>
                <a:gd name="connsiteY0" fmla="*/ 0 h 4852652"/>
                <a:gd name="connsiteX1" fmla="*/ 3937963 w 4828010"/>
                <a:gd name="connsiteY1" fmla="*/ 437433 h 4852652"/>
                <a:gd name="connsiteX2" fmla="*/ 4806231 w 4828010"/>
                <a:gd name="connsiteY2" fmla="*/ 1773180 h 4852652"/>
                <a:gd name="connsiteX3" fmla="*/ 4448644 w 4828010"/>
                <a:gd name="connsiteY3" fmla="*/ 3933235 h 4852652"/>
                <a:gd name="connsiteX4" fmla="*/ 3192542 w 4828010"/>
                <a:gd name="connsiteY4" fmla="*/ 4716168 h 4852652"/>
                <a:gd name="connsiteX5" fmla="*/ 1160732 w 4828010"/>
                <a:gd name="connsiteY5" fmla="*/ 4467947 h 4852652"/>
                <a:gd name="connsiteX6" fmla="*/ 12348 w 4828010"/>
                <a:gd name="connsiteY6" fmla="*/ 3026750 h 4852652"/>
                <a:gd name="connsiteX7" fmla="*/ 553508 w 4828010"/>
                <a:gd name="connsiteY7" fmla="*/ 740383 h 4852652"/>
                <a:gd name="connsiteX8" fmla="*/ 2531073 w 4828010"/>
                <a:gd name="connsiteY8" fmla="*/ 0 h 4852652"/>
                <a:gd name="connsiteX0" fmla="*/ 2531073 w 4828010"/>
                <a:gd name="connsiteY0" fmla="*/ 0 h 4852652"/>
                <a:gd name="connsiteX1" fmla="*/ 3937963 w 4828010"/>
                <a:gd name="connsiteY1" fmla="*/ 437433 h 4852652"/>
                <a:gd name="connsiteX2" fmla="*/ 4806231 w 4828010"/>
                <a:gd name="connsiteY2" fmla="*/ 1773180 h 4852652"/>
                <a:gd name="connsiteX3" fmla="*/ 4448644 w 4828010"/>
                <a:gd name="connsiteY3" fmla="*/ 3933235 h 4852652"/>
                <a:gd name="connsiteX4" fmla="*/ 3192542 w 4828010"/>
                <a:gd name="connsiteY4" fmla="*/ 4716168 h 4852652"/>
                <a:gd name="connsiteX5" fmla="*/ 1160732 w 4828010"/>
                <a:gd name="connsiteY5" fmla="*/ 4467947 h 4852652"/>
                <a:gd name="connsiteX6" fmla="*/ 12348 w 4828010"/>
                <a:gd name="connsiteY6" fmla="*/ 3026750 h 4852652"/>
                <a:gd name="connsiteX7" fmla="*/ 553508 w 4828010"/>
                <a:gd name="connsiteY7" fmla="*/ 740383 h 4852652"/>
                <a:gd name="connsiteX8" fmla="*/ 2531073 w 4828010"/>
                <a:gd name="connsiteY8" fmla="*/ 0 h 4852652"/>
                <a:gd name="connsiteX0" fmla="*/ 2460239 w 4757176"/>
                <a:gd name="connsiteY0" fmla="*/ 0 h 4850182"/>
                <a:gd name="connsiteX1" fmla="*/ 3867129 w 4757176"/>
                <a:gd name="connsiteY1" fmla="*/ 437433 h 4850182"/>
                <a:gd name="connsiteX2" fmla="*/ 4735397 w 4757176"/>
                <a:gd name="connsiteY2" fmla="*/ 1773180 h 4850182"/>
                <a:gd name="connsiteX3" fmla="*/ 4377810 w 4757176"/>
                <a:gd name="connsiteY3" fmla="*/ 3933235 h 4850182"/>
                <a:gd name="connsiteX4" fmla="*/ 3121708 w 4757176"/>
                <a:gd name="connsiteY4" fmla="*/ 4716168 h 4850182"/>
                <a:gd name="connsiteX5" fmla="*/ 1089898 w 4757176"/>
                <a:gd name="connsiteY5" fmla="*/ 4467947 h 4850182"/>
                <a:gd name="connsiteX6" fmla="*/ 15942 w 4757176"/>
                <a:gd name="connsiteY6" fmla="*/ 3101178 h 4850182"/>
                <a:gd name="connsiteX7" fmla="*/ 482674 w 4757176"/>
                <a:gd name="connsiteY7" fmla="*/ 740383 h 4850182"/>
                <a:gd name="connsiteX8" fmla="*/ 2460239 w 4757176"/>
                <a:gd name="connsiteY8" fmla="*/ 0 h 4850182"/>
                <a:gd name="connsiteX0" fmla="*/ 2460239 w 4757176"/>
                <a:gd name="connsiteY0" fmla="*/ 0 h 4850182"/>
                <a:gd name="connsiteX1" fmla="*/ 3867129 w 4757176"/>
                <a:gd name="connsiteY1" fmla="*/ 437433 h 4850182"/>
                <a:gd name="connsiteX2" fmla="*/ 4735397 w 4757176"/>
                <a:gd name="connsiteY2" fmla="*/ 1773180 h 4850182"/>
                <a:gd name="connsiteX3" fmla="*/ 4377810 w 4757176"/>
                <a:gd name="connsiteY3" fmla="*/ 3933235 h 4850182"/>
                <a:gd name="connsiteX4" fmla="*/ 3121708 w 4757176"/>
                <a:gd name="connsiteY4" fmla="*/ 4716168 h 4850182"/>
                <a:gd name="connsiteX5" fmla="*/ 1089898 w 4757176"/>
                <a:gd name="connsiteY5" fmla="*/ 4467947 h 4850182"/>
                <a:gd name="connsiteX6" fmla="*/ 15942 w 4757176"/>
                <a:gd name="connsiteY6" fmla="*/ 3101178 h 4850182"/>
                <a:gd name="connsiteX7" fmla="*/ 482674 w 4757176"/>
                <a:gd name="connsiteY7" fmla="*/ 740383 h 4850182"/>
                <a:gd name="connsiteX8" fmla="*/ 2460239 w 4757176"/>
                <a:gd name="connsiteY8" fmla="*/ 0 h 4850182"/>
                <a:gd name="connsiteX0" fmla="*/ 2484014 w 4780951"/>
                <a:gd name="connsiteY0" fmla="*/ 0 h 4850182"/>
                <a:gd name="connsiteX1" fmla="*/ 3890904 w 4780951"/>
                <a:gd name="connsiteY1" fmla="*/ 437433 h 4850182"/>
                <a:gd name="connsiteX2" fmla="*/ 4759172 w 4780951"/>
                <a:gd name="connsiteY2" fmla="*/ 1773180 h 4850182"/>
                <a:gd name="connsiteX3" fmla="*/ 4401585 w 4780951"/>
                <a:gd name="connsiteY3" fmla="*/ 3933235 h 4850182"/>
                <a:gd name="connsiteX4" fmla="*/ 3145483 w 4780951"/>
                <a:gd name="connsiteY4" fmla="*/ 4716168 h 4850182"/>
                <a:gd name="connsiteX5" fmla="*/ 1113673 w 4780951"/>
                <a:gd name="connsiteY5" fmla="*/ 4467947 h 4850182"/>
                <a:gd name="connsiteX6" fmla="*/ 39717 w 4780951"/>
                <a:gd name="connsiteY6" fmla="*/ 3101178 h 4850182"/>
                <a:gd name="connsiteX7" fmla="*/ 506449 w 4780951"/>
                <a:gd name="connsiteY7" fmla="*/ 740383 h 4850182"/>
                <a:gd name="connsiteX8" fmla="*/ 2484014 w 4780951"/>
                <a:gd name="connsiteY8" fmla="*/ 0 h 4850182"/>
                <a:gd name="connsiteX0" fmla="*/ 2484014 w 4780127"/>
                <a:gd name="connsiteY0" fmla="*/ 0 h 4850182"/>
                <a:gd name="connsiteX1" fmla="*/ 3890904 w 4780127"/>
                <a:gd name="connsiteY1" fmla="*/ 437433 h 4850182"/>
                <a:gd name="connsiteX2" fmla="*/ 4759172 w 4780127"/>
                <a:gd name="connsiteY2" fmla="*/ 1773180 h 4850182"/>
                <a:gd name="connsiteX3" fmla="*/ 4390953 w 4780127"/>
                <a:gd name="connsiteY3" fmla="*/ 3805644 h 4850182"/>
                <a:gd name="connsiteX4" fmla="*/ 3145483 w 4780127"/>
                <a:gd name="connsiteY4" fmla="*/ 4716168 h 4850182"/>
                <a:gd name="connsiteX5" fmla="*/ 1113673 w 4780127"/>
                <a:gd name="connsiteY5" fmla="*/ 4467947 h 4850182"/>
                <a:gd name="connsiteX6" fmla="*/ 39717 w 4780127"/>
                <a:gd name="connsiteY6" fmla="*/ 3101178 h 4850182"/>
                <a:gd name="connsiteX7" fmla="*/ 506449 w 4780127"/>
                <a:gd name="connsiteY7" fmla="*/ 740383 h 4850182"/>
                <a:gd name="connsiteX8" fmla="*/ 2484014 w 4780127"/>
                <a:gd name="connsiteY8" fmla="*/ 0 h 4850182"/>
                <a:gd name="connsiteX0" fmla="*/ 2484014 w 4778010"/>
                <a:gd name="connsiteY0" fmla="*/ 0 h 4846926"/>
                <a:gd name="connsiteX1" fmla="*/ 3890904 w 4778010"/>
                <a:gd name="connsiteY1" fmla="*/ 437433 h 4846926"/>
                <a:gd name="connsiteX2" fmla="*/ 4759172 w 4778010"/>
                <a:gd name="connsiteY2" fmla="*/ 1773180 h 4846926"/>
                <a:gd name="connsiteX3" fmla="*/ 4390953 w 4778010"/>
                <a:gd name="connsiteY3" fmla="*/ 3805644 h 4846926"/>
                <a:gd name="connsiteX4" fmla="*/ 3343914 w 4778010"/>
                <a:gd name="connsiteY4" fmla="*/ 4712128 h 4846926"/>
                <a:gd name="connsiteX5" fmla="*/ 1113673 w 4778010"/>
                <a:gd name="connsiteY5" fmla="*/ 4467947 h 4846926"/>
                <a:gd name="connsiteX6" fmla="*/ 39717 w 4778010"/>
                <a:gd name="connsiteY6" fmla="*/ 3101178 h 4846926"/>
                <a:gd name="connsiteX7" fmla="*/ 506449 w 4778010"/>
                <a:gd name="connsiteY7" fmla="*/ 740383 h 4846926"/>
                <a:gd name="connsiteX8" fmla="*/ 2484014 w 4778010"/>
                <a:gd name="connsiteY8" fmla="*/ 0 h 4846926"/>
                <a:gd name="connsiteX0" fmla="*/ 2484014 w 4782503"/>
                <a:gd name="connsiteY0" fmla="*/ 0 h 4846926"/>
                <a:gd name="connsiteX1" fmla="*/ 3890904 w 4782503"/>
                <a:gd name="connsiteY1" fmla="*/ 437433 h 4846926"/>
                <a:gd name="connsiteX2" fmla="*/ 4759172 w 4782503"/>
                <a:gd name="connsiteY2" fmla="*/ 1773180 h 4846926"/>
                <a:gd name="connsiteX3" fmla="*/ 4450482 w 4782503"/>
                <a:gd name="connsiteY3" fmla="*/ 3688481 h 4846926"/>
                <a:gd name="connsiteX4" fmla="*/ 3343914 w 4782503"/>
                <a:gd name="connsiteY4" fmla="*/ 4712128 h 4846926"/>
                <a:gd name="connsiteX5" fmla="*/ 1113673 w 4782503"/>
                <a:gd name="connsiteY5" fmla="*/ 4467947 h 4846926"/>
                <a:gd name="connsiteX6" fmla="*/ 39717 w 4782503"/>
                <a:gd name="connsiteY6" fmla="*/ 3101178 h 4846926"/>
                <a:gd name="connsiteX7" fmla="*/ 506449 w 4782503"/>
                <a:gd name="connsiteY7" fmla="*/ 740383 h 4846926"/>
                <a:gd name="connsiteX8" fmla="*/ 2484014 w 4782503"/>
                <a:gd name="connsiteY8" fmla="*/ 0 h 4846926"/>
                <a:gd name="connsiteX0" fmla="*/ 2484014 w 4784889"/>
                <a:gd name="connsiteY0" fmla="*/ 0 h 4846926"/>
                <a:gd name="connsiteX1" fmla="*/ 3890904 w 4784889"/>
                <a:gd name="connsiteY1" fmla="*/ 437433 h 4846926"/>
                <a:gd name="connsiteX2" fmla="*/ 4759172 w 4784889"/>
                <a:gd name="connsiteY2" fmla="*/ 1773180 h 4846926"/>
                <a:gd name="connsiteX3" fmla="*/ 4474294 w 4784889"/>
                <a:gd name="connsiteY3" fmla="*/ 3676361 h 4846926"/>
                <a:gd name="connsiteX4" fmla="*/ 3343914 w 4784889"/>
                <a:gd name="connsiteY4" fmla="*/ 4712128 h 4846926"/>
                <a:gd name="connsiteX5" fmla="*/ 1113673 w 4784889"/>
                <a:gd name="connsiteY5" fmla="*/ 4467947 h 4846926"/>
                <a:gd name="connsiteX6" fmla="*/ 39717 w 4784889"/>
                <a:gd name="connsiteY6" fmla="*/ 3101178 h 4846926"/>
                <a:gd name="connsiteX7" fmla="*/ 506449 w 4784889"/>
                <a:gd name="connsiteY7" fmla="*/ 740383 h 4846926"/>
                <a:gd name="connsiteX8" fmla="*/ 2484014 w 4784889"/>
                <a:gd name="connsiteY8" fmla="*/ 0 h 4846926"/>
                <a:gd name="connsiteX0" fmla="*/ 2484014 w 4784889"/>
                <a:gd name="connsiteY0" fmla="*/ 0 h 4860980"/>
                <a:gd name="connsiteX1" fmla="*/ 3890904 w 4784889"/>
                <a:gd name="connsiteY1" fmla="*/ 437433 h 4860980"/>
                <a:gd name="connsiteX2" fmla="*/ 4759172 w 4784889"/>
                <a:gd name="connsiteY2" fmla="*/ 1773180 h 4860980"/>
                <a:gd name="connsiteX3" fmla="*/ 4474294 w 4784889"/>
                <a:gd name="connsiteY3" fmla="*/ 3676361 h 4860980"/>
                <a:gd name="connsiteX4" fmla="*/ 3343914 w 4784889"/>
                <a:gd name="connsiteY4" fmla="*/ 4712128 h 4860980"/>
                <a:gd name="connsiteX5" fmla="*/ 1097799 w 4784889"/>
                <a:gd name="connsiteY5" fmla="*/ 4524510 h 4860980"/>
                <a:gd name="connsiteX6" fmla="*/ 39717 w 4784889"/>
                <a:gd name="connsiteY6" fmla="*/ 3101178 h 4860980"/>
                <a:gd name="connsiteX7" fmla="*/ 506449 w 4784889"/>
                <a:gd name="connsiteY7" fmla="*/ 740383 h 4860980"/>
                <a:gd name="connsiteX8" fmla="*/ 2484014 w 4784889"/>
                <a:gd name="connsiteY8" fmla="*/ 0 h 4860980"/>
                <a:gd name="connsiteX0" fmla="*/ 2484014 w 4783308"/>
                <a:gd name="connsiteY0" fmla="*/ 0 h 4860981"/>
                <a:gd name="connsiteX1" fmla="*/ 3890904 w 4783308"/>
                <a:gd name="connsiteY1" fmla="*/ 437433 h 4860981"/>
                <a:gd name="connsiteX2" fmla="*/ 4759172 w 4783308"/>
                <a:gd name="connsiteY2" fmla="*/ 1773180 h 4860981"/>
                <a:gd name="connsiteX3" fmla="*/ 4474294 w 4783308"/>
                <a:gd name="connsiteY3" fmla="*/ 3676361 h 4860981"/>
                <a:gd name="connsiteX4" fmla="*/ 3443129 w 4783308"/>
                <a:gd name="connsiteY4" fmla="*/ 4712129 h 4860981"/>
                <a:gd name="connsiteX5" fmla="*/ 1097799 w 4783308"/>
                <a:gd name="connsiteY5" fmla="*/ 4524510 h 4860981"/>
                <a:gd name="connsiteX6" fmla="*/ 39717 w 4783308"/>
                <a:gd name="connsiteY6" fmla="*/ 3101178 h 4860981"/>
                <a:gd name="connsiteX7" fmla="*/ 506449 w 4783308"/>
                <a:gd name="connsiteY7" fmla="*/ 740383 h 4860981"/>
                <a:gd name="connsiteX8" fmla="*/ 2484014 w 4783308"/>
                <a:gd name="connsiteY8" fmla="*/ 0 h 4860981"/>
                <a:gd name="connsiteX0" fmla="*/ 2484014 w 4783308"/>
                <a:gd name="connsiteY0" fmla="*/ 0 h 4821502"/>
                <a:gd name="connsiteX1" fmla="*/ 3890904 w 4783308"/>
                <a:gd name="connsiteY1" fmla="*/ 437433 h 4821502"/>
                <a:gd name="connsiteX2" fmla="*/ 4759172 w 4783308"/>
                <a:gd name="connsiteY2" fmla="*/ 1773180 h 4821502"/>
                <a:gd name="connsiteX3" fmla="*/ 4474294 w 4783308"/>
                <a:gd name="connsiteY3" fmla="*/ 3676361 h 4821502"/>
                <a:gd name="connsiteX4" fmla="*/ 3443129 w 4783308"/>
                <a:gd name="connsiteY4" fmla="*/ 4712129 h 4821502"/>
                <a:gd name="connsiteX5" fmla="*/ 1097799 w 4783308"/>
                <a:gd name="connsiteY5" fmla="*/ 4524510 h 4821502"/>
                <a:gd name="connsiteX6" fmla="*/ 39717 w 4783308"/>
                <a:gd name="connsiteY6" fmla="*/ 3101178 h 4821502"/>
                <a:gd name="connsiteX7" fmla="*/ 506449 w 4783308"/>
                <a:gd name="connsiteY7" fmla="*/ 740383 h 4821502"/>
                <a:gd name="connsiteX8" fmla="*/ 2484014 w 4783308"/>
                <a:gd name="connsiteY8" fmla="*/ 0 h 4821502"/>
                <a:gd name="connsiteX0" fmla="*/ 2484014 w 4783308"/>
                <a:gd name="connsiteY0" fmla="*/ 0 h 4821502"/>
                <a:gd name="connsiteX1" fmla="*/ 3890904 w 4783308"/>
                <a:gd name="connsiteY1" fmla="*/ 437433 h 4821502"/>
                <a:gd name="connsiteX2" fmla="*/ 4759172 w 4783308"/>
                <a:gd name="connsiteY2" fmla="*/ 1773180 h 4821502"/>
                <a:gd name="connsiteX3" fmla="*/ 4474294 w 4783308"/>
                <a:gd name="connsiteY3" fmla="*/ 3676361 h 4821502"/>
                <a:gd name="connsiteX4" fmla="*/ 3443129 w 4783308"/>
                <a:gd name="connsiteY4" fmla="*/ 4712129 h 4821502"/>
                <a:gd name="connsiteX5" fmla="*/ 1097799 w 4783308"/>
                <a:gd name="connsiteY5" fmla="*/ 4524510 h 4821502"/>
                <a:gd name="connsiteX6" fmla="*/ 39717 w 4783308"/>
                <a:gd name="connsiteY6" fmla="*/ 3101178 h 4821502"/>
                <a:gd name="connsiteX7" fmla="*/ 506449 w 4783308"/>
                <a:gd name="connsiteY7" fmla="*/ 740383 h 4821502"/>
                <a:gd name="connsiteX8" fmla="*/ 2484014 w 4783308"/>
                <a:gd name="connsiteY8" fmla="*/ 0 h 4821502"/>
                <a:gd name="connsiteX0" fmla="*/ 2532073 w 4784141"/>
                <a:gd name="connsiteY0" fmla="*/ 0 h 4773425"/>
                <a:gd name="connsiteX1" fmla="*/ 3891737 w 4784141"/>
                <a:gd name="connsiteY1" fmla="*/ 389356 h 4773425"/>
                <a:gd name="connsiteX2" fmla="*/ 4760005 w 4784141"/>
                <a:gd name="connsiteY2" fmla="*/ 1725103 h 4773425"/>
                <a:gd name="connsiteX3" fmla="*/ 4475127 w 4784141"/>
                <a:gd name="connsiteY3" fmla="*/ 3628284 h 4773425"/>
                <a:gd name="connsiteX4" fmla="*/ 3443962 w 4784141"/>
                <a:gd name="connsiteY4" fmla="*/ 4664052 h 4773425"/>
                <a:gd name="connsiteX5" fmla="*/ 1098632 w 4784141"/>
                <a:gd name="connsiteY5" fmla="*/ 4476433 h 4773425"/>
                <a:gd name="connsiteX6" fmla="*/ 40550 w 4784141"/>
                <a:gd name="connsiteY6" fmla="*/ 3053101 h 4773425"/>
                <a:gd name="connsiteX7" fmla="*/ 507282 w 4784141"/>
                <a:gd name="connsiteY7" fmla="*/ 692306 h 4773425"/>
                <a:gd name="connsiteX8" fmla="*/ 2532073 w 4784141"/>
                <a:gd name="connsiteY8" fmla="*/ 0 h 4773425"/>
                <a:gd name="connsiteX0" fmla="*/ 2532073 w 4784141"/>
                <a:gd name="connsiteY0" fmla="*/ 491 h 4773916"/>
                <a:gd name="connsiteX1" fmla="*/ 3891737 w 4784141"/>
                <a:gd name="connsiteY1" fmla="*/ 389847 h 4773916"/>
                <a:gd name="connsiteX2" fmla="*/ 4760005 w 4784141"/>
                <a:gd name="connsiteY2" fmla="*/ 1725594 h 4773916"/>
                <a:gd name="connsiteX3" fmla="*/ 4475127 w 4784141"/>
                <a:gd name="connsiteY3" fmla="*/ 3628775 h 4773916"/>
                <a:gd name="connsiteX4" fmla="*/ 3443962 w 4784141"/>
                <a:gd name="connsiteY4" fmla="*/ 4664543 h 4773916"/>
                <a:gd name="connsiteX5" fmla="*/ 1098632 w 4784141"/>
                <a:gd name="connsiteY5" fmla="*/ 4476924 h 4773916"/>
                <a:gd name="connsiteX6" fmla="*/ 40550 w 4784141"/>
                <a:gd name="connsiteY6" fmla="*/ 3053592 h 4773916"/>
                <a:gd name="connsiteX7" fmla="*/ 507282 w 4784141"/>
                <a:gd name="connsiteY7" fmla="*/ 692797 h 4773916"/>
                <a:gd name="connsiteX8" fmla="*/ 2532073 w 4784141"/>
                <a:gd name="connsiteY8" fmla="*/ 491 h 4773916"/>
                <a:gd name="connsiteX0" fmla="*/ 2532073 w 4784141"/>
                <a:gd name="connsiteY0" fmla="*/ 491 h 4773916"/>
                <a:gd name="connsiteX1" fmla="*/ 3891737 w 4784141"/>
                <a:gd name="connsiteY1" fmla="*/ 389847 h 4773916"/>
                <a:gd name="connsiteX2" fmla="*/ 4760005 w 4784141"/>
                <a:gd name="connsiteY2" fmla="*/ 1725594 h 4773916"/>
                <a:gd name="connsiteX3" fmla="*/ 4475127 w 4784141"/>
                <a:gd name="connsiteY3" fmla="*/ 3628775 h 4773916"/>
                <a:gd name="connsiteX4" fmla="*/ 3443962 w 4784141"/>
                <a:gd name="connsiteY4" fmla="*/ 4664543 h 4773916"/>
                <a:gd name="connsiteX5" fmla="*/ 1098632 w 4784141"/>
                <a:gd name="connsiteY5" fmla="*/ 4476924 h 4773916"/>
                <a:gd name="connsiteX6" fmla="*/ 40550 w 4784141"/>
                <a:gd name="connsiteY6" fmla="*/ 3053592 h 4773916"/>
                <a:gd name="connsiteX7" fmla="*/ 507282 w 4784141"/>
                <a:gd name="connsiteY7" fmla="*/ 692797 h 4773916"/>
                <a:gd name="connsiteX8" fmla="*/ 2532073 w 4784141"/>
                <a:gd name="connsiteY8" fmla="*/ 491 h 4773916"/>
                <a:gd name="connsiteX0" fmla="*/ 2558783 w 4784614"/>
                <a:gd name="connsiteY0" fmla="*/ 525 h 4757924"/>
                <a:gd name="connsiteX1" fmla="*/ 3892210 w 4784614"/>
                <a:gd name="connsiteY1" fmla="*/ 373855 h 4757924"/>
                <a:gd name="connsiteX2" fmla="*/ 4760478 w 4784614"/>
                <a:gd name="connsiteY2" fmla="*/ 1709602 h 4757924"/>
                <a:gd name="connsiteX3" fmla="*/ 4475600 w 4784614"/>
                <a:gd name="connsiteY3" fmla="*/ 3612783 h 4757924"/>
                <a:gd name="connsiteX4" fmla="*/ 3444435 w 4784614"/>
                <a:gd name="connsiteY4" fmla="*/ 4648551 h 4757924"/>
                <a:gd name="connsiteX5" fmla="*/ 1099105 w 4784614"/>
                <a:gd name="connsiteY5" fmla="*/ 4460932 h 4757924"/>
                <a:gd name="connsiteX6" fmla="*/ 41023 w 4784614"/>
                <a:gd name="connsiteY6" fmla="*/ 3037600 h 4757924"/>
                <a:gd name="connsiteX7" fmla="*/ 507755 w 4784614"/>
                <a:gd name="connsiteY7" fmla="*/ 676805 h 4757924"/>
                <a:gd name="connsiteX8" fmla="*/ 2558783 w 4784614"/>
                <a:gd name="connsiteY8" fmla="*/ 525 h 4757924"/>
                <a:gd name="connsiteX0" fmla="*/ 2558783 w 4784614"/>
                <a:gd name="connsiteY0" fmla="*/ 408 h 4757807"/>
                <a:gd name="connsiteX1" fmla="*/ 3907953 w 4784614"/>
                <a:gd name="connsiteY1" fmla="*/ 443183 h 4757807"/>
                <a:gd name="connsiteX2" fmla="*/ 4760478 w 4784614"/>
                <a:gd name="connsiteY2" fmla="*/ 1709485 h 4757807"/>
                <a:gd name="connsiteX3" fmla="*/ 4475600 w 4784614"/>
                <a:gd name="connsiteY3" fmla="*/ 3612666 h 4757807"/>
                <a:gd name="connsiteX4" fmla="*/ 3444435 w 4784614"/>
                <a:gd name="connsiteY4" fmla="*/ 4648434 h 4757807"/>
                <a:gd name="connsiteX5" fmla="*/ 1099105 w 4784614"/>
                <a:gd name="connsiteY5" fmla="*/ 4460815 h 4757807"/>
                <a:gd name="connsiteX6" fmla="*/ 41023 w 4784614"/>
                <a:gd name="connsiteY6" fmla="*/ 3037483 h 4757807"/>
                <a:gd name="connsiteX7" fmla="*/ 507755 w 4784614"/>
                <a:gd name="connsiteY7" fmla="*/ 676688 h 4757807"/>
                <a:gd name="connsiteX8" fmla="*/ 2558783 w 4784614"/>
                <a:gd name="connsiteY8" fmla="*/ 408 h 4757807"/>
                <a:gd name="connsiteX0" fmla="*/ 2675744 w 4786788"/>
                <a:gd name="connsiteY0" fmla="*/ 250 h 4954478"/>
                <a:gd name="connsiteX1" fmla="*/ 3910127 w 4786788"/>
                <a:gd name="connsiteY1" fmla="*/ 639854 h 4954478"/>
                <a:gd name="connsiteX2" fmla="*/ 4762652 w 4786788"/>
                <a:gd name="connsiteY2" fmla="*/ 1906156 h 4954478"/>
                <a:gd name="connsiteX3" fmla="*/ 4477774 w 4786788"/>
                <a:gd name="connsiteY3" fmla="*/ 3809337 h 4954478"/>
                <a:gd name="connsiteX4" fmla="*/ 3446609 w 4786788"/>
                <a:gd name="connsiteY4" fmla="*/ 4845105 h 4954478"/>
                <a:gd name="connsiteX5" fmla="*/ 1101279 w 4786788"/>
                <a:gd name="connsiteY5" fmla="*/ 4657486 h 4954478"/>
                <a:gd name="connsiteX6" fmla="*/ 43197 w 4786788"/>
                <a:gd name="connsiteY6" fmla="*/ 3234154 h 4954478"/>
                <a:gd name="connsiteX7" fmla="*/ 509929 w 4786788"/>
                <a:gd name="connsiteY7" fmla="*/ 873359 h 4954478"/>
                <a:gd name="connsiteX8" fmla="*/ 2675744 w 4786788"/>
                <a:gd name="connsiteY8" fmla="*/ 250 h 4954478"/>
                <a:gd name="connsiteX0" fmla="*/ 2675744 w 4786788"/>
                <a:gd name="connsiteY0" fmla="*/ 250 h 4954478"/>
                <a:gd name="connsiteX1" fmla="*/ 3910127 w 4786788"/>
                <a:gd name="connsiteY1" fmla="*/ 639854 h 4954478"/>
                <a:gd name="connsiteX2" fmla="*/ 4762652 w 4786788"/>
                <a:gd name="connsiteY2" fmla="*/ 1906156 h 4954478"/>
                <a:gd name="connsiteX3" fmla="*/ 4477774 w 4786788"/>
                <a:gd name="connsiteY3" fmla="*/ 3809337 h 4954478"/>
                <a:gd name="connsiteX4" fmla="*/ 3446609 w 4786788"/>
                <a:gd name="connsiteY4" fmla="*/ 4845105 h 4954478"/>
                <a:gd name="connsiteX5" fmla="*/ 1101279 w 4786788"/>
                <a:gd name="connsiteY5" fmla="*/ 4657486 h 4954478"/>
                <a:gd name="connsiteX6" fmla="*/ 43197 w 4786788"/>
                <a:gd name="connsiteY6" fmla="*/ 3234154 h 4954478"/>
                <a:gd name="connsiteX7" fmla="*/ 509929 w 4786788"/>
                <a:gd name="connsiteY7" fmla="*/ 873359 h 4954478"/>
                <a:gd name="connsiteX8" fmla="*/ 2675744 w 4786788"/>
                <a:gd name="connsiteY8" fmla="*/ 250 h 4954478"/>
                <a:gd name="connsiteX0" fmla="*/ 2675744 w 4786788"/>
                <a:gd name="connsiteY0" fmla="*/ 290 h 4954518"/>
                <a:gd name="connsiteX1" fmla="*/ 3910127 w 4786788"/>
                <a:gd name="connsiteY1" fmla="*/ 639894 h 4954518"/>
                <a:gd name="connsiteX2" fmla="*/ 4762652 w 4786788"/>
                <a:gd name="connsiteY2" fmla="*/ 1906196 h 4954518"/>
                <a:gd name="connsiteX3" fmla="*/ 4477774 w 4786788"/>
                <a:gd name="connsiteY3" fmla="*/ 3809377 h 4954518"/>
                <a:gd name="connsiteX4" fmla="*/ 3446609 w 4786788"/>
                <a:gd name="connsiteY4" fmla="*/ 4845145 h 4954518"/>
                <a:gd name="connsiteX5" fmla="*/ 1101279 w 4786788"/>
                <a:gd name="connsiteY5" fmla="*/ 4657526 h 4954518"/>
                <a:gd name="connsiteX6" fmla="*/ 43197 w 4786788"/>
                <a:gd name="connsiteY6" fmla="*/ 3234194 h 4954518"/>
                <a:gd name="connsiteX7" fmla="*/ 509929 w 4786788"/>
                <a:gd name="connsiteY7" fmla="*/ 873399 h 4954518"/>
                <a:gd name="connsiteX8" fmla="*/ 2675744 w 4786788"/>
                <a:gd name="connsiteY8" fmla="*/ 290 h 4954518"/>
                <a:gd name="connsiteX0" fmla="*/ 2675744 w 4786788"/>
                <a:gd name="connsiteY0" fmla="*/ 326 h 4954554"/>
                <a:gd name="connsiteX1" fmla="*/ 3990884 w 4786788"/>
                <a:gd name="connsiteY1" fmla="*/ 591130 h 4954554"/>
                <a:gd name="connsiteX2" fmla="*/ 4762652 w 4786788"/>
                <a:gd name="connsiteY2" fmla="*/ 1906232 h 4954554"/>
                <a:gd name="connsiteX3" fmla="*/ 4477774 w 4786788"/>
                <a:gd name="connsiteY3" fmla="*/ 3809413 h 4954554"/>
                <a:gd name="connsiteX4" fmla="*/ 3446609 w 4786788"/>
                <a:gd name="connsiteY4" fmla="*/ 4845181 h 4954554"/>
                <a:gd name="connsiteX5" fmla="*/ 1101279 w 4786788"/>
                <a:gd name="connsiteY5" fmla="*/ 4657562 h 4954554"/>
                <a:gd name="connsiteX6" fmla="*/ 43197 w 4786788"/>
                <a:gd name="connsiteY6" fmla="*/ 3234230 h 4954554"/>
                <a:gd name="connsiteX7" fmla="*/ 509929 w 4786788"/>
                <a:gd name="connsiteY7" fmla="*/ 873435 h 4954554"/>
                <a:gd name="connsiteX8" fmla="*/ 2675744 w 4786788"/>
                <a:gd name="connsiteY8" fmla="*/ 326 h 4954554"/>
                <a:gd name="connsiteX0" fmla="*/ 2662196 w 4773240"/>
                <a:gd name="connsiteY0" fmla="*/ 326 h 4954554"/>
                <a:gd name="connsiteX1" fmla="*/ 3977336 w 4773240"/>
                <a:gd name="connsiteY1" fmla="*/ 591130 h 4954554"/>
                <a:gd name="connsiteX2" fmla="*/ 4749104 w 4773240"/>
                <a:gd name="connsiteY2" fmla="*/ 1906232 h 4954554"/>
                <a:gd name="connsiteX3" fmla="*/ 4464226 w 4773240"/>
                <a:gd name="connsiteY3" fmla="*/ 3809413 h 4954554"/>
                <a:gd name="connsiteX4" fmla="*/ 3433061 w 4773240"/>
                <a:gd name="connsiteY4" fmla="*/ 4845181 h 4954554"/>
                <a:gd name="connsiteX5" fmla="*/ 1087731 w 4773240"/>
                <a:gd name="connsiteY5" fmla="*/ 4657562 h 4954554"/>
                <a:gd name="connsiteX6" fmla="*/ 29649 w 4773240"/>
                <a:gd name="connsiteY6" fmla="*/ 3234230 h 4954554"/>
                <a:gd name="connsiteX7" fmla="*/ 640977 w 4773240"/>
                <a:gd name="connsiteY7" fmla="*/ 730117 h 4954554"/>
                <a:gd name="connsiteX8" fmla="*/ 2662196 w 4773240"/>
                <a:gd name="connsiteY8" fmla="*/ 326 h 4954554"/>
                <a:gd name="connsiteX0" fmla="*/ 2664762 w 4775806"/>
                <a:gd name="connsiteY0" fmla="*/ 326 h 4954554"/>
                <a:gd name="connsiteX1" fmla="*/ 3979902 w 4775806"/>
                <a:gd name="connsiteY1" fmla="*/ 591130 h 4954554"/>
                <a:gd name="connsiteX2" fmla="*/ 4751670 w 4775806"/>
                <a:gd name="connsiteY2" fmla="*/ 1906232 h 4954554"/>
                <a:gd name="connsiteX3" fmla="*/ 4466792 w 4775806"/>
                <a:gd name="connsiteY3" fmla="*/ 3809413 h 4954554"/>
                <a:gd name="connsiteX4" fmla="*/ 3435627 w 4775806"/>
                <a:gd name="connsiteY4" fmla="*/ 4845181 h 4954554"/>
                <a:gd name="connsiteX5" fmla="*/ 1090297 w 4775806"/>
                <a:gd name="connsiteY5" fmla="*/ 4657562 h 4954554"/>
                <a:gd name="connsiteX6" fmla="*/ 32215 w 4775806"/>
                <a:gd name="connsiteY6" fmla="*/ 3234230 h 4954554"/>
                <a:gd name="connsiteX7" fmla="*/ 607899 w 4775806"/>
                <a:gd name="connsiteY7" fmla="*/ 806182 h 4954554"/>
                <a:gd name="connsiteX8" fmla="*/ 2664762 w 4775806"/>
                <a:gd name="connsiteY8" fmla="*/ 326 h 4954554"/>
                <a:gd name="connsiteX0" fmla="*/ 2673549 w 4784593"/>
                <a:gd name="connsiteY0" fmla="*/ 326 h 4954554"/>
                <a:gd name="connsiteX1" fmla="*/ 3988689 w 4784593"/>
                <a:gd name="connsiteY1" fmla="*/ 591130 h 4954554"/>
                <a:gd name="connsiteX2" fmla="*/ 4760457 w 4784593"/>
                <a:gd name="connsiteY2" fmla="*/ 1906232 h 4954554"/>
                <a:gd name="connsiteX3" fmla="*/ 4475579 w 4784593"/>
                <a:gd name="connsiteY3" fmla="*/ 3809413 h 4954554"/>
                <a:gd name="connsiteX4" fmla="*/ 3444414 w 4784593"/>
                <a:gd name="connsiteY4" fmla="*/ 4845181 h 4954554"/>
                <a:gd name="connsiteX5" fmla="*/ 1099084 w 4784593"/>
                <a:gd name="connsiteY5" fmla="*/ 4657562 h 4954554"/>
                <a:gd name="connsiteX6" fmla="*/ 41002 w 4784593"/>
                <a:gd name="connsiteY6" fmla="*/ 3234230 h 4954554"/>
                <a:gd name="connsiteX7" fmla="*/ 616686 w 4784593"/>
                <a:gd name="connsiteY7" fmla="*/ 806182 h 4954554"/>
                <a:gd name="connsiteX8" fmla="*/ 2673549 w 4784593"/>
                <a:gd name="connsiteY8" fmla="*/ 326 h 4954554"/>
                <a:gd name="connsiteX0" fmla="*/ 2649000 w 4760044"/>
                <a:gd name="connsiteY0" fmla="*/ 326 h 4964273"/>
                <a:gd name="connsiteX1" fmla="*/ 3964140 w 4760044"/>
                <a:gd name="connsiteY1" fmla="*/ 591130 h 4964273"/>
                <a:gd name="connsiteX2" fmla="*/ 4735908 w 4760044"/>
                <a:gd name="connsiteY2" fmla="*/ 1906232 h 4964273"/>
                <a:gd name="connsiteX3" fmla="*/ 4451030 w 4760044"/>
                <a:gd name="connsiteY3" fmla="*/ 3809413 h 4964273"/>
                <a:gd name="connsiteX4" fmla="*/ 3419865 w 4760044"/>
                <a:gd name="connsiteY4" fmla="*/ 4845181 h 4964273"/>
                <a:gd name="connsiteX5" fmla="*/ 1074535 w 4760044"/>
                <a:gd name="connsiteY5" fmla="*/ 4657562 h 4964273"/>
                <a:gd name="connsiteX6" fmla="*/ 33359 w 4760044"/>
                <a:gd name="connsiteY6" fmla="*/ 2995991 h 4964273"/>
                <a:gd name="connsiteX7" fmla="*/ 592137 w 4760044"/>
                <a:gd name="connsiteY7" fmla="*/ 806182 h 4964273"/>
                <a:gd name="connsiteX8" fmla="*/ 2649000 w 4760044"/>
                <a:gd name="connsiteY8" fmla="*/ 326 h 4964273"/>
                <a:gd name="connsiteX0" fmla="*/ 2649000 w 4760044"/>
                <a:gd name="connsiteY0" fmla="*/ 300 h 4964247"/>
                <a:gd name="connsiteX1" fmla="*/ 3813909 w 4760044"/>
                <a:gd name="connsiteY1" fmla="*/ 619239 h 4964247"/>
                <a:gd name="connsiteX2" fmla="*/ 4735908 w 4760044"/>
                <a:gd name="connsiteY2" fmla="*/ 1906206 h 4964247"/>
                <a:gd name="connsiteX3" fmla="*/ 4451030 w 4760044"/>
                <a:gd name="connsiteY3" fmla="*/ 3809387 h 4964247"/>
                <a:gd name="connsiteX4" fmla="*/ 3419865 w 4760044"/>
                <a:gd name="connsiteY4" fmla="*/ 4845155 h 4964247"/>
                <a:gd name="connsiteX5" fmla="*/ 1074535 w 4760044"/>
                <a:gd name="connsiteY5" fmla="*/ 4657536 h 4964247"/>
                <a:gd name="connsiteX6" fmla="*/ 33359 w 4760044"/>
                <a:gd name="connsiteY6" fmla="*/ 2995965 h 4964247"/>
                <a:gd name="connsiteX7" fmla="*/ 592137 w 4760044"/>
                <a:gd name="connsiteY7" fmla="*/ 806156 h 4964247"/>
                <a:gd name="connsiteX8" fmla="*/ 2649000 w 4760044"/>
                <a:gd name="connsiteY8" fmla="*/ 300 h 4964247"/>
                <a:gd name="connsiteX0" fmla="*/ 2649000 w 4849477"/>
                <a:gd name="connsiteY0" fmla="*/ -2 h 4963945"/>
                <a:gd name="connsiteX1" fmla="*/ 4735908 w 4849477"/>
                <a:gd name="connsiteY1" fmla="*/ 1905904 h 4963945"/>
                <a:gd name="connsiteX2" fmla="*/ 4451030 w 4849477"/>
                <a:gd name="connsiteY2" fmla="*/ 3809085 h 4963945"/>
                <a:gd name="connsiteX3" fmla="*/ 3419865 w 4849477"/>
                <a:gd name="connsiteY3" fmla="*/ 4844853 h 4963945"/>
                <a:gd name="connsiteX4" fmla="*/ 1074535 w 4849477"/>
                <a:gd name="connsiteY4" fmla="*/ 4657234 h 4963945"/>
                <a:gd name="connsiteX5" fmla="*/ 33359 w 4849477"/>
                <a:gd name="connsiteY5" fmla="*/ 2995663 h 4963945"/>
                <a:gd name="connsiteX6" fmla="*/ 592137 w 4849477"/>
                <a:gd name="connsiteY6" fmla="*/ 805854 h 4963945"/>
                <a:gd name="connsiteX7" fmla="*/ 2649000 w 4849477"/>
                <a:gd name="connsiteY7" fmla="*/ -2 h 4963945"/>
                <a:gd name="connsiteX0" fmla="*/ 2649000 w 4859466"/>
                <a:gd name="connsiteY0" fmla="*/ -2 h 5536260"/>
                <a:gd name="connsiteX1" fmla="*/ 4735908 w 4859466"/>
                <a:gd name="connsiteY1" fmla="*/ 1905904 h 5536260"/>
                <a:gd name="connsiteX2" fmla="*/ 4451030 w 4859466"/>
                <a:gd name="connsiteY2" fmla="*/ 3809085 h 5536260"/>
                <a:gd name="connsiteX3" fmla="*/ 3067466 w 4859466"/>
                <a:gd name="connsiteY3" fmla="*/ 5491001 h 5536260"/>
                <a:gd name="connsiteX4" fmla="*/ 1074535 w 4859466"/>
                <a:gd name="connsiteY4" fmla="*/ 4657234 h 5536260"/>
                <a:gd name="connsiteX5" fmla="*/ 33359 w 4859466"/>
                <a:gd name="connsiteY5" fmla="*/ 2995663 h 5536260"/>
                <a:gd name="connsiteX6" fmla="*/ 592137 w 4859466"/>
                <a:gd name="connsiteY6" fmla="*/ 805854 h 5536260"/>
                <a:gd name="connsiteX7" fmla="*/ 2649000 w 4859466"/>
                <a:gd name="connsiteY7" fmla="*/ -2 h 5536260"/>
                <a:gd name="connsiteX0" fmla="*/ 2780481 w 4861205"/>
                <a:gd name="connsiteY0" fmla="*/ -2 h 5864449"/>
                <a:gd name="connsiteX1" fmla="*/ 4737647 w 4861205"/>
                <a:gd name="connsiteY1" fmla="*/ 2234093 h 5864449"/>
                <a:gd name="connsiteX2" fmla="*/ 4452769 w 4861205"/>
                <a:gd name="connsiteY2" fmla="*/ 4137274 h 5864449"/>
                <a:gd name="connsiteX3" fmla="*/ 3069205 w 4861205"/>
                <a:gd name="connsiteY3" fmla="*/ 5819190 h 5864449"/>
                <a:gd name="connsiteX4" fmla="*/ 1076274 w 4861205"/>
                <a:gd name="connsiteY4" fmla="*/ 4985423 h 5864449"/>
                <a:gd name="connsiteX5" fmla="*/ 35098 w 4861205"/>
                <a:gd name="connsiteY5" fmla="*/ 3323852 h 5864449"/>
                <a:gd name="connsiteX6" fmla="*/ 593876 w 4861205"/>
                <a:gd name="connsiteY6" fmla="*/ 1134043 h 5864449"/>
                <a:gd name="connsiteX7" fmla="*/ 2780481 w 4861205"/>
                <a:gd name="connsiteY7" fmla="*/ -2 h 5864449"/>
                <a:gd name="connsiteX0" fmla="*/ 2289077 w 4369801"/>
                <a:gd name="connsiteY0" fmla="*/ -2 h 5893101"/>
                <a:gd name="connsiteX1" fmla="*/ 4246243 w 4369801"/>
                <a:gd name="connsiteY1" fmla="*/ 2234093 h 5893101"/>
                <a:gd name="connsiteX2" fmla="*/ 3961365 w 4369801"/>
                <a:gd name="connsiteY2" fmla="*/ 4137274 h 5893101"/>
                <a:gd name="connsiteX3" fmla="*/ 2577801 w 4369801"/>
                <a:gd name="connsiteY3" fmla="*/ 5819190 h 5893101"/>
                <a:gd name="connsiteX4" fmla="*/ 584870 w 4369801"/>
                <a:gd name="connsiteY4" fmla="*/ 4985423 h 5893101"/>
                <a:gd name="connsiteX5" fmla="*/ 102472 w 4369801"/>
                <a:gd name="connsiteY5" fmla="*/ 1134043 h 5893101"/>
                <a:gd name="connsiteX6" fmla="*/ 2289077 w 4369801"/>
                <a:gd name="connsiteY6" fmla="*/ -2 h 5893101"/>
                <a:gd name="connsiteX0" fmla="*/ 2352777 w 4433501"/>
                <a:gd name="connsiteY0" fmla="*/ -2 h 5854124"/>
                <a:gd name="connsiteX1" fmla="*/ 4309943 w 4433501"/>
                <a:gd name="connsiteY1" fmla="*/ 2234093 h 5854124"/>
                <a:gd name="connsiteX2" fmla="*/ 4025065 w 4433501"/>
                <a:gd name="connsiteY2" fmla="*/ 4137274 h 5854124"/>
                <a:gd name="connsiteX3" fmla="*/ 2641501 w 4433501"/>
                <a:gd name="connsiteY3" fmla="*/ 5819190 h 5854124"/>
                <a:gd name="connsiteX4" fmla="*/ 430809 w 4433501"/>
                <a:gd name="connsiteY4" fmla="*/ 4389642 h 5854124"/>
                <a:gd name="connsiteX5" fmla="*/ 166172 w 4433501"/>
                <a:gd name="connsiteY5" fmla="*/ 1134043 h 5854124"/>
                <a:gd name="connsiteX6" fmla="*/ 2352777 w 4433501"/>
                <a:gd name="connsiteY6" fmla="*/ -2 h 5854124"/>
                <a:gd name="connsiteX0" fmla="*/ 2193618 w 4274342"/>
                <a:gd name="connsiteY0" fmla="*/ -2 h 5850779"/>
                <a:gd name="connsiteX1" fmla="*/ 4150784 w 4274342"/>
                <a:gd name="connsiteY1" fmla="*/ 2234093 h 5850779"/>
                <a:gd name="connsiteX2" fmla="*/ 3865906 w 4274342"/>
                <a:gd name="connsiteY2" fmla="*/ 4137274 h 5850779"/>
                <a:gd name="connsiteX3" fmla="*/ 2482342 w 4274342"/>
                <a:gd name="connsiteY3" fmla="*/ 5819190 h 5850779"/>
                <a:gd name="connsiteX4" fmla="*/ 271650 w 4274342"/>
                <a:gd name="connsiteY4" fmla="*/ 4389642 h 5850779"/>
                <a:gd name="connsiteX5" fmla="*/ 247914 w 4274342"/>
                <a:gd name="connsiteY5" fmla="*/ 1846756 h 5850779"/>
                <a:gd name="connsiteX6" fmla="*/ 2193618 w 4274342"/>
                <a:gd name="connsiteY6" fmla="*/ -2 h 5850779"/>
                <a:gd name="connsiteX0" fmla="*/ 1967294 w 4267345"/>
                <a:gd name="connsiteY0" fmla="*/ -3 h 5416782"/>
                <a:gd name="connsiteX1" fmla="*/ 4137681 w 4267345"/>
                <a:gd name="connsiteY1" fmla="*/ 1800096 h 5416782"/>
                <a:gd name="connsiteX2" fmla="*/ 3852803 w 4267345"/>
                <a:gd name="connsiteY2" fmla="*/ 3703277 h 5416782"/>
                <a:gd name="connsiteX3" fmla="*/ 2469239 w 4267345"/>
                <a:gd name="connsiteY3" fmla="*/ 5385193 h 5416782"/>
                <a:gd name="connsiteX4" fmla="*/ 258547 w 4267345"/>
                <a:gd name="connsiteY4" fmla="*/ 3955645 h 5416782"/>
                <a:gd name="connsiteX5" fmla="*/ 234811 w 4267345"/>
                <a:gd name="connsiteY5" fmla="*/ 1412759 h 5416782"/>
                <a:gd name="connsiteX6" fmla="*/ 1967294 w 4267345"/>
                <a:gd name="connsiteY6" fmla="*/ -3 h 5416782"/>
                <a:gd name="connsiteX0" fmla="*/ 1967294 w 3964997"/>
                <a:gd name="connsiteY0" fmla="*/ -3 h 5416782"/>
                <a:gd name="connsiteX1" fmla="*/ 3668011 w 3964997"/>
                <a:gd name="connsiteY1" fmla="*/ 1478862 h 5416782"/>
                <a:gd name="connsiteX2" fmla="*/ 3852803 w 3964997"/>
                <a:gd name="connsiteY2" fmla="*/ 3703277 h 5416782"/>
                <a:gd name="connsiteX3" fmla="*/ 2469239 w 3964997"/>
                <a:gd name="connsiteY3" fmla="*/ 5385193 h 5416782"/>
                <a:gd name="connsiteX4" fmla="*/ 258547 w 3964997"/>
                <a:gd name="connsiteY4" fmla="*/ 3955645 h 5416782"/>
                <a:gd name="connsiteX5" fmla="*/ 234811 w 3964997"/>
                <a:gd name="connsiteY5" fmla="*/ 1412759 h 5416782"/>
                <a:gd name="connsiteX6" fmla="*/ 1967294 w 3964997"/>
                <a:gd name="connsiteY6" fmla="*/ -3 h 5416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64997" h="5416782">
                  <a:moveTo>
                    <a:pt x="1967294" y="-3"/>
                  </a:moveTo>
                  <a:cubicBezTo>
                    <a:pt x="2657922" y="183339"/>
                    <a:pt x="3353760" y="861649"/>
                    <a:pt x="3668011" y="1478862"/>
                  </a:cubicBezTo>
                  <a:cubicBezTo>
                    <a:pt x="3982262" y="2096075"/>
                    <a:pt x="4052598" y="3052222"/>
                    <a:pt x="3852803" y="3703277"/>
                  </a:cubicBezTo>
                  <a:cubicBezTo>
                    <a:pt x="3653008" y="4354332"/>
                    <a:pt x="2782065" y="5270224"/>
                    <a:pt x="2469239" y="5385193"/>
                  </a:cubicBezTo>
                  <a:cubicBezTo>
                    <a:pt x="1758393" y="5606258"/>
                    <a:pt x="630952" y="4617717"/>
                    <a:pt x="258547" y="3955645"/>
                  </a:cubicBezTo>
                  <a:cubicBezTo>
                    <a:pt x="-113858" y="3293573"/>
                    <a:pt x="-49980" y="2072034"/>
                    <a:pt x="234811" y="1412759"/>
                  </a:cubicBezTo>
                  <a:cubicBezTo>
                    <a:pt x="519602" y="753484"/>
                    <a:pt x="1314621" y="30745"/>
                    <a:pt x="1967294" y="-3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939E1F6-BF70-A772-DC9B-6FE38D5E18B8}"/>
              </a:ext>
            </a:extLst>
          </p:cNvPr>
          <p:cNvSpPr txBox="1"/>
          <p:nvPr/>
        </p:nvSpPr>
        <p:spPr>
          <a:xfrm>
            <a:off x="8157833" y="3427012"/>
            <a:ext cx="986167" cy="646331"/>
          </a:xfrm>
          <a:prstGeom prst="rect">
            <a:avLst/>
          </a:prstGeom>
          <a:solidFill>
            <a:srgbClr val="F4D4AB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GF </a:t>
            </a:r>
            <a:r>
              <a:rPr lang="en-GB" sz="1200" dirty="0" err="1">
                <a:solidFill>
                  <a:srgbClr val="FF0000"/>
                </a:solidFill>
              </a:rPr>
              <a:t>PoP</a:t>
            </a:r>
            <a:r>
              <a:rPr lang="en-GB" sz="1200" dirty="0">
                <a:solidFill>
                  <a:srgbClr val="FF0000"/>
                </a:solidFill>
              </a:rPr>
              <a:t> </a:t>
            </a:r>
          </a:p>
          <a:p>
            <a:r>
              <a:rPr lang="en-GB" sz="1200" dirty="0">
                <a:solidFill>
                  <a:srgbClr val="FF0000"/>
                </a:solidFill>
              </a:rPr>
              <a:t>experiment </a:t>
            </a:r>
          </a:p>
          <a:p>
            <a:r>
              <a:rPr lang="en-GB" sz="1200" dirty="0">
                <a:solidFill>
                  <a:srgbClr val="FF0000"/>
                </a:solidFill>
              </a:rPr>
              <a:t>laser room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7B0C69-DE70-1D84-BEB8-EBE5B874B328}"/>
              </a:ext>
            </a:extLst>
          </p:cNvPr>
          <p:cNvSpPr txBox="1"/>
          <p:nvPr/>
        </p:nvSpPr>
        <p:spPr>
          <a:xfrm>
            <a:off x="7721360" y="2394668"/>
            <a:ext cx="1279517" cy="646331"/>
          </a:xfrm>
          <a:prstGeom prst="rect">
            <a:avLst/>
          </a:prstGeom>
          <a:solidFill>
            <a:srgbClr val="F4D4AB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Old SPS to LEP</a:t>
            </a:r>
          </a:p>
          <a:p>
            <a:r>
              <a:rPr lang="en-GB" sz="1200" dirty="0">
                <a:solidFill>
                  <a:srgbClr val="FF0000"/>
                </a:solidFill>
              </a:rPr>
              <a:t>beam transfer </a:t>
            </a:r>
          </a:p>
          <a:p>
            <a:r>
              <a:rPr lang="en-GB" sz="1200" dirty="0">
                <a:solidFill>
                  <a:srgbClr val="FF0000"/>
                </a:solidFill>
              </a:rPr>
              <a:t>tunnel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9F99359-271D-A122-714E-991651AED92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839986" y="2266122"/>
            <a:ext cx="286247" cy="119269"/>
          </a:xfrm>
          <a:prstGeom prst="straightConnector1">
            <a:avLst/>
          </a:prstGeom>
          <a:solidFill>
            <a:schemeClr val="accent1"/>
          </a:solidFill>
          <a:ln>
            <a:solidFill>
              <a:srgbClr val="FF0000"/>
            </a:solidFill>
            <a:tailEnd type="triangle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91700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5FD31D-2012-6A43-A265-B57EEB5CA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282" y="225515"/>
            <a:ext cx="8525435" cy="638953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en-US" sz="2800" dirty="0"/>
              <a:t>The purpose of the GF SPS PoP experiment 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111305-5098-B046-8BD7-BCCC6335F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12</a:t>
            </a:fld>
            <a:endParaRPr lang="en-US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DD19347F-ABC0-6B4B-B3C0-8BE08C0ECE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1135900"/>
              </p:ext>
            </p:extLst>
          </p:nvPr>
        </p:nvGraphicFramePr>
        <p:xfrm>
          <a:off x="1497945" y="1263033"/>
          <a:ext cx="5915025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oneTexte 10">
            <a:extLst>
              <a:ext uri="{FF2B5EF4-FFF2-40B4-BE49-F238E27FC236}">
                <a16:creationId xmlns:a16="http://schemas.microsoft.com/office/drawing/2014/main" id="{281B69A2-4926-0B49-B76A-F940C7960752}"/>
              </a:ext>
            </a:extLst>
          </p:cNvPr>
          <p:cNvSpPr txBox="1"/>
          <p:nvPr/>
        </p:nvSpPr>
        <p:spPr>
          <a:xfrm>
            <a:off x="4180177" y="4722427"/>
            <a:ext cx="3232793" cy="276999"/>
          </a:xfrm>
          <a:prstGeom prst="rect">
            <a:avLst/>
          </a:prstGeom>
          <a:solidFill>
            <a:srgbClr val="F4D4AB"/>
          </a:solidFill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tx1"/>
                </a:solidFill>
                <a:sym typeface="Wingdings" pitchFamily="2" charset="2"/>
              </a:rPr>
              <a:t>Estimated cost of the experiment  2.5 MCHF </a:t>
            </a:r>
            <a:r>
              <a:rPr lang="en-GB" sz="1200" i="1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62836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Number Placeholder 2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fld id="{27F5FEA7-6CAA-714E-99D1-B68CF0215A0F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t>13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44DB9135-7B9A-8841-A755-D458F5E460E3}"/>
              </a:ext>
            </a:extLst>
          </p:cNvPr>
          <p:cNvSpPr txBox="1">
            <a:spLocks/>
          </p:cNvSpPr>
          <p:nvPr/>
        </p:nvSpPr>
        <p:spPr bwMode="auto">
          <a:xfrm>
            <a:off x="254000" y="195403"/>
            <a:ext cx="8585200" cy="7207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2pPr>
            <a:lvl3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3pPr>
            <a:lvl4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4pPr>
            <a:lvl5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5pPr>
            <a:lvl6pPr marL="4572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9144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13716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18288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>
              <a:defRPr/>
            </a:pPr>
            <a:r>
              <a:rPr lang="en-GB" altLang="pl-PL" sz="3200" dirty="0"/>
              <a:t>PoP experiment status  </a:t>
            </a:r>
          </a:p>
        </p:txBody>
      </p:sp>
      <p:pic>
        <p:nvPicPr>
          <p:cNvPr id="5" name="Image 12">
            <a:extLst>
              <a:ext uri="{FF2B5EF4-FFF2-40B4-BE49-F238E27FC236}">
                <a16:creationId xmlns:a16="http://schemas.microsoft.com/office/drawing/2014/main" id="{F9D788F2-7DD8-C14E-BE66-A9FF7E4268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474" y="895006"/>
            <a:ext cx="2805953" cy="396592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D0F0725-D75D-C34F-AE3E-5596C1535F54}"/>
              </a:ext>
            </a:extLst>
          </p:cNvPr>
          <p:cNvSpPr/>
          <p:nvPr/>
        </p:nvSpPr>
        <p:spPr>
          <a:xfrm>
            <a:off x="3299012" y="1462146"/>
            <a:ext cx="52674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chemeClr val="accent6"/>
                </a:solidFill>
              </a:rPr>
              <a:t>« The </a:t>
            </a:r>
            <a:r>
              <a:rPr lang="en-GB" sz="1200" i="1" u="sng" dirty="0">
                <a:solidFill>
                  <a:schemeClr val="accent6"/>
                </a:solidFill>
              </a:rPr>
              <a:t>SPSC recognizes the Gamma Factory's potential </a:t>
            </a:r>
            <a:r>
              <a:rPr lang="en-GB" sz="1200" i="1" dirty="0">
                <a:solidFill>
                  <a:schemeClr val="accent6"/>
                </a:solidFill>
              </a:rPr>
              <a:t>to create a novel research tool, which may open the prospects for </a:t>
            </a:r>
            <a:r>
              <a:rPr lang="en-GB" sz="1200" i="1" u="sng" dirty="0">
                <a:solidFill>
                  <a:schemeClr val="accent6"/>
                </a:solidFill>
              </a:rPr>
              <a:t>new research opportunities in a broad domain of basic and applied science</a:t>
            </a:r>
            <a:r>
              <a:rPr lang="en-GB" sz="1200" i="1" dirty="0">
                <a:solidFill>
                  <a:schemeClr val="accent6"/>
                </a:solidFill>
              </a:rPr>
              <a:t> at the LHC. »</a:t>
            </a:r>
          </a:p>
        </p:txBody>
      </p:sp>
      <p:sp>
        <p:nvSpPr>
          <p:cNvPr id="9" name="ZoneTexte 6">
            <a:extLst>
              <a:ext uri="{FF2B5EF4-FFF2-40B4-BE49-F238E27FC236}">
                <a16:creationId xmlns:a16="http://schemas.microsoft.com/office/drawing/2014/main" id="{4E623E73-A024-F24E-8B78-2C68AB18FE29}"/>
              </a:ext>
            </a:extLst>
          </p:cNvPr>
          <p:cNvSpPr txBox="1"/>
          <p:nvPr/>
        </p:nvSpPr>
        <p:spPr>
          <a:xfrm>
            <a:off x="3336302" y="1185147"/>
            <a:ext cx="2704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u="sng" dirty="0">
                <a:solidFill>
                  <a:schemeClr val="accent6">
                    <a:lumMod val="75000"/>
                  </a:schemeClr>
                </a:solidFill>
              </a:rPr>
              <a:t>As received from the SPSC referees</a:t>
            </a:r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:</a:t>
            </a:r>
            <a:endParaRPr lang="en-GB" sz="1200" i="1" dirty="0">
              <a:solidFill>
                <a:schemeClr val="accent6"/>
              </a:solidFill>
            </a:endParaRPr>
          </a:p>
        </p:txBody>
      </p:sp>
      <p:sp>
        <p:nvSpPr>
          <p:cNvPr id="10" name="ZoneTexte 10">
            <a:extLst>
              <a:ext uri="{FF2B5EF4-FFF2-40B4-BE49-F238E27FC236}">
                <a16:creationId xmlns:a16="http://schemas.microsoft.com/office/drawing/2014/main" id="{A7220947-9002-B54B-910C-8ED33C166FDA}"/>
              </a:ext>
            </a:extLst>
          </p:cNvPr>
          <p:cNvSpPr txBox="1"/>
          <p:nvPr/>
        </p:nvSpPr>
        <p:spPr>
          <a:xfrm>
            <a:off x="3651603" y="2974775"/>
            <a:ext cx="4805834" cy="276999"/>
          </a:xfrm>
          <a:prstGeom prst="rect">
            <a:avLst/>
          </a:prstGeom>
          <a:solidFill>
            <a:srgbClr val="F4D4AB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“</a:t>
            </a:r>
            <a:r>
              <a:rPr lang="en-US" sz="1200" i="1" dirty="0">
                <a:solidFill>
                  <a:schemeClr val="tx1"/>
                </a:solidFill>
              </a:rPr>
              <a:t>Menhir Photonics” laser  delivered on the 2</a:t>
            </a:r>
            <a:r>
              <a:rPr lang="en-US" sz="1200" i="1" baseline="30000" dirty="0">
                <a:solidFill>
                  <a:schemeClr val="tx1"/>
                </a:solidFill>
              </a:rPr>
              <a:t>nd</a:t>
            </a:r>
            <a:r>
              <a:rPr lang="en-US" sz="1200" i="1" dirty="0">
                <a:solidFill>
                  <a:schemeClr val="tx1"/>
                </a:solidFill>
              </a:rPr>
              <a:t> November 2023</a:t>
            </a:r>
            <a:r>
              <a:rPr lang="fr-FR" sz="1200" i="1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fr-FR" sz="1200" i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" name="ZoneTexte 10">
            <a:extLst>
              <a:ext uri="{FF2B5EF4-FFF2-40B4-BE49-F238E27FC236}">
                <a16:creationId xmlns:a16="http://schemas.microsoft.com/office/drawing/2014/main" id="{63424C5D-74DF-2246-84A4-F7144E8AD998}"/>
              </a:ext>
            </a:extLst>
          </p:cNvPr>
          <p:cNvSpPr txBox="1"/>
          <p:nvPr/>
        </p:nvSpPr>
        <p:spPr>
          <a:xfrm>
            <a:off x="3646681" y="4377202"/>
            <a:ext cx="4805834" cy="276999"/>
          </a:xfrm>
          <a:prstGeom prst="rect">
            <a:avLst/>
          </a:prstGeom>
          <a:solidFill>
            <a:srgbClr val="F4D4AB"/>
          </a:solidFill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tx1"/>
                </a:solidFill>
              </a:rPr>
              <a:t>Experiment installation – LS3 - 2026-2027 </a:t>
            </a:r>
            <a:r>
              <a:rPr lang="en-GB" sz="1200" b="1" i="1" dirty="0">
                <a:solidFill>
                  <a:schemeClr val="tx1"/>
                </a:solidFill>
              </a:rPr>
              <a:t> </a:t>
            </a:r>
            <a:r>
              <a:rPr lang="en-GB" sz="1200" i="1" dirty="0">
                <a:solidFill>
                  <a:schemeClr val="tx1"/>
                </a:solidFill>
              </a:rPr>
              <a:t> </a:t>
            </a:r>
          </a:p>
        </p:txBody>
      </p:sp>
      <p:cxnSp>
        <p:nvCxnSpPr>
          <p:cNvPr id="13" name="Straight Connector 17">
            <a:extLst>
              <a:ext uri="{FF2B5EF4-FFF2-40B4-BE49-F238E27FC236}">
                <a16:creationId xmlns:a16="http://schemas.microsoft.com/office/drawing/2014/main" id="{C68F43B5-349F-3143-A98F-78ADBBED3AA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244868" y="4132881"/>
            <a:ext cx="324407" cy="0"/>
          </a:xfrm>
          <a:prstGeom prst="line">
            <a:avLst/>
          </a:prstGeom>
          <a:noFill/>
          <a:ln w="38100">
            <a:solidFill>
              <a:schemeClr val="accent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7">
            <a:extLst>
              <a:ext uri="{FF2B5EF4-FFF2-40B4-BE49-F238E27FC236}">
                <a16:creationId xmlns:a16="http://schemas.microsoft.com/office/drawing/2014/main" id="{380B70E7-246B-7D46-8C84-0B795B40304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221356" y="4528705"/>
            <a:ext cx="324407" cy="0"/>
          </a:xfrm>
          <a:prstGeom prst="line">
            <a:avLst/>
          </a:prstGeom>
          <a:noFill/>
          <a:ln w="38100">
            <a:solidFill>
              <a:schemeClr val="accent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ZoneTexte 10">
            <a:extLst>
              <a:ext uri="{FF2B5EF4-FFF2-40B4-BE49-F238E27FC236}">
                <a16:creationId xmlns:a16="http://schemas.microsoft.com/office/drawing/2014/main" id="{C8CF3BA6-1DA8-D8C6-FE9F-CFE8B4B4371A}"/>
              </a:ext>
            </a:extLst>
          </p:cNvPr>
          <p:cNvSpPr txBox="1"/>
          <p:nvPr/>
        </p:nvSpPr>
        <p:spPr>
          <a:xfrm>
            <a:off x="3652927" y="3383130"/>
            <a:ext cx="4805834" cy="461665"/>
          </a:xfrm>
          <a:prstGeom prst="rect">
            <a:avLst/>
          </a:prstGeom>
          <a:solidFill>
            <a:srgbClr val="F4D4AB"/>
          </a:solidFill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tx1"/>
                </a:solidFill>
                <a:sym typeface="Wingdings" pitchFamily="2" charset="2"/>
              </a:rPr>
              <a:t>Power test experiment with this laser, R&amp;D amplifier, and new R&amp;D mirrors</a:t>
            </a:r>
            <a:r>
              <a:rPr lang="en-GB" sz="1200" i="1" dirty="0">
                <a:solidFill>
                  <a:schemeClr val="accent6"/>
                </a:solidFill>
                <a:sym typeface="Wingdings" pitchFamily="2" charset="2"/>
              </a:rPr>
              <a:t> at IJCLab (Orsay)</a:t>
            </a:r>
            <a:r>
              <a:rPr lang="en-GB" sz="1200" i="1" dirty="0">
                <a:solidFill>
                  <a:schemeClr val="tx1"/>
                </a:solidFill>
                <a:sym typeface="Wingdings" pitchFamily="2" charset="2"/>
              </a:rPr>
              <a:t> ongoing</a:t>
            </a:r>
            <a:r>
              <a:rPr lang="en-GB" sz="1200" i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ZoneTexte 10">
            <a:extLst>
              <a:ext uri="{FF2B5EF4-FFF2-40B4-BE49-F238E27FC236}">
                <a16:creationId xmlns:a16="http://schemas.microsoft.com/office/drawing/2014/main" id="{868DBB8F-DEC6-9924-F49E-89CBC6AEE361}"/>
              </a:ext>
            </a:extLst>
          </p:cNvPr>
          <p:cNvSpPr txBox="1"/>
          <p:nvPr/>
        </p:nvSpPr>
        <p:spPr>
          <a:xfrm>
            <a:off x="3663151" y="2591030"/>
            <a:ext cx="4805834" cy="276999"/>
          </a:xfrm>
          <a:prstGeom prst="rect">
            <a:avLst/>
          </a:prstGeom>
          <a:solidFill>
            <a:srgbClr val="F4D4AB"/>
          </a:solidFill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1"/>
                </a:solidFill>
                <a:sym typeface="Wingdings" pitchFamily="2" charset="2"/>
              </a:rPr>
              <a:t>Design of the laser light transport line finalized </a:t>
            </a:r>
            <a:r>
              <a:rPr lang="fr-FR" sz="1200" i="1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fr-FR" sz="1200" i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ZoneTexte 10">
            <a:extLst>
              <a:ext uri="{FF2B5EF4-FFF2-40B4-BE49-F238E27FC236}">
                <a16:creationId xmlns:a16="http://schemas.microsoft.com/office/drawing/2014/main" id="{305916E2-D28B-4719-7AEC-6249D82E566A}"/>
              </a:ext>
            </a:extLst>
          </p:cNvPr>
          <p:cNvSpPr txBox="1"/>
          <p:nvPr/>
        </p:nvSpPr>
        <p:spPr>
          <a:xfrm>
            <a:off x="3651035" y="3972253"/>
            <a:ext cx="4805834" cy="276999"/>
          </a:xfrm>
          <a:prstGeom prst="rect">
            <a:avLst/>
          </a:prstGeom>
          <a:solidFill>
            <a:srgbClr val="F4D4AB"/>
          </a:solidFill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tx1"/>
                </a:solidFill>
              </a:rPr>
              <a:t>Vibration tests in the SPS tunnel  –- YETS 2024/2025   </a:t>
            </a:r>
          </a:p>
        </p:txBody>
      </p:sp>
      <p:cxnSp>
        <p:nvCxnSpPr>
          <p:cNvPr id="6" name="Straight Connector 17">
            <a:extLst>
              <a:ext uri="{FF2B5EF4-FFF2-40B4-BE49-F238E27FC236}">
                <a16:creationId xmlns:a16="http://schemas.microsoft.com/office/drawing/2014/main" id="{3D4DF59C-9D25-1FAA-7D26-7BD241B4215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230291" y="3116440"/>
            <a:ext cx="324407" cy="0"/>
          </a:xfrm>
          <a:prstGeom prst="line">
            <a:avLst/>
          </a:prstGeom>
          <a:noFill/>
          <a:ln w="38100">
            <a:solidFill>
              <a:schemeClr val="accent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Connector 17">
            <a:extLst>
              <a:ext uri="{FF2B5EF4-FFF2-40B4-BE49-F238E27FC236}">
                <a16:creationId xmlns:a16="http://schemas.microsoft.com/office/drawing/2014/main" id="{163E5285-D052-3BBC-192A-4DC4F7030E4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236160" y="3636493"/>
            <a:ext cx="324407" cy="0"/>
          </a:xfrm>
          <a:prstGeom prst="line">
            <a:avLst/>
          </a:prstGeom>
          <a:noFill/>
          <a:ln w="38100">
            <a:solidFill>
              <a:schemeClr val="accent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63D0E6D2-75BE-0C9A-5891-2BE96610B19F}"/>
              </a:ext>
            </a:extLst>
          </p:cNvPr>
          <p:cNvSpPr txBox="1"/>
          <p:nvPr/>
        </p:nvSpPr>
        <p:spPr>
          <a:xfrm>
            <a:off x="3640622" y="2202741"/>
            <a:ext cx="4805834" cy="276999"/>
          </a:xfrm>
          <a:prstGeom prst="rect">
            <a:avLst/>
          </a:prstGeom>
          <a:solidFill>
            <a:srgbClr val="F4D4AB"/>
          </a:solidFill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1"/>
                </a:solidFill>
                <a:sym typeface="Wingdings" pitchFamily="2" charset="2"/>
              </a:rPr>
              <a:t>Integration and operation model of the PoP experiment finalized </a:t>
            </a:r>
            <a:r>
              <a:rPr lang="fr-FR" sz="1200" i="1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fr-FR" sz="1200" i="1" dirty="0">
                <a:solidFill>
                  <a:schemeClr val="tx1"/>
                </a:solidFill>
              </a:rPr>
              <a:t> </a:t>
            </a:r>
          </a:p>
        </p:txBody>
      </p:sp>
      <p:cxnSp>
        <p:nvCxnSpPr>
          <p:cNvPr id="14" name="Straight Connector 17">
            <a:extLst>
              <a:ext uri="{FF2B5EF4-FFF2-40B4-BE49-F238E27FC236}">
                <a16:creationId xmlns:a16="http://schemas.microsoft.com/office/drawing/2014/main" id="{C218ADFD-9EEA-A4CC-6D3B-43E0BF888FB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231616" y="2720200"/>
            <a:ext cx="324407" cy="0"/>
          </a:xfrm>
          <a:prstGeom prst="line">
            <a:avLst/>
          </a:prstGeom>
          <a:noFill/>
          <a:ln w="38100">
            <a:solidFill>
              <a:schemeClr val="accent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7">
            <a:extLst>
              <a:ext uri="{FF2B5EF4-FFF2-40B4-BE49-F238E27FC236}">
                <a16:creationId xmlns:a16="http://schemas.microsoft.com/office/drawing/2014/main" id="{4856BB37-8FFF-814D-28F1-748802C5347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231616" y="2370342"/>
            <a:ext cx="324407" cy="0"/>
          </a:xfrm>
          <a:prstGeom prst="line">
            <a:avLst/>
          </a:prstGeom>
          <a:noFill/>
          <a:ln w="38100">
            <a:solidFill>
              <a:schemeClr val="accent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40563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943" name="Rectangle 39942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945" name="Rectangle 39944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-17019"/>
            <a:ext cx="9143998" cy="3280596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947" name="Rectangle 39946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931539" y="-2948881"/>
            <a:ext cx="3280918" cy="9144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949" name="Rectangle 39948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102522" y="-2777901"/>
            <a:ext cx="3280596" cy="880235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951" name="Rectangle 39950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" y="-17017"/>
            <a:ext cx="6406863" cy="3280594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953" name="Freeform: Shape 39952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4459073" y="-774039"/>
            <a:ext cx="3742610" cy="3329347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9937" name="Titre 1">
            <a:extLst>
              <a:ext uri="{FF2B5EF4-FFF2-40B4-BE49-F238E27FC236}">
                <a16:creationId xmlns:a16="http://schemas.microsoft.com/office/drawing/2014/main" id="{233B8810-FF63-0E4E-8933-BEB381999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397" y="551329"/>
            <a:ext cx="8189843" cy="219635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defTabSz="914400" eaLnBrk="1" hangingPunct="1">
              <a:lnSpc>
                <a:spcPct val="90000"/>
              </a:lnSpc>
            </a:pPr>
            <a:r>
              <a:rPr lang="en-US" altLang="pl-PL" sz="3600" kern="1200" dirty="0">
                <a:solidFill>
                  <a:srgbClr val="FFFFFF"/>
                </a:solidFill>
              </a:rPr>
              <a:t>Gamma Factory research programme</a:t>
            </a:r>
            <a:br>
              <a:rPr lang="en-US" altLang="pl-PL" sz="3600" kern="1200" dirty="0">
                <a:solidFill>
                  <a:srgbClr val="FFFFFF"/>
                </a:solidFill>
              </a:rPr>
            </a:br>
            <a:r>
              <a:rPr lang="en-US" altLang="pl-PL" sz="3600" kern="1200" dirty="0">
                <a:solidFill>
                  <a:srgbClr val="FFFFFF"/>
                </a:solidFill>
              </a:rPr>
              <a:t>                  </a:t>
            </a:r>
            <a:endParaRPr lang="en-US" altLang="pl-PL" sz="3600" kern="120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9938" name="Espace réservé du numéro de diapositive 2">
            <a:extLst>
              <a:ext uri="{FF2B5EF4-FFF2-40B4-BE49-F238E27FC236}">
                <a16:creationId xmlns:a16="http://schemas.microsoft.com/office/drawing/2014/main" id="{6EEA668C-4E86-A646-BB49-CF3D4CC995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78240" y="4835127"/>
            <a:ext cx="336042" cy="273844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 defTabSz="91440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fld id="{3062B8F8-CFAA-994B-9D07-49554C15C82C}" type="slidenum">
              <a:rPr lang="en-US" altLang="pl-PL" sz="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pPr defTabSz="914400"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t>14</a:t>
            </a:fld>
            <a:endParaRPr lang="en-US" altLang="pl-PL" sz="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966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013AA069-78B9-FC31-0753-C9C253D28A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20"/>
          <a:stretch/>
        </p:blipFill>
        <p:spPr>
          <a:xfrm>
            <a:off x="1129084" y="1220763"/>
            <a:ext cx="5680103" cy="2532298"/>
          </a:xfrm>
          <a:prstGeom prst="rect">
            <a:avLst/>
          </a:prstGeom>
        </p:spPr>
      </p:pic>
      <p:sp>
        <p:nvSpPr>
          <p:cNvPr id="39937" name="Titre 1">
            <a:extLst>
              <a:ext uri="{FF2B5EF4-FFF2-40B4-BE49-F238E27FC236}">
                <a16:creationId xmlns:a16="http://schemas.microsoft.com/office/drawing/2014/main" id="{233B8810-FF63-0E4E-8933-BEB381999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345" y="204788"/>
            <a:ext cx="8216900" cy="725515"/>
          </a:xfrm>
          <a:noFill/>
          <a:ln>
            <a:noFill/>
            <a:miter lim="800000"/>
            <a:headEnd/>
            <a:tailEnd/>
          </a:ln>
        </p:spPr>
        <p:txBody>
          <a:bodyPr/>
          <a:lstStyle/>
          <a:p>
            <a:r>
              <a:rPr lang="en-GB" altLang="pl-PL" sz="2400" u="sng" dirty="0"/>
              <a:t>GF studies:  </a:t>
            </a:r>
            <a:r>
              <a:rPr lang="en-GB" altLang="pl-PL" sz="2400" dirty="0">
                <a:solidFill>
                  <a:schemeClr val="accent6"/>
                </a:solidFill>
              </a:rPr>
              <a:t>recently  published papers (INSPIRE)  </a:t>
            </a:r>
          </a:p>
        </p:txBody>
      </p:sp>
      <p:sp>
        <p:nvSpPr>
          <p:cNvPr id="39938" name="Espace réservé du numéro de diapositive 2">
            <a:extLst>
              <a:ext uri="{FF2B5EF4-FFF2-40B4-BE49-F238E27FC236}">
                <a16:creationId xmlns:a16="http://schemas.microsoft.com/office/drawing/2014/main" id="{6EEA668C-4E86-A646-BB49-CF3D4CC995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3062B8F8-CFAA-994B-9D07-49554C15C82C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15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659DF679-C566-9344-A7C8-F0615687B7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361" y="4137060"/>
            <a:ext cx="7811545" cy="373306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GB" altLang="pl-PL" sz="1200" i="1" dirty="0">
                <a:solidFill>
                  <a:schemeClr val="tx1"/>
                </a:solidFill>
              </a:rPr>
              <a:t>Special issue of “Annalen der Physik” -- devoted to the </a:t>
            </a:r>
            <a:r>
              <a:rPr lang="en-GB" altLang="pl-PL" sz="1200" i="1" dirty="0">
                <a:solidFill>
                  <a:srgbClr val="FF0000"/>
                </a:solidFill>
              </a:rPr>
              <a:t>GF physics highlights </a:t>
            </a:r>
            <a:r>
              <a:rPr lang="en-GB" altLang="pl-PL" sz="1200" i="1" dirty="0">
                <a:solidFill>
                  <a:schemeClr val="tx1"/>
                </a:solidFill>
              </a:rPr>
              <a:t>-- published in March 2022</a:t>
            </a:r>
            <a:r>
              <a:rPr lang="en-GB" altLang="pl-PL" sz="1000" i="1" dirty="0">
                <a:solidFill>
                  <a:schemeClr val="tx1"/>
                </a:solidFill>
              </a:rPr>
              <a:t>.  </a:t>
            </a:r>
            <a:endParaRPr lang="en-GB" altLang="pl-PL" sz="1000" dirty="0">
              <a:solidFill>
                <a:schemeClr val="tx1"/>
              </a:solidFill>
            </a:endParaRPr>
          </a:p>
          <a:p>
            <a:endParaRPr lang="en-GB" altLang="pl-PL" dirty="0">
              <a:solidFill>
                <a:srgbClr val="FF0000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67BAA07-C373-443D-2FE7-2323F1507703}"/>
              </a:ext>
            </a:extLst>
          </p:cNvPr>
          <p:cNvSpPr/>
          <p:nvPr/>
        </p:nvSpPr>
        <p:spPr bwMode="auto">
          <a:xfrm>
            <a:off x="2096052" y="1220763"/>
            <a:ext cx="1232452" cy="26835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1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rgbClr val="00CC99"/>
              </a:solidFill>
              <a:effectLst/>
              <a:latin typeface="Arial" charset="0"/>
              <a:ea typeface="ＭＳ Ｐゴシック" charset="0"/>
            </a:endParaRP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371BE9A7-E88E-9CDF-C38D-4FBB24F821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1529" y="2174240"/>
            <a:ext cx="3049556" cy="795020"/>
          </a:xfrm>
          <a:prstGeom prst="rect">
            <a:avLst/>
          </a:prstGeom>
        </p:spPr>
      </p:pic>
      <p:sp>
        <p:nvSpPr>
          <p:cNvPr id="7" name="Left Arrow 6">
            <a:extLst>
              <a:ext uri="{FF2B5EF4-FFF2-40B4-BE49-F238E27FC236}">
                <a16:creationId xmlns:a16="http://schemas.microsoft.com/office/drawing/2014/main" id="{8F4B87CE-2A70-3916-993D-6F17EEF09969}"/>
              </a:ext>
            </a:extLst>
          </p:cNvPr>
          <p:cNvSpPr/>
          <p:nvPr/>
        </p:nvSpPr>
        <p:spPr bwMode="auto">
          <a:xfrm>
            <a:off x="4293704" y="2486912"/>
            <a:ext cx="278296" cy="168824"/>
          </a:xfrm>
          <a:prstGeom prst="leftArrow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1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rgbClr val="00CC99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1293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Espace réservé du numéro de diapositive 2">
            <a:extLst>
              <a:ext uri="{FF2B5EF4-FFF2-40B4-BE49-F238E27FC236}">
                <a16:creationId xmlns:a16="http://schemas.microsoft.com/office/drawing/2014/main" id="{14E983CF-FD31-2041-958A-4C43C13547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8C8CF2F6-9E22-9249-B984-32AE7937C07D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16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6A83154-258A-6C4F-A3E8-10E3B4551BAF}"/>
              </a:ext>
            </a:extLst>
          </p:cNvPr>
          <p:cNvSpPr txBox="1"/>
          <p:nvPr/>
        </p:nvSpPr>
        <p:spPr>
          <a:xfrm>
            <a:off x="279400" y="1101431"/>
            <a:ext cx="8451850" cy="352901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 marL="342900" indent="-3429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171450" indent="-1714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pl-PL" sz="1400" b="1" i="1" dirty="0">
                <a:solidFill>
                  <a:srgbClr val="FF0000"/>
                </a:solidFill>
              </a:rPr>
              <a:t>particle physics </a:t>
            </a:r>
            <a:r>
              <a:rPr lang="en-GB" altLang="pl-PL" sz="1400" i="1" dirty="0">
                <a:solidFill>
                  <a:schemeClr val="tx1"/>
                </a:solidFill>
              </a:rPr>
              <a:t> (precision QED and EW studies, vacuum birefringence, Higgs physics in</a:t>
            </a:r>
            <a:r>
              <a:rPr lang="en-GB" altLang="pl-PL" sz="1400" i="1" dirty="0">
                <a:solidFill>
                  <a:schemeClr val="tx1"/>
                </a:solidFill>
                <a:latin typeface="Symbol" pitchFamily="2" charset="2"/>
              </a:rPr>
              <a:t> gg </a:t>
            </a:r>
            <a:r>
              <a:rPr lang="en-GB" altLang="pl-PL" sz="1400" i="1" dirty="0">
                <a:solidFill>
                  <a:schemeClr val="tx1"/>
                </a:solidFill>
              </a:rPr>
              <a:t>collision mode, rare muon decays, precision neutrino physics, QCD-confinement studies, …);</a:t>
            </a:r>
          </a:p>
          <a:p>
            <a:pPr marL="171450" indent="-1714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pl-PL" sz="1400" b="1" i="1" dirty="0">
                <a:solidFill>
                  <a:srgbClr val="FF0000"/>
                </a:solidFill>
              </a:rPr>
              <a:t>nuclear physics </a:t>
            </a:r>
            <a:r>
              <a:rPr lang="en-GB" altLang="pl-PL" sz="1400" i="1" dirty="0">
                <a:solidFill>
                  <a:schemeClr val="tx1"/>
                </a:solidFill>
              </a:rPr>
              <a:t>( nuclear spectroscopy, cross-talk of nuclear and atomic processes, GDR, nuclear photo-physics, photo-fission research, gamma polarimetry, physics of rare radioactive nuclides,… );</a:t>
            </a:r>
          </a:p>
          <a:p>
            <a:pPr marL="171450" indent="-1714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pl-PL" sz="1400" b="1" i="1" dirty="0">
                <a:solidFill>
                  <a:srgbClr val="FF0000"/>
                </a:solidFill>
              </a:rPr>
              <a:t>atomic physics </a:t>
            </a:r>
            <a:r>
              <a:rPr lang="en-GB" altLang="pl-PL" sz="1400" i="1" dirty="0">
                <a:solidFill>
                  <a:schemeClr val="tx1"/>
                </a:solidFill>
              </a:rPr>
              <a:t>(highly charged atoms, electronic and muonic atoms, pionic and kaonic atoms); </a:t>
            </a:r>
          </a:p>
          <a:p>
            <a:pPr marL="171450" indent="-1714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pl-PL" sz="1400" b="1" i="1" dirty="0">
                <a:solidFill>
                  <a:srgbClr val="FF0000"/>
                </a:solidFill>
              </a:rPr>
              <a:t>astrophysics  </a:t>
            </a:r>
            <a:r>
              <a:rPr lang="en-GB" altLang="pl-PL" sz="1400" i="1" dirty="0">
                <a:solidFill>
                  <a:schemeClr val="tx1"/>
                </a:solidFill>
              </a:rPr>
              <a:t>(dark matter searches, gravitational waves detection, gravitational effects  of cold particle beams, </a:t>
            </a:r>
            <a:r>
              <a:rPr lang="en-GB" altLang="pl-PL" sz="1400" i="1" baseline="30000" dirty="0">
                <a:solidFill>
                  <a:schemeClr val="tx1"/>
                </a:solidFill>
              </a:rPr>
              <a:t>16</a:t>
            </a:r>
            <a:r>
              <a:rPr lang="en-GB" altLang="pl-PL" sz="1400" i="1" dirty="0">
                <a:solidFill>
                  <a:schemeClr val="tx1"/>
                </a:solidFill>
              </a:rPr>
              <a:t>O(</a:t>
            </a:r>
            <a:r>
              <a:rPr lang="en-GB" altLang="pl-PL" sz="1400" i="1" dirty="0">
                <a:solidFill>
                  <a:schemeClr val="tx1"/>
                </a:solidFill>
                <a:latin typeface="Symbol" pitchFamily="2" charset="2"/>
              </a:rPr>
              <a:t>g,a</a:t>
            </a:r>
            <a:r>
              <a:rPr lang="en-GB" altLang="pl-PL" sz="1400" i="1" dirty="0">
                <a:solidFill>
                  <a:schemeClr val="tx1"/>
                </a:solidFill>
              </a:rPr>
              <a:t>)</a:t>
            </a:r>
            <a:r>
              <a:rPr lang="en-GB" altLang="pl-PL" sz="1400" i="1" baseline="30000" dirty="0">
                <a:solidFill>
                  <a:schemeClr val="tx1"/>
                </a:solidFill>
              </a:rPr>
              <a:t>12</a:t>
            </a:r>
            <a:r>
              <a:rPr lang="en-GB" altLang="pl-PL" sz="1400" i="1" dirty="0">
                <a:solidFill>
                  <a:schemeClr val="tx1"/>
                </a:solidFill>
              </a:rPr>
              <a:t>C reaction and S-factors…);</a:t>
            </a:r>
          </a:p>
          <a:p>
            <a:pPr marL="171450" indent="-1714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pl-PL" sz="1400" b="1" i="1" dirty="0">
                <a:solidFill>
                  <a:srgbClr val="FF0000"/>
                </a:solidFill>
              </a:rPr>
              <a:t>fundamental   physics </a:t>
            </a:r>
            <a:r>
              <a:rPr lang="en-GB" altLang="pl-PL" sz="1400" i="1" dirty="0">
                <a:solidFill>
                  <a:schemeClr val="tx1"/>
                </a:solidFill>
              </a:rPr>
              <a:t>(studies of the basic symmetries of the universe, atomic interferometry,…); </a:t>
            </a:r>
          </a:p>
          <a:p>
            <a:pPr marL="171450" indent="-1714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pl-PL" sz="1400" b="1" i="1" dirty="0">
                <a:solidFill>
                  <a:srgbClr val="FF0000"/>
                </a:solidFill>
              </a:rPr>
              <a:t>accelerator physics </a:t>
            </a:r>
            <a:r>
              <a:rPr lang="en-GB" altLang="pl-PL" sz="1400" i="1" dirty="0">
                <a:solidFill>
                  <a:schemeClr val="tx1"/>
                </a:solidFill>
              </a:rPr>
              <a:t>(beam cooling techniques, low emittance hadronic beams, plasma wake field acceleration, high intensity polarised positron and muon sources, beams of radioactive ions and neutrons, very narrow band, and flavour-tagged neutrino beams, neutron sources…);</a:t>
            </a:r>
          </a:p>
          <a:p>
            <a:pPr marL="171450" indent="-1714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pl-PL" sz="1400" b="1" i="1" dirty="0">
                <a:solidFill>
                  <a:srgbClr val="FF0000"/>
                </a:solidFill>
              </a:rPr>
              <a:t>applied physics </a:t>
            </a:r>
            <a:r>
              <a:rPr lang="en-GB" altLang="pl-PL" sz="1400" i="1" dirty="0">
                <a:solidFill>
                  <a:schemeClr val="tx1"/>
                </a:solidFill>
              </a:rPr>
              <a:t>(</a:t>
            </a:r>
            <a:r>
              <a:rPr lang="en-GB" altLang="pl-PL" sz="1400" b="1" i="1" dirty="0">
                <a:solidFill>
                  <a:schemeClr val="tx1"/>
                </a:solidFill>
              </a:rPr>
              <a:t>accelerator driven energy sources</a:t>
            </a:r>
            <a:r>
              <a:rPr lang="en-GB" altLang="pl-PL" sz="1400" i="1" dirty="0">
                <a:solidFill>
                  <a:schemeClr val="tx1"/>
                </a:solidFill>
              </a:rPr>
              <a:t>,  fusion research, medical isotopes and isomers  production).</a:t>
            </a:r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C90FEE23-B1C9-0C4F-A6D4-BBCFC37163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400" y="106360"/>
            <a:ext cx="8451850" cy="85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pl-PL" sz="2400" dirty="0">
                <a:solidFill>
                  <a:schemeClr val="accent6"/>
                </a:solidFill>
              </a:rPr>
              <a:t>Examples of potential applications domains of 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pl-PL" sz="2400" dirty="0">
                <a:solidFill>
                  <a:schemeClr val="accent6"/>
                </a:solidFill>
              </a:rPr>
              <a:t>the </a:t>
            </a:r>
            <a:r>
              <a:rPr lang="en-US" altLang="pl-PL" sz="2400" i="1" dirty="0">
                <a:solidFill>
                  <a:schemeClr val="accent6"/>
                </a:solidFill>
              </a:rPr>
              <a:t>Gamma Factory</a:t>
            </a:r>
            <a:r>
              <a:rPr lang="en-US" altLang="pl-PL" sz="2400" dirty="0">
                <a:solidFill>
                  <a:schemeClr val="accent6"/>
                </a:solidFill>
              </a:rPr>
              <a:t> research tools</a:t>
            </a:r>
            <a:endParaRPr lang="en-US" altLang="pl-PL" sz="2400" u="sng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re 1">
            <a:extLst>
              <a:ext uri="{FF2B5EF4-FFF2-40B4-BE49-F238E27FC236}">
                <a16:creationId xmlns:a16="http://schemas.microsoft.com/office/drawing/2014/main" id="{233B8810-FF63-0E4E-8933-BEB381999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752" y="1499151"/>
            <a:ext cx="8216900" cy="930275"/>
          </a:xfrm>
          <a:solidFill>
            <a:srgbClr val="D6D6F5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altLang="pl-PL" dirty="0"/>
              <a:t>Long term vision </a:t>
            </a:r>
          </a:p>
        </p:txBody>
      </p:sp>
      <p:sp>
        <p:nvSpPr>
          <p:cNvPr id="39938" name="Espace réservé du numéro de diapositive 2">
            <a:extLst>
              <a:ext uri="{FF2B5EF4-FFF2-40B4-BE49-F238E27FC236}">
                <a16:creationId xmlns:a16="http://schemas.microsoft.com/office/drawing/2014/main" id="{6EEA668C-4E86-A646-BB49-CF3D4CC995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3062B8F8-CFAA-994B-9D07-49554C15C82C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17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381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Number Placeholder 2">
            <a:extLst>
              <a:ext uri="{FF2B5EF4-FFF2-40B4-BE49-F238E27FC236}">
                <a16:creationId xmlns:a16="http://schemas.microsoft.com/office/drawing/2014/main" id="{6BD98943-7203-CD4F-A946-E51709A4086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39803" y="4698363"/>
            <a:ext cx="2125663" cy="3524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DE4C5800-81CB-8D4A-B835-98C742CFCF33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18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  <p:sp>
        <p:nvSpPr>
          <p:cNvPr id="18434" name="Titre 1">
            <a:extLst>
              <a:ext uri="{FF2B5EF4-FFF2-40B4-BE49-F238E27FC236}">
                <a16:creationId xmlns:a16="http://schemas.microsoft.com/office/drawing/2014/main" id="{F255113E-87BD-0E41-9944-2B0EC8F2E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948" y="143426"/>
            <a:ext cx="8250541" cy="1042988"/>
          </a:xfrm>
          <a:solidFill>
            <a:schemeClr val="accent5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GB" sz="2400" dirty="0">
                <a:solidFill>
                  <a:schemeClr val="tx1"/>
                </a:solidFill>
              </a:rPr>
              <a:t>A potential place of the </a:t>
            </a:r>
            <a:r>
              <a:rPr lang="en-GB" sz="2400" dirty="0">
                <a:solidFill>
                  <a:srgbClr val="C00000"/>
                </a:solidFill>
              </a:rPr>
              <a:t>Gamma Factory (GF) </a:t>
            </a:r>
            <a:r>
              <a:rPr lang="en-GB" sz="2400" dirty="0">
                <a:solidFill>
                  <a:schemeClr val="tx1"/>
                </a:solidFill>
              </a:rPr>
              <a:t>in the future CERN research programme 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5" name="ZoneTexte 3">
            <a:extLst>
              <a:ext uri="{FF2B5EF4-FFF2-40B4-BE49-F238E27FC236}">
                <a16:creationId xmlns:a16="http://schemas.microsoft.com/office/drawing/2014/main" id="{28002F32-9A66-AD44-86BE-B5962812F7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4" y="1320800"/>
            <a:ext cx="8463325" cy="265831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285750" indent="-2857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altLang="pl-PL" sz="1400" i="1" dirty="0">
                <a:solidFill>
                  <a:schemeClr val="tx1"/>
                </a:solidFill>
              </a:rPr>
              <a:t>The </a:t>
            </a:r>
            <a:r>
              <a:rPr lang="en-GB" altLang="pl-PL" sz="1400" b="1" i="1" dirty="0">
                <a:solidFill>
                  <a:schemeClr val="tx1"/>
                </a:solidFill>
              </a:rPr>
              <a:t>next</a:t>
            </a:r>
            <a:r>
              <a:rPr lang="en-GB" altLang="pl-PL" sz="1400" i="1" dirty="0">
                <a:solidFill>
                  <a:schemeClr val="tx1"/>
                </a:solidFill>
              </a:rPr>
              <a:t> CERN </a:t>
            </a:r>
            <a:r>
              <a:rPr lang="en-GB" altLang="pl-PL" sz="1400" b="1" i="1" dirty="0">
                <a:solidFill>
                  <a:schemeClr val="tx1"/>
                </a:solidFill>
              </a:rPr>
              <a:t>high-energy frontier</a:t>
            </a:r>
            <a:r>
              <a:rPr lang="en-GB" altLang="pl-PL" sz="1400" i="1" dirty="0">
                <a:solidFill>
                  <a:schemeClr val="tx1"/>
                </a:solidFill>
              </a:rPr>
              <a:t> project (if ever constructed) may take </a:t>
            </a:r>
            <a:r>
              <a:rPr lang="en-GB" altLang="pl-PL" sz="1400" b="1" i="1" dirty="0">
                <a:solidFill>
                  <a:schemeClr val="tx1"/>
                </a:solidFill>
              </a:rPr>
              <a:t>long time</a:t>
            </a:r>
            <a:r>
              <a:rPr lang="en-GB" altLang="pl-PL" sz="1400" i="1" dirty="0">
                <a:solidFill>
                  <a:schemeClr val="tx1"/>
                </a:solidFill>
              </a:rPr>
              <a:t> to be approved, built and become operational, … </a:t>
            </a:r>
            <a:r>
              <a:rPr lang="en-GB" altLang="pl-PL" sz="1400" i="1" dirty="0">
                <a:solidFill>
                  <a:schemeClr val="accent6"/>
                </a:solidFill>
              </a:rPr>
              <a:t>unlikely before 2050-ties</a:t>
            </a:r>
          </a:p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endParaRPr lang="en-GB" altLang="pl-PL" sz="1200" i="1" dirty="0">
              <a:solidFill>
                <a:schemeClr val="tx1"/>
              </a:solidFill>
            </a:endParaRPr>
          </a:p>
          <a:p>
            <a:pPr marL="285750" indent="-2857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altLang="pl-PL" sz="1400" i="1" dirty="0">
                <a:solidFill>
                  <a:srgbClr val="FF0000"/>
                </a:solidFill>
              </a:rPr>
              <a:t>The </a:t>
            </a:r>
            <a:r>
              <a:rPr lang="en-GB" altLang="pl-PL" sz="1400" b="1" i="1" dirty="0">
                <a:solidFill>
                  <a:srgbClr val="FF0000"/>
                </a:solidFill>
              </a:rPr>
              <a:t>present</a:t>
            </a:r>
            <a:r>
              <a:rPr lang="en-GB" altLang="pl-PL" sz="1400" i="1" dirty="0">
                <a:solidFill>
                  <a:srgbClr val="FF0000"/>
                </a:solidFill>
              </a:rPr>
              <a:t> LHC </a:t>
            </a:r>
            <a:r>
              <a:rPr lang="en-GB" altLang="pl-PL" sz="1400" b="1" i="1" dirty="0">
                <a:solidFill>
                  <a:srgbClr val="FF0000"/>
                </a:solidFill>
              </a:rPr>
              <a:t>research programme</a:t>
            </a:r>
            <a:r>
              <a:rPr lang="en-GB" altLang="pl-PL" sz="1400" i="1" dirty="0">
                <a:solidFill>
                  <a:srgbClr val="FF0000"/>
                </a:solidFill>
              </a:rPr>
              <a:t> will certainly reach </a:t>
            </a:r>
            <a:r>
              <a:rPr lang="en-GB" altLang="pl-PL" sz="1400" b="1" i="1" dirty="0">
                <a:solidFill>
                  <a:srgbClr val="FF0000"/>
                </a:solidFill>
              </a:rPr>
              <a:t>earlier</a:t>
            </a:r>
            <a:r>
              <a:rPr lang="en-GB" altLang="pl-PL" sz="1400" i="1" dirty="0">
                <a:solidFill>
                  <a:srgbClr val="FF0000"/>
                </a:solidFill>
              </a:rPr>
              <a:t> </a:t>
            </a:r>
            <a:r>
              <a:rPr lang="en-GB" altLang="pl-PL" sz="1400" i="1" dirty="0">
                <a:solidFill>
                  <a:srgbClr val="2D2DB9"/>
                </a:solidFill>
              </a:rPr>
              <a:t>(late 2030-ties?) </a:t>
            </a:r>
            <a:r>
              <a:rPr lang="en-GB" altLang="pl-PL" sz="1400" i="1" dirty="0">
                <a:solidFill>
                  <a:srgbClr val="FF0000"/>
                </a:solidFill>
              </a:rPr>
              <a:t>its discovery </a:t>
            </a:r>
            <a:r>
              <a:rPr lang="en-GB" altLang="pl-PL" sz="1400" b="1" i="1" dirty="0">
                <a:solidFill>
                  <a:srgbClr val="FF0000"/>
                </a:solidFill>
              </a:rPr>
              <a:t>saturation</a:t>
            </a:r>
            <a:r>
              <a:rPr lang="en-GB" altLang="pl-PL" sz="1400" i="1" dirty="0">
                <a:solidFill>
                  <a:srgbClr val="FF0000"/>
                </a:solidFill>
              </a:rPr>
              <a:t> </a:t>
            </a:r>
            <a:r>
              <a:rPr lang="en-GB" altLang="pl-PL" sz="1400" i="1" dirty="0">
                <a:solidFill>
                  <a:schemeClr val="accent6"/>
                </a:solidFill>
              </a:rPr>
              <a:t>(</a:t>
            </a:r>
            <a:r>
              <a:rPr lang="en-GB" altLang="pl-PL" sz="1400" i="1" dirty="0">
                <a:solidFill>
                  <a:srgbClr val="2D2DB9"/>
                </a:solidFill>
              </a:rPr>
              <a:t>L</a:t>
            </a:r>
            <a:r>
              <a:rPr lang="en-GB" altLang="pl-PL" sz="1400" i="1" baseline="-25000" dirty="0">
                <a:solidFill>
                  <a:srgbClr val="2D2DB9"/>
                </a:solidFill>
              </a:rPr>
              <a:t>int </a:t>
            </a:r>
            <a:r>
              <a:rPr lang="en-GB" altLang="pl-PL" sz="1400" i="1" dirty="0">
                <a:solidFill>
                  <a:srgbClr val="2D2DB9"/>
                </a:solidFill>
              </a:rPr>
              <a:t>~ 0.5L</a:t>
            </a:r>
            <a:r>
              <a:rPr lang="en-GB" altLang="pl-PL" sz="1400" i="1" baseline="-25000" dirty="0">
                <a:solidFill>
                  <a:srgbClr val="2D2DB9"/>
                </a:solidFill>
              </a:rPr>
              <a:t>goal</a:t>
            </a:r>
            <a:r>
              <a:rPr lang="en-GB" altLang="pl-PL" sz="1400" i="1" dirty="0">
                <a:solidFill>
                  <a:srgbClr val="2D2DB9"/>
                </a:solidFill>
              </a:rPr>
              <a:t>)</a:t>
            </a:r>
            <a:r>
              <a:rPr lang="en-GB" altLang="pl-PL" sz="1400" i="1" baseline="-25000" dirty="0">
                <a:solidFill>
                  <a:srgbClr val="2D2DB9"/>
                </a:solidFill>
              </a:rPr>
              <a:t> </a:t>
            </a:r>
            <a:r>
              <a:rPr lang="en-GB" altLang="pl-PL" sz="1400" i="1" dirty="0">
                <a:solidFill>
                  <a:srgbClr val="2D2DB9"/>
                </a:solidFill>
              </a:rPr>
              <a:t> </a:t>
            </a:r>
            <a:r>
              <a:rPr lang="en-GB" altLang="pl-PL" sz="1400" i="1" dirty="0">
                <a:solidFill>
                  <a:schemeClr val="tx1"/>
                </a:solidFill>
              </a:rPr>
              <a:t>--  little physics gain by a simple extending its pp/pA/AA running time</a:t>
            </a:r>
            <a:r>
              <a:rPr lang="en-GB" altLang="pl-PL" sz="1200" i="1" dirty="0">
                <a:solidFill>
                  <a:schemeClr val="tx1"/>
                </a:solidFill>
              </a:rPr>
              <a:t> </a:t>
            </a:r>
          </a:p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endParaRPr lang="en-GB" altLang="pl-PL" sz="1200" i="1" dirty="0">
              <a:solidFill>
                <a:srgbClr val="FF0000"/>
              </a:solidFill>
            </a:endParaRPr>
          </a:p>
          <a:p>
            <a:pPr marL="285750" indent="-2857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altLang="pl-PL" sz="1400" i="1" dirty="0">
                <a:solidFill>
                  <a:schemeClr val="tx1"/>
                </a:solidFill>
              </a:rPr>
              <a:t>A strong </a:t>
            </a:r>
            <a:r>
              <a:rPr lang="en-GB" altLang="pl-PL" sz="1400" b="1" i="1" dirty="0">
                <a:solidFill>
                  <a:schemeClr val="tx1"/>
                </a:solidFill>
              </a:rPr>
              <a:t>need</a:t>
            </a:r>
            <a:r>
              <a:rPr lang="en-GB" altLang="pl-PL" sz="1400" i="1" dirty="0">
                <a:solidFill>
                  <a:schemeClr val="tx1"/>
                </a:solidFill>
              </a:rPr>
              <a:t> will certainly arise for a </a:t>
            </a:r>
            <a:r>
              <a:rPr lang="en-GB" altLang="pl-PL" sz="1400" b="1" i="1" dirty="0">
                <a:solidFill>
                  <a:schemeClr val="tx1"/>
                </a:solidFill>
              </a:rPr>
              <a:t>novel</a:t>
            </a:r>
            <a:r>
              <a:rPr lang="en-GB" altLang="pl-PL" sz="1400" i="1" dirty="0">
                <a:solidFill>
                  <a:schemeClr val="tx1"/>
                </a:solidFill>
              </a:rPr>
              <a:t> multidisciplinary programme which could </a:t>
            </a:r>
            <a:r>
              <a:rPr lang="en-GB" altLang="pl-PL" sz="1400" b="1" i="1" dirty="0">
                <a:solidFill>
                  <a:schemeClr val="tx1"/>
                </a:solidFill>
              </a:rPr>
              <a:t>re-use</a:t>
            </a:r>
            <a:r>
              <a:rPr lang="en-GB" altLang="pl-PL" sz="1400" i="1" dirty="0">
                <a:solidFill>
                  <a:schemeClr val="tx1"/>
                </a:solidFill>
              </a:rPr>
              <a:t> (</a:t>
            </a:r>
            <a:r>
              <a:rPr lang="en-GB" altLang="en-GB" sz="1400" i="1" dirty="0">
                <a:solidFill>
                  <a:schemeClr val="tx1"/>
                </a:solidFill>
              </a:rPr>
              <a:t>“</a:t>
            </a:r>
            <a:r>
              <a:rPr lang="en-GB" altLang="pl-PL" sz="1400" i="1" dirty="0">
                <a:solidFill>
                  <a:schemeClr val="tx1"/>
                </a:solidFill>
              </a:rPr>
              <a:t>co-use</a:t>
            </a:r>
            <a:r>
              <a:rPr lang="en-GB" altLang="en-GB" sz="1400" i="1" dirty="0">
                <a:solidFill>
                  <a:schemeClr val="tx1"/>
                </a:solidFill>
              </a:rPr>
              <a:t>”</a:t>
            </a:r>
            <a:r>
              <a:rPr lang="en-GB" altLang="pl-PL" sz="1400" i="1" dirty="0">
                <a:solidFill>
                  <a:schemeClr val="tx1"/>
                </a:solidFill>
              </a:rPr>
              <a:t>) </a:t>
            </a:r>
            <a:r>
              <a:rPr lang="en-GB" altLang="pl-PL" sz="1400" i="1" dirty="0">
                <a:solidFill>
                  <a:srgbClr val="FF0000"/>
                </a:solidFill>
              </a:rPr>
              <a:t>the </a:t>
            </a:r>
            <a:r>
              <a:rPr lang="en-GB" altLang="pl-PL" sz="1400" b="1" i="1" dirty="0">
                <a:solidFill>
                  <a:srgbClr val="FF0000"/>
                </a:solidFill>
              </a:rPr>
              <a:t>existing</a:t>
            </a:r>
            <a:r>
              <a:rPr lang="en-GB" altLang="pl-PL" sz="1400" i="1" dirty="0">
                <a:solidFill>
                  <a:srgbClr val="FF0000"/>
                </a:solidFill>
              </a:rPr>
              <a:t> CERN facilities </a:t>
            </a:r>
            <a:r>
              <a:rPr lang="en-GB" altLang="pl-PL" sz="1400" i="1" dirty="0">
                <a:solidFill>
                  <a:srgbClr val="2D2DB9"/>
                </a:solidFill>
              </a:rPr>
              <a:t>(including LHC) </a:t>
            </a:r>
            <a:r>
              <a:rPr lang="en-GB" altLang="pl-PL" sz="1400" i="1" dirty="0">
                <a:solidFill>
                  <a:srgbClr val="000000"/>
                </a:solidFill>
              </a:rPr>
              <a:t>in </a:t>
            </a:r>
            <a:r>
              <a:rPr lang="en-GB" altLang="pl-PL" sz="1400" b="1" i="1" dirty="0">
                <a:solidFill>
                  <a:srgbClr val="000000"/>
                </a:solidFill>
              </a:rPr>
              <a:t>ways</a:t>
            </a:r>
            <a:r>
              <a:rPr lang="en-GB" altLang="pl-PL" sz="1400" i="1" dirty="0">
                <a:solidFill>
                  <a:srgbClr val="000000"/>
                </a:solidFill>
              </a:rPr>
              <a:t> and at </a:t>
            </a:r>
            <a:r>
              <a:rPr lang="en-GB" altLang="pl-PL" sz="1400" b="1" i="1" dirty="0">
                <a:solidFill>
                  <a:srgbClr val="000000"/>
                </a:solidFill>
              </a:rPr>
              <a:t>levels</a:t>
            </a:r>
            <a:r>
              <a:rPr lang="en-GB" altLang="pl-PL" sz="1400" i="1" dirty="0">
                <a:solidFill>
                  <a:srgbClr val="000000"/>
                </a:solidFill>
              </a:rPr>
              <a:t> that were </a:t>
            </a:r>
            <a:r>
              <a:rPr lang="en-GB" altLang="pl-PL" sz="1400" b="1" i="1" dirty="0">
                <a:solidFill>
                  <a:srgbClr val="000000"/>
                </a:solidFill>
              </a:rPr>
              <a:t>not</a:t>
            </a:r>
            <a:r>
              <a:rPr lang="en-GB" altLang="pl-PL" sz="1400" i="1" dirty="0">
                <a:solidFill>
                  <a:srgbClr val="000000"/>
                </a:solidFill>
              </a:rPr>
              <a:t> necessarily </a:t>
            </a:r>
            <a:r>
              <a:rPr lang="en-GB" altLang="pl-PL" sz="1400" b="1" i="1" dirty="0">
                <a:solidFill>
                  <a:srgbClr val="000000"/>
                </a:solidFill>
              </a:rPr>
              <a:t>thought</a:t>
            </a:r>
            <a:r>
              <a:rPr lang="en-GB" altLang="pl-PL" sz="1400" i="1" dirty="0">
                <a:solidFill>
                  <a:srgbClr val="000000"/>
                </a:solidFill>
              </a:rPr>
              <a:t> of when the machines were </a:t>
            </a:r>
            <a:r>
              <a:rPr lang="en-GB" altLang="pl-PL" sz="1400" b="1" i="1" dirty="0">
                <a:solidFill>
                  <a:srgbClr val="000000"/>
                </a:solidFill>
              </a:rPr>
              <a:t>designed</a:t>
            </a:r>
            <a:r>
              <a:rPr lang="en-GB" altLang="pl-PL" sz="1400" i="1" dirty="0">
                <a:solidFill>
                  <a:srgbClr val="000000"/>
                </a:solidFill>
              </a:rPr>
              <a:t> </a:t>
            </a:r>
            <a:endParaRPr lang="en-GB" altLang="pl-PL" sz="1200" i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endParaRPr lang="en-GB" altLang="pl-PL" sz="1400" b="1" i="1" dirty="0">
              <a:solidFill>
                <a:srgbClr val="FF0000"/>
              </a:solidFill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B77A062B-AC1F-1244-8BB6-C1101E123B21}"/>
              </a:ext>
            </a:extLst>
          </p:cNvPr>
          <p:cNvSpPr txBox="1"/>
          <p:nvPr/>
        </p:nvSpPr>
        <p:spPr>
          <a:xfrm>
            <a:off x="266131" y="3746339"/>
            <a:ext cx="8202305" cy="1126975"/>
          </a:xfrm>
          <a:prstGeom prst="rect">
            <a:avLst/>
          </a:prstGeom>
          <a:solidFill>
            <a:srgbClr val="F4D4AB"/>
          </a:solidFill>
          <a:ln w="317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r>
              <a:rPr lang="en-GB" altLang="pl-PL" sz="1400" b="1" i="1" dirty="0">
                <a:solidFill>
                  <a:schemeClr val="accent6"/>
                </a:solidFill>
              </a:rPr>
              <a:t>The Gamma Factory</a:t>
            </a:r>
            <a:r>
              <a:rPr lang="en-GB" altLang="pl-PL" sz="1400" i="1" dirty="0">
                <a:solidFill>
                  <a:schemeClr val="accent6"/>
                </a:solidFill>
              </a:rPr>
              <a:t> research programme could fulfil such a role. </a:t>
            </a:r>
            <a:r>
              <a:rPr lang="en-US" altLang="pl-PL" sz="1400" i="1" dirty="0">
                <a:solidFill>
                  <a:schemeClr val="accent6"/>
                </a:solidFill>
              </a:rPr>
              <a:t>It can exploit </a:t>
            </a:r>
            <a:r>
              <a:rPr lang="en-US" altLang="pl-PL" sz="1400" b="1" i="1" dirty="0">
                <a:solidFill>
                  <a:schemeClr val="accent6"/>
                </a:solidFill>
              </a:rPr>
              <a:t>the existing</a:t>
            </a:r>
            <a:r>
              <a:rPr lang="en-US" altLang="pl-PL" sz="1400" i="1" dirty="0">
                <a:solidFill>
                  <a:schemeClr val="accent6"/>
                </a:solidFill>
              </a:rPr>
              <a:t> </a:t>
            </a:r>
            <a:r>
              <a:rPr lang="en-US" altLang="pl-PL" sz="1400" b="1" i="1" dirty="0">
                <a:solidFill>
                  <a:schemeClr val="accent6"/>
                </a:solidFill>
              </a:rPr>
              <a:t>world unique opportunities </a:t>
            </a:r>
            <a:r>
              <a:rPr lang="en-US" altLang="pl-PL" sz="1400" i="1" dirty="0">
                <a:solidFill>
                  <a:schemeClr val="accent6"/>
                </a:solidFill>
              </a:rPr>
              <a:t>offered by the CERN accelerator complex and CERN</a:t>
            </a:r>
            <a:r>
              <a:rPr lang="en-US" altLang="en-GB" sz="1400" i="1" dirty="0">
                <a:solidFill>
                  <a:schemeClr val="accent6"/>
                </a:solidFill>
              </a:rPr>
              <a:t>’</a:t>
            </a:r>
            <a:r>
              <a:rPr lang="en-US" altLang="pl-PL" sz="1400" i="1" dirty="0">
                <a:solidFill>
                  <a:schemeClr val="accent6"/>
                </a:solidFill>
              </a:rPr>
              <a:t>s scientific infrastructure </a:t>
            </a:r>
            <a:r>
              <a:rPr lang="en-US" altLang="pl-PL" sz="1400" b="1" i="1" dirty="0">
                <a:solidFill>
                  <a:schemeClr val="accent6"/>
                </a:solidFill>
              </a:rPr>
              <a:t>(not available elsewhere</a:t>
            </a:r>
            <a:r>
              <a:rPr lang="en-US" altLang="pl-PL" sz="1400" i="1" dirty="0">
                <a:solidFill>
                  <a:schemeClr val="accent6"/>
                </a:solidFill>
              </a:rPr>
              <a:t>) to conduct new,  diverse,  and vibrant research in particle, nuclear, atomic, fundamental  and applied physics </a:t>
            </a:r>
            <a:r>
              <a:rPr lang="en-US" altLang="pl-PL" sz="1400" i="1" dirty="0">
                <a:solidFill>
                  <a:srgbClr val="FF0000"/>
                </a:solidFill>
              </a:rPr>
              <a:t>with novel  research  tools and methods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51CA7FE-C1F3-3840-A5A9-EC12F778F37A}" type="slidenum">
              <a:rPr lang="en-GB" altLang="pl-PL" smtClean="0"/>
              <a:pPr>
                <a:defRPr/>
              </a:pPr>
              <a:t>19</a:t>
            </a:fld>
            <a:endParaRPr lang="en-GB" altLang="pl-PL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362605" y="250156"/>
            <a:ext cx="7898525" cy="860135"/>
          </a:xfr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lvl="1">
              <a:defRPr/>
            </a:pPr>
            <a:r>
              <a:rPr lang="en-GB" altLang="pl-PL" sz="2400" i="1" dirty="0">
                <a:solidFill>
                  <a:schemeClr val="tx1"/>
                </a:solidFill>
              </a:rPr>
              <a:t>A vision of the LHC  operation in in the post-HL-LHC phase </a:t>
            </a:r>
            <a:r>
              <a:rPr lang="en-GB" altLang="pl-PL" sz="2400" i="1" dirty="0">
                <a:solidFill>
                  <a:schemeClr val="accent6"/>
                </a:solidFill>
              </a:rPr>
              <a:t>    </a:t>
            </a:r>
            <a:r>
              <a:rPr lang="en-GB" altLang="pl-PL" sz="2400" b="1" i="1" dirty="0">
                <a:solidFill>
                  <a:schemeClr val="accent6"/>
                </a:solidFill>
              </a:rPr>
              <a:t> </a:t>
            </a:r>
            <a:r>
              <a:rPr lang="en-GB" sz="2400" dirty="0">
                <a:solidFill>
                  <a:schemeClr val="accent6"/>
                </a:solidFill>
              </a:rPr>
              <a:t> </a:t>
            </a:r>
          </a:p>
        </p:txBody>
      </p:sp>
      <p:pic>
        <p:nvPicPr>
          <p:cNvPr id="31" name="Picture 30" descr="Graphical user interface&#10;&#10;Description automatically generated">
            <a:extLst>
              <a:ext uri="{FF2B5EF4-FFF2-40B4-BE49-F238E27FC236}">
                <a16:creationId xmlns:a16="http://schemas.microsoft.com/office/drawing/2014/main" id="{09F455B0-1009-F04D-A3D8-784260EDE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605" y="1246214"/>
            <a:ext cx="7898525" cy="3522419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1A3D3BF-5E68-2DDE-A9C5-2D945893EA81}"/>
              </a:ext>
            </a:extLst>
          </p:cNvPr>
          <p:cNvSpPr/>
          <p:nvPr/>
        </p:nvSpPr>
        <p:spPr bwMode="auto">
          <a:xfrm>
            <a:off x="2584174" y="1526650"/>
            <a:ext cx="4770783" cy="779228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1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rgbClr val="00CC99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405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1181966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6642" y="0"/>
            <a:ext cx="3047358" cy="1182309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80833" y="-3980834"/>
            <a:ext cx="1182335" cy="9144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2D03EB99-8EE6-D45F-929B-5B590E5E85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28697" y="261648"/>
            <a:ext cx="7533018" cy="65829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 defTabSz="914400" eaLnBrk="1" hangingPunct="1">
              <a:lnSpc>
                <a:spcPct val="90000"/>
              </a:lnSpc>
            </a:pPr>
            <a:r>
              <a:rPr lang="en-US" altLang="en-FR" sz="2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CERN experimental programme with proton and ion beams   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6225827" y="4458687"/>
            <a:ext cx="1630633" cy="270351"/>
          </a:xfrm>
        </p:spPr>
        <p:txBody>
          <a:bodyPr/>
          <a:lstStyle/>
          <a:p>
            <a:pPr defTabSz="347472">
              <a:spcAft>
                <a:spcPts val="600"/>
              </a:spcAft>
              <a:tabLst>
                <a:tab pos="0" algn="l"/>
                <a:tab pos="347472" algn="l"/>
                <a:tab pos="694944" algn="l"/>
                <a:tab pos="1042416" algn="l"/>
                <a:tab pos="1389888" algn="l"/>
                <a:tab pos="1737360" algn="l"/>
                <a:tab pos="2084832" algn="l"/>
                <a:tab pos="2432304" algn="l"/>
                <a:tab pos="2779776" algn="l"/>
                <a:tab pos="3127248" algn="l"/>
                <a:tab pos="3474720" algn="l"/>
                <a:tab pos="3822192" algn="l"/>
                <a:tab pos="4169664" algn="l"/>
                <a:tab pos="4517136" algn="l"/>
                <a:tab pos="4864608" algn="l"/>
                <a:tab pos="5212080" algn="l"/>
                <a:tab pos="5559552" algn="l"/>
                <a:tab pos="5907024" algn="l"/>
                <a:tab pos="6254496" algn="l"/>
                <a:tab pos="6601968" algn="l"/>
                <a:tab pos="6949440" algn="l"/>
              </a:tabLst>
              <a:defRPr/>
            </a:pPr>
            <a:fld id="{C5F62D15-CCFA-C74E-B954-688A18A12FC2}" type="slidenum">
              <a:rPr lang="en-GB" sz="1064" kern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defTabSz="347472">
                <a:spcAft>
                  <a:spcPts val="600"/>
                </a:spcAft>
                <a:tabLst>
                  <a:tab pos="0" algn="l"/>
                  <a:tab pos="347472" algn="l"/>
                  <a:tab pos="694944" algn="l"/>
                  <a:tab pos="1042416" algn="l"/>
                  <a:tab pos="1389888" algn="l"/>
                  <a:tab pos="1737360" algn="l"/>
                  <a:tab pos="2084832" algn="l"/>
                  <a:tab pos="2432304" algn="l"/>
                  <a:tab pos="2779776" algn="l"/>
                  <a:tab pos="3127248" algn="l"/>
                  <a:tab pos="3474720" algn="l"/>
                  <a:tab pos="3822192" algn="l"/>
                  <a:tab pos="4169664" algn="l"/>
                  <a:tab pos="4517136" algn="l"/>
                  <a:tab pos="4864608" algn="l"/>
                  <a:tab pos="5212080" algn="l"/>
                  <a:tab pos="5559552" algn="l"/>
                  <a:tab pos="5907024" algn="l"/>
                  <a:tab pos="6254496" algn="l"/>
                  <a:tab pos="6601968" algn="l"/>
                  <a:tab pos="6949440" algn="l"/>
                </a:tabLst>
                <a:defRPr/>
              </a:pPr>
              <a:t>2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DEA455-D7C5-BE8D-7FA4-B54C11DDE794}"/>
              </a:ext>
            </a:extLst>
          </p:cNvPr>
          <p:cNvSpPr txBox="1"/>
          <p:nvPr/>
        </p:nvSpPr>
        <p:spPr>
          <a:xfrm>
            <a:off x="811033" y="4067956"/>
            <a:ext cx="6770933" cy="753989"/>
          </a:xfrm>
          <a:prstGeom prst="rect">
            <a:avLst/>
          </a:prstGeom>
          <a:solidFill>
            <a:srgbClr val="F4D4AB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defTabSz="347472">
              <a:spcAft>
                <a:spcPts val="600"/>
              </a:spcAft>
            </a:pPr>
            <a:r>
              <a:rPr lang="en-US" sz="1368" u="sng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Gamma Factory goal: </a:t>
            </a:r>
          </a:p>
          <a:p>
            <a:pPr defTabSz="347472">
              <a:spcAft>
                <a:spcPts val="600"/>
              </a:spcAft>
            </a:pPr>
            <a:r>
              <a:rPr lang="en-US" sz="1216" i="1" kern="1200" dirty="0">
                <a:solidFill>
                  <a:schemeClr val="accent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extension of the CERN programme with beams of improved quality and intensity + unique GF research programme</a:t>
            </a:r>
            <a:r>
              <a:rPr lang="en-US" sz="1216" i="1" dirty="0">
                <a:solidFill>
                  <a:schemeClr val="accent6"/>
                </a:solidFill>
              </a:rPr>
              <a:t> – both </a:t>
            </a:r>
            <a:r>
              <a:rPr lang="en-US" sz="1216" i="1" kern="1200" dirty="0">
                <a:solidFill>
                  <a:schemeClr val="accent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with “minor” accelerator infrastructure investment! </a:t>
            </a:r>
            <a:endParaRPr lang="en-US" sz="1600" i="1" dirty="0">
              <a:solidFill>
                <a:schemeClr val="accent6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AEF3E12-2F04-9F79-07F4-2F6B9F7E215F}"/>
              </a:ext>
            </a:extLst>
          </p:cNvPr>
          <p:cNvGrpSpPr/>
          <p:nvPr/>
        </p:nvGrpSpPr>
        <p:grpSpPr>
          <a:xfrm>
            <a:off x="322400" y="1272232"/>
            <a:ext cx="4495811" cy="2605289"/>
            <a:chOff x="2326129" y="1367648"/>
            <a:chExt cx="4495811" cy="2605289"/>
          </a:xfrm>
        </p:grpSpPr>
        <p:pic>
          <p:nvPicPr>
            <p:cNvPr id="4" name="Picture 3" descr="Diagram&#10;&#10;Description automatically generated">
              <a:extLst>
                <a:ext uri="{FF2B5EF4-FFF2-40B4-BE49-F238E27FC236}">
                  <a16:creationId xmlns:a16="http://schemas.microsoft.com/office/drawing/2014/main" id="{5335C64C-39BC-D895-FE73-877418F550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26129" y="1584434"/>
              <a:ext cx="4495811" cy="2388503"/>
            </a:xfrm>
            <a:prstGeom prst="rect">
              <a:avLst/>
            </a:prstGeom>
          </p:spPr>
        </p:pic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65243CAC-58F2-0141-097C-C80AB1595541}"/>
                </a:ext>
              </a:extLst>
            </p:cNvPr>
            <p:cNvSpPr/>
            <p:nvPr/>
          </p:nvSpPr>
          <p:spPr bwMode="auto">
            <a:xfrm>
              <a:off x="3162817" y="1804296"/>
              <a:ext cx="561162" cy="189087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  <a:effectLst/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GB" sz="2000" b="0" i="0" u="none" strike="noStrike" cap="none" normalizeH="0" baseline="0" dirty="0">
                <a:ln>
                  <a:noFill/>
                </a:ln>
                <a:solidFill>
                  <a:srgbClr val="00CC99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A7CC7FF0-115A-EE83-F072-07C80C897CD0}"/>
                </a:ext>
              </a:extLst>
            </p:cNvPr>
            <p:cNvSpPr/>
            <p:nvPr/>
          </p:nvSpPr>
          <p:spPr bwMode="auto">
            <a:xfrm>
              <a:off x="4181449" y="2328860"/>
              <a:ext cx="524564" cy="213485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  <a:effectLst/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GB" sz="2000" b="0" i="0" u="none" strike="noStrike" cap="none" normalizeH="0" baseline="0" dirty="0">
                <a:ln>
                  <a:noFill/>
                </a:ln>
                <a:solidFill>
                  <a:srgbClr val="00CC99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DB71E89B-1BB9-48FC-46BE-AC1FB9DB8C38}"/>
                </a:ext>
              </a:extLst>
            </p:cNvPr>
            <p:cNvSpPr/>
            <p:nvPr/>
          </p:nvSpPr>
          <p:spPr bwMode="auto">
            <a:xfrm>
              <a:off x="2955432" y="3379006"/>
              <a:ext cx="524564" cy="213485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  <a:effectLst/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GB" sz="2000" b="0" i="0" u="none" strike="noStrike" cap="none" normalizeH="0" baseline="0" dirty="0">
                <a:ln>
                  <a:noFill/>
                </a:ln>
                <a:solidFill>
                  <a:srgbClr val="00CC99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04E7FF4F-968D-E810-313D-8DA9A5AFDAF9}"/>
                </a:ext>
              </a:extLst>
            </p:cNvPr>
            <p:cNvSpPr/>
            <p:nvPr/>
          </p:nvSpPr>
          <p:spPr bwMode="auto">
            <a:xfrm>
              <a:off x="4962198" y="2966775"/>
              <a:ext cx="817341" cy="303963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  <a:effectLst/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GB" sz="2000" b="0" i="0" u="none" strike="noStrike" cap="none" normalizeH="0" baseline="0" dirty="0">
                <a:ln>
                  <a:noFill/>
                </a:ln>
                <a:solidFill>
                  <a:srgbClr val="00CC99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E9D9C5B-6948-01AD-EEEF-C8E106423EFB}"/>
                </a:ext>
              </a:extLst>
            </p:cNvPr>
            <p:cNvSpPr txBox="1"/>
            <p:nvPr/>
          </p:nvSpPr>
          <p:spPr>
            <a:xfrm>
              <a:off x="5791252" y="1367648"/>
              <a:ext cx="9476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solidFill>
                    <a:srgbClr val="7030A0"/>
                  </a:solidFill>
                </a:rPr>
                <a:t>protons</a:t>
              </a:r>
            </a:p>
          </p:txBody>
        </p:sp>
        <p:sp>
          <p:nvSpPr>
            <p:cNvPr id="2" name="Rounded Rectangle 1">
              <a:extLst>
                <a:ext uri="{FF2B5EF4-FFF2-40B4-BE49-F238E27FC236}">
                  <a16:creationId xmlns:a16="http://schemas.microsoft.com/office/drawing/2014/main" id="{11FAD9EC-6563-0C54-D5D0-86AA62D546B1}"/>
                </a:ext>
              </a:extLst>
            </p:cNvPr>
            <p:cNvSpPr/>
            <p:nvPr/>
          </p:nvSpPr>
          <p:spPr bwMode="auto">
            <a:xfrm>
              <a:off x="4135066" y="1853107"/>
              <a:ext cx="866303" cy="397112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  <a:effectLst/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GB" sz="2000" b="0" i="0" u="none" strike="noStrike" cap="none" normalizeH="0" baseline="0" dirty="0">
                <a:ln>
                  <a:noFill/>
                </a:ln>
                <a:solidFill>
                  <a:srgbClr val="00CC99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DED846D-E780-36E0-3143-1502988F726B}"/>
              </a:ext>
            </a:extLst>
          </p:cNvPr>
          <p:cNvGrpSpPr/>
          <p:nvPr/>
        </p:nvGrpSpPr>
        <p:grpSpPr>
          <a:xfrm>
            <a:off x="5184618" y="1943397"/>
            <a:ext cx="3506157" cy="1205320"/>
            <a:chOff x="1288480" y="1601491"/>
            <a:chExt cx="2854684" cy="90389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AE11872-41A0-8822-E830-C15A2AF433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88480" y="1601491"/>
              <a:ext cx="2854684" cy="321366"/>
            </a:xfrm>
            <a:prstGeom prst="rect">
              <a:avLst/>
            </a:prstGeom>
          </p:spPr>
        </p:pic>
        <p:pic>
          <p:nvPicPr>
            <p:cNvPr id="15" name="Picture 14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9D964A8B-3FFB-4604-F151-A70DBFA5E3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85643" y="2070920"/>
              <a:ext cx="1638332" cy="22640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150E668-65E0-191E-8133-178733E2948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87880" y="1871537"/>
              <a:ext cx="2607698" cy="147309"/>
            </a:xfrm>
            <a:prstGeom prst="rect">
              <a:avLst/>
            </a:prstGeom>
          </p:spPr>
        </p:pic>
        <p:pic>
          <p:nvPicPr>
            <p:cNvPr id="18" name="Picture 2" descr="Screen Shot 2020-07-20 at 12.57.37.png">
              <a:extLst>
                <a:ext uri="{FF2B5EF4-FFF2-40B4-BE49-F238E27FC236}">
                  <a16:creationId xmlns:a16="http://schemas.microsoft.com/office/drawing/2014/main" id="{0B3E5ED7-D574-8766-3AC6-125E136E00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541" r="45686" b="-14900"/>
            <a:stretch/>
          </p:blipFill>
          <p:spPr bwMode="auto">
            <a:xfrm>
              <a:off x="1988756" y="2310656"/>
              <a:ext cx="1432107" cy="19472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09546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451" name="Rectangle 61450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453" name="Rectangle 61452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1181966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455" name="Rectangle 61454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6642" y="0"/>
            <a:ext cx="3047358" cy="1182309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457" name="Rectangle 61456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80833" y="-3980834"/>
            <a:ext cx="1182335" cy="9144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18116C2-013C-4748-8328-2CCE0CA10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697" y="261648"/>
            <a:ext cx="7533018" cy="65829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 defTabSz="914400" eaLnBrk="1" hangingPunct="1">
              <a:lnSpc>
                <a:spcPct val="90000"/>
              </a:lnSpc>
              <a:defRPr/>
            </a:pPr>
            <a:r>
              <a:rPr lang="en-US" sz="3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“</a:t>
            </a:r>
            <a:r>
              <a:rPr lang="en-US" sz="3000" i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Gamma Factory</a:t>
            </a:r>
            <a:r>
              <a:rPr lang="en-US" sz="3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” </a:t>
            </a:r>
          </a:p>
        </p:txBody>
      </p:sp>
      <p:sp>
        <p:nvSpPr>
          <p:cNvPr id="61442" name="Espace réservé du numéro de diapositive 2">
            <a:extLst>
              <a:ext uri="{FF2B5EF4-FFF2-40B4-BE49-F238E27FC236}">
                <a16:creationId xmlns:a16="http://schemas.microsoft.com/office/drawing/2014/main" id="{26D6C144-4FA3-7C44-B42F-9894D6AE1DFB}"/>
              </a:ext>
            </a:extLst>
          </p:cNvPr>
          <p:cNvSpPr>
            <a:spLocks noChangeArrowheads="1"/>
          </p:cNvSpPr>
          <p:nvPr/>
        </p:nvSpPr>
        <p:spPr>
          <a:xfrm>
            <a:off x="6247720" y="4442519"/>
            <a:ext cx="1728150" cy="2865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 defTabSz="370332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  <a:tabLst>
                <a:tab pos="0" algn="l"/>
                <a:tab pos="370332" algn="l"/>
                <a:tab pos="740664" algn="l"/>
                <a:tab pos="1110996" algn="l"/>
                <a:tab pos="1481328" algn="l"/>
                <a:tab pos="1851660" algn="l"/>
                <a:tab pos="2221992" algn="l"/>
                <a:tab pos="2592324" algn="l"/>
                <a:tab pos="2962656" algn="l"/>
                <a:tab pos="3332988" algn="l"/>
                <a:tab pos="3703320" algn="l"/>
                <a:tab pos="4073652" algn="l"/>
                <a:tab pos="4443984" algn="l"/>
                <a:tab pos="4814316" algn="l"/>
                <a:tab pos="5184648" algn="l"/>
                <a:tab pos="5554980" algn="l"/>
                <a:tab pos="5925312" algn="l"/>
                <a:tab pos="6295644" algn="l"/>
                <a:tab pos="6665976" algn="l"/>
                <a:tab pos="7036308" algn="l"/>
                <a:tab pos="7406640" algn="l"/>
              </a:tabLst>
            </a:pPr>
            <a:fld id="{DDCB1B3F-9D33-E740-857B-54F979B49E62}" type="slidenum">
              <a:rPr lang="en-GB" altLang="pl-PL" sz="1134" kern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defTabSz="370332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None/>
                <a:tabLst>
                  <a:tab pos="0" algn="l"/>
                  <a:tab pos="370332" algn="l"/>
                  <a:tab pos="740664" algn="l"/>
                  <a:tab pos="1110996" algn="l"/>
                  <a:tab pos="1481328" algn="l"/>
                  <a:tab pos="1851660" algn="l"/>
                  <a:tab pos="2221992" algn="l"/>
                  <a:tab pos="2592324" algn="l"/>
                  <a:tab pos="2962656" algn="l"/>
                  <a:tab pos="3332988" algn="l"/>
                  <a:tab pos="3703320" algn="l"/>
                  <a:tab pos="4073652" algn="l"/>
                  <a:tab pos="4443984" algn="l"/>
                  <a:tab pos="4814316" algn="l"/>
                  <a:tab pos="5184648" algn="l"/>
                  <a:tab pos="5554980" algn="l"/>
                  <a:tab pos="5925312" algn="l"/>
                  <a:tab pos="6295644" algn="l"/>
                  <a:tab pos="6665976" algn="l"/>
                  <a:tab pos="7036308" algn="l"/>
                  <a:tab pos="7406640" algn="l"/>
                </a:tabLst>
              </a:pPr>
              <a:t>3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  <p:sp>
        <p:nvSpPr>
          <p:cNvPr id="61446" name="Rectangle 6">
            <a:extLst>
              <a:ext uri="{FF2B5EF4-FFF2-40B4-BE49-F238E27FC236}">
                <a16:creationId xmlns:a16="http://schemas.microsoft.com/office/drawing/2014/main" id="{A074B58B-DF26-0D46-BF90-EA704E2173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5307" y="1558755"/>
            <a:ext cx="3388824" cy="322543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 defTabSz="370332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GB" altLang="pl-PL" sz="1458" i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rPr>
              <a:t>Gamma Factory studies are supported by the CERN </a:t>
            </a:r>
            <a:r>
              <a:rPr lang="en-GB" altLang="pl-PL" sz="1458" i="1" kern="1200" dirty="0">
                <a:solidFill>
                  <a:srgbClr val="B3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rPr>
              <a:t>Physics Beyond Colliders</a:t>
            </a:r>
            <a:r>
              <a:rPr lang="en-GB" altLang="pl-PL" sz="1458" i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rPr>
              <a:t> </a:t>
            </a:r>
            <a:r>
              <a:rPr lang="en-GB" altLang="pl-PL" sz="1458" i="1" kern="1200" dirty="0">
                <a:solidFill>
                  <a:srgbClr val="B3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rPr>
              <a:t>(PBC) </a:t>
            </a:r>
            <a:r>
              <a:rPr lang="en-GB" altLang="pl-PL" sz="1458" i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rPr>
              <a:t>framework.</a:t>
            </a:r>
          </a:p>
          <a:p>
            <a:pPr defTabSz="370332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GB" altLang="pl-PL" sz="1134" i="1" kern="1200" dirty="0">
                <a:solidFill>
                  <a:schemeClr val="accent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rPr>
              <a:t>          More info on all the GF group activities:</a:t>
            </a:r>
          </a:p>
          <a:p>
            <a:pPr marL="601790" lvl="1" indent="-231458" defTabSz="370332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GB" altLang="pl-PL" sz="810" i="1" u="sng" kern="1200" dirty="0">
                <a:solidFill>
                  <a:srgbClr val="505083"/>
                </a:solidFill>
                <a:latin typeface="Arial" panose="020B0604020202020204" pitchFamily="34" charset="0"/>
                <a:ea typeface="msgothic" charset="0"/>
                <a:cs typeface="msgothic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https://indico.cern.ch/category/10874</a:t>
            </a:r>
            <a:endParaRPr lang="en-GB" altLang="pl-PL" sz="810" i="1" u="sng" kern="1200" dirty="0">
              <a:solidFill>
                <a:schemeClr val="accent6"/>
              </a:solidFill>
              <a:latin typeface="Arial" panose="020B0604020202020204" pitchFamily="34" charset="0"/>
              <a:ea typeface="msgothic" charset="0"/>
              <a:cs typeface="msgothic" charset="0"/>
            </a:endParaRPr>
          </a:p>
          <a:p>
            <a:pPr defTabSz="370332" eaLnBrk="1" hangingPunct="1">
              <a:spcBef>
                <a:spcPct val="0"/>
              </a:spcBef>
              <a:spcAft>
                <a:spcPts val="600"/>
              </a:spcAft>
              <a:buNone/>
            </a:pPr>
            <a:endParaRPr lang="en-GB" altLang="pl-PL" sz="1458" i="1" kern="1200" dirty="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msgothic" charset="0"/>
            </a:endParaRPr>
          </a:p>
          <a:p>
            <a:pPr defTabSz="370332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GB" altLang="pl-PL" sz="1458" i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rPr>
              <a:t>We acknowledge the crucial role of the </a:t>
            </a:r>
            <a:r>
              <a:rPr lang="en-GB" altLang="pl-PL" sz="1458" i="1" kern="1200" dirty="0">
                <a:solidFill>
                  <a:srgbClr val="B3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rPr>
              <a:t>CERN </a:t>
            </a:r>
            <a:r>
              <a:rPr lang="en-GB" altLang="pl-PL" sz="1458" b="1" i="1" kern="1200" dirty="0">
                <a:solidFill>
                  <a:srgbClr val="B3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rPr>
              <a:t>PBC</a:t>
            </a:r>
            <a:r>
              <a:rPr lang="en-GB" altLang="pl-PL" sz="1458" i="1" kern="1200" dirty="0">
                <a:solidFill>
                  <a:srgbClr val="B3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rPr>
              <a:t> </a:t>
            </a:r>
            <a:r>
              <a:rPr lang="en-GB" altLang="pl-PL" sz="1458" i="1" dirty="0">
                <a:solidFill>
                  <a:srgbClr val="B30000"/>
                </a:solidFill>
              </a:rPr>
              <a:t>support</a:t>
            </a:r>
            <a:r>
              <a:rPr lang="en-GB" altLang="pl-PL" sz="1458" i="1" kern="1200" dirty="0">
                <a:solidFill>
                  <a:srgbClr val="B3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rPr>
              <a:t> </a:t>
            </a:r>
            <a:r>
              <a:rPr lang="en-GB" altLang="pl-PL" sz="1458" i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rPr>
              <a:t>in bringing our accelerator tests, GF-PoP experiment design and  software development to their present stage!</a:t>
            </a:r>
            <a:endParaRPr lang="en-GB" altLang="pl-PL" sz="1800" i="1" dirty="0">
              <a:solidFill>
                <a:schemeClr val="tx1"/>
              </a:solidFill>
            </a:endParaRPr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61760C90-AB23-7E4F-9727-DA0AA565A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599" y="2886324"/>
            <a:ext cx="4896655" cy="190605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AA8EA425-4938-5E4B-91DA-B072616750EA}"/>
              </a:ext>
            </a:extLst>
          </p:cNvPr>
          <p:cNvSpPr/>
          <p:nvPr/>
        </p:nvSpPr>
        <p:spPr>
          <a:xfrm>
            <a:off x="333955" y="1725883"/>
            <a:ext cx="4460682" cy="524887"/>
          </a:xfrm>
          <a:prstGeom prst="rect">
            <a:avLst/>
          </a:prstGeom>
          <a:solidFill>
            <a:srgbClr val="FFFFD3"/>
          </a:solidFill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 defTabSz="370332" eaLnBrk="1" hangingPunct="1">
              <a:lnSpc>
                <a:spcPct val="123000"/>
              </a:lnSpc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en-GB" sz="1200" i="1" kern="1200" dirty="0">
                <a:solidFill>
                  <a:srgbClr val="B30000"/>
                </a:solidFill>
                <a:latin typeface="Arial" charset="0"/>
                <a:ea typeface="ＭＳ Ｐゴシック" charset="0"/>
                <a:cs typeface="+mn-cs"/>
              </a:rPr>
              <a:t> </a:t>
            </a:r>
            <a:r>
              <a:rPr lang="en-GB" sz="1200" i="1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rPr>
              <a:t>~100 physicists form 40 institutions have  contributed so far to the Gamma Factory studies</a:t>
            </a:r>
            <a:endParaRPr lang="en-GB" sz="1200" i="1" dirty="0">
              <a:solidFill>
                <a:srgbClr val="008000"/>
              </a:solidFill>
              <a:latin typeface="Arial" charset="0"/>
              <a:ea typeface="ＭＳ Ｐゴシック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943" name="Rectangle 39942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945" name="Rectangle 39944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-17019"/>
            <a:ext cx="9143998" cy="3280596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947" name="Rectangle 39946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931539" y="-2948881"/>
            <a:ext cx="3280918" cy="9144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949" name="Rectangle 39948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102522" y="-2777901"/>
            <a:ext cx="3280596" cy="880235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951" name="Rectangle 39950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" y="-17017"/>
            <a:ext cx="6406863" cy="3280594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953" name="Freeform: Shape 39952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4459073" y="-774039"/>
            <a:ext cx="3742610" cy="3329347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9937" name="Titre 1">
            <a:extLst>
              <a:ext uri="{FF2B5EF4-FFF2-40B4-BE49-F238E27FC236}">
                <a16:creationId xmlns:a16="http://schemas.microsoft.com/office/drawing/2014/main" id="{233B8810-FF63-0E4E-8933-BEB381999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030" y="551329"/>
            <a:ext cx="8041410" cy="219635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defTabSz="914400" eaLnBrk="1" hangingPunct="1">
              <a:lnSpc>
                <a:spcPct val="90000"/>
              </a:lnSpc>
            </a:pPr>
            <a:r>
              <a:rPr lang="en-US" altLang="pl-PL" sz="3600" kern="1200" dirty="0">
                <a:solidFill>
                  <a:srgbClr val="FFFFFF"/>
                </a:solidFill>
              </a:rPr>
              <a:t>Gamma Factory status </a:t>
            </a:r>
            <a:r>
              <a:rPr lang="en-US" altLang="pl-PL" sz="3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39938" name="Espace réservé du numéro de diapositive 2">
            <a:extLst>
              <a:ext uri="{FF2B5EF4-FFF2-40B4-BE49-F238E27FC236}">
                <a16:creationId xmlns:a16="http://schemas.microsoft.com/office/drawing/2014/main" id="{6EEA668C-4E86-A646-BB49-CF3D4CC995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78240" y="4835127"/>
            <a:ext cx="336042" cy="273844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 defTabSz="91440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fld id="{3062B8F8-CFAA-994B-9D07-49554C15C82C}" type="slidenum">
              <a:rPr lang="en-US" altLang="pl-PL" sz="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pPr defTabSz="914400"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t>4</a:t>
            </a:fld>
            <a:endParaRPr lang="en-US" altLang="pl-PL" sz="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7556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5F62D15-CCFA-C74E-B954-688A18A12FC2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5335C64C-39BC-D895-FE73-877418F550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163" y="375803"/>
            <a:ext cx="6319759" cy="33575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DEA455-D7C5-BE8D-7FA4-B54C11DDE794}"/>
              </a:ext>
            </a:extLst>
          </p:cNvPr>
          <p:cNvSpPr txBox="1"/>
          <p:nvPr/>
        </p:nvSpPr>
        <p:spPr>
          <a:xfrm>
            <a:off x="1164677" y="3752034"/>
            <a:ext cx="6770725" cy="1015663"/>
          </a:xfrm>
          <a:prstGeom prst="rect">
            <a:avLst/>
          </a:prstGeom>
          <a:solidFill>
            <a:srgbClr val="F4D4AB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u="sng" dirty="0">
                <a:solidFill>
                  <a:schemeClr val="tx1"/>
                </a:solidFill>
              </a:rPr>
              <a:t>Gamma Factory  accelerator and beam-storage  requirements: </a:t>
            </a:r>
          </a:p>
          <a:p>
            <a:endParaRPr lang="en-US" sz="1400" u="sng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i="1" dirty="0">
                <a:solidFill>
                  <a:schemeClr val="accent6"/>
                </a:solidFill>
              </a:rPr>
              <a:t>Modification of the ion stripping scheme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i="1" dirty="0">
                <a:solidFill>
                  <a:schemeClr val="accent6"/>
                </a:solidFill>
              </a:rPr>
              <a:t>Storage of atomic beams in  the LHC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9BC5CB-D030-95A1-896E-4B9C12DC2223}"/>
              </a:ext>
            </a:extLst>
          </p:cNvPr>
          <p:cNvSpPr txBox="1"/>
          <p:nvPr/>
        </p:nvSpPr>
        <p:spPr>
          <a:xfrm>
            <a:off x="6146358" y="375803"/>
            <a:ext cx="1121133" cy="6042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4461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5FD31D-2012-6A43-A265-B57EEB5CA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14" y="104874"/>
            <a:ext cx="8762413" cy="609855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Requisite </a:t>
            </a:r>
            <a:r>
              <a:rPr lang="en-GB" sz="2400" dirty="0">
                <a:solidFill>
                  <a:schemeClr val="tx1"/>
                </a:solidFill>
              </a:rPr>
              <a:t>TT2 stripper system installed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111305-5098-B046-8BD7-BCCC6335F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766C20-7AB5-32E8-C73B-AC5FC297D8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0872" y="3443559"/>
            <a:ext cx="5726855" cy="1288365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GB" sz="1400" dirty="0"/>
              <a:t>The two tanks of the new stripper system </a:t>
            </a:r>
            <a:r>
              <a:rPr lang="en-GB" sz="1400" dirty="0">
                <a:solidFill>
                  <a:srgbClr val="FF0000"/>
                </a:solidFill>
              </a:rPr>
              <a:t>were  installed during </a:t>
            </a:r>
            <a:r>
              <a:rPr lang="en-GB" sz="1400" dirty="0">
                <a:solidFill>
                  <a:schemeClr val="accent6"/>
                </a:solidFill>
              </a:rPr>
              <a:t>YETS 2021-2022 and YETS 2022-2023</a:t>
            </a:r>
            <a:r>
              <a:rPr lang="en-GB" sz="1400" dirty="0"/>
              <a:t>.  Four  stripper foil mechanisms operating at ~Hz frequency.  </a:t>
            </a:r>
            <a:endParaRPr lang="en-GB" sz="1400" dirty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5988EC-BF1C-6120-0A15-2B4C7BA867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8155" y="1019946"/>
            <a:ext cx="2624721" cy="20589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C4AFFE-FB21-1B07-34DF-40D9951DFC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3046" y="1134937"/>
            <a:ext cx="1676216" cy="18432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81238FA-93FC-BC86-8853-B2D6F3E559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5302" y="1114344"/>
            <a:ext cx="1382425" cy="18432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53C2DA-E078-5ECE-006E-2B87D44E8C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90" y="1715801"/>
            <a:ext cx="3238295" cy="2563650"/>
          </a:xfrm>
          <a:prstGeom prst="rect">
            <a:avLst/>
          </a:prstGeom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FB9BEE0-9A98-C65C-739B-8B050A88E8B3}"/>
              </a:ext>
            </a:extLst>
          </p:cNvPr>
          <p:cNvSpPr txBox="1">
            <a:spLocks/>
          </p:cNvSpPr>
          <p:nvPr/>
        </p:nvSpPr>
        <p:spPr bwMode="auto">
          <a:xfrm>
            <a:off x="305314" y="1019945"/>
            <a:ext cx="2899062" cy="695855"/>
          </a:xfrm>
          <a:prstGeom prst="rect">
            <a:avLst/>
          </a:prstGeom>
          <a:solidFill>
            <a:srgbClr val="F4D4A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334963" indent="-334963" algn="l" defTabSz="457200" rtl="0" eaLnBrk="0" fontAlgn="base" hangingPunct="0">
              <a:lnSpc>
                <a:spcPct val="123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35013" indent="-277813" algn="l" defTabSz="457200" rtl="0" eaLnBrk="0" fontAlgn="base" hangingPunct="0">
              <a:lnSpc>
                <a:spcPct val="123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23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5pPr>
            <a:lvl6pPr marL="2514600" indent="-228600" algn="l" defTabSz="457200" rtl="0" fontAlgn="base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6pPr>
            <a:lvl7pPr marL="2971800" indent="-228600" algn="l" defTabSz="457200" rtl="0" fontAlgn="base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7pPr>
            <a:lvl8pPr marL="3429000" indent="-228600" algn="l" defTabSz="457200" rtl="0" fontAlgn="base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8pPr>
            <a:lvl9pPr marL="3886200" indent="-228600" algn="l" defTabSz="457200" rtl="0" fontAlgn="base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kern="0" dirty="0"/>
              <a:t>Stripping of Pb+54 ions in the TT2 PS-</a:t>
            </a:r>
            <a:r>
              <a:rPr lang="en-GB" sz="1600" kern="0" dirty="0">
                <a:sym typeface="Wingdings" pitchFamily="2" charset="2"/>
              </a:rPr>
              <a:t> SPS transfer line </a:t>
            </a:r>
            <a:endParaRPr lang="en-GB" sz="1600" kern="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EA914FF-60C0-A3C0-9D66-CDC217C90C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695" y="4335778"/>
            <a:ext cx="2641314" cy="49017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21D599E-EBCB-8488-B7E9-38EBAE178D39}"/>
              </a:ext>
            </a:extLst>
          </p:cNvPr>
          <p:cNvSpPr txBox="1"/>
          <p:nvPr/>
        </p:nvSpPr>
        <p:spPr>
          <a:xfrm>
            <a:off x="716941" y="2294751"/>
            <a:ext cx="1273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F0"/>
                </a:solidFill>
              </a:rPr>
              <a:t>PoP experiment</a:t>
            </a:r>
          </a:p>
          <a:p>
            <a:r>
              <a:rPr lang="en-GB" sz="1200" dirty="0">
                <a:solidFill>
                  <a:srgbClr val="00B0F0"/>
                </a:solidFill>
              </a:rPr>
              <a:t>Pb+79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003BB8D-E84C-F731-C30E-EBA8E3EB350C}"/>
              </a:ext>
            </a:extLst>
          </p:cNvPr>
          <p:cNvCxnSpPr/>
          <p:nvPr/>
        </p:nvCxnSpPr>
        <p:spPr bwMode="auto">
          <a:xfrm>
            <a:off x="1270000" y="2702283"/>
            <a:ext cx="83718" cy="662097"/>
          </a:xfrm>
          <a:prstGeom prst="straightConnector1">
            <a:avLst/>
          </a:prstGeom>
          <a:solidFill>
            <a:schemeClr val="accent1"/>
          </a:solidFill>
          <a:ln>
            <a:solidFill>
              <a:srgbClr val="00B0F0"/>
            </a:solidFill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C9B81F2-4C71-A0A1-3B58-7FE14A91CB59}"/>
              </a:ext>
            </a:extLst>
          </p:cNvPr>
          <p:cNvSpPr txBox="1"/>
          <p:nvPr/>
        </p:nvSpPr>
        <p:spPr>
          <a:xfrm>
            <a:off x="3812186" y="3062069"/>
            <a:ext cx="5255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accent6"/>
                </a:solidFill>
              </a:rPr>
              <a:t>R. Alemany-Fernandez (BE.OP), E. Grenier-Boley and D. Baillard (SY.STI)</a:t>
            </a:r>
          </a:p>
        </p:txBody>
      </p:sp>
    </p:spTree>
    <p:extLst>
      <p:ext uri="{BB962C8B-B14F-4D97-AF65-F5344CB8AC3E}">
        <p14:creationId xmlns:p14="http://schemas.microsoft.com/office/powerpoint/2010/main" val="1515736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FAF7357C-F136-D64B-98F2-C1E771EC8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3847" y="3591970"/>
            <a:ext cx="2590841" cy="1427505"/>
          </a:xfrm>
          <a:prstGeom prst="rect">
            <a:avLst/>
          </a:prstGeom>
        </p:spPr>
      </p:pic>
      <p:pic>
        <p:nvPicPr>
          <p:cNvPr id="9" name="Picture 6" descr="Screen Shot 2019-09-05 at 10.47.32.png">
            <a:extLst>
              <a:ext uri="{FF2B5EF4-FFF2-40B4-BE49-F238E27FC236}">
                <a16:creationId xmlns:a16="http://schemas.microsoft.com/office/drawing/2014/main" id="{C76FF0CB-0AA0-9F4E-A456-7CBE22BA7F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358" y="3032756"/>
            <a:ext cx="4057320" cy="12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3" name="Slide Number Placeholder 2">
            <a:extLst>
              <a:ext uri="{FF2B5EF4-FFF2-40B4-BE49-F238E27FC236}">
                <a16:creationId xmlns:a16="http://schemas.microsoft.com/office/drawing/2014/main" id="{947CCE58-9A3D-3046-A672-C7536FD931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00360C47-031F-4543-999B-19C555244C21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7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  <p:sp>
        <p:nvSpPr>
          <p:cNvPr id="28674" name="Titre 1">
            <a:extLst>
              <a:ext uri="{FF2B5EF4-FFF2-40B4-BE49-F238E27FC236}">
                <a16:creationId xmlns:a16="http://schemas.microsoft.com/office/drawing/2014/main" id="{6E618BD4-2713-F94C-AC13-7A82F100BA7B}"/>
              </a:ext>
            </a:extLst>
          </p:cNvPr>
          <p:cNvSpPr txBox="1">
            <a:spLocks/>
          </p:cNvSpPr>
          <p:nvPr/>
        </p:nvSpPr>
        <p:spPr bwMode="auto">
          <a:xfrm>
            <a:off x="187189" y="95232"/>
            <a:ext cx="8499627" cy="8469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000" tIns="46800" rIns="90000" bIns="46800" anchor="ctr"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GB" altLang="pl-PL" sz="2400" dirty="0">
                <a:solidFill>
                  <a:schemeClr val="tx1"/>
                </a:solidFill>
              </a:rPr>
              <a:t>Stable storage of atomic beams in the LHC demonstrated  </a:t>
            </a:r>
            <a:r>
              <a:rPr lang="en-GB" altLang="pl-PL" sz="2400" dirty="0">
                <a:solidFill>
                  <a:srgbClr val="FF0000"/>
                </a:solidFill>
              </a:rPr>
              <a:t>(Hydrogen-like Lead )</a:t>
            </a:r>
          </a:p>
        </p:txBody>
      </p:sp>
      <p:pic>
        <p:nvPicPr>
          <p:cNvPr id="28675" name="Picture 3" descr="Screen Shot 2018-09-18 at 18.32.11.png">
            <a:extLst>
              <a:ext uri="{FF2B5EF4-FFF2-40B4-BE49-F238E27FC236}">
                <a16:creationId xmlns:a16="http://schemas.microsoft.com/office/drawing/2014/main" id="{DC4EBF60-EF04-FD4F-B055-4CDADC204EB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483"/>
          <a:stretch/>
        </p:blipFill>
        <p:spPr bwMode="auto">
          <a:xfrm>
            <a:off x="179237" y="1061255"/>
            <a:ext cx="3959993" cy="101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A888FEC-0F99-A44E-A4A6-4B31142DDCAE}"/>
              </a:ext>
            </a:extLst>
          </p:cNvPr>
          <p:cNvCxnSpPr>
            <a:cxnSpLocks/>
          </p:cNvCxnSpPr>
          <p:nvPr/>
        </p:nvCxnSpPr>
        <p:spPr bwMode="auto">
          <a:xfrm>
            <a:off x="4572000" y="1061255"/>
            <a:ext cx="0" cy="3949488"/>
          </a:xfrm>
          <a:prstGeom prst="line">
            <a:avLst/>
          </a:prstGeom>
          <a:solidFill>
            <a:schemeClr val="accent1"/>
          </a:solidFill>
          <a:ln w="38100">
            <a:solidFill>
              <a:srgbClr val="C00000"/>
            </a:solidFill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CDBA81AF-1670-8141-A035-9B51C1647C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7459" y="3305335"/>
            <a:ext cx="1876031" cy="29427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4" name="Picture 13" descr="Text, letter&#10;&#10;Description automatically generated">
            <a:extLst>
              <a:ext uri="{FF2B5EF4-FFF2-40B4-BE49-F238E27FC236}">
                <a16:creationId xmlns:a16="http://schemas.microsoft.com/office/drawing/2014/main" id="{F1BA750B-E397-0248-BB28-3028444A86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87" y="3712167"/>
            <a:ext cx="1968751" cy="1207126"/>
          </a:xfrm>
          <a:prstGeom prst="rect">
            <a:avLst/>
          </a:prstGeom>
        </p:spPr>
      </p:pic>
      <p:pic>
        <p:nvPicPr>
          <p:cNvPr id="6" name="Picture 5" descr="A picture containing timeline&#10;&#10;Description automatically generated">
            <a:extLst>
              <a:ext uri="{FF2B5EF4-FFF2-40B4-BE49-F238E27FC236}">
                <a16:creationId xmlns:a16="http://schemas.microsoft.com/office/drawing/2014/main" id="{18C69397-5718-A44C-9693-AFA3234AADC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220" b="26843"/>
          <a:stretch/>
        </p:blipFill>
        <p:spPr>
          <a:xfrm>
            <a:off x="321802" y="2229632"/>
            <a:ext cx="3605071" cy="133150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3675FCB-8910-3142-AAA4-ED036DFDA742}"/>
              </a:ext>
            </a:extLst>
          </p:cNvPr>
          <p:cNvSpPr txBox="1"/>
          <p:nvPr/>
        </p:nvSpPr>
        <p:spPr>
          <a:xfrm>
            <a:off x="2298591" y="3738181"/>
            <a:ext cx="18860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rgbClr val="FF0000"/>
                </a:solidFill>
              </a:rPr>
              <a:t>Lifetime of PSI bunches ~ 50h </a:t>
            </a:r>
            <a:endParaRPr lang="en-GB" sz="1000" i="1" dirty="0">
              <a:solidFill>
                <a:srgbClr val="FF0000"/>
              </a:solidFill>
            </a:endParaRPr>
          </a:p>
        </p:txBody>
      </p:sp>
      <p:pic>
        <p:nvPicPr>
          <p:cNvPr id="17" name="Imagen 2">
            <a:extLst>
              <a:ext uri="{FF2B5EF4-FFF2-40B4-BE49-F238E27FC236}">
                <a16:creationId xmlns:a16="http://schemas.microsoft.com/office/drawing/2014/main" id="{0912D004-563F-E74C-8F27-FE60E9E5833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751" t="5150" r="6875"/>
          <a:stretch/>
        </p:blipFill>
        <p:spPr>
          <a:xfrm>
            <a:off x="4709313" y="1046108"/>
            <a:ext cx="4085761" cy="12240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8BFF4A1-E83C-A041-9F68-865C6923EC5F}"/>
              </a:ext>
            </a:extLst>
          </p:cNvPr>
          <p:cNvSpPr txBox="1"/>
          <p:nvPr/>
        </p:nvSpPr>
        <p:spPr>
          <a:xfrm>
            <a:off x="5053120" y="1140793"/>
            <a:ext cx="2536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tx1"/>
                </a:solidFill>
              </a:rPr>
              <a:t>The beam intensity limit is determined by </a:t>
            </a:r>
          </a:p>
          <a:p>
            <a:r>
              <a:rPr lang="en-US" sz="1000" i="1" dirty="0">
                <a:solidFill>
                  <a:schemeClr val="tx1"/>
                </a:solidFill>
              </a:rPr>
              <a:t>the beam collimation efficiency in IR7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182ADA-5CD5-EF4A-BCED-10BCBD35BA93}"/>
              </a:ext>
            </a:extLst>
          </p:cNvPr>
          <p:cNvSpPr txBox="1"/>
          <p:nvPr/>
        </p:nvSpPr>
        <p:spPr>
          <a:xfrm>
            <a:off x="4973510" y="4305722"/>
            <a:ext cx="3768793" cy="461665"/>
          </a:xfrm>
          <a:prstGeom prst="rect">
            <a:avLst/>
          </a:prstGeom>
          <a:solidFill>
            <a:srgbClr val="F4D4AB"/>
          </a:solidFill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1"/>
                </a:solidFill>
              </a:rPr>
              <a:t>A dedicated LHC MD  with crystal collimation of the PSI  (H-like Pb) beam is a natural next step…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AA07BAE-19C7-C749-BECA-6A48AA4A8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2269863"/>
            <a:ext cx="2725854" cy="762893"/>
          </a:xfrm>
        </p:spPr>
        <p:txBody>
          <a:bodyPr>
            <a:noAutofit/>
          </a:bodyPr>
          <a:lstStyle/>
          <a:p>
            <a:pPr algn="l"/>
            <a:r>
              <a:rPr lang="en-US" sz="1000" u="sng" noProof="0" dirty="0">
                <a:latin typeface="+mn-lt"/>
              </a:rPr>
              <a:t>Mitigation strategies:</a:t>
            </a:r>
            <a:br>
              <a:rPr lang="en-US" sz="1000" noProof="0" dirty="0">
                <a:latin typeface="+mn-lt"/>
              </a:rPr>
            </a:br>
            <a:r>
              <a:rPr lang="en-US" sz="1000" noProof="0" dirty="0">
                <a:latin typeface="+mn-lt"/>
              </a:rPr>
              <a:t>1</a:t>
            </a:r>
            <a:r>
              <a:rPr lang="en-US" sz="1000" noProof="0" dirty="0">
                <a:solidFill>
                  <a:srgbClr val="FF0000"/>
                </a:solidFill>
                <a:latin typeface="+mn-lt"/>
              </a:rPr>
              <a:t>. </a:t>
            </a:r>
            <a:r>
              <a:rPr lang="en-US" sz="1000" i="1" dirty="0">
                <a:solidFill>
                  <a:schemeClr val="accent1">
                    <a:lumMod val="50000"/>
                  </a:schemeClr>
                </a:solidFill>
              </a:rPr>
              <a:t>Dispersion suppressor collimator (TCLD)</a:t>
            </a:r>
            <a:br>
              <a:rPr lang="en-US" sz="1000" dirty="0"/>
            </a:br>
            <a:r>
              <a:rPr lang="en-US" sz="1000" dirty="0"/>
              <a:t>2. </a:t>
            </a:r>
            <a:r>
              <a:rPr lang="en-US" sz="1000" i="1" dirty="0"/>
              <a:t>Crystal collimation </a:t>
            </a:r>
            <a:br>
              <a:rPr lang="en-US" sz="1000" i="1" dirty="0"/>
            </a:br>
            <a:r>
              <a:rPr lang="en-US" sz="1000" i="1" dirty="0"/>
              <a:t>3. Laser collimation.</a:t>
            </a:r>
            <a:endParaRPr lang="en-US" sz="1000" b="1" noProof="0" dirty="0">
              <a:latin typeface="+mn-lt"/>
            </a:endParaRP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2AA97577-61B2-CB4B-A5F4-2B1A35D8ED34}"/>
              </a:ext>
            </a:extLst>
          </p:cNvPr>
          <p:cNvSpPr/>
          <p:nvPr/>
        </p:nvSpPr>
        <p:spPr bwMode="auto">
          <a:xfrm rot="19204288" flipH="1">
            <a:off x="7189228" y="2558004"/>
            <a:ext cx="52617" cy="830492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1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rgbClr val="00CC99"/>
              </a:solidFill>
              <a:effectLst/>
              <a:latin typeface="Arial" charset="0"/>
              <a:ea typeface="ＭＳ Ｐゴシック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8A6CE03-FF86-084D-ABC1-01013912E216}"/>
              </a:ext>
            </a:extLst>
          </p:cNvPr>
          <p:cNvCxnSpPr/>
          <p:nvPr/>
        </p:nvCxnSpPr>
        <p:spPr bwMode="auto">
          <a:xfrm flipH="1">
            <a:off x="5137459" y="2135875"/>
            <a:ext cx="2559878" cy="1056987"/>
          </a:xfrm>
          <a:prstGeom prst="line">
            <a:avLst/>
          </a:prstGeom>
          <a:solidFill>
            <a:schemeClr val="accent1"/>
          </a:solidFill>
          <a:ln>
            <a:solidFill>
              <a:srgbClr val="F4D4AB"/>
            </a:solidFill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C7C3C4A-8912-154E-A861-B198B5DE38DB}"/>
              </a:ext>
            </a:extLst>
          </p:cNvPr>
          <p:cNvCxnSpPr>
            <a:cxnSpLocks/>
          </p:cNvCxnSpPr>
          <p:nvPr/>
        </p:nvCxnSpPr>
        <p:spPr bwMode="auto">
          <a:xfrm>
            <a:off x="7843423" y="2157521"/>
            <a:ext cx="761490" cy="1004427"/>
          </a:xfrm>
          <a:prstGeom prst="line">
            <a:avLst/>
          </a:prstGeom>
          <a:solidFill>
            <a:schemeClr val="accent1"/>
          </a:solidFill>
          <a:ln>
            <a:solidFill>
              <a:srgbClr val="F4D4AB"/>
            </a:solidFill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22EAB49-E171-8840-9975-3A3F927CF555}"/>
              </a:ext>
            </a:extLst>
          </p:cNvPr>
          <p:cNvSpPr txBox="1"/>
          <p:nvPr/>
        </p:nvSpPr>
        <p:spPr>
          <a:xfrm>
            <a:off x="7502230" y="3267176"/>
            <a:ext cx="693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solidFill>
                  <a:srgbClr val="FF0000"/>
                </a:solidFill>
              </a:rPr>
              <a:t>Simulation </a:t>
            </a:r>
          </a:p>
          <a:p>
            <a:r>
              <a:rPr lang="en-US" sz="800" i="1" dirty="0">
                <a:solidFill>
                  <a:srgbClr val="FF0000"/>
                </a:solidFill>
              </a:rPr>
              <a:t>studies </a:t>
            </a:r>
            <a:endParaRPr lang="en-GB" sz="800" i="1" dirty="0">
              <a:solidFill>
                <a:srgbClr val="FF0000"/>
              </a:solidFill>
            </a:endParaRPr>
          </a:p>
        </p:txBody>
      </p:sp>
      <p:sp>
        <p:nvSpPr>
          <p:cNvPr id="26" name="Down Arrow 25">
            <a:extLst>
              <a:ext uri="{FF2B5EF4-FFF2-40B4-BE49-F238E27FC236}">
                <a16:creationId xmlns:a16="http://schemas.microsoft.com/office/drawing/2014/main" id="{E4C3E4B6-5739-1B4F-B71C-D1906A549A53}"/>
              </a:ext>
            </a:extLst>
          </p:cNvPr>
          <p:cNvSpPr/>
          <p:nvPr/>
        </p:nvSpPr>
        <p:spPr bwMode="auto">
          <a:xfrm rot="16200000">
            <a:off x="4697711" y="4411040"/>
            <a:ext cx="150089" cy="257340"/>
          </a:xfrm>
          <a:prstGeom prst="down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1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rgbClr val="00CC99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4A6F1E-6732-8E47-A61C-C24399359AB5}"/>
              </a:ext>
            </a:extLst>
          </p:cNvPr>
          <p:cNvSpPr txBox="1"/>
          <p:nvPr/>
        </p:nvSpPr>
        <p:spPr>
          <a:xfrm>
            <a:off x="7473176" y="2217807"/>
            <a:ext cx="761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F4D4AB"/>
                </a:solidFill>
              </a:rPr>
              <a:t>IR7</a:t>
            </a:r>
          </a:p>
          <a:p>
            <a:r>
              <a:rPr lang="en-GB" sz="1000" dirty="0">
                <a:solidFill>
                  <a:srgbClr val="F4D4AB"/>
                </a:solidFill>
              </a:rPr>
              <a:t>zoom</a:t>
            </a:r>
          </a:p>
          <a:p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1A10-AB25-2747-922F-D3982D1002BD}"/>
              </a:ext>
            </a:extLst>
          </p:cNvPr>
          <p:cNvSpPr txBox="1"/>
          <p:nvPr/>
        </p:nvSpPr>
        <p:spPr>
          <a:xfrm>
            <a:off x="7843423" y="1489614"/>
            <a:ext cx="12055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solidFill>
                  <a:schemeClr val="accent6"/>
                </a:solidFill>
              </a:rPr>
              <a:t>s = 20430 m </a:t>
            </a:r>
            <a:endParaRPr lang="en-GB" sz="800" i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Screen Shot 2017-04-26 at 12.39.08.png">
            <a:extLst>
              <a:ext uri="{FF2B5EF4-FFF2-40B4-BE49-F238E27FC236}">
                <a16:creationId xmlns:a16="http://schemas.microsoft.com/office/drawing/2014/main" id="{3A876C0A-C454-9046-A08D-948A6CB8C9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074" y="2887234"/>
            <a:ext cx="2710005" cy="1832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3" name="Slide Number Placeholder 2">
            <a:extLst>
              <a:ext uri="{FF2B5EF4-FFF2-40B4-BE49-F238E27FC236}">
                <a16:creationId xmlns:a16="http://schemas.microsoft.com/office/drawing/2014/main" id="{947CCE58-9A3D-3046-A672-C7536FD931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00360C47-031F-4543-999B-19C555244C21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8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D369DF53-A017-7E4F-896A-31F64BA77B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121" y="179097"/>
            <a:ext cx="8306645" cy="82888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fr-FR" sz="2400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Fabry-Pérot</a:t>
            </a:r>
            <a:r>
              <a:rPr lang="en-GB" sz="2400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 (FP) resonators </a:t>
            </a:r>
          </a:p>
          <a:p>
            <a:pPr algn="ctr">
              <a:lnSpc>
                <a:spcPct val="100000"/>
              </a:lnSpc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40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and their integration in the electron storage rings  </a:t>
            </a:r>
          </a:p>
        </p:txBody>
      </p:sp>
      <p:pic>
        <p:nvPicPr>
          <p:cNvPr id="7" name="Picture 2" descr="Screen Shot 2017-04-26 at 12.35.26.png">
            <a:extLst>
              <a:ext uri="{FF2B5EF4-FFF2-40B4-BE49-F238E27FC236}">
                <a16:creationId xmlns:a16="http://schemas.microsoft.com/office/drawing/2014/main" id="{E66C9FF4-2FD0-5341-AEFA-248CC057C5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299" y="1353621"/>
            <a:ext cx="2821402" cy="158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Screen Shot 2017-04-26 at 12.36.19.png">
            <a:extLst>
              <a:ext uri="{FF2B5EF4-FFF2-40B4-BE49-F238E27FC236}">
                <a16:creationId xmlns:a16="http://schemas.microsoft.com/office/drawing/2014/main" id="{4F0A40CC-6413-9D4D-9A9A-4579EE0506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672" y="2887234"/>
            <a:ext cx="2650029" cy="183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Screen Shot 2017-04-26 at 12.38.00.png">
            <a:extLst>
              <a:ext uri="{FF2B5EF4-FFF2-40B4-BE49-F238E27FC236}">
                <a16:creationId xmlns:a16="http://schemas.microsoft.com/office/drawing/2014/main" id="{EC0C11A1-829C-C847-853A-9BB4D162D3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983" y="1353621"/>
            <a:ext cx="2977979" cy="143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>
            <a:extLst>
              <a:ext uri="{FF2B5EF4-FFF2-40B4-BE49-F238E27FC236}">
                <a16:creationId xmlns:a16="http://schemas.microsoft.com/office/drawing/2014/main" id="{F0AEB86A-29DD-AB4C-A0C5-6E028DBFF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5808" y="1075023"/>
            <a:ext cx="2128190" cy="38345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600" dirty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HERA storage ring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CC947798-3932-A244-B049-9360CA5D48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7850" y="1085529"/>
            <a:ext cx="2128190" cy="38345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altLang="en-FR" sz="1600" dirty="0">
                <a:solidFill>
                  <a:schemeClr val="accent6"/>
                </a:solidFill>
              </a:rPr>
              <a:t>KEK – ATF ring</a:t>
            </a:r>
            <a:r>
              <a:rPr lang="en-GB" sz="1600" dirty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205994A-B439-0F45-BB4F-94BA2DB5439E}"/>
              </a:ext>
            </a:extLst>
          </p:cNvPr>
          <p:cNvCxnSpPr>
            <a:cxnSpLocks/>
          </p:cNvCxnSpPr>
          <p:nvPr/>
        </p:nvCxnSpPr>
        <p:spPr bwMode="auto">
          <a:xfrm>
            <a:off x="2810474" y="1085529"/>
            <a:ext cx="0" cy="3949488"/>
          </a:xfrm>
          <a:prstGeom prst="line">
            <a:avLst/>
          </a:prstGeom>
          <a:solidFill>
            <a:schemeClr val="accent1"/>
          </a:solidFill>
          <a:ln w="38100">
            <a:solidFill>
              <a:srgbClr val="C00000"/>
            </a:solidFill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1976D177-2613-9A4E-949A-ABC52B9BEAED}"/>
              </a:ext>
            </a:extLst>
          </p:cNvPr>
          <p:cNvGrpSpPr/>
          <p:nvPr/>
        </p:nvGrpSpPr>
        <p:grpSpPr>
          <a:xfrm>
            <a:off x="177897" y="1353621"/>
            <a:ext cx="2620391" cy="3626790"/>
            <a:chOff x="6261224" y="1264714"/>
            <a:chExt cx="2620391" cy="3626790"/>
          </a:xfrm>
        </p:grpSpPr>
        <p:sp>
          <p:nvSpPr>
            <p:cNvPr id="13" name="ZoneTexte 16">
              <a:extLst>
                <a:ext uri="{FF2B5EF4-FFF2-40B4-BE49-F238E27FC236}">
                  <a16:creationId xmlns:a16="http://schemas.microsoft.com/office/drawing/2014/main" id="{EB6C2BF7-FB14-CB41-B986-05D3AF8C0F70}"/>
                </a:ext>
              </a:extLst>
            </p:cNvPr>
            <p:cNvSpPr txBox="1"/>
            <p:nvPr/>
          </p:nvSpPr>
          <p:spPr>
            <a:xfrm>
              <a:off x="6479842" y="4306729"/>
              <a:ext cx="1934178" cy="584775"/>
            </a:xfrm>
            <a:prstGeom prst="rect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GF requirement: </a:t>
              </a:r>
            </a:p>
            <a:p>
              <a:r>
                <a:rPr lang="en-US" sz="1000" dirty="0">
                  <a:solidFill>
                    <a:schemeClr val="accent6"/>
                  </a:solidFill>
                </a:rPr>
                <a:t>&lt; 5mJ pulses @ 40MHz, </a:t>
              </a:r>
              <a:r>
                <a:rPr lang="en-US" sz="1000" dirty="0">
                  <a:solidFill>
                    <a:schemeClr val="tx1"/>
                  </a:solidFill>
                </a:rPr>
                <a:t>(200kW  photon beam)</a:t>
              </a:r>
            </a:p>
          </p:txBody>
        </p:sp>
        <p:grpSp>
          <p:nvGrpSpPr>
            <p:cNvPr id="14" name="Group 2">
              <a:extLst>
                <a:ext uri="{FF2B5EF4-FFF2-40B4-BE49-F238E27FC236}">
                  <a16:creationId xmlns:a16="http://schemas.microsoft.com/office/drawing/2014/main" id="{3DE16BF1-C2EA-544F-86A3-5F201FE067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81096" y="1264714"/>
              <a:ext cx="2307146" cy="897225"/>
              <a:chOff x="384" y="384"/>
              <a:chExt cx="3696" cy="1426"/>
            </a:xfrm>
          </p:grpSpPr>
          <p:pic>
            <p:nvPicPr>
              <p:cNvPr id="15" name="Picture 3">
                <a:extLst>
                  <a:ext uri="{FF2B5EF4-FFF2-40B4-BE49-F238E27FC236}">
                    <a16:creationId xmlns:a16="http://schemas.microsoft.com/office/drawing/2014/main" id="{3D77E7A7-9206-B743-89D1-C8353AEC8BA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l="10938" t="51042" r="3125" b="6250"/>
              <a:stretch>
                <a:fillRect/>
              </a:stretch>
            </p:blipFill>
            <p:spPr bwMode="auto">
              <a:xfrm>
                <a:off x="384" y="432"/>
                <a:ext cx="3696" cy="13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" name="Rectangle 4">
                <a:extLst>
                  <a:ext uri="{FF2B5EF4-FFF2-40B4-BE49-F238E27FC236}">
                    <a16:creationId xmlns:a16="http://schemas.microsoft.com/office/drawing/2014/main" id="{3D70EABF-E8AD-5B40-9A61-290C91538B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" y="384"/>
                <a:ext cx="912" cy="105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sz="1013" dirty="0"/>
              </a:p>
            </p:txBody>
          </p:sp>
          <p:sp>
            <p:nvSpPr>
              <p:cNvPr id="17" name="Rectangle 5">
                <a:extLst>
                  <a:ext uri="{FF2B5EF4-FFF2-40B4-BE49-F238E27FC236}">
                    <a16:creationId xmlns:a16="http://schemas.microsoft.com/office/drawing/2014/main" id="{99ABC63B-82A1-5B4B-AD65-5682E64DEB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0" y="1296"/>
                <a:ext cx="432" cy="1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sz="1013" dirty="0"/>
              </a:p>
            </p:txBody>
          </p:sp>
          <p:sp>
            <p:nvSpPr>
              <p:cNvPr id="18" name="Rectangle 6">
                <a:extLst>
                  <a:ext uri="{FF2B5EF4-FFF2-40B4-BE49-F238E27FC236}">
                    <a16:creationId xmlns:a16="http://schemas.microsoft.com/office/drawing/2014/main" id="{7B642746-1687-E14E-898E-0DB7510865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2" y="1344"/>
                <a:ext cx="336" cy="4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sz="1013" dirty="0"/>
              </a:p>
            </p:txBody>
          </p:sp>
        </p:grpSp>
        <p:pic>
          <p:nvPicPr>
            <p:cNvPr id="21" name="Image 6">
              <a:extLst>
                <a:ext uri="{FF2B5EF4-FFF2-40B4-BE49-F238E27FC236}">
                  <a16:creationId xmlns:a16="http://schemas.microsoft.com/office/drawing/2014/main" id="{A3A4C318-4AAB-E04B-BBCF-D241A413856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55694" y="2285193"/>
              <a:ext cx="1860819" cy="1832543"/>
            </a:xfrm>
            <a:prstGeom prst="rect">
              <a:avLst/>
            </a:prstGeom>
            <a:noFill/>
            <a:ln>
              <a:noFill/>
            </a:ln>
            <a:effectLst>
              <a:outerShdw blurRad="50800" dist="152400" dir="2700000" algn="tl" rotWithShape="0">
                <a:schemeClr val="accent6">
                  <a:lumMod val="75000"/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E667944-CB2E-5744-BC75-1149F2D3CA92}"/>
                </a:ext>
              </a:extLst>
            </p:cNvPr>
            <p:cNvSpPr/>
            <p:nvPr/>
          </p:nvSpPr>
          <p:spPr>
            <a:xfrm rot="16200000">
              <a:off x="7317983" y="3334816"/>
              <a:ext cx="2484354" cy="215444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50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p:spPr>
          <p:txBody>
            <a:bodyPr wrap="square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Amoudry L. et al., Applied Optics 59(2020)116</a:t>
              </a:r>
            </a:p>
          </p:txBody>
        </p:sp>
        <p:sp>
          <p:nvSpPr>
            <p:cNvPr id="24" name="ZoneTexte 19">
              <a:extLst>
                <a:ext uri="{FF2B5EF4-FFF2-40B4-BE49-F238E27FC236}">
                  <a16:creationId xmlns:a16="http://schemas.microsoft.com/office/drawing/2014/main" id="{5CA27DB5-FAEC-B449-9DC2-B1A39A40D3A6}"/>
                </a:ext>
              </a:extLst>
            </p:cNvPr>
            <p:cNvSpPr txBox="1"/>
            <p:nvPr/>
          </p:nvSpPr>
          <p:spPr bwMode="auto">
            <a:xfrm>
              <a:off x="8312319" y="1425555"/>
              <a:ext cx="569296" cy="215444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/>
                  </a:solidFill>
                </a:rPr>
                <a:t>mirror</a:t>
              </a:r>
            </a:p>
          </p:txBody>
        </p:sp>
        <p:sp>
          <p:nvSpPr>
            <p:cNvPr id="26" name="ZoneTexte 19">
              <a:extLst>
                <a:ext uri="{FF2B5EF4-FFF2-40B4-BE49-F238E27FC236}">
                  <a16:creationId xmlns:a16="http://schemas.microsoft.com/office/drawing/2014/main" id="{EE1D37A0-B77E-F044-8477-0FB45B0F9C8D}"/>
                </a:ext>
              </a:extLst>
            </p:cNvPr>
            <p:cNvSpPr txBox="1"/>
            <p:nvPr/>
          </p:nvSpPr>
          <p:spPr bwMode="auto">
            <a:xfrm>
              <a:off x="7026067" y="1425555"/>
              <a:ext cx="569296" cy="215444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/>
                  </a:solidFill>
                </a:rPr>
                <a:t>mirror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59512558-76EF-A442-9CAE-4FE5476D1B2F}"/>
                </a:ext>
              </a:extLst>
            </p:cNvPr>
            <p:cNvSpPr/>
            <p:nvPr/>
          </p:nvSpPr>
          <p:spPr bwMode="auto">
            <a:xfrm>
              <a:off x="6261224" y="1378282"/>
              <a:ext cx="770665" cy="2499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GB" sz="2000" b="0" i="0" u="none" strike="noStrike" cap="none" normalizeH="0" baseline="0" dirty="0">
                <a:ln>
                  <a:noFill/>
                </a:ln>
                <a:solidFill>
                  <a:srgbClr val="00CC99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27" name="ZoneTexte 19">
              <a:extLst>
                <a:ext uri="{FF2B5EF4-FFF2-40B4-BE49-F238E27FC236}">
                  <a16:creationId xmlns:a16="http://schemas.microsoft.com/office/drawing/2014/main" id="{1A4A19B8-8C3E-B04C-8326-BBD9D7733A3A}"/>
                </a:ext>
              </a:extLst>
            </p:cNvPr>
            <p:cNvSpPr txBox="1"/>
            <p:nvPr/>
          </p:nvSpPr>
          <p:spPr bwMode="auto">
            <a:xfrm>
              <a:off x="7541103" y="1699009"/>
              <a:ext cx="1184375" cy="215444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FF0000"/>
                  </a:solidFill>
                </a:rPr>
                <a:t>~10</a:t>
              </a:r>
              <a:r>
                <a:rPr lang="en-US" sz="800" baseline="30000" dirty="0">
                  <a:solidFill>
                    <a:srgbClr val="FF0000"/>
                  </a:solidFill>
                </a:rPr>
                <a:t>16</a:t>
              </a:r>
              <a:r>
                <a:rPr lang="en-US" sz="800" dirty="0">
                  <a:solidFill>
                    <a:srgbClr val="FF0000"/>
                  </a:solidFill>
                </a:rPr>
                <a:t> </a:t>
              </a:r>
              <a:r>
                <a:rPr lang="en-US" sz="800" dirty="0" err="1">
                  <a:solidFill>
                    <a:srgbClr val="FF0000"/>
                  </a:solidFill>
                </a:rPr>
                <a:t>ph</a:t>
              </a:r>
              <a:r>
                <a:rPr lang="en-US" sz="800" dirty="0">
                  <a:solidFill>
                    <a:srgbClr val="FF0000"/>
                  </a:solidFill>
                </a:rPr>
                <a:t>/pulse</a:t>
              </a:r>
            </a:p>
          </p:txBody>
        </p:sp>
      </p:grpSp>
      <p:sp>
        <p:nvSpPr>
          <p:cNvPr id="23" name="ZoneTexte 19">
            <a:extLst>
              <a:ext uri="{FF2B5EF4-FFF2-40B4-BE49-F238E27FC236}">
                <a16:creationId xmlns:a16="http://schemas.microsoft.com/office/drawing/2014/main" id="{850495CC-AEFE-3B4D-8575-8A86FA6A6ED4}"/>
              </a:ext>
            </a:extLst>
          </p:cNvPr>
          <p:cNvSpPr txBox="1"/>
          <p:nvPr/>
        </p:nvSpPr>
        <p:spPr bwMode="auto">
          <a:xfrm>
            <a:off x="104517" y="2114503"/>
            <a:ext cx="1184375" cy="21544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rgbClr val="FF0000"/>
                </a:solidFill>
              </a:rPr>
              <a:t>Laser pulses</a:t>
            </a:r>
          </a:p>
        </p:txBody>
      </p:sp>
      <p:sp>
        <p:nvSpPr>
          <p:cNvPr id="20" name="Titre 1">
            <a:extLst>
              <a:ext uri="{FF2B5EF4-FFF2-40B4-BE49-F238E27FC236}">
                <a16:creationId xmlns:a16="http://schemas.microsoft.com/office/drawing/2014/main" id="{02EC7876-4401-D848-99BD-0346BDBBC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97" y="1094866"/>
            <a:ext cx="2314608" cy="373644"/>
          </a:xfrm>
        </p:spPr>
        <p:txBody>
          <a:bodyPr>
            <a:normAutofit/>
          </a:bodyPr>
          <a:lstStyle/>
          <a:p>
            <a:r>
              <a:rPr lang="fr-FR" sz="1600" dirty="0">
                <a:solidFill>
                  <a:srgbClr val="FF0000"/>
                </a:solidFill>
              </a:rPr>
              <a:t>Fabry-Pérot resonator</a:t>
            </a:r>
          </a:p>
        </p:txBody>
      </p:sp>
    </p:spTree>
    <p:extLst>
      <p:ext uri="{BB962C8B-B14F-4D97-AF65-F5344CB8AC3E}">
        <p14:creationId xmlns:p14="http://schemas.microsoft.com/office/powerpoint/2010/main" val="4098058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943" name="Rectangle 39942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945" name="Rectangle 39944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-17019"/>
            <a:ext cx="9143998" cy="3280596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947" name="Rectangle 39946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931539" y="-2948881"/>
            <a:ext cx="3280918" cy="9144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949" name="Rectangle 39948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102522" y="-2777901"/>
            <a:ext cx="3280596" cy="880235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951" name="Rectangle 39950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" y="-17017"/>
            <a:ext cx="6406863" cy="3280594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953" name="Freeform: Shape 39952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4459073" y="-774039"/>
            <a:ext cx="3742610" cy="3329347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9937" name="Titre 1">
            <a:extLst>
              <a:ext uri="{FF2B5EF4-FFF2-40B4-BE49-F238E27FC236}">
                <a16:creationId xmlns:a16="http://schemas.microsoft.com/office/drawing/2014/main" id="{233B8810-FF63-0E4E-8933-BEB381999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6117" y="551329"/>
            <a:ext cx="7752365" cy="219635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defTabSz="914400" eaLnBrk="1" hangingPunct="1">
              <a:lnSpc>
                <a:spcPct val="90000"/>
              </a:lnSpc>
            </a:pPr>
            <a:r>
              <a:rPr lang="en-US" altLang="pl-PL" sz="3600" kern="1200" dirty="0">
                <a:solidFill>
                  <a:srgbClr val="FFFFFF"/>
                </a:solidFill>
              </a:rPr>
              <a:t>Proof-of-Principle experiment at SPS</a:t>
            </a:r>
            <a:r>
              <a:rPr lang="en-US" altLang="pl-PL" sz="3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39938" name="Espace réservé du numéro de diapositive 2">
            <a:extLst>
              <a:ext uri="{FF2B5EF4-FFF2-40B4-BE49-F238E27FC236}">
                <a16:creationId xmlns:a16="http://schemas.microsoft.com/office/drawing/2014/main" id="{6EEA668C-4E86-A646-BB49-CF3D4CC995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78240" y="4835127"/>
            <a:ext cx="336042" cy="273844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 defTabSz="91440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fld id="{3062B8F8-CFAA-994B-9D07-49554C15C82C}" type="slidenum">
              <a:rPr lang="en-US" altLang="pl-PL" sz="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pPr defTabSz="914400"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t>9</a:t>
            </a:fld>
            <a:endParaRPr lang="en-US" altLang="pl-PL" sz="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9368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ＭＳ Ｐゴシック"/>
        <a:cs typeface="msgothic"/>
      </a:majorFont>
      <a:minorFont>
        <a:latin typeface="Arial"/>
        <a:ea typeface="ＭＳ Ｐゴシック"/>
        <a:cs typeface="msgothic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2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2000" b="0" i="0" u="none" strike="noStrike" cap="none" normalizeH="0" baseline="0">
            <a:ln>
              <a:noFill/>
            </a:ln>
            <a:solidFill>
              <a:srgbClr val="00CC99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2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2000" b="0" i="0" u="none" strike="noStrike" cap="none" normalizeH="0" baseline="0">
            <a:ln>
              <a:noFill/>
            </a:ln>
            <a:solidFill>
              <a:srgbClr val="00CC99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32917</TotalTime>
  <Words>1128</Words>
  <Application>Microsoft Macintosh PowerPoint</Application>
  <PresentationFormat>On-screen Show (16:9)</PresentationFormat>
  <Paragraphs>134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Symbol</vt:lpstr>
      <vt:lpstr>Times New Roman</vt:lpstr>
      <vt:lpstr>Wingdings</vt:lpstr>
      <vt:lpstr>Blank Presentation</vt:lpstr>
      <vt:lpstr>Short introduction to the GF activities</vt:lpstr>
      <vt:lpstr> CERN experimental programme with proton and ion beams     </vt:lpstr>
      <vt:lpstr>“Gamma Factory” </vt:lpstr>
      <vt:lpstr>Gamma Factory status  </vt:lpstr>
      <vt:lpstr>PowerPoint Presentation</vt:lpstr>
      <vt:lpstr>Requisite TT2 stripper system installed </vt:lpstr>
      <vt:lpstr>Mitigation strategies: 1. Dispersion suppressor collimator (TCLD) 2. Crystal collimation  3. Laser collimation.</vt:lpstr>
      <vt:lpstr>Fabry-Pérot resonator</vt:lpstr>
      <vt:lpstr>Proof-of-Principle experiment at SPS </vt:lpstr>
      <vt:lpstr>PowerPoint Presentation</vt:lpstr>
      <vt:lpstr>PowerPoint Presentation</vt:lpstr>
      <vt:lpstr>The purpose of the GF SPS PoP experiment </vt:lpstr>
      <vt:lpstr>PowerPoint Presentation</vt:lpstr>
      <vt:lpstr>Gamma Factory research programme                   </vt:lpstr>
      <vt:lpstr>GF studies:  recently  published papers (INSPIRE)  </vt:lpstr>
      <vt:lpstr>PowerPoint Presentation</vt:lpstr>
      <vt:lpstr>Long term vision </vt:lpstr>
      <vt:lpstr>A potential place of the Gamma Factory (GF) in the future CERN research programme </vt:lpstr>
      <vt:lpstr>A vision of the LHC  operation in in the post-HL-LHC phase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from HARP-CDP or The irresistible Power of Truth</dc:title>
  <cp:lastModifiedBy>Mieczyslaw Witold Krasny</cp:lastModifiedBy>
  <cp:revision>1412</cp:revision>
  <cp:lastPrinted>2023-04-05T06:55:00Z</cp:lastPrinted>
  <dcterms:modified xsi:type="dcterms:W3CDTF">2023-12-08T17:43:09Z</dcterms:modified>
</cp:coreProperties>
</file>