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63" r:id="rId5"/>
    <p:sldId id="332" r:id="rId6"/>
    <p:sldId id="333" r:id="rId7"/>
    <p:sldId id="340" r:id="rId8"/>
    <p:sldId id="335" r:id="rId9"/>
    <p:sldId id="336" r:id="rId10"/>
    <p:sldId id="338" r:id="rId11"/>
    <p:sldId id="337" r:id="rId12"/>
    <p:sldId id="342" r:id="rId13"/>
    <p:sldId id="341" r:id="rId14"/>
    <p:sldId id="345" r:id="rId15"/>
    <p:sldId id="344" r:id="rId16"/>
    <p:sldId id="343" r:id="rId17"/>
    <p:sldId id="346" r:id="rId18"/>
    <p:sldId id="347" r:id="rId19"/>
    <p:sldId id="348" r:id="rId20"/>
    <p:sldId id="349" r:id="rId21"/>
    <p:sldId id="350" r:id="rId22"/>
    <p:sldId id="351" r:id="rId23"/>
    <p:sldId id="309" r:id="rId24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93179" autoAdjust="0"/>
  </p:normalViewPr>
  <p:slideViewPr>
    <p:cSldViewPr snapToObjects="1" showGuides="1">
      <p:cViewPr varScale="1">
        <p:scale>
          <a:sx n="157" d="100"/>
          <a:sy n="157" d="100"/>
        </p:scale>
        <p:origin x="372" y="114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212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1407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143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182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059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273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0253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048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372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815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5004048" y="4873500"/>
            <a:ext cx="3431043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/>
              <a:t>Luca Gentini 08-12-2023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8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 idx="4294967295"/>
          </p:nvPr>
        </p:nvSpPr>
        <p:spPr>
          <a:xfrm>
            <a:off x="1187584" y="1851670"/>
            <a:ext cx="6984816" cy="1440160"/>
          </a:xfrm>
        </p:spPr>
        <p:txBody>
          <a:bodyPr/>
          <a:lstStyle/>
          <a:p>
            <a:r>
              <a:rPr lang="en-GB" sz="3600" dirty="0"/>
              <a:t>LS3 integration of </a:t>
            </a:r>
            <a:br>
              <a:rPr lang="en-GB" sz="3600" dirty="0"/>
            </a:br>
            <a:r>
              <a:rPr lang="en-GB" sz="3600" dirty="0"/>
              <a:t>IR collimators and TCLM masks </a:t>
            </a:r>
            <a:br>
              <a:rPr lang="en-GB" sz="3600" dirty="0"/>
            </a:br>
            <a:r>
              <a:rPr lang="en-GB" sz="3600" dirty="0"/>
              <a:t>at point 1,5 / L,R</a:t>
            </a:r>
            <a:br>
              <a:rPr lang="en-GB" sz="3600" dirty="0"/>
            </a:br>
            <a:r>
              <a:rPr lang="en-GB" sz="1400" b="0" dirty="0"/>
              <a:t>HL-LHC Integration meeting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4294967295"/>
          </p:nvPr>
        </p:nvSpPr>
        <p:spPr>
          <a:xfrm>
            <a:off x="1187584" y="3832422"/>
            <a:ext cx="6480000" cy="358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L. Gentini (MME) </a:t>
            </a:r>
            <a:endParaRPr lang="en-GB" sz="1600" b="1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10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729510-FB60-C0F5-5049-AEAF7EFEE7D4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IP5R (ST0966906)</a:t>
            </a:r>
            <a:endParaRPr lang="en-GB" sz="1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1C941-FAEE-D183-C9EC-56BA10991931}"/>
              </a:ext>
            </a:extLst>
          </p:cNvPr>
          <p:cNvSpPr/>
          <p:nvPr/>
        </p:nvSpPr>
        <p:spPr>
          <a:xfrm>
            <a:off x="3525401" y="437613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TCLM 4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3" name="Picture 2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0FBE670A-86D6-8134-A199-E8BABC3E5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771550"/>
            <a:ext cx="6076054" cy="342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958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11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1C941-FAEE-D183-C9EC-56BA10991931}"/>
              </a:ext>
            </a:extLst>
          </p:cNvPr>
          <p:cNvSpPr/>
          <p:nvPr/>
        </p:nvSpPr>
        <p:spPr>
          <a:xfrm>
            <a:off x="3525401" y="437613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TCLM 6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A69CC3-C25E-B8A1-B6D2-477507BF21CE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IP5L (ST0968836)</a:t>
            </a:r>
            <a:endParaRPr lang="en-GB" sz="1800" dirty="0"/>
          </a:p>
        </p:txBody>
      </p:sp>
      <p:pic>
        <p:nvPicPr>
          <p:cNvPr id="6" name="Picture 5" descr="A machine with colorful tubes&#10;&#10;Description automatically generated with medium confidence">
            <a:extLst>
              <a:ext uri="{FF2B5EF4-FFF2-40B4-BE49-F238E27FC236}">
                <a16:creationId xmlns:a16="http://schemas.microsoft.com/office/drawing/2014/main" id="{5A14BA5A-71DC-AA12-4B5F-8973D44230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56" t="14300" r="16866" b="14919"/>
          <a:stretch/>
        </p:blipFill>
        <p:spPr>
          <a:xfrm>
            <a:off x="971600" y="735486"/>
            <a:ext cx="6624736" cy="364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540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12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1C941-FAEE-D183-C9EC-56BA10991931}"/>
              </a:ext>
            </a:extLst>
          </p:cNvPr>
          <p:cNvSpPr/>
          <p:nvPr/>
        </p:nvSpPr>
        <p:spPr>
          <a:xfrm>
            <a:off x="3525401" y="437613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TCLM 5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73AB4F-5771-FCC4-B321-20487E99BEE7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IP5L (ST0968836)</a:t>
            </a:r>
            <a:endParaRPr lang="en-GB" sz="1800" dirty="0"/>
          </a:p>
        </p:txBody>
      </p:sp>
      <p:pic>
        <p:nvPicPr>
          <p:cNvPr id="6" name="Picture 5" descr="A colorful machine with pipes&#10;&#10;Description automatically generated with medium confidence">
            <a:extLst>
              <a:ext uri="{FF2B5EF4-FFF2-40B4-BE49-F238E27FC236}">
                <a16:creationId xmlns:a16="http://schemas.microsoft.com/office/drawing/2014/main" id="{2D362C6A-4CA9-1E59-5DC0-E452052258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133" t="13601" r="14500" b="14919"/>
          <a:stretch/>
        </p:blipFill>
        <p:spPr>
          <a:xfrm>
            <a:off x="1115616" y="699542"/>
            <a:ext cx="6696744" cy="367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10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13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729510-FB60-C0F5-5049-AEAF7EFEE7D4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IP5L (ST0968836)</a:t>
            </a:r>
            <a:endParaRPr lang="en-GB" sz="1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1C941-FAEE-D183-C9EC-56BA10991931}"/>
              </a:ext>
            </a:extLst>
          </p:cNvPr>
          <p:cNvSpPr/>
          <p:nvPr/>
        </p:nvSpPr>
        <p:spPr>
          <a:xfrm>
            <a:off x="3525401" y="437613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TCLM 4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3" name="Picture 2" descr="A machine with colorful objects&#10;&#10;Description automatically generated with medium confidence">
            <a:extLst>
              <a:ext uri="{FF2B5EF4-FFF2-40B4-BE49-F238E27FC236}">
                <a16:creationId xmlns:a16="http://schemas.microsoft.com/office/drawing/2014/main" id="{99976461-49C3-EF4A-6D1A-E4720CB316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11" t="12201" r="11345" b="16400"/>
          <a:stretch/>
        </p:blipFill>
        <p:spPr>
          <a:xfrm>
            <a:off x="611560" y="681633"/>
            <a:ext cx="7488832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248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14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729510-FB60-C0F5-5049-AEAF7EFEE7D4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IP1R (ST0990128)</a:t>
            </a:r>
            <a:endParaRPr lang="en-GB" sz="1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1C941-FAEE-D183-C9EC-56BA10991931}"/>
              </a:ext>
            </a:extLst>
          </p:cNvPr>
          <p:cNvSpPr/>
          <p:nvPr/>
        </p:nvSpPr>
        <p:spPr>
          <a:xfrm>
            <a:off x="3525401" y="437613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TCLM 6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3" name="Picture 2" descr="A machine with colorful tubes&#10;&#10;Description automatically generated with medium confidence">
            <a:extLst>
              <a:ext uri="{FF2B5EF4-FFF2-40B4-BE49-F238E27FC236}">
                <a16:creationId xmlns:a16="http://schemas.microsoft.com/office/drawing/2014/main" id="{A2606D39-8D41-BF30-CF23-69DF97DE4A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44" t="14300" r="16866" b="16400"/>
          <a:stretch/>
        </p:blipFill>
        <p:spPr>
          <a:xfrm>
            <a:off x="1043608" y="735486"/>
            <a:ext cx="6552728" cy="356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139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15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1C941-FAEE-D183-C9EC-56BA10991931}"/>
              </a:ext>
            </a:extLst>
          </p:cNvPr>
          <p:cNvSpPr/>
          <p:nvPr/>
        </p:nvSpPr>
        <p:spPr>
          <a:xfrm>
            <a:off x="3525401" y="437613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TCLM 5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4" name="Picture 3" descr="A machine with colorful tubes&#10;&#10;Description automatically generated with medium confidence">
            <a:extLst>
              <a:ext uri="{FF2B5EF4-FFF2-40B4-BE49-F238E27FC236}">
                <a16:creationId xmlns:a16="http://schemas.microsoft.com/office/drawing/2014/main" id="{7C7CCDF8-4836-07D6-BF6A-1D31C79722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79" t="14300" r="16077" b="16400"/>
          <a:stretch/>
        </p:blipFill>
        <p:spPr>
          <a:xfrm>
            <a:off x="827584" y="735486"/>
            <a:ext cx="6840760" cy="356445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1CE97C7-D3E6-A49E-2600-7B340E7E4DFB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IP1R (ST0990128)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61677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16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1C941-FAEE-D183-C9EC-56BA10991931}"/>
              </a:ext>
            </a:extLst>
          </p:cNvPr>
          <p:cNvSpPr/>
          <p:nvPr/>
        </p:nvSpPr>
        <p:spPr>
          <a:xfrm>
            <a:off x="3525401" y="437613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TCLM 4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4" name="Picture 3" descr="A colorful machine with many objects&#10;&#10;Description automatically generated with medium confidence">
            <a:extLst>
              <a:ext uri="{FF2B5EF4-FFF2-40B4-BE49-F238E27FC236}">
                <a16:creationId xmlns:a16="http://schemas.microsoft.com/office/drawing/2014/main" id="{EFC7508F-8422-8BA6-BCA4-6C198463D2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03" t="23379" r="21670" b="20671"/>
          <a:stretch/>
        </p:blipFill>
        <p:spPr>
          <a:xfrm>
            <a:off x="1115616" y="771550"/>
            <a:ext cx="6194599" cy="334843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CC77DD8-5888-ABFC-2102-2748F81A38BD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IP1R (ST0990128)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92349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17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729510-FB60-C0F5-5049-AEAF7EFEE7D4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IP1L (ST0990131)</a:t>
            </a:r>
            <a:endParaRPr lang="en-GB" sz="1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1C941-FAEE-D183-C9EC-56BA10991931}"/>
              </a:ext>
            </a:extLst>
          </p:cNvPr>
          <p:cNvSpPr/>
          <p:nvPr/>
        </p:nvSpPr>
        <p:spPr>
          <a:xfrm>
            <a:off x="3525401" y="437613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TCLM 6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4" name="Picture 3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3FB500D6-53A2-75B3-5808-3F6BC41F3C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643" t="27739" r="22389" b="20576"/>
          <a:stretch/>
        </p:blipFill>
        <p:spPr>
          <a:xfrm>
            <a:off x="1403648" y="709829"/>
            <a:ext cx="6120680" cy="349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966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18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1C941-FAEE-D183-C9EC-56BA10991931}"/>
              </a:ext>
            </a:extLst>
          </p:cNvPr>
          <p:cNvSpPr/>
          <p:nvPr/>
        </p:nvSpPr>
        <p:spPr>
          <a:xfrm>
            <a:off x="3525401" y="437613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TCLM 5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7D1455-9559-BE72-90F1-00A9A51F9315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IP1L (ST0990131)</a:t>
            </a:r>
            <a:endParaRPr lang="en-GB" sz="1800" dirty="0"/>
          </a:p>
        </p:txBody>
      </p:sp>
      <p:pic>
        <p:nvPicPr>
          <p:cNvPr id="5" name="Picture 4" descr="A computer generated image of a factory&#10;&#10;Description automatically generated">
            <a:extLst>
              <a:ext uri="{FF2B5EF4-FFF2-40B4-BE49-F238E27FC236}">
                <a16:creationId xmlns:a16="http://schemas.microsoft.com/office/drawing/2014/main" id="{0819923B-6DE2-ADF9-E0AB-4C91A0DBEA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11" t="24800" r="23178" b="14919"/>
          <a:stretch/>
        </p:blipFill>
        <p:spPr>
          <a:xfrm>
            <a:off x="1259632" y="762796"/>
            <a:ext cx="5943724" cy="360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835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19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1C941-FAEE-D183-C9EC-56BA10991931}"/>
              </a:ext>
            </a:extLst>
          </p:cNvPr>
          <p:cNvSpPr/>
          <p:nvPr/>
        </p:nvSpPr>
        <p:spPr>
          <a:xfrm>
            <a:off x="3525401" y="437613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TCLM 4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3BB43C-5226-16C0-794A-7D22878767CE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IP1L (ST0990131)</a:t>
            </a:r>
            <a:endParaRPr lang="en-GB" sz="1800" dirty="0"/>
          </a:p>
        </p:txBody>
      </p:sp>
      <p:pic>
        <p:nvPicPr>
          <p:cNvPr id="5" name="Picture 4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7B40C2C7-AD28-B10B-5EE2-0FF584F1B7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66" t="14300" r="19233" b="22000"/>
          <a:stretch/>
        </p:blipFill>
        <p:spPr>
          <a:xfrm>
            <a:off x="1463394" y="735486"/>
            <a:ext cx="6217211" cy="349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725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505" y="195486"/>
            <a:ext cx="7920000" cy="540000"/>
          </a:xfrm>
        </p:spPr>
        <p:txBody>
          <a:bodyPr/>
          <a:lstStyle/>
          <a:p>
            <a:r>
              <a:rPr lang="en-US" sz="1800" dirty="0"/>
              <a:t>IR COLLIMATORS  </a:t>
            </a:r>
            <a:br>
              <a:rPr lang="en-US" sz="1800" dirty="0"/>
            </a:br>
            <a:r>
              <a:rPr lang="en-US" sz="1800" dirty="0"/>
              <a:t>Status of the simplified models</a:t>
            </a:r>
            <a:endParaRPr lang="en-GB" sz="1800" dirty="0"/>
          </a:p>
        </p:txBody>
      </p:sp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06E97C-2820-9FB6-4636-9658F086244E}"/>
              </a:ext>
            </a:extLst>
          </p:cNvPr>
          <p:cNvSpPr/>
          <p:nvPr/>
        </p:nvSpPr>
        <p:spPr>
          <a:xfrm>
            <a:off x="2085241" y="845868"/>
            <a:ext cx="47525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P5R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7" name="Picture 6" descr="A model of a building&#10;&#10;Description automatically generated">
            <a:extLst>
              <a:ext uri="{FF2B5EF4-FFF2-40B4-BE49-F238E27FC236}">
                <a16:creationId xmlns:a16="http://schemas.microsoft.com/office/drawing/2014/main" id="{EEFBF2BE-032C-E2DE-083F-CA6108C52B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604" b="14458"/>
          <a:stretch/>
        </p:blipFill>
        <p:spPr>
          <a:xfrm>
            <a:off x="755576" y="1153645"/>
            <a:ext cx="7200800" cy="300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395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41" name="Titre 1"/>
          <p:cNvSpPr>
            <a:spLocks noGrp="1"/>
          </p:cNvSpPr>
          <p:nvPr>
            <p:ph type="title"/>
          </p:nvPr>
        </p:nvSpPr>
        <p:spPr>
          <a:xfrm>
            <a:off x="1259632" y="2139702"/>
            <a:ext cx="6440400" cy="482590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Thank you for your attention </a:t>
            </a:r>
          </a:p>
        </p:txBody>
      </p:sp>
    </p:spTree>
    <p:extLst>
      <p:ext uri="{BB962C8B-B14F-4D97-AF65-F5344CB8AC3E}">
        <p14:creationId xmlns:p14="http://schemas.microsoft.com/office/powerpoint/2010/main" val="3538300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3</a:t>
            </a:r>
          </a:p>
        </p:txBody>
      </p:sp>
      <p:pic>
        <p:nvPicPr>
          <p:cNvPr id="10" name="Picture 9" descr="A machine with many parts&#10;&#10;Description automatically generated with medium confidence">
            <a:extLst>
              <a:ext uri="{FF2B5EF4-FFF2-40B4-BE49-F238E27FC236}">
                <a16:creationId xmlns:a16="http://schemas.microsoft.com/office/drawing/2014/main" id="{446D1E6C-B4C8-D7D4-E509-AC0B0C8A10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57" t="10800" r="2666" b="9401"/>
          <a:stretch/>
        </p:blipFill>
        <p:spPr>
          <a:xfrm>
            <a:off x="899592" y="1079854"/>
            <a:ext cx="6948264" cy="332816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A5954FF-056A-D0B0-8A75-96C05DFEB550}"/>
              </a:ext>
            </a:extLst>
          </p:cNvPr>
          <p:cNvSpPr/>
          <p:nvPr/>
        </p:nvSpPr>
        <p:spPr>
          <a:xfrm>
            <a:off x="5901665" y="4223585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TCLPX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74BC5E-63CA-0005-D657-2E702DDBF25B}"/>
              </a:ext>
            </a:extLst>
          </p:cNvPr>
          <p:cNvSpPr/>
          <p:nvPr/>
        </p:nvSpPr>
        <p:spPr>
          <a:xfrm>
            <a:off x="3635896" y="407024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TCTPXH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94BB43-1656-8568-D339-79A92B9B15BC}"/>
              </a:ext>
            </a:extLst>
          </p:cNvPr>
          <p:cNvSpPr/>
          <p:nvPr/>
        </p:nvSpPr>
        <p:spPr>
          <a:xfrm>
            <a:off x="1547664" y="3795886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TCTPXV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6C0E34B-4CFC-74F0-633C-4FD3D8AFE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505" y="195486"/>
            <a:ext cx="7920000" cy="540000"/>
          </a:xfrm>
        </p:spPr>
        <p:txBody>
          <a:bodyPr/>
          <a:lstStyle/>
          <a:p>
            <a:r>
              <a:rPr lang="en-US" sz="1800" dirty="0"/>
              <a:t>IR COLLIMATORS  </a:t>
            </a:r>
            <a:br>
              <a:rPr lang="en-US" sz="1800" dirty="0"/>
            </a:br>
            <a:r>
              <a:rPr lang="en-US" sz="1800" dirty="0"/>
              <a:t>Status of the simplified models</a:t>
            </a:r>
            <a:endParaRPr lang="en-GB" sz="1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43DF377-D053-7AF4-F510-3725760F64A1}"/>
              </a:ext>
            </a:extLst>
          </p:cNvPr>
          <p:cNvSpPr/>
          <p:nvPr/>
        </p:nvSpPr>
        <p:spPr>
          <a:xfrm>
            <a:off x="2085241" y="845868"/>
            <a:ext cx="47525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P5R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471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4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729510-FB60-C0F5-5049-AEAF7EFEE7D4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/>
              <a:t>IR COLLIMATORS  </a:t>
            </a:r>
            <a:br>
              <a:rPr lang="en-US" sz="1800"/>
            </a:br>
            <a:r>
              <a:rPr lang="en-US" sz="1800"/>
              <a:t>Old simplified models VS current design </a:t>
            </a:r>
            <a:endParaRPr lang="en-GB" sz="1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616737-B040-281D-81BD-65B0BAB8327E}"/>
              </a:ext>
            </a:extLst>
          </p:cNvPr>
          <p:cNvSpPr/>
          <p:nvPr/>
        </p:nvSpPr>
        <p:spPr>
          <a:xfrm>
            <a:off x="2085241" y="735486"/>
            <a:ext cx="47525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New detailed design of </a:t>
            </a:r>
            <a:r>
              <a:rPr lang="en-US" sz="1400" b="1" dirty="0">
                <a:solidFill>
                  <a:srgbClr val="FF0000"/>
                </a:solidFill>
              </a:rPr>
              <a:t>P5R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D8D8F8-2BB4-F722-6F38-4705C74635B2}"/>
              </a:ext>
            </a:extLst>
          </p:cNvPr>
          <p:cNvSpPr/>
          <p:nvPr/>
        </p:nvSpPr>
        <p:spPr>
          <a:xfrm>
            <a:off x="5999376" y="1430680"/>
            <a:ext cx="289976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Differences</a:t>
            </a:r>
          </a:p>
          <a:p>
            <a:r>
              <a:rPr lang="en-US" sz="1200" dirty="0">
                <a:solidFill>
                  <a:schemeClr val="tx2"/>
                </a:solidFill>
              </a:rPr>
              <a:t>- WPS support is 50 mm higher. </a:t>
            </a:r>
          </a:p>
          <a:p>
            <a:r>
              <a:rPr lang="en-US" sz="1200" dirty="0">
                <a:solidFill>
                  <a:schemeClr val="tx2"/>
                </a:solidFill>
              </a:rPr>
              <a:t>- The two inclinometers are on the top of the collimators.</a:t>
            </a:r>
          </a:p>
          <a:p>
            <a:r>
              <a:rPr lang="en-US" sz="1200" dirty="0">
                <a:solidFill>
                  <a:schemeClr val="tx2"/>
                </a:solidFill>
              </a:rPr>
              <a:t>- On the support there are two adjustment systems: one between the floor and the support and one between the support and the plug-in. This is done to keep the UAP system vertical.</a:t>
            </a:r>
          </a:p>
          <a:p>
            <a:r>
              <a:rPr lang="en-US" sz="1200" dirty="0">
                <a:solidFill>
                  <a:schemeClr val="tx2"/>
                </a:solidFill>
              </a:rPr>
              <a:t>- Stiffeners on the frame</a:t>
            </a:r>
          </a:p>
          <a:p>
            <a:endParaRPr lang="en-US" sz="1200" dirty="0">
              <a:solidFill>
                <a:schemeClr val="tx2"/>
              </a:solidFill>
            </a:endParaRPr>
          </a:p>
          <a:p>
            <a:r>
              <a:rPr lang="en-US" sz="1200" b="1" dirty="0">
                <a:solidFill>
                  <a:schemeClr val="tx2"/>
                </a:solidFill>
              </a:rPr>
              <a:t>Same dimensions and flange to flange length</a:t>
            </a:r>
          </a:p>
        </p:txBody>
      </p:sp>
      <p:pic>
        <p:nvPicPr>
          <p:cNvPr id="3" name="Picture 2" descr="A machine with many parts&#10;&#10;Description automatically generated with medium confidence">
            <a:extLst>
              <a:ext uri="{FF2B5EF4-FFF2-40B4-BE49-F238E27FC236}">
                <a16:creationId xmlns:a16="http://schemas.microsoft.com/office/drawing/2014/main" id="{CF40E021-1D65-3DF6-E373-58A2CABDAA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122" t="5201" r="27122" b="10800"/>
          <a:stretch/>
        </p:blipFill>
        <p:spPr>
          <a:xfrm>
            <a:off x="2958112" y="1275486"/>
            <a:ext cx="2880320" cy="2979641"/>
          </a:xfrm>
          <a:prstGeom prst="rect">
            <a:avLst/>
          </a:prstGeom>
        </p:spPr>
      </p:pic>
      <p:pic>
        <p:nvPicPr>
          <p:cNvPr id="11" name="Picture 10" descr="A machine with a long metal bar&#10;&#10;Description automatically generated with medium confidence">
            <a:extLst>
              <a:ext uri="{FF2B5EF4-FFF2-40B4-BE49-F238E27FC236}">
                <a16:creationId xmlns:a16="http://schemas.microsoft.com/office/drawing/2014/main" id="{BB7DF288-E94B-908B-C2B3-26147FA6D1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534" t="1040" r="34904" b="4061"/>
          <a:stretch/>
        </p:blipFill>
        <p:spPr>
          <a:xfrm>
            <a:off x="315489" y="1131590"/>
            <a:ext cx="2672335" cy="300449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2DB0772-5314-44E3-AEE5-EB99F3E10067}"/>
              </a:ext>
            </a:extLst>
          </p:cNvPr>
          <p:cNvSpPr/>
          <p:nvPr/>
        </p:nvSpPr>
        <p:spPr>
          <a:xfrm>
            <a:off x="2519772" y="4217370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TCLPX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13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5</a:t>
            </a:r>
          </a:p>
        </p:txBody>
      </p:sp>
      <p:pic>
        <p:nvPicPr>
          <p:cNvPr id="4" name="Picture 3" descr="A group of machines with different colored parts&#10;&#10;Description automatically generated with medium confidence">
            <a:extLst>
              <a:ext uri="{FF2B5EF4-FFF2-40B4-BE49-F238E27FC236}">
                <a16:creationId xmlns:a16="http://schemas.microsoft.com/office/drawing/2014/main" id="{A692577A-CA9A-3826-3C15-EA5119720E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423" t="24821" r="16851" b="13589"/>
          <a:stretch/>
        </p:blipFill>
        <p:spPr>
          <a:xfrm>
            <a:off x="899592" y="1133914"/>
            <a:ext cx="6840760" cy="331004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3EE93CD-4A46-8321-BEEF-406941679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505" y="195486"/>
            <a:ext cx="7920000" cy="540000"/>
          </a:xfrm>
        </p:spPr>
        <p:txBody>
          <a:bodyPr/>
          <a:lstStyle/>
          <a:p>
            <a:r>
              <a:rPr lang="en-US" sz="1800" dirty="0"/>
              <a:t>IR COLLIMATORS  </a:t>
            </a:r>
            <a:br>
              <a:rPr lang="en-US" sz="1800" dirty="0"/>
            </a:br>
            <a:r>
              <a:rPr lang="en-US" sz="1800" dirty="0"/>
              <a:t>Status of the simplified models</a:t>
            </a:r>
            <a:endParaRPr lang="en-GB" sz="1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1638EB-D27B-CFBD-E9D8-6EF439DA0070}"/>
              </a:ext>
            </a:extLst>
          </p:cNvPr>
          <p:cNvSpPr/>
          <p:nvPr/>
        </p:nvSpPr>
        <p:spPr>
          <a:xfrm>
            <a:off x="2085241" y="845868"/>
            <a:ext cx="47525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P5L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6B64AF-7770-4833-ACF6-2CC1ED952E1F}"/>
              </a:ext>
            </a:extLst>
          </p:cNvPr>
          <p:cNvCxnSpPr>
            <a:cxnSpLocks/>
          </p:cNvCxnSpPr>
          <p:nvPr/>
        </p:nvCxnSpPr>
        <p:spPr>
          <a:xfrm flipV="1">
            <a:off x="4915927" y="1923678"/>
            <a:ext cx="2968441" cy="1478324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0A7CE0C3-8B1C-033F-1B5E-72E1CB145210}"/>
              </a:ext>
            </a:extLst>
          </p:cNvPr>
          <p:cNvSpPr/>
          <p:nvPr/>
        </p:nvSpPr>
        <p:spPr>
          <a:xfrm rot="16980986">
            <a:off x="6290314" y="1700170"/>
            <a:ext cx="708806" cy="1282437"/>
          </a:xfrm>
          <a:prstGeom prst="curved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55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6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729510-FB60-C0F5-5049-AEAF7EFEE7D4}"/>
              </a:ext>
            </a:extLst>
          </p:cNvPr>
          <p:cNvSpPr txBox="1">
            <a:spLocks/>
          </p:cNvSpPr>
          <p:nvPr/>
        </p:nvSpPr>
        <p:spPr>
          <a:xfrm>
            <a:off x="480177" y="-10329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IP5R (ST0966906)</a:t>
            </a:r>
            <a:endParaRPr lang="en-GB" sz="1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3E3A47-2F94-582D-53E9-E1E1B4DB6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344" y="427807"/>
            <a:ext cx="4857760" cy="428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359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7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729510-FB60-C0F5-5049-AEAF7EFEE7D4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</a:t>
            </a:r>
            <a:br>
              <a:rPr lang="en-US" sz="1800" dirty="0"/>
            </a:br>
            <a:r>
              <a:rPr lang="en-US" sz="1800" dirty="0"/>
              <a:t>Old simplified models VS current design </a:t>
            </a:r>
            <a:endParaRPr lang="en-GB" sz="1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616737-B040-281D-81BD-65B0BAB8327E}"/>
              </a:ext>
            </a:extLst>
          </p:cNvPr>
          <p:cNvSpPr/>
          <p:nvPr/>
        </p:nvSpPr>
        <p:spPr>
          <a:xfrm>
            <a:off x="2085241" y="845868"/>
            <a:ext cx="47525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New detailed design of </a:t>
            </a:r>
            <a:r>
              <a:rPr lang="en-US" sz="1400" b="1" dirty="0">
                <a:solidFill>
                  <a:srgbClr val="FF0000"/>
                </a:solidFill>
              </a:rPr>
              <a:t>P5R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D8D8F8-2BB4-F722-6F38-4705C74635B2}"/>
              </a:ext>
            </a:extLst>
          </p:cNvPr>
          <p:cNvSpPr/>
          <p:nvPr/>
        </p:nvSpPr>
        <p:spPr>
          <a:xfrm>
            <a:off x="5436096" y="1485179"/>
            <a:ext cx="349188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Differences</a:t>
            </a:r>
          </a:p>
          <a:p>
            <a:r>
              <a:rPr lang="en-US" sz="1200" dirty="0">
                <a:solidFill>
                  <a:schemeClr val="tx2"/>
                </a:solidFill>
              </a:rPr>
              <a:t>- WPS support is 50 mm higher. </a:t>
            </a:r>
          </a:p>
          <a:p>
            <a:r>
              <a:rPr lang="en-US" sz="1200" dirty="0">
                <a:solidFill>
                  <a:schemeClr val="tx2"/>
                </a:solidFill>
              </a:rPr>
              <a:t>- The two inclinometers are on the top of the collimators.</a:t>
            </a:r>
          </a:p>
          <a:p>
            <a:r>
              <a:rPr lang="en-US" sz="1200" dirty="0">
                <a:solidFill>
                  <a:schemeClr val="tx2"/>
                </a:solidFill>
              </a:rPr>
              <a:t>- On the support there are two adjustment systems: one between the floor and the support and one between the support and the plug-in. This is done to keep the UAP system vertical.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- Mask design</a:t>
            </a:r>
          </a:p>
          <a:p>
            <a:r>
              <a:rPr lang="en-US" sz="1200" dirty="0">
                <a:solidFill>
                  <a:schemeClr val="tx2"/>
                </a:solidFill>
              </a:rPr>
              <a:t>   - Just one W mask for TCL4</a:t>
            </a:r>
          </a:p>
          <a:p>
            <a:r>
              <a:rPr lang="en-US" sz="1200" dirty="0">
                <a:solidFill>
                  <a:schemeClr val="tx2"/>
                </a:solidFill>
              </a:rPr>
              <a:t>   - W absorber done by laminations</a:t>
            </a:r>
          </a:p>
          <a:p>
            <a:r>
              <a:rPr lang="en-US" sz="1200" dirty="0">
                <a:solidFill>
                  <a:schemeClr val="tx2"/>
                </a:solidFill>
              </a:rPr>
              <a:t>   - Relative positioning adjustment</a:t>
            </a:r>
          </a:p>
          <a:p>
            <a:endParaRPr lang="en-US" sz="1200" dirty="0">
              <a:solidFill>
                <a:schemeClr val="tx2"/>
              </a:solidFill>
            </a:endParaRPr>
          </a:p>
          <a:p>
            <a:r>
              <a:rPr lang="en-US" sz="1200" b="1" dirty="0">
                <a:solidFill>
                  <a:schemeClr val="tx2"/>
                </a:solidFill>
              </a:rPr>
              <a:t>Same dimensions and flange to flange length</a:t>
            </a:r>
          </a:p>
          <a:p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3" name="Picture 2" descr="A machine with a few parts&#10;&#10;Description automatically generated with medium confidence">
            <a:extLst>
              <a:ext uri="{FF2B5EF4-FFF2-40B4-BE49-F238E27FC236}">
                <a16:creationId xmlns:a16="http://schemas.microsoft.com/office/drawing/2014/main" id="{101BA0EF-FB1A-63FD-BCE6-61FD826CCD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34" t="3800" r="30278" b="5201"/>
          <a:stretch/>
        </p:blipFill>
        <p:spPr>
          <a:xfrm>
            <a:off x="2782389" y="1218871"/>
            <a:ext cx="2293667" cy="3241051"/>
          </a:xfrm>
          <a:prstGeom prst="rect">
            <a:avLst/>
          </a:prstGeom>
        </p:spPr>
      </p:pic>
      <p:pic>
        <p:nvPicPr>
          <p:cNvPr id="6" name="Picture 5" descr="A machine with yellow tubes&#10;&#10;Description automatically generated with medium confidence">
            <a:extLst>
              <a:ext uri="{FF2B5EF4-FFF2-40B4-BE49-F238E27FC236}">
                <a16:creationId xmlns:a16="http://schemas.microsoft.com/office/drawing/2014/main" id="{9E67EF35-0A59-6AEC-9607-DFC05040E9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278" t="1000" r="31067" b="3801"/>
          <a:stretch/>
        </p:blipFill>
        <p:spPr>
          <a:xfrm>
            <a:off x="395536" y="999756"/>
            <a:ext cx="2386853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979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8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729510-FB60-C0F5-5049-AEAF7EFEE7D4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IP5R (ST0966906)</a:t>
            </a:r>
            <a:endParaRPr lang="en-GB" sz="1800" dirty="0"/>
          </a:p>
        </p:txBody>
      </p:sp>
      <p:pic>
        <p:nvPicPr>
          <p:cNvPr id="10" name="Picture 9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1F55753B-844E-83D6-53E1-190E17941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776" y="735486"/>
            <a:ext cx="6293796" cy="354655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CF1C941-FAEE-D183-C9EC-56BA10991931}"/>
              </a:ext>
            </a:extLst>
          </p:cNvPr>
          <p:cNvSpPr/>
          <p:nvPr/>
        </p:nvSpPr>
        <p:spPr>
          <a:xfrm>
            <a:off x="3525401" y="437613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TCLM 6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941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4747047"/>
            <a:ext cx="360000" cy="270000"/>
          </a:xfrm>
        </p:spPr>
        <p:txBody>
          <a:bodyPr/>
          <a:lstStyle/>
          <a:p>
            <a:r>
              <a:rPr lang="fr-FR" dirty="0"/>
              <a:t>9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729510-FB60-C0F5-5049-AEAF7EFEE7D4}"/>
              </a:ext>
            </a:extLst>
          </p:cNvPr>
          <p:cNvSpPr txBox="1">
            <a:spLocks/>
          </p:cNvSpPr>
          <p:nvPr/>
        </p:nvSpPr>
        <p:spPr>
          <a:xfrm>
            <a:off x="501505" y="19548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TCLM masks integration IP5R (ST0966906)</a:t>
            </a:r>
            <a:endParaRPr lang="en-GB" sz="1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1C941-FAEE-D183-C9EC-56BA10991931}"/>
              </a:ext>
            </a:extLst>
          </p:cNvPr>
          <p:cNvSpPr/>
          <p:nvPr/>
        </p:nvSpPr>
        <p:spPr>
          <a:xfrm>
            <a:off x="3525401" y="4376131"/>
            <a:ext cx="936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TCLM 5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3" name="Picture 2" descr="A colorful machine with pipes&#10;&#10;Description automatically generated with medium confidence">
            <a:extLst>
              <a:ext uri="{FF2B5EF4-FFF2-40B4-BE49-F238E27FC236}">
                <a16:creationId xmlns:a16="http://schemas.microsoft.com/office/drawing/2014/main" id="{F611E581-C7DA-2C16-CAD0-930E86FC8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762727"/>
            <a:ext cx="6364086" cy="358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980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30041</TotalTime>
  <Words>391</Words>
  <Application>Microsoft Office PowerPoint</Application>
  <PresentationFormat>On-screen Show (16:9)</PresentationFormat>
  <Paragraphs>88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Thème Office</vt:lpstr>
      <vt:lpstr>LS3 integration of  IR collimators and TCLM masks  at point 1,5 / L,R HL-LHC Integration meeting</vt:lpstr>
      <vt:lpstr>IR COLLIMATORS   Status of the simplified models</vt:lpstr>
      <vt:lpstr>IR COLLIMATORS   Status of the simplified models</vt:lpstr>
      <vt:lpstr>PowerPoint Presentation</vt:lpstr>
      <vt:lpstr>IR COLLIMATORS   Status of the simplified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Luca.Gentini@cern.ch</dc:creator>
  <cp:lastModifiedBy>Luca Gentini</cp:lastModifiedBy>
  <cp:revision>502</cp:revision>
  <cp:lastPrinted>2019-05-09T16:03:33Z</cp:lastPrinted>
  <dcterms:created xsi:type="dcterms:W3CDTF">2016-02-12T09:02:01Z</dcterms:created>
  <dcterms:modified xsi:type="dcterms:W3CDTF">2023-12-08T11:50:12Z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