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9" r:id="rId20"/>
    <p:sldId id="275" r:id="rId21"/>
    <p:sldId id="276" r:id="rId22"/>
    <p:sldId id="280" r:id="rId23"/>
    <p:sldId id="277" r:id="rId24"/>
    <p:sldId id="278" r:id="rId25"/>
    <p:sldId id="27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660"/>
  </p:normalViewPr>
  <p:slideViewPr>
    <p:cSldViewPr snapToGrid="0">
      <p:cViewPr varScale="1">
        <p:scale>
          <a:sx n="81" d="100"/>
          <a:sy n="81" d="100"/>
        </p:scale>
        <p:origin x="8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95F8C-1667-400B-949F-595D1E11E403}" type="datetimeFigureOut">
              <a:rPr lang="it-IT" smtClean="0"/>
              <a:t>09/09/2024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91A24-329D-442D-9C03-64D5FBEE49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6542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91A24-329D-442D-9C03-64D5FBEE49F0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278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91A24-329D-442D-9C03-64D5FBEE49F0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623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C0D-68DB-475A-8EB5-AE3C8A923F01}" type="datetime1">
              <a:rPr lang="it-IT" smtClean="0"/>
              <a:t>09/09/2024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97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04AE-4A2E-4BCF-ADB7-5A56DD7C61EB}" type="datetime1">
              <a:rPr lang="it-IT" smtClean="0"/>
              <a:t>09/09/2024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197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5A56-C297-4DE5-BAE4-6E14B85841E8}" type="datetime1">
              <a:rPr lang="it-IT" smtClean="0"/>
              <a:t>09/09/2024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55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22AA-578F-4828-8ED9-EF54BFB1F13F}" type="datetime1">
              <a:rPr lang="it-IT" smtClean="0"/>
              <a:t>09/09/2024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7104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0247B-C2FB-4BAC-BEA5-486A340B44D7}" type="datetime1">
              <a:rPr lang="it-IT" smtClean="0"/>
              <a:t>09/09/2024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012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6462-8502-4683-B78A-82ABBAE190D6}" type="datetime1">
              <a:rPr lang="it-IT" smtClean="0"/>
              <a:t>09/09/2024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8487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A77E-215C-4BF7-A3C1-51E21E77A59D}" type="datetime1">
              <a:rPr lang="it-IT" smtClean="0"/>
              <a:t>09/09/2024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9969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1966-8843-43E5-B4C3-D98C7F60435E}" type="datetime1">
              <a:rPr lang="it-IT" smtClean="0"/>
              <a:t>09/09/2024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6766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67A8-A48B-4444-9B00-D75D25557BC0}" type="datetime1">
              <a:rPr lang="it-IT" smtClean="0"/>
              <a:t>09/09/2024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321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2926C85-D9C2-488B-AE75-A6680AFB5A93}" type="datetime1">
              <a:rPr lang="it-IT" smtClean="0"/>
              <a:t>09/09/2024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14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FD4F-B8BD-49B0-BDE6-8AD70674EA86}" type="datetime1">
              <a:rPr lang="it-IT" smtClean="0"/>
              <a:t>09/09/2024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66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7613F7F-D97D-4CC9-87F3-CDF49D6C33EC}" type="datetime1">
              <a:rPr lang="it-IT" smtClean="0"/>
              <a:t>09/09/2024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8BDC0D9-5095-4045-8788-922961A9B0B7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08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96CE64-A800-D7CD-9503-9ED5CA4F9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210390"/>
          </a:xfrm>
        </p:spPr>
        <p:txBody>
          <a:bodyPr>
            <a:normAutofit/>
          </a:bodyPr>
          <a:lstStyle/>
          <a:p>
            <a:pPr algn="ctr"/>
            <a:r>
              <a:rPr lang="it-IT" sz="6000" b="1" dirty="0"/>
              <a:t>The ATLAS RPC </a:t>
            </a:r>
            <a:r>
              <a:rPr lang="it-IT" sz="6000" b="1" dirty="0" err="1"/>
              <a:t>Phase</a:t>
            </a:r>
            <a:r>
              <a:rPr lang="it-IT" sz="6000" b="1" dirty="0"/>
              <a:t> II </a:t>
            </a:r>
            <a:r>
              <a:rPr lang="it-IT" sz="6000" b="1" dirty="0" err="1"/>
              <a:t>ugrade</a:t>
            </a:r>
            <a:r>
              <a:rPr lang="it-IT" sz="6000" b="1" dirty="0"/>
              <a:t> for High </a:t>
            </a:r>
            <a:r>
              <a:rPr lang="it-IT" sz="6000" b="1" dirty="0" err="1"/>
              <a:t>Luminosity</a:t>
            </a:r>
            <a:r>
              <a:rPr lang="it-IT" sz="6000" b="1" dirty="0"/>
              <a:t> LHC era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A8DDA97-3E9E-C5B6-8E5F-E18463BE97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4414" y="3180771"/>
            <a:ext cx="10058400" cy="1143000"/>
          </a:xfrm>
        </p:spPr>
        <p:txBody>
          <a:bodyPr>
            <a:normAutofit/>
          </a:bodyPr>
          <a:lstStyle/>
          <a:p>
            <a:pPr algn="ctr"/>
            <a:r>
              <a:rPr lang="it-IT" sz="1700" dirty="0" err="1"/>
              <a:t>PAolo</a:t>
            </a:r>
            <a:r>
              <a:rPr lang="it-IT" sz="1700" dirty="0"/>
              <a:t> Camarri (</a:t>
            </a:r>
            <a:r>
              <a:rPr lang="it-IT" sz="1700" dirty="0" err="1"/>
              <a:t>university</a:t>
            </a:r>
            <a:r>
              <a:rPr lang="it-IT" sz="1700" dirty="0"/>
              <a:t> of Roma «Tor Vergata» and </a:t>
            </a:r>
            <a:r>
              <a:rPr lang="it-IT" sz="1700" dirty="0" err="1"/>
              <a:t>infn</a:t>
            </a:r>
            <a:r>
              <a:rPr lang="it-IT" sz="1700" dirty="0"/>
              <a:t> </a:t>
            </a:r>
            <a:r>
              <a:rPr lang="it-IT" sz="1700" dirty="0" err="1"/>
              <a:t>roma</a:t>
            </a:r>
            <a:r>
              <a:rPr lang="it-IT" sz="1700" dirty="0"/>
              <a:t> </a:t>
            </a:r>
            <a:r>
              <a:rPr lang="it-IT" sz="1700" dirty="0" err="1"/>
              <a:t>tor</a:t>
            </a:r>
            <a:r>
              <a:rPr lang="it-IT" sz="1700" dirty="0"/>
              <a:t> vergata</a:t>
            </a:r>
          </a:p>
          <a:p>
            <a:pPr algn="ctr"/>
            <a:r>
              <a:rPr lang="it-IT" sz="1700" dirty="0"/>
              <a:t>On </a:t>
            </a:r>
            <a:r>
              <a:rPr lang="it-IT" sz="1700" dirty="0" err="1"/>
              <a:t>behalf</a:t>
            </a:r>
            <a:r>
              <a:rPr lang="it-IT" sz="1700" dirty="0"/>
              <a:t> of the ATLAS </a:t>
            </a:r>
            <a:r>
              <a:rPr lang="it-IT" sz="1700" dirty="0" err="1"/>
              <a:t>muon</a:t>
            </a:r>
            <a:r>
              <a:rPr lang="it-IT" sz="1700" dirty="0"/>
              <a:t> community</a:t>
            </a:r>
          </a:p>
        </p:txBody>
      </p:sp>
      <p:pic>
        <p:nvPicPr>
          <p:cNvPr id="5" name="Immagine 4" descr="Immagine che contiene logo, Elementi grafici&#10;&#10;Descrizione generata automaticamente">
            <a:extLst>
              <a:ext uri="{FF2B5EF4-FFF2-40B4-BE49-F238E27FC236}">
                <a16:creationId xmlns:a16="http://schemas.microsoft.com/office/drawing/2014/main" id="{291F38DE-6B35-8C5C-F145-AB4A649898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219" y="4994787"/>
            <a:ext cx="2518866" cy="1324436"/>
          </a:xfrm>
          <a:prstGeom prst="rect">
            <a:avLst/>
          </a:prstGeom>
        </p:spPr>
      </p:pic>
      <p:pic>
        <p:nvPicPr>
          <p:cNvPr id="7" name="Immagine 6" descr="Immagine che contiene Carattere, Elementi grafici, linea, testo&#10;&#10;Descrizione generata automaticamente">
            <a:extLst>
              <a:ext uri="{FF2B5EF4-FFF2-40B4-BE49-F238E27FC236}">
                <a16:creationId xmlns:a16="http://schemas.microsoft.com/office/drawing/2014/main" id="{EF810D35-7EA5-1B11-CE4E-6CB63843A4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742" y="5226489"/>
            <a:ext cx="2084438" cy="1074452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4A76C80C-EF63-C05C-6480-602F20242D96}"/>
              </a:ext>
            </a:extLst>
          </p:cNvPr>
          <p:cNvSpPr txBox="1"/>
          <p:nvPr/>
        </p:nvSpPr>
        <p:spPr>
          <a:xfrm>
            <a:off x="527901" y="4524866"/>
            <a:ext cx="11057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latin typeface="Agency FB" panose="020B0503020202020204" pitchFamily="34" charset="0"/>
              </a:rPr>
              <a:t>XVII Conference on Resistive Plate Chambers and </a:t>
            </a:r>
            <a:r>
              <a:rPr lang="it-IT" sz="2800" dirty="0" err="1">
                <a:latin typeface="Agency FB" panose="020B0503020202020204" pitchFamily="34" charset="0"/>
              </a:rPr>
              <a:t>Related</a:t>
            </a:r>
            <a:r>
              <a:rPr lang="it-IT" sz="2800" dirty="0">
                <a:latin typeface="Agency FB" panose="020B0503020202020204" pitchFamily="34" charset="0"/>
              </a:rPr>
              <a:t> Detectors</a:t>
            </a:r>
          </a:p>
          <a:p>
            <a:r>
              <a:rPr lang="it-IT" sz="2800" dirty="0">
                <a:latin typeface="Agency FB" panose="020B0503020202020204" pitchFamily="34" charset="0"/>
              </a:rPr>
              <a:t>Santiago de Compostela (</a:t>
            </a:r>
            <a:r>
              <a:rPr lang="it-IT" sz="2800" dirty="0" err="1">
                <a:latin typeface="Agency FB" panose="020B0503020202020204" pitchFamily="34" charset="0"/>
              </a:rPr>
              <a:t>Spain</a:t>
            </a:r>
            <a:r>
              <a:rPr lang="it-IT" sz="2800" dirty="0">
                <a:latin typeface="Agency FB" panose="020B0503020202020204" pitchFamily="34" charset="0"/>
              </a:rPr>
              <a:t>), 9-13 </a:t>
            </a:r>
            <a:r>
              <a:rPr lang="it-IT" sz="2800" dirty="0" err="1">
                <a:latin typeface="Agency FB" panose="020B0503020202020204" pitchFamily="34" charset="0"/>
              </a:rPr>
              <a:t>September</a:t>
            </a:r>
            <a:r>
              <a:rPr lang="it-IT" sz="2800" dirty="0">
                <a:latin typeface="Agency FB" panose="020B0503020202020204" pitchFamily="34" charset="0"/>
              </a:rPr>
              <a:t> 2024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998D69E-10E4-0362-5E21-B92F1D7A9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211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9DA9BC-8CB6-ED72-8286-539A7ABCE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80197"/>
          </a:xfrm>
        </p:spPr>
        <p:txBody>
          <a:bodyPr>
            <a:normAutofit/>
          </a:bodyPr>
          <a:lstStyle/>
          <a:p>
            <a:r>
              <a:rPr lang="it-IT" dirty="0"/>
              <a:t>Front-End </a:t>
            </a:r>
            <a:r>
              <a:rPr lang="it-IT" dirty="0" err="1"/>
              <a:t>electronics</a:t>
            </a:r>
            <a:r>
              <a:rPr lang="it-IT" dirty="0"/>
              <a:t>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7D5B04-A0DE-13B4-C909-F7EE25EAD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772160"/>
            <a:ext cx="5222240" cy="2885440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For BI-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an ASIC chip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developed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by INFN Roma Tor Vergata,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integrating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preamplifier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discriminator and TDC.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new design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stability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compared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to the BIS-78 FE and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allows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-coordinate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reconstruction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Detectable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signal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of 1-2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fC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Minimum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discrimination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threshold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of 0.3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mV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Voltage-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Controlled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Oscillator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(VCO)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defining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the TDC time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resolution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driving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scaler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(50-150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RMS)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Data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encoded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using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the Manchester code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Each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ASIC chip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8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channels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each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with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its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own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serial transmission line</a:t>
            </a:r>
          </a:p>
          <a:p>
            <a:pPr marL="0" indent="0">
              <a:buClrTx/>
              <a:buNone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BBD1E44-4212-C9AA-F81A-7663B2DD7E87}"/>
              </a:ext>
            </a:extLst>
          </p:cNvPr>
          <p:cNvSpPr txBox="1"/>
          <p:nvPr/>
        </p:nvSpPr>
        <p:spPr>
          <a:xfrm>
            <a:off x="1117600" y="3972560"/>
            <a:ext cx="104749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10 ASIC chips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were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irradiated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with a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neutron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flux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of 10</a:t>
            </a:r>
            <a:r>
              <a:rPr lang="it-IT" sz="14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13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</a:t>
            </a:r>
            <a:r>
              <a:rPr lang="it-IT" sz="1400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eq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/cm</a:t>
            </a:r>
            <a:r>
              <a:rPr lang="it-IT" sz="14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the China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Spallation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Neutron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Source (Dongguan) to check the chip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radiation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hardness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: no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change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was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observed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in the discriminator and in the VCO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response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after the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irradiation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.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46D2F6B-7B20-47E6-0BB5-DA4931C75A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583" t="33037" r="8000" b="48296"/>
          <a:stretch/>
        </p:blipFill>
        <p:spPr>
          <a:xfrm>
            <a:off x="6309359" y="1442720"/>
            <a:ext cx="5592435" cy="145288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EF46E9EF-31EB-74CE-92B3-6DB09522A8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333" t="60889" r="7417" b="14667"/>
          <a:stretch/>
        </p:blipFill>
        <p:spPr>
          <a:xfrm>
            <a:off x="1148079" y="4612640"/>
            <a:ext cx="10231121" cy="2123440"/>
          </a:xfrm>
          <a:prstGeom prst="rect">
            <a:avLst/>
          </a:prstGeom>
        </p:spPr>
      </p:pic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4FD8CB-140F-7A8A-4F81-E0B65BD01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10</a:t>
            </a:fld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64BEB3E-58F4-409C-13B5-5ACA25AEE99C}"/>
              </a:ext>
            </a:extLst>
          </p:cNvPr>
          <p:cNvSpPr txBox="1"/>
          <p:nvPr/>
        </p:nvSpPr>
        <p:spPr>
          <a:xfrm>
            <a:off x="6495068" y="3120272"/>
            <a:ext cx="5344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(L. </a:t>
            </a:r>
            <a:r>
              <a:rPr lang="it-IT" b="1" dirty="0" err="1"/>
              <a:t>Pizzimento’s</a:t>
            </a:r>
            <a:r>
              <a:rPr lang="it-IT" b="1" dirty="0"/>
              <a:t> talk for more </a:t>
            </a:r>
            <a:r>
              <a:rPr lang="it-IT" b="1" dirty="0" err="1"/>
              <a:t>details</a:t>
            </a:r>
            <a:r>
              <a:rPr lang="it-IT" b="1" dirty="0"/>
              <a:t> on the new FEE)</a:t>
            </a:r>
          </a:p>
        </p:txBody>
      </p:sp>
    </p:spTree>
    <p:extLst>
      <p:ext uri="{BB962C8B-B14F-4D97-AF65-F5344CB8AC3E}">
        <p14:creationId xmlns:p14="http://schemas.microsoft.com/office/powerpoint/2010/main" val="1928619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E617AC-39B4-A95F-2E91-C2B537E69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39557"/>
          </a:xfrm>
        </p:spPr>
        <p:txBody>
          <a:bodyPr/>
          <a:lstStyle/>
          <a:p>
            <a:r>
              <a:rPr lang="it-IT" dirty="0">
                <a:sym typeface="Symbol" panose="05050102010706020507" pitchFamily="18" charset="2"/>
              </a:rPr>
              <a:t>-coordinate </a:t>
            </a:r>
            <a:r>
              <a:rPr lang="it-IT" dirty="0" err="1">
                <a:sym typeface="Symbol" panose="05050102010706020507" pitchFamily="18" charset="2"/>
              </a:rPr>
              <a:t>measurement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86905F-4B1A-1440-3042-07A7CA86D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0" y="833120"/>
            <a:ext cx="11663680" cy="2184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The BI-RPC detectors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-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oriented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read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-out strips,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equipped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with FE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electronics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using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 TDC with 100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time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resolution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the opposite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ends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.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The -coordinate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reconstruction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obtained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from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propagation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time of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signals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on the strips and from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propagation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velocity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.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signal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propagation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velocity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on the strip can be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measured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by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measuring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the time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difference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on the opposite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read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-out strip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ends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.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This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measurement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carried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out by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placing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2-cm wide trigger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scintillators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orthogonal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to the strip,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different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positions.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2A6DC71-9073-019B-4168-5CEF6A5D4358}"/>
              </a:ext>
            </a:extLst>
          </p:cNvPr>
          <p:cNvSpPr txBox="1"/>
          <p:nvPr/>
        </p:nvSpPr>
        <p:spPr>
          <a:xfrm>
            <a:off x="284480" y="3169920"/>
            <a:ext cx="5283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propagation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 20 cm/ns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on a BIL-RPC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equipped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with BIS-78 like FE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resulting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spatial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for the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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reconstructed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coordinate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about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2 cm,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driven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by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scintillator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geometry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spatial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resolution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for the  coordinate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depends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on the event cluster size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572B8CA-451A-70AB-721F-178D6260F6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67" t="69037" r="33917" b="5630"/>
          <a:stretch/>
        </p:blipFill>
        <p:spPr>
          <a:xfrm>
            <a:off x="508000" y="5120640"/>
            <a:ext cx="4622800" cy="173736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6F27F012-B7CC-0DE5-E139-8F05346175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500" t="46667" r="7333" b="2963"/>
          <a:stretch/>
        </p:blipFill>
        <p:spPr>
          <a:xfrm>
            <a:off x="5842000" y="3180079"/>
            <a:ext cx="5496560" cy="3607781"/>
          </a:xfrm>
          <a:prstGeom prst="rect">
            <a:avLst/>
          </a:prstGeom>
        </p:spPr>
      </p:pic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6525999-B5CC-852F-8C3F-8AFCB8BE7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7971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765DA2-E938-0774-E7C8-BC381638C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123"/>
            <a:ext cx="10058400" cy="810677"/>
          </a:xfrm>
        </p:spPr>
        <p:txBody>
          <a:bodyPr/>
          <a:lstStyle/>
          <a:p>
            <a:r>
              <a:rPr lang="it-IT" dirty="0"/>
              <a:t>Layout of the BI-RPC </a:t>
            </a:r>
            <a:r>
              <a:rPr lang="it-IT" dirty="0" err="1"/>
              <a:t>chambers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6C23A7-4300-9A02-DD92-957AD408A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440" y="822960"/>
            <a:ext cx="10957298" cy="2692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The design of the BI-RPC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mechanics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defined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chambers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(4 BIL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types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: BIL 680S – BIL 680L – BIL 620S – BIL 520S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covering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75% of the BIL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sectors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; 2 BIS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types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: BIS1 and BIS from 2 to 6,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covering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the BIS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sectors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involved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-II upgrade) and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special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In the feet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sectors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(S11 and S15) new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chambers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installed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in the Barrel Outer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: 80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identical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BOR-BOM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chambers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overlapping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, of BIS-like size.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F489B19-962C-120C-9357-F58E2894C6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00" t="51111" r="15833" b="3260"/>
          <a:stretch/>
        </p:blipFill>
        <p:spPr>
          <a:xfrm>
            <a:off x="2190419" y="2756606"/>
            <a:ext cx="7830228" cy="3578205"/>
          </a:xfrm>
          <a:prstGeom prst="rect">
            <a:avLst/>
          </a:prstGeom>
        </p:spPr>
      </p:pic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40B4660-058A-3325-D15B-752040E09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8143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96A374-5C4E-72AD-36D3-E3E372DC3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80197"/>
          </a:xfrm>
        </p:spPr>
        <p:txBody>
          <a:bodyPr/>
          <a:lstStyle/>
          <a:p>
            <a:r>
              <a:rPr lang="it-IT" dirty="0"/>
              <a:t>Production chain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897D5F-BAAC-7F55-8231-8AC1AD136D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333" t="20148" r="4500" b="14519"/>
          <a:stretch/>
        </p:blipFill>
        <p:spPr>
          <a:xfrm>
            <a:off x="523482" y="660401"/>
            <a:ext cx="11112920" cy="565912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8FA1DEC-7197-EAAF-6571-6DBD18E7BC8B}"/>
              </a:ext>
            </a:extLst>
          </p:cNvPr>
          <p:cNvSpPr txBox="1"/>
          <p:nvPr/>
        </p:nvSpPr>
        <p:spPr>
          <a:xfrm>
            <a:off x="629920" y="883920"/>
            <a:ext cx="3393440" cy="50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351CCB8-8DB0-FE31-BD7A-251E053B8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3043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5030BF-A62C-322F-00A7-842036AC0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19237"/>
          </a:xfrm>
        </p:spPr>
        <p:txBody>
          <a:bodyPr/>
          <a:lstStyle/>
          <a:p>
            <a:r>
              <a:rPr lang="it-IT" dirty="0"/>
              <a:t>Production Database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CEC39-9FC3-4F0D-CA66-D10EA24B8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" y="711200"/>
            <a:ext cx="4094480" cy="559816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it-IT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it-IT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mySQL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DB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managed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via a web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interface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track of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(gas gaps, HPL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plates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algn="just">
              <a:buClrTx/>
              <a:buFont typeface="Arial" panose="020B0604020202020204" pitchFamily="34" charset="0"/>
              <a:buChar char="•"/>
            </a:pP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relationships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(i.e.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goes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Web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interface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presenting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QA/QC test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(e.g. I-V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curves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) for the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endParaRPr lang="it-IT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on CERN login,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restricted to the users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directly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involved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activity</a:t>
            </a:r>
          </a:p>
          <a:p>
            <a:pPr marL="0" indent="0" algn="just">
              <a:buClrTx/>
              <a:buNone/>
            </a:pPr>
            <a:r>
              <a:rPr lang="it-IT" sz="1700" b="1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Management of panels and gas gaps ready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Next step: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singlets</a:t>
            </a:r>
            <a:endParaRPr lang="it-IT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Long-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term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goal: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triplets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chambers</a:t>
            </a:r>
            <a:endParaRPr lang="it-IT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153C67A-AC6C-A77F-86CF-908BC658D0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00" t="22074" r="5500" b="2815"/>
          <a:stretch/>
        </p:blipFill>
        <p:spPr>
          <a:xfrm>
            <a:off x="4389119" y="792480"/>
            <a:ext cx="7497479" cy="532384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B5562EA-889F-365A-78C1-79B0C16877AF}"/>
              </a:ext>
            </a:extLst>
          </p:cNvPr>
          <p:cNvSpPr txBox="1"/>
          <p:nvPr/>
        </p:nvSpPr>
        <p:spPr>
          <a:xfrm>
            <a:off x="4257040" y="1625600"/>
            <a:ext cx="193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970CE8-A9BD-7CA0-26F8-4CD26DF57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7449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09E8E0-DFCD-B58C-462A-687B69FBB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70037"/>
          </a:xfrm>
        </p:spPr>
        <p:txBody>
          <a:bodyPr/>
          <a:lstStyle/>
          <a:p>
            <a:r>
              <a:rPr lang="it-IT" dirty="0"/>
              <a:t>Data </a:t>
            </a:r>
            <a:r>
              <a:rPr lang="it-IT" dirty="0" err="1"/>
              <a:t>Collector</a:t>
            </a:r>
            <a:r>
              <a:rPr lang="it-IT" dirty="0"/>
              <a:t> and </a:t>
            </a:r>
            <a:r>
              <a:rPr lang="it-IT" dirty="0" err="1"/>
              <a:t>Transmitter</a:t>
            </a:r>
            <a:r>
              <a:rPr lang="it-IT" dirty="0"/>
              <a:t> (DCT)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545E7F-60A9-D269-6288-F462E5E99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360" y="762000"/>
            <a:ext cx="8229600" cy="40132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it-IT" sz="1800" dirty="0"/>
              <a:t>The DCT </a:t>
            </a:r>
            <a:r>
              <a:rPr lang="it-IT" sz="1800" dirty="0" err="1"/>
              <a:t>connects</a:t>
            </a:r>
            <a:r>
              <a:rPr lang="it-IT" sz="1800" dirty="0"/>
              <a:t> the detector FE with the ATLAS Barrel Sector </a:t>
            </a:r>
            <a:r>
              <a:rPr lang="it-IT" sz="1800" dirty="0" err="1"/>
              <a:t>Logic</a:t>
            </a:r>
            <a:r>
              <a:rPr lang="it-IT" sz="1800" dirty="0"/>
              <a:t> (SL), </a:t>
            </a:r>
            <a:r>
              <a:rPr lang="it-IT" sz="1800" dirty="0" err="1"/>
              <a:t>where</a:t>
            </a:r>
            <a:r>
              <a:rPr lang="it-IT" sz="1800" dirty="0"/>
              <a:t> trigger </a:t>
            </a:r>
            <a:r>
              <a:rPr lang="it-IT" sz="1800" dirty="0" err="1"/>
              <a:t>logic</a:t>
            </a:r>
            <a:r>
              <a:rPr lang="it-IT" sz="1800" dirty="0"/>
              <a:t> </a:t>
            </a:r>
            <a:r>
              <a:rPr lang="it-IT" sz="1800" dirty="0" err="1"/>
              <a:t>operations</a:t>
            </a:r>
            <a:r>
              <a:rPr lang="it-IT" sz="1800" dirty="0"/>
              <a:t> are </a:t>
            </a:r>
            <a:r>
              <a:rPr lang="it-IT" sz="1800" dirty="0" err="1"/>
              <a:t>carried</a:t>
            </a:r>
            <a:r>
              <a:rPr lang="it-IT" sz="1800" dirty="0"/>
              <a:t> out. Two </a:t>
            </a:r>
            <a:r>
              <a:rPr lang="it-IT" sz="1800" dirty="0" err="1"/>
              <a:t>kinds</a:t>
            </a:r>
            <a:r>
              <a:rPr lang="it-IT" sz="1800" dirty="0"/>
              <a:t> of DCT are </a:t>
            </a:r>
            <a:r>
              <a:rPr lang="it-IT" sz="1800" dirty="0" err="1"/>
              <a:t>developed</a:t>
            </a:r>
            <a:r>
              <a:rPr lang="it-IT" sz="1800" dirty="0"/>
              <a:t>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800" dirty="0"/>
              <a:t> BMBO-DCT (Legacy RPC system): </a:t>
            </a:r>
            <a:r>
              <a:rPr lang="it-IT" sz="1800" dirty="0" err="1"/>
              <a:t>receives</a:t>
            </a:r>
            <a:r>
              <a:rPr lang="it-IT" sz="1800" dirty="0"/>
              <a:t> hit </a:t>
            </a:r>
            <a:r>
              <a:rPr lang="it-IT" sz="1800" dirty="0" err="1"/>
              <a:t>analog</a:t>
            </a:r>
            <a:r>
              <a:rPr lang="it-IT" sz="1800" dirty="0"/>
              <a:t> </a:t>
            </a:r>
            <a:r>
              <a:rPr lang="it-IT" sz="1800" dirty="0" err="1"/>
              <a:t>pulse</a:t>
            </a:r>
            <a:r>
              <a:rPr lang="it-IT" sz="1800" dirty="0"/>
              <a:t> from the FE, </a:t>
            </a:r>
            <a:r>
              <a:rPr lang="it-IT" sz="1800" dirty="0" err="1"/>
              <a:t>measures</a:t>
            </a:r>
            <a:r>
              <a:rPr lang="it-IT" sz="1800" dirty="0"/>
              <a:t> the </a:t>
            </a:r>
            <a:r>
              <a:rPr lang="it-IT" sz="1800" dirty="0" err="1"/>
              <a:t>arrival</a:t>
            </a:r>
            <a:r>
              <a:rPr lang="it-IT" sz="1800" dirty="0"/>
              <a:t> time with FPGA-TDC and </a:t>
            </a:r>
            <a:r>
              <a:rPr lang="it-IT" sz="1800" dirty="0" err="1"/>
              <a:t>sends</a:t>
            </a:r>
            <a:r>
              <a:rPr lang="it-IT" sz="1800" dirty="0"/>
              <a:t> time data to the SL.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it-IT" dirty="0"/>
              <a:t>First </a:t>
            </a:r>
            <a:r>
              <a:rPr lang="it-IT" dirty="0" err="1"/>
              <a:t>prototype</a:t>
            </a:r>
            <a:r>
              <a:rPr lang="it-IT" dirty="0"/>
              <a:t> </a:t>
            </a:r>
            <a:r>
              <a:rPr lang="it-IT" dirty="0" err="1"/>
              <a:t>extensively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(</a:t>
            </a:r>
            <a:r>
              <a:rPr lang="it-IT" dirty="0" err="1"/>
              <a:t>both</a:t>
            </a:r>
            <a:r>
              <a:rPr lang="it-IT" dirty="0"/>
              <a:t> HW ans SW):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it-IT" sz="1800" dirty="0" err="1"/>
              <a:t>Communication</a:t>
            </a:r>
            <a:r>
              <a:rPr lang="it-IT" sz="1800" dirty="0"/>
              <a:t> test with SL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it-IT" sz="1800" dirty="0"/>
              <a:t>Read-out test with a BML RPC </a:t>
            </a:r>
            <a:r>
              <a:rPr lang="it-IT" sz="1800" dirty="0" err="1"/>
              <a:t>at</a:t>
            </a:r>
            <a:r>
              <a:rPr lang="it-IT" sz="1800" dirty="0"/>
              <a:t> INFN Roma Tor Vergata:</a:t>
            </a:r>
          </a:p>
          <a:p>
            <a:pPr lvl="3">
              <a:buClrTx/>
              <a:buFont typeface="Arial" panose="020B0604020202020204" pitchFamily="34" charset="0"/>
              <a:buChar char="•"/>
            </a:pPr>
            <a:r>
              <a:rPr lang="it-IT" sz="1800" dirty="0"/>
              <a:t>0.8 ns time </a:t>
            </a:r>
            <a:r>
              <a:rPr lang="it-IT" sz="1800" dirty="0" err="1"/>
              <a:t>resolution</a:t>
            </a:r>
            <a:r>
              <a:rPr lang="it-IT" sz="1800" dirty="0"/>
              <a:t> on the </a:t>
            </a:r>
            <a:r>
              <a:rPr lang="it-IT" sz="1800" dirty="0" err="1"/>
              <a:t>cosmic</a:t>
            </a:r>
            <a:r>
              <a:rPr lang="it-IT" sz="1800" dirty="0"/>
              <a:t>-ray time of </a:t>
            </a:r>
            <a:r>
              <a:rPr lang="it-IT" sz="1800" dirty="0" err="1"/>
              <a:t>flight</a:t>
            </a:r>
            <a:r>
              <a:rPr lang="it-IT" sz="1800" dirty="0"/>
              <a:t> </a:t>
            </a:r>
            <a:r>
              <a:rPr lang="it-IT" sz="1800" dirty="0" err="1"/>
              <a:t>between</a:t>
            </a:r>
            <a:r>
              <a:rPr lang="it-IT" sz="1800" dirty="0"/>
              <a:t> </a:t>
            </a:r>
            <a:r>
              <a:rPr lang="it-IT" sz="1800" dirty="0" err="1"/>
              <a:t>two</a:t>
            </a:r>
            <a:r>
              <a:rPr lang="it-IT" sz="1800" dirty="0"/>
              <a:t> </a:t>
            </a:r>
            <a:r>
              <a:rPr lang="it-IT" sz="1800" dirty="0" err="1"/>
              <a:t>RPCs</a:t>
            </a:r>
            <a:endParaRPr lang="it-IT" sz="1800" dirty="0"/>
          </a:p>
          <a:p>
            <a:pPr lvl="3">
              <a:buClrTx/>
              <a:buFont typeface="Arial" panose="020B0604020202020204" pitchFamily="34" charset="0"/>
              <a:buChar char="•"/>
            </a:pPr>
            <a:r>
              <a:rPr lang="it-IT" sz="1800" dirty="0"/>
              <a:t>0.24 ns TDC time </a:t>
            </a:r>
            <a:r>
              <a:rPr lang="it-IT" sz="1800" dirty="0" err="1"/>
              <a:t>resolution</a:t>
            </a:r>
            <a:r>
              <a:rPr lang="it-IT" sz="1800" dirty="0"/>
              <a:t> on </a:t>
            </a:r>
            <a:r>
              <a:rPr lang="it-IT" sz="1800" dirty="0">
                <a:sym typeface="Symbol" panose="05050102010706020507" pitchFamily="18" charset="2"/>
              </a:rPr>
              <a:t>- panels </a:t>
            </a:r>
            <a:r>
              <a:rPr lang="it-IT" sz="1800" dirty="0" err="1">
                <a:sym typeface="Symbol" panose="05050102010706020507" pitchFamily="18" charset="2"/>
              </a:rPr>
              <a:t>facing</a:t>
            </a:r>
            <a:r>
              <a:rPr lang="it-IT" sz="1800" dirty="0">
                <a:sym typeface="Symbol" panose="05050102010706020507" pitchFamily="18" charset="2"/>
              </a:rPr>
              <a:t> the </a:t>
            </a:r>
            <a:r>
              <a:rPr lang="it-IT" sz="1800" dirty="0" err="1">
                <a:sym typeface="Symbol" panose="05050102010706020507" pitchFamily="18" charset="2"/>
              </a:rPr>
              <a:t>same</a:t>
            </a:r>
            <a:r>
              <a:rPr lang="it-IT" sz="1800" dirty="0">
                <a:sym typeface="Symbol" panose="05050102010706020507" pitchFamily="18" charset="2"/>
              </a:rPr>
              <a:t> gas volume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it-IT" dirty="0">
                <a:sym typeface="Symbol" panose="05050102010706020507" pitchFamily="18" charset="2"/>
              </a:rPr>
              <a:t>Second </a:t>
            </a:r>
            <a:r>
              <a:rPr lang="it-IT" dirty="0" err="1">
                <a:sym typeface="Symbol" panose="05050102010706020507" pitchFamily="18" charset="2"/>
              </a:rPr>
              <a:t>prototype</a:t>
            </a:r>
            <a:r>
              <a:rPr lang="it-IT" dirty="0">
                <a:sym typeface="Symbol" panose="05050102010706020507" pitchFamily="18" charset="2"/>
              </a:rPr>
              <a:t> under test: </a:t>
            </a:r>
            <a:r>
              <a:rPr lang="it-IT" dirty="0" err="1">
                <a:sym typeface="Symbol" panose="05050102010706020507" pitchFamily="18" charset="2"/>
              </a:rPr>
              <a:t>irradiation</a:t>
            </a:r>
            <a:r>
              <a:rPr lang="it-IT" dirty="0">
                <a:sym typeface="Symbol" panose="05050102010706020507" pitchFamily="18" charset="2"/>
              </a:rPr>
              <a:t> test </a:t>
            </a:r>
            <a:r>
              <a:rPr lang="it-IT" dirty="0" err="1">
                <a:sym typeface="Symbol" panose="05050102010706020507" pitchFamily="18" charset="2"/>
              </a:rPr>
              <a:t>completed</a:t>
            </a:r>
            <a:endParaRPr lang="it-IT" dirty="0">
              <a:sym typeface="Symbol" panose="05050102010706020507" pitchFamily="18" charset="2"/>
            </a:endParaRPr>
          </a:p>
          <a:p>
            <a:pPr marL="201168" lvl="1" indent="0">
              <a:buClrTx/>
              <a:buNone/>
            </a:pPr>
            <a:r>
              <a:rPr lang="it-IT" sz="1600" dirty="0">
                <a:sym typeface="Symbol" panose="05050102010706020507" pitchFamily="18" charset="2"/>
              </a:rPr>
              <a:t>1208 BMBO-DCT </a:t>
            </a:r>
            <a:r>
              <a:rPr lang="it-IT" sz="1600" dirty="0" err="1">
                <a:sym typeface="Symbol" panose="05050102010706020507" pitchFamily="18" charset="2"/>
              </a:rPr>
              <a:t>foreseen</a:t>
            </a:r>
            <a:r>
              <a:rPr lang="it-IT" sz="1600" dirty="0">
                <a:sym typeface="Symbol" panose="05050102010706020507" pitchFamily="18" charset="2"/>
              </a:rPr>
              <a:t> to be </a:t>
            </a:r>
            <a:r>
              <a:rPr lang="it-IT" sz="1600" dirty="0" err="1">
                <a:sym typeface="Symbol" panose="05050102010706020507" pitchFamily="18" charset="2"/>
              </a:rPr>
              <a:t>installed</a:t>
            </a:r>
            <a:endParaRPr lang="it-IT" sz="1600" dirty="0"/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800" dirty="0"/>
              <a:t> BI-DCT (BI-RPC): </a:t>
            </a:r>
            <a:r>
              <a:rPr lang="it-IT" sz="1800" dirty="0" err="1"/>
              <a:t>receives</a:t>
            </a:r>
            <a:r>
              <a:rPr lang="it-IT" sz="1800" dirty="0"/>
              <a:t> hit time </a:t>
            </a:r>
            <a:r>
              <a:rPr lang="it-IT" sz="1800" dirty="0" err="1"/>
              <a:t>digital</a:t>
            </a:r>
            <a:r>
              <a:rPr lang="it-IT" sz="1800" dirty="0"/>
              <a:t> data from FE-TDC, </a:t>
            </a:r>
            <a:r>
              <a:rPr lang="it-IT" sz="1800" dirty="0" err="1"/>
              <a:t>decodes</a:t>
            </a:r>
            <a:r>
              <a:rPr lang="it-IT" sz="1800" dirty="0"/>
              <a:t> and </a:t>
            </a:r>
            <a:r>
              <a:rPr lang="it-IT" sz="1800" dirty="0" err="1"/>
              <a:t>sends</a:t>
            </a:r>
            <a:r>
              <a:rPr lang="it-IT" sz="1800" dirty="0"/>
              <a:t> «</a:t>
            </a:r>
            <a:r>
              <a:rPr lang="it-IT" sz="1800" dirty="0" err="1"/>
              <a:t>Bunch</a:t>
            </a:r>
            <a:r>
              <a:rPr lang="it-IT" sz="1800" dirty="0"/>
              <a:t> Crossing ID» </a:t>
            </a:r>
            <a:r>
              <a:rPr lang="it-IT" sz="1800" dirty="0" err="1"/>
              <a:t>tagged</a:t>
            </a:r>
            <a:r>
              <a:rPr lang="it-IT" sz="1800" dirty="0"/>
              <a:t> time data to SL, </a:t>
            </a:r>
            <a:r>
              <a:rPr lang="it-IT" sz="1800" dirty="0" err="1"/>
              <a:t>reconstructs</a:t>
            </a:r>
            <a:r>
              <a:rPr lang="it-IT" sz="1800" dirty="0"/>
              <a:t> </a:t>
            </a:r>
            <a:r>
              <a:rPr lang="it-IT" sz="1800" dirty="0">
                <a:sym typeface="Symbol" panose="05050102010706020507" pitchFamily="18" charset="2"/>
              </a:rPr>
              <a:t> coordinate from time </a:t>
            </a:r>
            <a:r>
              <a:rPr lang="it-IT" sz="1800" dirty="0" err="1">
                <a:sym typeface="Symbol" panose="05050102010706020507" pitchFamily="18" charset="2"/>
              </a:rPr>
              <a:t>difference</a:t>
            </a:r>
            <a:r>
              <a:rPr lang="it-IT" sz="1800" dirty="0">
                <a:sym typeface="Symbol" panose="05050102010706020507" pitchFamily="18" charset="2"/>
              </a:rPr>
              <a:t> of </a:t>
            </a:r>
            <a:r>
              <a:rPr lang="it-IT" sz="1800" dirty="0" err="1">
                <a:sym typeface="Symbol" panose="05050102010706020507" pitchFamily="18" charset="2"/>
              </a:rPr>
              <a:t>two</a:t>
            </a:r>
            <a:r>
              <a:rPr lang="it-IT" sz="1800" dirty="0">
                <a:sym typeface="Symbol" panose="05050102010706020507" pitchFamily="18" charset="2"/>
              </a:rPr>
              <a:t> - </a:t>
            </a:r>
            <a:r>
              <a:rPr lang="it-IT" sz="1800" dirty="0" err="1">
                <a:sym typeface="Symbol" panose="05050102010706020507" pitchFamily="18" charset="2"/>
              </a:rPr>
              <a:t>read-outs</a:t>
            </a:r>
            <a:endParaRPr lang="it-IT" sz="18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6F23117-61FF-348F-E3F5-24D13A4AB8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667" t="16444" r="6750" b="9777"/>
          <a:stretch/>
        </p:blipFill>
        <p:spPr>
          <a:xfrm>
            <a:off x="8945164" y="589280"/>
            <a:ext cx="3114755" cy="422656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0FE7EEA-C8E9-4D58-43C8-D913038698DA}"/>
              </a:ext>
            </a:extLst>
          </p:cNvPr>
          <p:cNvSpPr txBox="1"/>
          <p:nvPr/>
        </p:nvSpPr>
        <p:spPr>
          <a:xfrm>
            <a:off x="-30480" y="4643120"/>
            <a:ext cx="6847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Schematics</a:t>
            </a:r>
            <a:r>
              <a:rPr lang="it-IT" dirty="0"/>
              <a:t> ready, first </a:t>
            </a:r>
            <a:r>
              <a:rPr lang="it-IT" dirty="0" err="1"/>
              <a:t>prototype</a:t>
            </a:r>
            <a:r>
              <a:rPr lang="it-IT" dirty="0"/>
              <a:t> </a:t>
            </a:r>
            <a:r>
              <a:rPr lang="it-IT" dirty="0" err="1"/>
              <a:t>being</a:t>
            </a:r>
            <a:r>
              <a:rPr lang="it-IT" dirty="0"/>
              <a:t> </a:t>
            </a:r>
            <a:r>
              <a:rPr lang="it-IT" dirty="0" err="1"/>
              <a:t>submitted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FE-DCT </a:t>
            </a:r>
            <a:r>
              <a:rPr lang="it-IT" dirty="0" err="1"/>
              <a:t>communication</a:t>
            </a:r>
            <a:r>
              <a:rPr lang="it-IT" dirty="0"/>
              <a:t> test </a:t>
            </a:r>
            <a:r>
              <a:rPr lang="it-IT" dirty="0" err="1"/>
              <a:t>ongoing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Planned</a:t>
            </a:r>
            <a:r>
              <a:rPr lang="it-IT" dirty="0"/>
              <a:t> to be </a:t>
            </a:r>
            <a:r>
              <a:rPr lang="it-IT" dirty="0" err="1"/>
              <a:t>tested</a:t>
            </a:r>
            <a:r>
              <a:rPr lang="it-IT" dirty="0"/>
              <a:t> in the </a:t>
            </a:r>
            <a:r>
              <a:rPr lang="it-IT" dirty="0" err="1"/>
              <a:t>cosmic</a:t>
            </a:r>
            <a:r>
              <a:rPr lang="it-IT" dirty="0"/>
              <a:t>-ray station </a:t>
            </a:r>
            <a:r>
              <a:rPr lang="it-IT" dirty="0" err="1"/>
              <a:t>at</a:t>
            </a:r>
            <a:r>
              <a:rPr lang="it-IT" dirty="0"/>
              <a:t> CERN BB5</a:t>
            </a:r>
          </a:p>
          <a:p>
            <a:r>
              <a:rPr lang="it-IT" dirty="0"/>
              <a:t>         338 BI-DCT </a:t>
            </a:r>
            <a:r>
              <a:rPr lang="it-IT" dirty="0" err="1"/>
              <a:t>foreseen</a:t>
            </a:r>
            <a:r>
              <a:rPr lang="it-IT" dirty="0"/>
              <a:t> to be </a:t>
            </a:r>
            <a:r>
              <a:rPr lang="it-IT" dirty="0" err="1"/>
              <a:t>installed</a:t>
            </a:r>
            <a:r>
              <a:rPr lang="it-IT" dirty="0"/>
              <a:t>  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E005227-93BB-99C0-1DA2-C2D049A64CA2}"/>
              </a:ext>
            </a:extLst>
          </p:cNvPr>
          <p:cNvSpPr txBox="1"/>
          <p:nvPr/>
        </p:nvSpPr>
        <p:spPr>
          <a:xfrm>
            <a:off x="8321040" y="1706880"/>
            <a:ext cx="6908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A1B9983-1201-259A-EF56-D89E4DF245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17" t="67852" r="6500" b="9926"/>
          <a:stretch/>
        </p:blipFill>
        <p:spPr>
          <a:xfrm>
            <a:off x="6370320" y="4879150"/>
            <a:ext cx="5648960" cy="1409890"/>
          </a:xfrm>
          <a:prstGeom prst="rect">
            <a:avLst/>
          </a:prstGeom>
        </p:spPr>
      </p:pic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88775AB7-EB09-7462-FFEA-9A5305A71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853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B73107-C081-54E7-EA17-3E8025F03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59877"/>
          </a:xfrm>
        </p:spPr>
        <p:txBody>
          <a:bodyPr/>
          <a:lstStyle/>
          <a:p>
            <a:r>
              <a:rPr lang="it-IT" dirty="0" err="1"/>
              <a:t>Cosmic</a:t>
            </a:r>
            <a:r>
              <a:rPr lang="it-IT" dirty="0"/>
              <a:t>-ray test stand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782D789-2967-BF17-1EA9-7FE04A377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7680" y="2255520"/>
            <a:ext cx="5191760" cy="4185920"/>
          </a:xfrm>
        </p:spPr>
        <p:txBody>
          <a:bodyPr>
            <a:normAutofit fontScale="92500" lnSpcReduction="10000"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Two trigger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sectors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for QA/QC test: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Upper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sector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certify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up to 6 BIL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singlets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Lower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sector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certify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up to 2 BIL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chambers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triplets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ClrTx/>
              <a:buNone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Tower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with 4 RPC Legacy detectors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trigger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the top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2 in the middle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the bottom</a:t>
            </a:r>
          </a:p>
          <a:p>
            <a:pPr marL="0" indent="0">
              <a:buClrTx/>
              <a:buNone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height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 the trigger detectors can be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adjusted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depending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 detectors under test and to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optimize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certification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speed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the production.</a:t>
            </a:r>
          </a:p>
          <a:p>
            <a:pPr marL="0" indent="0">
              <a:buClrTx/>
              <a:buNone/>
            </a:pP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the 4 RPC gas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and 8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-out panels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refurbished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and the trigger detectors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assembled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installed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CERN.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1111D57-5559-8A86-747D-22BB608D45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67" t="29630" r="28750" b="8445"/>
          <a:stretch/>
        </p:blipFill>
        <p:spPr>
          <a:xfrm>
            <a:off x="90322" y="1259840"/>
            <a:ext cx="6533998" cy="483400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751F76A-1A4F-5D7D-0CD8-D473427C4B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333" t="15259" r="8334" b="48148"/>
          <a:stretch/>
        </p:blipFill>
        <p:spPr>
          <a:xfrm>
            <a:off x="6797040" y="203200"/>
            <a:ext cx="5244576" cy="1986825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81311D2-D9BB-CEB1-00FF-10D493F35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6611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8262F8-69BC-2345-14BA-F480F2F82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59877"/>
          </a:xfrm>
        </p:spPr>
        <p:txBody>
          <a:bodyPr/>
          <a:lstStyle/>
          <a:p>
            <a:r>
              <a:rPr lang="it-IT" dirty="0" err="1"/>
              <a:t>Conclusions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B8E5A0-57C8-CB56-BEF1-A76B7EE41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51840"/>
            <a:ext cx="11927840" cy="5537200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algn="just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New state-of-the-art RPC detectors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developed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New gas volume with 1 mm gas-gap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gas and high-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voltage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distributions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time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(from 1 ns to 0.4 ns)</a:t>
            </a:r>
          </a:p>
          <a:p>
            <a:pPr lvl="1"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singlet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(13 mm)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New FE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with Si-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preamplifier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SiGe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-HPT ASIC with discriminator and TDC embedded:</a:t>
            </a:r>
          </a:p>
          <a:p>
            <a:pPr lvl="1"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to 1-2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TDC time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around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100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Second-coordinate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reconstruction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capability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propagation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times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the strip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rate capability up to 10 kHz/cm</a:t>
            </a:r>
            <a:r>
              <a:rPr lang="it-IT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New on-detector DCT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developed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250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time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ClrTx/>
              <a:buNone/>
            </a:pPr>
            <a:endParaRPr lang="it-IT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ClrTx/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Production of the detector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started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Gas-volume production and test in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Italy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producers under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qualification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Read-out panel assembly and test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INFN Cosenza and Hefei China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FE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close to complete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integrations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ASICs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partially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BMBO-DCT second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prototype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under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validation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; BI-DCT close to production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Prototype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started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after tender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assignment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83D82FF-E779-3D8E-F7F3-E75FD6CC5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6348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8F4A665-45C0-CD84-6758-83DBBBB8E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Back-up slides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706DDF1-C1A3-32A9-46B2-336B7A803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2048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F1E085-D456-D190-F2D7-F619BB477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Details</a:t>
            </a:r>
            <a:r>
              <a:rPr lang="it-IT" dirty="0"/>
              <a:t> of BI-</a:t>
            </a:r>
            <a:r>
              <a:rPr lang="it-IT" dirty="0" err="1"/>
              <a:t>RPCs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01669AF-768A-42E3-87C4-0D0B45672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19</a:t>
            </a:fld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F83AE7B-06BA-48BE-3AF9-AC01748C37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307" t="60645" r="4597" b="14839"/>
          <a:stretch/>
        </p:blipFill>
        <p:spPr>
          <a:xfrm>
            <a:off x="1523594" y="3169331"/>
            <a:ext cx="8790039" cy="168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844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CBFDBA-0FF3-5A40-8126-41C3E705B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80197"/>
          </a:xfrm>
        </p:spPr>
        <p:txBody>
          <a:bodyPr/>
          <a:lstStyle/>
          <a:p>
            <a:r>
              <a:rPr lang="it-IT" dirty="0"/>
              <a:t>The High-</a:t>
            </a:r>
            <a:r>
              <a:rPr lang="it-IT" dirty="0" err="1"/>
              <a:t>Luminosity</a:t>
            </a:r>
            <a:r>
              <a:rPr lang="it-IT" dirty="0"/>
              <a:t> LHC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CE9D28-A2CE-12A2-B692-3926D12E9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2</a:t>
            </a:fld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5E53610-C714-3975-473B-474A5D89BC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693" t="15488" r="25946" b="34748"/>
          <a:stretch/>
        </p:blipFill>
        <p:spPr>
          <a:xfrm>
            <a:off x="1095466" y="976988"/>
            <a:ext cx="9650998" cy="537923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BA9684B-F140-89C8-ACDB-E948F25FB5B9}"/>
              </a:ext>
            </a:extLst>
          </p:cNvPr>
          <p:cNvSpPr txBox="1"/>
          <p:nvPr/>
        </p:nvSpPr>
        <p:spPr>
          <a:xfrm>
            <a:off x="10746464" y="1674891"/>
            <a:ext cx="5794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62667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59FEAB-0DB9-D124-7923-F4CF6D28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49717"/>
          </a:xfrm>
        </p:spPr>
        <p:txBody>
          <a:bodyPr/>
          <a:lstStyle/>
          <a:p>
            <a:r>
              <a:rPr lang="it-IT" dirty="0"/>
              <a:t>Production </a:t>
            </a:r>
            <a:r>
              <a:rPr lang="it-IT" dirty="0" err="1"/>
              <a:t>at</a:t>
            </a:r>
            <a:r>
              <a:rPr lang="it-IT" dirty="0"/>
              <a:t> CERN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646AFD5-890F-BF91-7A7F-CAAC4BF134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250" t="28000" r="5916" b="15111"/>
          <a:stretch/>
        </p:blipFill>
        <p:spPr>
          <a:xfrm>
            <a:off x="33337" y="687461"/>
            <a:ext cx="12092941" cy="5621899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B4B539-4091-E772-129C-9DE3097F5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1753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5FF5A4-3382-2119-30A0-09F1006D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49717"/>
          </a:xfrm>
        </p:spPr>
        <p:txBody>
          <a:bodyPr/>
          <a:lstStyle/>
          <a:p>
            <a:r>
              <a:rPr lang="it-IT" dirty="0"/>
              <a:t>Read-out panels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DCBF339-046A-2BD2-3B33-C2CD8C8B8C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83" t="32000" r="4500" b="22963"/>
          <a:stretch/>
        </p:blipFill>
        <p:spPr>
          <a:xfrm>
            <a:off x="-1" y="1153000"/>
            <a:ext cx="12187555" cy="4323240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F77E52E-F272-D853-D458-F90FC529E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99993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DF65C6F-22E0-8AE6-E92A-48BAC5A89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22</a:t>
            </a:fld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6A7B37C-2417-DE37-7FA7-2CA510CE82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750" t="16593" r="7750" b="5630"/>
          <a:stretch/>
        </p:blipFill>
        <p:spPr>
          <a:xfrm>
            <a:off x="4092490" y="603211"/>
            <a:ext cx="371856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538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D37A51-4AC2-F472-37EC-7829CE47D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49717"/>
          </a:xfrm>
        </p:spPr>
        <p:txBody>
          <a:bodyPr/>
          <a:lstStyle/>
          <a:p>
            <a:r>
              <a:rPr lang="it-IT" dirty="0"/>
              <a:t>BIL and BIS </a:t>
            </a:r>
            <a:r>
              <a:rPr lang="it-IT" dirty="0" err="1"/>
              <a:t>dimensions</a:t>
            </a:r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9B1E117-23A5-5FBB-DC6C-17BA9263B2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333" t="29778" r="4334" b="14942"/>
          <a:stretch/>
        </p:blipFill>
        <p:spPr>
          <a:xfrm>
            <a:off x="-1" y="739021"/>
            <a:ext cx="12172545" cy="5306179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9894490-5FD2-53E0-7FE7-66789381B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53845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35BB25-B1FA-D8FE-3179-FB5855BFD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19237"/>
          </a:xfrm>
        </p:spPr>
        <p:txBody>
          <a:bodyPr/>
          <a:lstStyle/>
          <a:p>
            <a:r>
              <a:rPr lang="it-IT" dirty="0"/>
              <a:t>Power System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30361A0-3C53-EDDD-72E5-B7CAA8889D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834" t="29333" r="5750" b="15111"/>
          <a:stretch/>
        </p:blipFill>
        <p:spPr>
          <a:xfrm>
            <a:off x="-1" y="740154"/>
            <a:ext cx="12192001" cy="5488597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821ECB-99D7-648F-8382-3F99970CD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40115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AEBA4F-54CD-F9C1-E126-436C4D4A5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49717"/>
          </a:xfrm>
        </p:spPr>
        <p:txBody>
          <a:bodyPr/>
          <a:lstStyle/>
          <a:p>
            <a:r>
              <a:rPr lang="it-IT" dirty="0"/>
              <a:t>Test-stand trigger </a:t>
            </a:r>
            <a:r>
              <a:rPr lang="it-IT" dirty="0" err="1"/>
              <a:t>logic</a:t>
            </a:r>
            <a:r>
              <a:rPr lang="it-IT" dirty="0"/>
              <a:t> and performance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2522506-9AA3-C605-FD37-819DB0F6E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080" y="751840"/>
            <a:ext cx="8138160" cy="239776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 the trigger time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for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cosmic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-ray test stand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performed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after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installation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 2 trigger detectors.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The trigger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logic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implemented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on an open FPGA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module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with up to 196 input-output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channels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interface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Quadruple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coincidence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 4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-out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planes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(2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 and 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coincidences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40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Regions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Interest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RoIs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defined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 the FPGA to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perform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an online trigger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topology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and tracking and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acquired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with a TDC to validate the system.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9FE267C-FAD4-6841-EDC3-0AC671BDE326}"/>
              </a:ext>
            </a:extLst>
          </p:cNvPr>
          <p:cNvSpPr txBox="1"/>
          <p:nvPr/>
        </p:nvSpPr>
        <p:spPr>
          <a:xfrm>
            <a:off x="172720" y="3180080"/>
            <a:ext cx="32207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The time of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flight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estimated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selecting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tracks with hits in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 the 4 panels.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resolutions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 2.25 ns and 2.00 ns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 and  panels,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respectively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.</a:t>
            </a:r>
          </a:p>
          <a:p>
            <a:pPr algn="just"/>
            <a:endParaRPr lang="it-IT" sz="16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The rate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produced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by the FPGA trigger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logic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also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compared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with an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equivalent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NIM one.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FF78A2A-9FEC-E5A3-5F3B-3BB87F7B3F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750" t="53333" r="4333" b="3111"/>
          <a:stretch/>
        </p:blipFill>
        <p:spPr>
          <a:xfrm>
            <a:off x="3535680" y="3169920"/>
            <a:ext cx="8524240" cy="298704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6538DFA1-7683-8718-2CBD-2697643B13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333" t="18222" r="5833" b="35260"/>
          <a:stretch/>
        </p:blipFill>
        <p:spPr>
          <a:xfrm>
            <a:off x="8270240" y="660400"/>
            <a:ext cx="3647440" cy="2663479"/>
          </a:xfrm>
          <a:prstGeom prst="rect">
            <a:avLst/>
          </a:prstGeom>
        </p:spPr>
      </p:pic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F1288AC-8EF6-77D7-5859-5A3226CF5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257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E7DDC0-7893-5C16-3BDA-DD57F6069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65449"/>
          </a:xfrm>
        </p:spPr>
        <p:txBody>
          <a:bodyPr/>
          <a:lstStyle/>
          <a:p>
            <a:r>
              <a:rPr lang="it-IT" dirty="0"/>
              <a:t>The ATLAS RPC upgrade for </a:t>
            </a:r>
            <a:r>
              <a:rPr lang="it-IT" dirty="0" err="1"/>
              <a:t>Phase</a:t>
            </a:r>
            <a:r>
              <a:rPr lang="it-IT" dirty="0"/>
              <a:t> II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B04B5C5A-34C1-B01C-FF8D-7ADB3CB676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37949" y="3130584"/>
            <a:ext cx="2033891" cy="1958702"/>
          </a:xfr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A9C6864-C59F-A701-5C2A-6B0D26BE3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780" y="1819256"/>
            <a:ext cx="3579588" cy="204154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646A8D6-D138-7DBC-FE5A-E0FBD228E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2275" y="3875023"/>
            <a:ext cx="3517805" cy="245991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9994736-3029-A437-D194-48AB20887E70}"/>
              </a:ext>
            </a:extLst>
          </p:cNvPr>
          <p:cNvSpPr txBox="1"/>
          <p:nvPr/>
        </p:nvSpPr>
        <p:spPr>
          <a:xfrm>
            <a:off x="8564880" y="2407920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C000"/>
                </a:solidFill>
              </a:rPr>
              <a:t>BO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7F6EB47-8A27-0832-360B-F04F601E2C59}"/>
              </a:ext>
            </a:extLst>
          </p:cNvPr>
          <p:cNvSpPr txBox="1"/>
          <p:nvPr/>
        </p:nvSpPr>
        <p:spPr>
          <a:xfrm>
            <a:off x="9316720" y="2804160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C000"/>
                </a:solidFill>
              </a:rPr>
              <a:t>BM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FB34B7B-6821-B034-16A7-C3E22202082B}"/>
              </a:ext>
            </a:extLst>
          </p:cNvPr>
          <p:cNvSpPr txBox="1"/>
          <p:nvPr/>
        </p:nvSpPr>
        <p:spPr>
          <a:xfrm>
            <a:off x="10160000" y="2773680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C000"/>
                </a:solidFill>
              </a:rPr>
              <a:t>BI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B281159-3D4C-0F03-E3F3-D533D4C81EFE}"/>
                  </a:ext>
                </a:extLst>
              </p:cNvPr>
              <p:cNvSpPr txBox="1"/>
              <p:nvPr/>
            </p:nvSpPr>
            <p:spPr>
              <a:xfrm>
                <a:off x="538480" y="1625600"/>
                <a:ext cx="7904480" cy="14032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HL-LHC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luminosity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increase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7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700" b="0" i="1" smtClean="0">
                            <a:latin typeface="Cambria Math" panose="02040503050406030204" pitchFamily="18" charset="0"/>
                          </a:rPr>
                          <m:t>7.5</m:t>
                        </m:r>
                        <m:r>
                          <a:rPr lang="it-IT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it-IT" sz="17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700" b="0" i="1" smtClean="0"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r>
                      <a:rPr lang="it-IT" sz="17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it-IT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it-IT" sz="17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cm</m:t>
                        </m:r>
                      </m:e>
                      <m:sup>
                        <m:r>
                          <a:rPr lang="it-IT" sz="17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it-IT" sz="17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it-IT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it-IT" sz="17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s</m:t>
                        </m:r>
                      </m:e>
                      <m:sup>
                        <m:r>
                          <a:rPr lang="it-IT" sz="17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at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it-IT" sz="17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t-IT" sz="17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it-IT" sz="1700" b="0" i="1" smtClean="0">
                        <a:latin typeface="Cambria Math" panose="02040503050406030204" pitchFamily="18" charset="0"/>
                      </a:rPr>
                      <m:t>=14 </m:t>
                    </m:r>
                    <m:r>
                      <m:rPr>
                        <m:nor/>
                      </m:rPr>
                      <a:rPr lang="it-IT" sz="17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TeV</m:t>
                    </m:r>
                    <m:r>
                      <m:rPr>
                        <m:nor/>
                      </m:rPr>
                      <a:rPr lang="it-IT" sz="17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a:rPr lang="it-IT" sz="1700" b="0" i="1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,</a:t>
                </a:r>
              </a:p>
              <a:p>
                <a:pPr algn="just"/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average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number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of interactions per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bunch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crossing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it-IT" sz="17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it-IT" sz="1700" b="0" i="1" smtClean="0">
                        <a:latin typeface="Cambria Math" panose="02040503050406030204" pitchFamily="18" charset="0"/>
                      </a:rPr>
                      <m:t>=200</m:t>
                    </m:r>
                  </m:oMath>
                </a14:m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foresees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a major upgrade for the ATLAS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Muon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Trigger system. About 300 new-generation RPC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triplets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will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be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inserted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in the Barrel Inner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region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(BI), and the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old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on-detector trigger boards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will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be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replaced</a:t>
                </a:r>
                <a:r>
                  <a:rPr lang="it-IT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 with new </a:t>
                </a:r>
                <a:r>
                  <a:rPr lang="it-IT" sz="1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ones</a:t>
                </a:r>
                <a:endParaRPr lang="it-IT" sz="1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B281159-3D4C-0F03-E3F3-D533D4C81E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480" y="1625600"/>
                <a:ext cx="7904480" cy="1403205"/>
              </a:xfrm>
              <a:prstGeom prst="rect">
                <a:avLst/>
              </a:prstGeom>
              <a:blipFill>
                <a:blip r:embed="rId5"/>
                <a:stretch>
                  <a:fillRect l="-463" t="-1304" r="-540" b="-52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65D7AF1-380F-AD2A-E509-B3C325E12814}"/>
              </a:ext>
            </a:extLst>
          </p:cNvPr>
          <p:cNvSpPr txBox="1"/>
          <p:nvPr/>
        </p:nvSpPr>
        <p:spPr>
          <a:xfrm>
            <a:off x="629265" y="3205316"/>
            <a:ext cx="56535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trigger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redundancy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(from 6 to 9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layers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trigger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acceptance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(from 78% to 92%, and to 96% by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requiring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BI-BO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coincidence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time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for time-of-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flight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new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thin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-gap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(1 mm) and new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-out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(0.4 ns for BI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, from 2 ns to 1.1 ns for legacy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A42ABAC4-0686-B196-9CF0-23902E41A083}"/>
                  </a:ext>
                </a:extLst>
              </p:cNvPr>
              <p:cNvSpPr txBox="1"/>
              <p:nvPr/>
            </p:nvSpPr>
            <p:spPr>
              <a:xfrm>
                <a:off x="678426" y="5270093"/>
                <a:ext cx="717754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BI RPC detector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surface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: 472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it-IT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it-IT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306 BI RPC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triplets</a:t>
                </a:r>
                <a:endParaRPr lang="it-IT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8262 new front-end boards</a:t>
                </a: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A42ABAC4-0686-B196-9CF0-23902E41A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426" y="5270093"/>
                <a:ext cx="7177548" cy="923330"/>
              </a:xfrm>
              <a:prstGeom prst="rect">
                <a:avLst/>
              </a:prstGeom>
              <a:blipFill>
                <a:blip r:embed="rId6"/>
                <a:stretch>
                  <a:fillRect l="-594" t="-3974" b="-993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34BBE8E-9371-49C3-F789-D5DD12C07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8475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698A37-F089-41ED-7219-118C05815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65504"/>
          </a:xfrm>
        </p:spPr>
        <p:txBody>
          <a:bodyPr>
            <a:normAutofit/>
          </a:bodyPr>
          <a:lstStyle/>
          <a:p>
            <a:r>
              <a:rPr lang="it-IT" sz="4000" dirty="0"/>
              <a:t>BI-RPC: gas </a:t>
            </a:r>
            <a:r>
              <a:rPr lang="it-IT" sz="4000" dirty="0" err="1"/>
              <a:t>volumes</a:t>
            </a:r>
            <a:r>
              <a:rPr lang="it-IT" sz="4000" dirty="0"/>
              <a:t>, </a:t>
            </a:r>
            <a:r>
              <a:rPr lang="it-IT" sz="4000" dirty="0" err="1"/>
              <a:t>singlets</a:t>
            </a:r>
            <a:r>
              <a:rPr lang="it-IT" sz="4000" dirty="0"/>
              <a:t> and </a:t>
            </a:r>
            <a:r>
              <a:rPr lang="it-IT" sz="4000" dirty="0" err="1"/>
              <a:t>chambers</a:t>
            </a:r>
            <a:endParaRPr lang="it-IT" sz="4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14B2E3-E3B6-56B4-0179-D30F07783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70961"/>
            <a:ext cx="4320540" cy="4898133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Gas volume: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 gas volume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composed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 a gas gap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enclosed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High-Pressure Laminate (HPL)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plates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layer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deposited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face of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HPL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plate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. Total gas-volume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4.5 mm</a:t>
            </a:r>
          </a:p>
          <a:p>
            <a:pPr algn="just"/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Singlet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the gas volume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enclosed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-out panels with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-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oriented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strips (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parallel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to the long side of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chamber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forming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 «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singlet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». The gas volume with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read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-out panels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enclosed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in a Faraday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cage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consisting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of the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outer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faces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copper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with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their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edges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connected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by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conductive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copper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tape.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Singlet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about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13 mm</a:t>
            </a:r>
          </a:p>
          <a:p>
            <a:pPr algn="just"/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BI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singlets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(a «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triplet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») are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inserted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suitable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 BI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. BIL-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inserted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 the Large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sectors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BIS-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inserted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 the Small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sectors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. BI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65 mm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6FFC090-EA4B-629E-A2CE-5D4826C54E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75" t="16666" r="5250" b="9444"/>
          <a:stretch/>
        </p:blipFill>
        <p:spPr>
          <a:xfrm>
            <a:off x="5775960" y="1143000"/>
            <a:ext cx="5775960" cy="5067300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AF4DF62-D792-62DE-9CC3-357644A3D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5355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7AD77D-5BA1-BB24-53EF-6119689B9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8917"/>
          </a:xfrm>
        </p:spPr>
        <p:txBody>
          <a:bodyPr>
            <a:normAutofit fontScale="90000"/>
          </a:bodyPr>
          <a:lstStyle/>
          <a:p>
            <a:r>
              <a:rPr lang="it-IT" dirty="0"/>
              <a:t>New gas </a:t>
            </a:r>
            <a:r>
              <a:rPr lang="it-IT" dirty="0" err="1"/>
              <a:t>volumes</a:t>
            </a:r>
            <a:r>
              <a:rPr lang="it-IT" dirty="0"/>
              <a:t>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42F481B-302F-7169-1ADC-9F3F4882F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85520"/>
            <a:ext cx="10058400" cy="488357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>
              <a:lnSpc>
                <a:spcPts val="1200"/>
              </a:lnSpc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A new design for the gas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, with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several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changes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respect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to the ATLAS legacy RPC detectors:</a:t>
            </a:r>
          </a:p>
          <a:p>
            <a:pPr algn="just">
              <a:lnSpc>
                <a:spcPts val="1200"/>
              </a:lnSpc>
              <a:buClrTx/>
              <a:buFont typeface="Arial" panose="020B0604020202020204" pitchFamily="34" charset="0"/>
              <a:buChar char="•"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Gas-gap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from 2 mm to 1 mm</a:t>
            </a:r>
          </a:p>
          <a:p>
            <a:pPr algn="just">
              <a:lnSpc>
                <a:spcPts val="1200"/>
              </a:lnSpc>
              <a:buClrTx/>
              <a:buFont typeface="Arial" panose="020B0604020202020204" pitchFamily="34" charset="0"/>
              <a:buChar char="•"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The gas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re-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designed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, with 4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inlets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connecting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the gas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pipes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on the corners of the gas volume,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drilled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profile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1200"/>
              </a:lnSpc>
              <a:buClrTx/>
              <a:buFont typeface="Arial" panose="020B0604020202020204" pitchFamily="34" charset="0"/>
              <a:buChar char="•"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New HV-cable connection on the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gas-volume side</a:t>
            </a:r>
          </a:p>
          <a:p>
            <a:pPr algn="just">
              <a:lnSpc>
                <a:spcPts val="1200"/>
              </a:lnSpc>
              <a:buClrTx/>
              <a:buFont typeface="Arial" panose="020B0604020202020204" pitchFamily="34" charset="0"/>
              <a:buChar char="•"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The 6 mm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diameter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gas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pipes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replaced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with 3 mm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diameter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gas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pipes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1200"/>
              </a:lnSpc>
              <a:buClrTx/>
              <a:buFont typeface="Arial" panose="020B0604020202020204" pitchFamily="34" charset="0"/>
              <a:buChar char="•"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graphite-layer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resistivity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from 500 kΩ/□ to 320 k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/□ and the footprint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redesigned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to reduce the risk of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leaks</a:t>
            </a:r>
          </a:p>
          <a:p>
            <a:pPr algn="just">
              <a:lnSpc>
                <a:spcPts val="1200"/>
              </a:lnSpc>
              <a:buClrTx/>
              <a:buFont typeface="Arial" panose="020B0604020202020204" pitchFamily="34" charset="0"/>
              <a:buChar char="•"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Electrode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from 1.8 mm to 1.4 mm</a:t>
            </a:r>
          </a:p>
          <a:p>
            <a:pPr algn="just">
              <a:lnSpc>
                <a:spcPts val="1200"/>
              </a:lnSpc>
              <a:buClrTx/>
              <a:buFont typeface="Arial" panose="020B0604020202020204" pitchFamily="34" charset="0"/>
              <a:buChar char="•"/>
            </a:pP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ts val="1200"/>
              </a:lnSpc>
              <a:buClrTx/>
              <a:buNone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The production of the gas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Italy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started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in 2023 and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expected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to end in 2025,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carried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out by General Tecnica Engineering (GTE).</a:t>
            </a:r>
          </a:p>
          <a:p>
            <a:pPr marL="0" indent="0" algn="just">
              <a:lnSpc>
                <a:spcPts val="1200"/>
              </a:lnSpc>
              <a:buClrTx/>
              <a:buNone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Two new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production centers are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undergoing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qualification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Munich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(Max Planck Institute, MPI) and Hefei (University of Science and Technology of China, USTC)</a:t>
            </a:r>
          </a:p>
          <a:p>
            <a:pPr marL="0" indent="0" algn="just">
              <a:lnSpc>
                <a:spcPts val="1200"/>
              </a:lnSpc>
              <a:buClrTx/>
              <a:buNone/>
            </a:pP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ts val="1200"/>
              </a:lnSpc>
              <a:buClrTx/>
              <a:buNone/>
            </a:pP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(P. Camarri and M.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Schioppa’s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talk for more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on the QA/QC of BIL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2384FAA-06C3-9D61-0C8D-D1B01941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3934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146403-EA41-22D0-4F1F-5CAF76A8E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3243"/>
            <a:ext cx="10058400" cy="770037"/>
          </a:xfrm>
        </p:spPr>
        <p:txBody>
          <a:bodyPr/>
          <a:lstStyle/>
          <a:p>
            <a:r>
              <a:rPr lang="it-IT" dirty="0" err="1"/>
              <a:t>Qualification</a:t>
            </a:r>
            <a:r>
              <a:rPr lang="it-IT" dirty="0"/>
              <a:t> of gas </a:t>
            </a:r>
            <a:r>
              <a:rPr lang="it-IT" dirty="0" err="1"/>
              <a:t>volumes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71F580-10FA-C178-6D27-14ED86645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026160"/>
            <a:ext cx="4632960" cy="520192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it-IT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it-IT" sz="1300" b="1" dirty="0">
                <a:latin typeface="Arial" panose="020B0604020202020204" pitchFamily="34" charset="0"/>
                <a:cs typeface="Arial" panose="020B0604020202020204" pitchFamily="34" charset="0"/>
              </a:rPr>
              <a:t> of HPL </a:t>
            </a:r>
            <a:r>
              <a:rPr lang="it-IT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plates</a:t>
            </a:r>
            <a:r>
              <a:rPr lang="it-IT" sz="1300" b="1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carried</a:t>
            </a:r>
            <a:r>
              <a:rPr lang="it-IT" sz="1300" b="1" dirty="0">
                <a:latin typeface="Arial" panose="020B0604020202020204" pitchFamily="34" charset="0"/>
                <a:cs typeface="Arial" panose="020B0604020202020204" pitchFamily="34" charset="0"/>
              </a:rPr>
              <a:t> out by INFN </a:t>
            </a:r>
            <a:r>
              <a:rPr lang="it-IT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1300" b="1" dirty="0">
                <a:latin typeface="Arial" panose="020B0604020202020204" pitchFamily="34" charset="0"/>
                <a:cs typeface="Arial" panose="020B0604020202020204" pitchFamily="34" charset="0"/>
              </a:rPr>
              <a:t> GTE: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of the HPL bulk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resistivity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(maximum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accepted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: 10</a:t>
            </a:r>
            <a:r>
              <a:rPr lang="it-IT" sz="1300" baseline="30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300" dirty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cm)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Sample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plate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endParaRPr lang="it-IT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Visual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inspection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detecting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macroscopic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defects</a:t>
            </a:r>
            <a:endParaRPr lang="it-IT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ClrTx/>
              <a:buNone/>
            </a:pPr>
            <a:endParaRPr lang="it-IT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ClrTx/>
              <a:buNone/>
            </a:pPr>
            <a:r>
              <a:rPr lang="it-IT" sz="1300" b="1" dirty="0">
                <a:latin typeface="Arial" panose="020B0604020202020204" pitchFamily="34" charset="0"/>
                <a:cs typeface="Arial" panose="020B0604020202020204" pitchFamily="34" charset="0"/>
              </a:rPr>
              <a:t>Gas-volume </a:t>
            </a:r>
            <a:r>
              <a:rPr lang="it-IT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it-IT" sz="1300" b="1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carried</a:t>
            </a:r>
            <a:r>
              <a:rPr lang="it-IT" sz="1300" b="1" dirty="0">
                <a:latin typeface="Arial" panose="020B0604020202020204" pitchFamily="34" charset="0"/>
                <a:cs typeface="Arial" panose="020B0604020202020204" pitchFamily="34" charset="0"/>
              </a:rPr>
              <a:t> out </a:t>
            </a:r>
            <a:r>
              <a:rPr lang="it-IT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1300" b="1" dirty="0">
                <a:latin typeface="Arial" panose="020B0604020202020204" pitchFamily="34" charset="0"/>
                <a:cs typeface="Arial" panose="020B0604020202020204" pitchFamily="34" charset="0"/>
              </a:rPr>
              <a:t> GTE and CERN: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10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carried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out by the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manufacturer</a:t>
            </a:r>
            <a:endParaRPr lang="it-IT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carried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out by CERN-INFN</a:t>
            </a:r>
          </a:p>
          <a:p>
            <a:pPr lvl="1" algn="just">
              <a:buClrTx/>
              <a:buFont typeface="Arial" panose="020B0604020202020204" pitchFamily="34" charset="0"/>
              <a:buChar char="•"/>
            </a:pP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vs Voltage (I-V)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characterization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(max 1 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A @ 3.5 kV – max 3 A @ 6.1 kV after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ohmic-current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subtraction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lvl="1" algn="just">
              <a:buClrTx/>
              <a:buFont typeface="Arial" panose="020B0604020202020204" pitchFamily="34" charset="0"/>
              <a:buChar char="•"/>
            </a:pP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Gas-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tightness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test (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p &lt; 0.1 mbar after 3 minutes)</a:t>
            </a:r>
          </a:p>
          <a:p>
            <a:pPr lvl="1" algn="just">
              <a:buClrTx/>
              <a:buFont typeface="Arial" panose="020B0604020202020204" pitchFamily="34" charset="0"/>
              <a:buChar char="•"/>
            </a:pP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Current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-leak test</a:t>
            </a:r>
            <a:endParaRPr lang="it-IT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Conditioning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GIF++</a:t>
            </a:r>
          </a:p>
          <a:p>
            <a:pPr lvl="1" algn="just">
              <a:buClrTx/>
              <a:buFont typeface="Arial" panose="020B0604020202020204" pitchFamily="34" charset="0"/>
              <a:buChar char="•"/>
            </a:pP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The I-V curve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again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with the source off</a:t>
            </a:r>
          </a:p>
          <a:p>
            <a:pPr lvl="1" algn="just">
              <a:buClrTx/>
              <a:buFont typeface="Arial" panose="020B0604020202020204" pitchFamily="34" charset="0"/>
              <a:buChar char="•"/>
            </a:pP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The gas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radiation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from a </a:t>
            </a:r>
            <a:r>
              <a:rPr lang="it-IT" sz="13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137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Cs source,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at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sz="13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approximately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4800 V (max 20 A/m</a:t>
            </a:r>
            <a:r>
              <a:rPr lang="it-IT" sz="13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it-IT" sz="13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it-IT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384B4A1-83CD-5AC5-2113-332AA41B4EB3}"/>
              </a:ext>
            </a:extLst>
          </p:cNvPr>
          <p:cNvSpPr txBox="1"/>
          <p:nvPr/>
        </p:nvSpPr>
        <p:spPr>
          <a:xfrm>
            <a:off x="5709920" y="1706880"/>
            <a:ext cx="56083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A892BE3-6D2C-794C-C7BF-FE12D7401D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750" t="12888" r="8750" b="2815"/>
          <a:stretch/>
        </p:blipFill>
        <p:spPr>
          <a:xfrm>
            <a:off x="6380480" y="782320"/>
            <a:ext cx="4937760" cy="5781040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E2A2252-1154-0E71-99AF-36A48CDEC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9245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34F57C-AA13-FEBD-E53A-10956CAD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29397"/>
          </a:xfrm>
        </p:spPr>
        <p:txBody>
          <a:bodyPr>
            <a:normAutofit/>
          </a:bodyPr>
          <a:lstStyle/>
          <a:p>
            <a:r>
              <a:rPr lang="it-IT" sz="4400" dirty="0" err="1"/>
              <a:t>Current</a:t>
            </a:r>
            <a:r>
              <a:rPr lang="it-IT" sz="4400" dirty="0"/>
              <a:t> vs </a:t>
            </a:r>
            <a:r>
              <a:rPr lang="it-IT" sz="4400" dirty="0" err="1"/>
              <a:t>voltage</a:t>
            </a:r>
            <a:r>
              <a:rPr lang="it-IT" sz="4400" dirty="0"/>
              <a:t> test of gas </a:t>
            </a:r>
            <a:r>
              <a:rPr lang="it-IT" sz="4400" dirty="0" err="1"/>
              <a:t>volumes</a:t>
            </a:r>
            <a:endParaRPr lang="it-IT" sz="4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8015CAD-A139-401E-FE9D-096BCED6B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762000"/>
            <a:ext cx="10058400" cy="4873414"/>
          </a:xfrm>
          <a:solidFill>
            <a:schemeClr val="bg1"/>
          </a:solidFill>
        </p:spPr>
        <p:txBody>
          <a:bodyPr/>
          <a:lstStyle/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The BI-RPC gas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are in production. In agreement with the tender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, gas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accepted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A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3.5 kV and a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measured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current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less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than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3 A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6.1 kV after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subtracting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ohmic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component,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extrapolated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by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performing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 linear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fit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in the [0 – 3] kV range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All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gas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volumes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must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undergo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this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test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before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invoicing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. The plots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below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show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total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current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left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and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recalculated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current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after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subtracting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ohmic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component (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right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function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of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applied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voltage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 for a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whole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production batch of BIL gas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volumes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This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tested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production batch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met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acceptance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requirements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F5AE9AC-117A-26E4-7047-7ABBB74039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33" t="46222" r="6584" b="15111"/>
          <a:stretch/>
        </p:blipFill>
        <p:spPr>
          <a:xfrm>
            <a:off x="1473200" y="3535679"/>
            <a:ext cx="9519920" cy="3086583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7F3E25E-CD73-F863-8EC3-C74161DA0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1008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EE12C0-8D1A-80B3-6CE1-793E8922C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90357"/>
          </a:xfrm>
        </p:spPr>
        <p:txBody>
          <a:bodyPr/>
          <a:lstStyle/>
          <a:p>
            <a:r>
              <a:rPr lang="it-IT" dirty="0"/>
              <a:t>Gas-volume </a:t>
            </a:r>
            <a:r>
              <a:rPr lang="it-IT" dirty="0" err="1"/>
              <a:t>thermal</a:t>
            </a:r>
            <a:r>
              <a:rPr lang="it-IT" dirty="0"/>
              <a:t> </a:t>
            </a:r>
            <a:r>
              <a:rPr lang="it-IT" dirty="0" err="1"/>
              <a:t>tests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2FC4D4-0633-BA15-CF52-41482ECC2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822960"/>
            <a:ext cx="5232400" cy="5354320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algn="just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Stress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carried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out on 4 BIL-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gas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thermal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cycles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climatic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the ATLAS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laboratories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INFN Frascati.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performed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on BIS-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gas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the Cambridge University.</a:t>
            </a:r>
          </a:p>
          <a:p>
            <a:pPr algn="just"/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Several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cycles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carried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out: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5 x [10 °C – 30 °C]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4 x [0 °C – 30 °C]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3 x [-10 °C – 30 °C]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3 x [-20 °C – 30 °C]</a:t>
            </a:r>
          </a:p>
          <a:p>
            <a:pPr marL="0" indent="0" algn="just">
              <a:buClrTx/>
              <a:buNone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The gas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flushed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parallel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thermal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cycles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with low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dew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point dry air,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applying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1.8 mbar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overpressure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the gas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inlet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2 temperature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sensors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inserted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the gas gaps to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the delay in temperature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variation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and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attenuation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cycle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range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At the end of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cycle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thermal-equilibrium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verified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after 15 minutes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and gas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tightness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monitored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thermal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cycles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5A731B0-76AA-80E4-033A-DA0059D033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667" t="19260" r="5167" b="14666"/>
          <a:stretch/>
        </p:blipFill>
        <p:spPr>
          <a:xfrm>
            <a:off x="6451600" y="741905"/>
            <a:ext cx="4673600" cy="5758081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EE6BC859-EAD1-50D1-00FA-08DCC12C4513}"/>
              </a:ext>
            </a:extLst>
          </p:cNvPr>
          <p:cNvSpPr txBox="1"/>
          <p:nvPr/>
        </p:nvSpPr>
        <p:spPr>
          <a:xfrm>
            <a:off x="10962640" y="1706880"/>
            <a:ext cx="558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67384D4-B5FB-E392-55AD-8BE988A08BFE}"/>
              </a:ext>
            </a:extLst>
          </p:cNvPr>
          <p:cNvSpPr txBox="1"/>
          <p:nvPr/>
        </p:nvSpPr>
        <p:spPr>
          <a:xfrm>
            <a:off x="6217920" y="1706880"/>
            <a:ext cx="233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8D1F224-8280-9950-CF08-AC2E94E9D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2924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97555A-6FD2-C464-DD6F-B420FA149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283"/>
            <a:ext cx="10058400" cy="780197"/>
          </a:xfrm>
        </p:spPr>
        <p:txBody>
          <a:bodyPr/>
          <a:lstStyle/>
          <a:p>
            <a:r>
              <a:rPr lang="it-IT" dirty="0"/>
              <a:t>Read-out panels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A4537D-B3CB-4041-D078-5F309AD31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5212080" cy="5557520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algn="just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-out panels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consisting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3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layers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One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layer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3 mm –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thick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aramid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paper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honeycomb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Two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layers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0.4 mm –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thick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copper-plated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FR4 on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-out strips are made by a photo-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engraving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ClrTx/>
              <a:buNone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Panel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chosen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optimize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the strip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impedance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and the detector weight. A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termination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resistor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soldered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to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ends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strip and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guard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wire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ClrTx/>
              <a:buNone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construction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-out panels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shared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INFN Cosenza (BIL) and Hefei China (BIS).</a:t>
            </a:r>
          </a:p>
          <a:p>
            <a:pPr marL="0" indent="0" algn="just">
              <a:buClrTx/>
              <a:buNone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INFN Cosenza site capability = 800 panels/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carrying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out the following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FR4 panels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Aramid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paper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honeycomb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assembled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panel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(7 cm x 7 cm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matrix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Panel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length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width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+ strip-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width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Electrical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continuity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for strips and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guard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wires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DA6B439-ECB6-9113-C456-DAFFEBBA4EF6}"/>
              </a:ext>
            </a:extLst>
          </p:cNvPr>
          <p:cNvSpPr txBox="1"/>
          <p:nvPr/>
        </p:nvSpPr>
        <p:spPr>
          <a:xfrm>
            <a:off x="6329680" y="1645920"/>
            <a:ext cx="49987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E0414D1-F4FF-E98E-25E4-E0566AD0ED7B}"/>
              </a:ext>
            </a:extLst>
          </p:cNvPr>
          <p:cNvSpPr txBox="1"/>
          <p:nvPr/>
        </p:nvSpPr>
        <p:spPr>
          <a:xfrm>
            <a:off x="5892800" y="1008889"/>
            <a:ext cx="1692176" cy="3392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4203360-9DA8-C342-85B6-55994EBC5F2C}"/>
              </a:ext>
            </a:extLst>
          </p:cNvPr>
          <p:cNvSpPr txBox="1"/>
          <p:nvPr/>
        </p:nvSpPr>
        <p:spPr>
          <a:xfrm>
            <a:off x="5618480" y="1706880"/>
            <a:ext cx="213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A18CE4E-7B97-1DFF-874E-6E5F2438A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DC0D9-5095-4045-8788-922961A9B0B7}" type="slidenum">
              <a:rPr lang="it-IT" smtClean="0"/>
              <a:t>9</a:t>
            </a:fld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E0A07847-48FC-3DC8-E959-8B1FC199C93D}"/>
              </a:ext>
            </a:extLst>
          </p:cNvPr>
          <p:cNvGrpSpPr/>
          <p:nvPr/>
        </p:nvGrpSpPr>
        <p:grpSpPr>
          <a:xfrm>
            <a:off x="5750351" y="618955"/>
            <a:ext cx="6441649" cy="4820311"/>
            <a:chOff x="5380103" y="618955"/>
            <a:chExt cx="6811897" cy="5131396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A82F7F92-F0AA-CD18-0BCD-CF30F76B9A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2083" t="74452" r="37996" b="2963"/>
            <a:stretch/>
          </p:blipFill>
          <p:spPr>
            <a:xfrm>
              <a:off x="5380103" y="1425678"/>
              <a:ext cx="2338219" cy="1486178"/>
            </a:xfrm>
            <a:prstGeom prst="rect">
              <a:avLst/>
            </a:prstGeom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BC2E936B-1BFD-92C4-8D8F-C4888A8F93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8307" t="16594" r="4417" b="45745"/>
            <a:stretch/>
          </p:blipFill>
          <p:spPr>
            <a:xfrm>
              <a:off x="7816645" y="618955"/>
              <a:ext cx="4375355" cy="2478206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62B28732-1961-B57C-95D1-466B40C6A3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0234" t="55898" r="4417" b="2963"/>
            <a:stretch/>
          </p:blipFill>
          <p:spPr>
            <a:xfrm>
              <a:off x="6253316" y="3038166"/>
              <a:ext cx="4149213" cy="2706999"/>
            </a:xfrm>
            <a:prstGeom prst="rect">
              <a:avLst/>
            </a:prstGeom>
          </p:spPr>
        </p:pic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96AE055A-58B1-C7E3-5CB5-BE7B9E60D39B}"/>
                </a:ext>
              </a:extLst>
            </p:cNvPr>
            <p:cNvSpPr txBox="1"/>
            <p:nvPr/>
          </p:nvSpPr>
          <p:spPr>
            <a:xfrm>
              <a:off x="6014301" y="4308049"/>
              <a:ext cx="452487" cy="14423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it-IT" dirty="0"/>
            </a:p>
          </p:txBody>
        </p:sp>
      </p:grp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CD7D7E0-C959-E6F0-7B62-B07BD3DE8EED}"/>
              </a:ext>
            </a:extLst>
          </p:cNvPr>
          <p:cNvSpPr txBox="1"/>
          <p:nvPr/>
        </p:nvSpPr>
        <p:spPr>
          <a:xfrm>
            <a:off x="6033155" y="5561814"/>
            <a:ext cx="555238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see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P. Camarri and M.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Schioppa’s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talk for more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on the production of BIL-RPC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-out panels)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9006039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476</TotalTime>
  <Words>2415</Words>
  <Application>Microsoft Office PowerPoint</Application>
  <PresentationFormat>Widescreen</PresentationFormat>
  <Paragraphs>195</Paragraphs>
  <Slides>25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4" baseType="lpstr">
      <vt:lpstr>Agency FB</vt:lpstr>
      <vt:lpstr>Aptos</vt:lpstr>
      <vt:lpstr>Arial</vt:lpstr>
      <vt:lpstr>Calibri</vt:lpstr>
      <vt:lpstr>Calibri Light</vt:lpstr>
      <vt:lpstr>Cambria Math</vt:lpstr>
      <vt:lpstr>Courier New</vt:lpstr>
      <vt:lpstr>Symbol</vt:lpstr>
      <vt:lpstr>Retrospettivo</vt:lpstr>
      <vt:lpstr>The ATLAS RPC Phase II ugrade for High Luminosity LHC era</vt:lpstr>
      <vt:lpstr>The High-Luminosity LHC</vt:lpstr>
      <vt:lpstr>The ATLAS RPC upgrade for Phase II</vt:lpstr>
      <vt:lpstr>BI-RPC: gas volumes, singlets and chambers</vt:lpstr>
      <vt:lpstr>New gas volumes </vt:lpstr>
      <vt:lpstr>Qualification of gas volumes</vt:lpstr>
      <vt:lpstr>Current vs voltage test of gas volumes</vt:lpstr>
      <vt:lpstr>Gas-volume thermal tests</vt:lpstr>
      <vt:lpstr>Read-out panels</vt:lpstr>
      <vt:lpstr>Front-End electronics </vt:lpstr>
      <vt:lpstr>-coordinate measurement</vt:lpstr>
      <vt:lpstr>Layout of the BI-RPC chambers</vt:lpstr>
      <vt:lpstr>Production chain</vt:lpstr>
      <vt:lpstr>Production Database</vt:lpstr>
      <vt:lpstr>Data Collector and Transmitter (DCT)</vt:lpstr>
      <vt:lpstr>Cosmic-ray test stand</vt:lpstr>
      <vt:lpstr>Conclusions</vt:lpstr>
      <vt:lpstr>Back-up slides</vt:lpstr>
      <vt:lpstr>Details of BI-RPCs</vt:lpstr>
      <vt:lpstr>Production at CERN</vt:lpstr>
      <vt:lpstr>Read-out panels</vt:lpstr>
      <vt:lpstr>Presentazione standard di PowerPoint</vt:lpstr>
      <vt:lpstr>BIL and BIS dimensions</vt:lpstr>
      <vt:lpstr>Power System</vt:lpstr>
      <vt:lpstr>Test-stand trigger logic and performance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paolo camarri</dc:creator>
  <cp:lastModifiedBy>paolo camarri</cp:lastModifiedBy>
  <cp:revision>70</cp:revision>
  <dcterms:created xsi:type="dcterms:W3CDTF">2024-08-14T12:55:15Z</dcterms:created>
  <dcterms:modified xsi:type="dcterms:W3CDTF">2024-09-09T06:06:53Z</dcterms:modified>
</cp:coreProperties>
</file>