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2" r:id="rId1"/>
    <p:sldMasterId id="2147483683" r:id="rId2"/>
  </p:sldMasterIdLst>
  <p:notesMasterIdLst>
    <p:notesMasterId r:id="rId61"/>
  </p:notesMasterIdLst>
  <p:sldIdLst>
    <p:sldId id="256" r:id="rId3"/>
    <p:sldId id="439" r:id="rId4"/>
    <p:sldId id="440" r:id="rId5"/>
    <p:sldId id="441" r:id="rId6"/>
    <p:sldId id="442" r:id="rId7"/>
    <p:sldId id="443" r:id="rId8"/>
    <p:sldId id="444" r:id="rId9"/>
    <p:sldId id="445" r:id="rId10"/>
    <p:sldId id="446" r:id="rId11"/>
    <p:sldId id="447" r:id="rId12"/>
    <p:sldId id="448" r:id="rId13"/>
    <p:sldId id="598" r:id="rId14"/>
    <p:sldId id="450" r:id="rId15"/>
    <p:sldId id="451" r:id="rId16"/>
    <p:sldId id="452" r:id="rId17"/>
    <p:sldId id="453" r:id="rId18"/>
    <p:sldId id="599" r:id="rId19"/>
    <p:sldId id="455" r:id="rId20"/>
    <p:sldId id="456" r:id="rId21"/>
    <p:sldId id="457" r:id="rId22"/>
    <p:sldId id="458" r:id="rId23"/>
    <p:sldId id="459" r:id="rId24"/>
    <p:sldId id="460" r:id="rId25"/>
    <p:sldId id="461" r:id="rId26"/>
    <p:sldId id="462" r:id="rId27"/>
    <p:sldId id="463" r:id="rId28"/>
    <p:sldId id="464" r:id="rId29"/>
    <p:sldId id="465" r:id="rId30"/>
    <p:sldId id="466" r:id="rId31"/>
    <p:sldId id="467" r:id="rId32"/>
    <p:sldId id="470" r:id="rId33"/>
    <p:sldId id="471" r:id="rId34"/>
    <p:sldId id="472" r:id="rId35"/>
    <p:sldId id="473" r:id="rId36"/>
    <p:sldId id="474" r:id="rId37"/>
    <p:sldId id="475" r:id="rId38"/>
    <p:sldId id="600" r:id="rId39"/>
    <p:sldId id="476" r:id="rId40"/>
    <p:sldId id="477" r:id="rId41"/>
    <p:sldId id="479" r:id="rId42"/>
    <p:sldId id="480" r:id="rId43"/>
    <p:sldId id="482" r:id="rId44"/>
    <p:sldId id="483" r:id="rId45"/>
    <p:sldId id="484" r:id="rId46"/>
    <p:sldId id="485" r:id="rId47"/>
    <p:sldId id="486" r:id="rId48"/>
    <p:sldId id="487" r:id="rId49"/>
    <p:sldId id="488" r:id="rId50"/>
    <p:sldId id="489" r:id="rId51"/>
    <p:sldId id="490" r:id="rId52"/>
    <p:sldId id="601" r:id="rId53"/>
    <p:sldId id="491" r:id="rId54"/>
    <p:sldId id="492" r:id="rId55"/>
    <p:sldId id="602" r:id="rId56"/>
    <p:sldId id="603" r:id="rId57"/>
    <p:sldId id="604" r:id="rId58"/>
    <p:sldId id="496" r:id="rId59"/>
    <p:sldId id="605" r:id="rId60"/>
  </p:sldIdLst>
  <p:sldSz cx="9144000" cy="6858000" type="screen4x3"/>
  <p:notesSz cx="6858000" cy="9144000"/>
  <p:embeddedFontLst>
    <p:embeddedFont>
      <p:font typeface="Calibri" panose="020F0502020204030204" pitchFamily="34" charset="0"/>
      <p:regular r:id="rId62"/>
      <p:bold r:id="rId63"/>
      <p:italic r:id="rId64"/>
      <p:boldItalic r:id="rId65"/>
    </p:embeddedFont>
    <p:embeddedFont>
      <p:font typeface="Cambria Math" panose="02040503050406030204" pitchFamily="18" charset="0"/>
      <p:regular r:id="rId66"/>
    </p:embeddedFont>
    <p:embeddedFont>
      <p:font typeface="Comic Sans MS" panose="030F0702030302020204" pitchFamily="66" charset="0"/>
      <p:regular r:id="rId67"/>
      <p:bold r:id="rId68"/>
      <p:italic r:id="rId69"/>
      <p:boldItalic r:id="rId70"/>
    </p:embeddedFont>
    <p:embeddedFont>
      <p:font typeface="Noto Sans Symbols" panose="020B0604020202020204" charset="0"/>
      <p:regular r:id="rId71"/>
      <p:bold r:id="rId72"/>
    </p:embeddedFont>
    <p:embeddedFont>
      <p:font typeface="Noto Sans Symbols Medium" panose="020B0604020202020204" charset="0"/>
      <p:regular r:id="rId73"/>
      <p:bold r:id="rId74"/>
    </p:embeddedFont>
    <p:embeddedFont>
      <p:font typeface="Noto Sans Symbols SemiBold" panose="020B0604020202020204" charset="0"/>
      <p:regular r:id="rId75"/>
      <p:bold r:id="rId76"/>
    </p:embeddedFont>
    <p:embeddedFont>
      <p:font typeface="Trebuchet MS" panose="020B0603020202020204" pitchFamily="34" charset="0"/>
      <p:regular r:id="rId77"/>
      <p:bold r:id="rId78"/>
      <p:italic r:id="rId79"/>
      <p:boldItalic r:id="rId8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Default Section" id="{75D82422-76DB-4655-A44D-3DDD995286B5}">
          <p14:sldIdLst>
            <p14:sldId id="256"/>
            <p14:sldId id="439"/>
            <p14:sldId id="440"/>
            <p14:sldId id="441"/>
            <p14:sldId id="442"/>
            <p14:sldId id="443"/>
            <p14:sldId id="444"/>
            <p14:sldId id="445"/>
            <p14:sldId id="446"/>
            <p14:sldId id="447"/>
            <p14:sldId id="448"/>
            <p14:sldId id="598"/>
            <p14:sldId id="450"/>
            <p14:sldId id="451"/>
            <p14:sldId id="452"/>
            <p14:sldId id="453"/>
            <p14:sldId id="599"/>
            <p14:sldId id="455"/>
            <p14:sldId id="456"/>
            <p14:sldId id="457"/>
            <p14:sldId id="458"/>
            <p14:sldId id="459"/>
            <p14:sldId id="460"/>
            <p14:sldId id="461"/>
            <p14:sldId id="462"/>
            <p14:sldId id="463"/>
            <p14:sldId id="464"/>
            <p14:sldId id="465"/>
            <p14:sldId id="466"/>
            <p14:sldId id="467"/>
            <p14:sldId id="470"/>
            <p14:sldId id="471"/>
            <p14:sldId id="472"/>
            <p14:sldId id="473"/>
            <p14:sldId id="474"/>
            <p14:sldId id="475"/>
            <p14:sldId id="600"/>
            <p14:sldId id="476"/>
            <p14:sldId id="477"/>
            <p14:sldId id="479"/>
            <p14:sldId id="480"/>
            <p14:sldId id="482"/>
            <p14:sldId id="483"/>
            <p14:sldId id="484"/>
            <p14:sldId id="485"/>
            <p14:sldId id="486"/>
            <p14:sldId id="487"/>
            <p14:sldId id="488"/>
            <p14:sldId id="489"/>
            <p14:sldId id="490"/>
            <p14:sldId id="601"/>
            <p14:sldId id="491"/>
            <p14:sldId id="492"/>
            <p14:sldId id="602"/>
            <p14:sldId id="603"/>
            <p14:sldId id="604"/>
            <p14:sldId id="496"/>
            <p14:sldId id="605"/>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rlend Flatland" initials="" lastIdx="14" clrIdx="0"/>
  <p:cmAuthor id="1" name="" initials="" lastIdx="1" clrIdx="1"/>
  <p:cmAuthor id="2" name="Erlend Flatland" initials="EF" lastIdx="9" clrIdx="2">
    <p:extLst>
      <p:ext uri="{19B8F6BF-5375-455C-9EA6-DF929625EA0E}">
        <p15:presenceInfo xmlns:p15="http://schemas.microsoft.com/office/powerpoint/2012/main" userId="S::erlenf17@uia.no::43847ea7-e948-486e-96b6-23a2a802f86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CC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4D79A9E-3B5E-4B19-B1BB-65FA36B2140C}" v="20" dt="2023-12-06T08:25:23.806"/>
  </p1510:revLst>
</p1510:revInfo>
</file>

<file path=ppt/tableStyles.xml><?xml version="1.0" encoding="utf-8"?>
<a:tblStyleLst xmlns:a="http://schemas.openxmlformats.org/drawingml/2006/main" def="{0DECFFA2-8256-40E2-B751-676E0C33B1E5}">
  <a:tblStyle styleId="{0DECFFA2-8256-40E2-B751-676E0C33B1E5}"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5" d="100"/>
          <a:sy n="105" d="100"/>
        </p:scale>
        <p:origin x="1794" y="114"/>
      </p:cViewPr>
      <p:guideLst>
        <p:guide orient="horz" pos="2160"/>
        <p:guide pos="288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font" Target="fonts/font2.fntdata"/><Relationship Id="rId68" Type="http://schemas.openxmlformats.org/officeDocument/2006/relationships/font" Target="fonts/font7.fntdata"/><Relationship Id="rId84" Type="http://schemas.openxmlformats.org/officeDocument/2006/relationships/theme" Target="theme/theme1.xml"/><Relationship Id="rId16" Type="http://schemas.openxmlformats.org/officeDocument/2006/relationships/slide" Target="slides/slide14.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font" Target="fonts/font13.fntdata"/><Relationship Id="rId79" Type="http://schemas.openxmlformats.org/officeDocument/2006/relationships/font" Target="fonts/font18.fntdata"/><Relationship Id="rId5" Type="http://schemas.openxmlformats.org/officeDocument/2006/relationships/slide" Target="slides/slide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font" Target="fonts/font3.fntdata"/><Relationship Id="rId69" Type="http://schemas.openxmlformats.org/officeDocument/2006/relationships/font" Target="fonts/font8.fntdata"/><Relationship Id="rId77" Type="http://schemas.openxmlformats.org/officeDocument/2006/relationships/font" Target="fonts/font16.fntdata"/><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font" Target="fonts/font11.fntdata"/><Relationship Id="rId80" Type="http://schemas.openxmlformats.org/officeDocument/2006/relationships/font" Target="fonts/font19.fntdata"/><Relationship Id="rId85" Type="http://schemas.openxmlformats.org/officeDocument/2006/relationships/tableStyles" Target="tableStyle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font" Target="fonts/font6.fntdata"/><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font" Target="fonts/font1.fntdata"/><Relationship Id="rId70" Type="http://schemas.openxmlformats.org/officeDocument/2006/relationships/font" Target="fonts/font9.fntdata"/><Relationship Id="rId75" Type="http://schemas.openxmlformats.org/officeDocument/2006/relationships/font" Target="fonts/font14.fntdata"/><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font" Target="fonts/font4.fntdata"/><Relationship Id="rId73" Type="http://schemas.openxmlformats.org/officeDocument/2006/relationships/font" Target="fonts/font12.fntdata"/><Relationship Id="rId78" Type="http://schemas.openxmlformats.org/officeDocument/2006/relationships/font" Target="fonts/font17.fntdata"/><Relationship Id="rId81" Type="http://schemas.openxmlformats.org/officeDocument/2006/relationships/commentAuthors" Target="commentAuthors.xml"/><Relationship Id="rId86" Type="http://schemas.microsoft.com/office/2015/10/relationships/revisionInfo" Target="revisionInfo.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font" Target="fonts/font15.fntdata"/><Relationship Id="rId7" Type="http://schemas.openxmlformats.org/officeDocument/2006/relationships/slide" Target="slides/slide5.xml"/><Relationship Id="rId71" Type="http://schemas.openxmlformats.org/officeDocument/2006/relationships/font" Target="fonts/font10.fntdata"/><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font" Target="fonts/font5.fntdata"/><Relationship Id="rId61" Type="http://schemas.openxmlformats.org/officeDocument/2006/relationships/notesMaster" Target="notesMasters/notesMaster1.xml"/><Relationship Id="rId8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cds.cern.ch/search?f=keyword&amp;p=ALICE&amp;ln=en" TargetMode="External"/><Relationship Id="rId2" Type="http://schemas.openxmlformats.org/officeDocument/2006/relationships/slide" Target="../slides/slide5.xml"/><Relationship Id="rId1" Type="http://schemas.openxmlformats.org/officeDocument/2006/relationships/notesMaster" Target="../notesMasters/notesMaster1.xml"/><Relationship Id="rId4" Type="http://schemas.openxmlformats.org/officeDocument/2006/relationships/hyperlink" Target="https://cds.cern.ch/search?f=keyword&amp;p=Run%203&amp;ln=en" TargetMode="Externa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240" name="Google Shape;240;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1"/>
        <p:cNvGrpSpPr/>
        <p:nvPr/>
      </p:nvGrpSpPr>
      <p:grpSpPr>
        <a:xfrm>
          <a:off x="0" y="0"/>
          <a:ext cx="0" cy="0"/>
          <a:chOff x="0" y="0"/>
          <a:chExt cx="0" cy="0"/>
        </a:xfrm>
      </p:grpSpPr>
      <p:sp>
        <p:nvSpPr>
          <p:cNvPr id="512" name="Google Shape;512;g29bfa08f312_1_189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rtl="0">
              <a:spcBef>
                <a:spcPts val="360"/>
              </a:spcBef>
              <a:spcAft>
                <a:spcPts val="0"/>
              </a:spcAft>
            </a:pPr>
            <a:r>
              <a:rPr lang="en-US" sz="1800" b="0" i="0" u="none" strike="noStrike" dirty="0">
                <a:solidFill>
                  <a:srgbClr val="000000"/>
                </a:solidFill>
                <a:effectLst/>
                <a:latin typeface="Arial" panose="020B0604020202020204" pitchFamily="34" charset="0"/>
              </a:rPr>
              <a:t>Figure on right : </a:t>
            </a:r>
            <a:endParaRPr lang="en-US" b="0" dirty="0">
              <a:effectLst/>
            </a:endParaRPr>
          </a:p>
          <a:p>
            <a:pPr rtl="0">
              <a:spcBef>
                <a:spcPts val="360"/>
              </a:spcBef>
              <a:spcAft>
                <a:spcPts val="0"/>
              </a:spcAft>
            </a:pPr>
            <a:r>
              <a:rPr lang="en-US" sz="1800" b="0" i="0" u="none" strike="noStrike" dirty="0">
                <a:solidFill>
                  <a:srgbClr val="000000"/>
                </a:solidFill>
                <a:effectLst/>
                <a:latin typeface="Arial" panose="020B0604020202020204" pitchFamily="34" charset="0"/>
              </a:rPr>
              <a:t>Blair Ratcliff and Jochen </a:t>
            </a:r>
            <a:r>
              <a:rPr lang="en-US" sz="1800" b="0" i="0" u="none" strike="noStrike" dirty="0" err="1">
                <a:solidFill>
                  <a:srgbClr val="000000"/>
                </a:solidFill>
                <a:effectLst/>
                <a:latin typeface="Arial" panose="020B0604020202020204" pitchFamily="34" charset="0"/>
              </a:rPr>
              <a:t>Schwiening</a:t>
            </a:r>
            <a:r>
              <a:rPr lang="en-US" sz="1800" b="0" i="0" u="none" strike="noStrike" dirty="0">
                <a:solidFill>
                  <a:srgbClr val="000000"/>
                </a:solidFill>
                <a:effectLst/>
                <a:latin typeface="Arial" panose="020B0604020202020204" pitchFamily="34" charset="0"/>
              </a:rPr>
              <a:t>. “Cherenkov Counters.” In: Handbook of Particle Detection and Imaging.</a:t>
            </a:r>
            <a:endParaRPr lang="en-US" b="0" dirty="0">
              <a:effectLst/>
            </a:endParaRPr>
          </a:p>
          <a:p>
            <a:pPr rtl="0">
              <a:spcBef>
                <a:spcPts val="360"/>
              </a:spcBef>
              <a:spcAft>
                <a:spcPts val="0"/>
              </a:spcAft>
            </a:pPr>
            <a:r>
              <a:rPr lang="en-US" sz="1800" b="0" i="0" u="none" strike="noStrike" dirty="0">
                <a:solidFill>
                  <a:srgbClr val="000000"/>
                </a:solidFill>
                <a:effectLst/>
                <a:latin typeface="Arial" panose="020B0604020202020204" pitchFamily="34" charset="0"/>
              </a:rPr>
              <a:t>Ed. by Claus </a:t>
            </a:r>
            <a:r>
              <a:rPr lang="en-US" sz="1800" b="0" i="0" u="none" strike="noStrike" dirty="0" err="1">
                <a:solidFill>
                  <a:srgbClr val="000000"/>
                </a:solidFill>
                <a:effectLst/>
                <a:latin typeface="Arial" panose="020B0604020202020204" pitchFamily="34" charset="0"/>
              </a:rPr>
              <a:t>Grupen</a:t>
            </a:r>
            <a:r>
              <a:rPr lang="en-US" sz="1800" b="0" i="0" u="none" strike="noStrike" dirty="0">
                <a:solidFill>
                  <a:srgbClr val="000000"/>
                </a:solidFill>
                <a:effectLst/>
                <a:latin typeface="Arial" panose="020B0604020202020204" pitchFamily="34" charset="0"/>
              </a:rPr>
              <a:t> and Irène </a:t>
            </a:r>
            <a:r>
              <a:rPr lang="en-US" sz="1800" b="0" i="0" u="none" strike="noStrike" dirty="0" err="1">
                <a:solidFill>
                  <a:srgbClr val="000000"/>
                </a:solidFill>
                <a:effectLst/>
                <a:latin typeface="Arial" panose="020B0604020202020204" pitchFamily="34" charset="0"/>
              </a:rPr>
              <a:t>Buvat</a:t>
            </a:r>
            <a:r>
              <a:rPr lang="en-US" sz="1800" b="0" i="0" u="none" strike="noStrike" dirty="0">
                <a:solidFill>
                  <a:srgbClr val="000000"/>
                </a:solidFill>
                <a:effectLst/>
                <a:latin typeface="Arial" panose="020B0604020202020204" pitchFamily="34" charset="0"/>
              </a:rPr>
              <a:t>. Berlin, Heidelberg: Springer Berlin</a:t>
            </a:r>
            <a:endParaRPr lang="en-US" b="0" dirty="0">
              <a:effectLst/>
            </a:endParaRPr>
          </a:p>
          <a:p>
            <a:pPr rtl="0">
              <a:spcBef>
                <a:spcPts val="360"/>
              </a:spcBef>
              <a:spcAft>
                <a:spcPts val="0"/>
              </a:spcAft>
            </a:pPr>
            <a:r>
              <a:rPr lang="en-US" sz="1800" b="0" i="0" u="none" strike="noStrike" dirty="0">
                <a:solidFill>
                  <a:srgbClr val="000000"/>
                </a:solidFill>
                <a:effectLst/>
                <a:latin typeface="Arial" panose="020B0604020202020204" pitchFamily="34" charset="0"/>
              </a:rPr>
              <a:t>Heidelberg, 2012, pp. 453–471. </a:t>
            </a:r>
            <a:r>
              <a:rPr lang="en-US" sz="1800" b="0" i="0" u="none" strike="noStrike" dirty="0" err="1">
                <a:solidFill>
                  <a:srgbClr val="000000"/>
                </a:solidFill>
                <a:effectLst/>
                <a:latin typeface="Arial" panose="020B0604020202020204" pitchFamily="34" charset="0"/>
              </a:rPr>
              <a:t>isbn</a:t>
            </a:r>
            <a:r>
              <a:rPr lang="en-US" sz="1800" b="0" i="0" u="none" strike="noStrike" dirty="0">
                <a:solidFill>
                  <a:srgbClr val="000000"/>
                </a:solidFill>
                <a:effectLst/>
                <a:latin typeface="Arial" panose="020B0604020202020204" pitchFamily="34" charset="0"/>
              </a:rPr>
              <a:t>: 978-3-642-13271-1. </a:t>
            </a:r>
            <a:endParaRPr lang="en-US" b="0" dirty="0">
              <a:effectLst/>
            </a:endParaRPr>
          </a:p>
          <a:p>
            <a:pPr rtl="0">
              <a:spcBef>
                <a:spcPts val="360"/>
              </a:spcBef>
              <a:spcAft>
                <a:spcPts val="0"/>
              </a:spcAft>
            </a:pPr>
            <a:r>
              <a:rPr lang="en-US" sz="1800" b="0" i="0" u="none" strike="noStrike" dirty="0" err="1">
                <a:solidFill>
                  <a:srgbClr val="000000"/>
                </a:solidFill>
                <a:effectLst/>
                <a:latin typeface="Arial" panose="020B0604020202020204" pitchFamily="34" charset="0"/>
              </a:rPr>
              <a:t>doi</a:t>
            </a:r>
            <a:r>
              <a:rPr lang="en-US" sz="1800" b="0" i="0" u="none" strike="noStrike" dirty="0">
                <a:solidFill>
                  <a:srgbClr val="000000"/>
                </a:solidFill>
                <a:effectLst/>
                <a:latin typeface="Arial" panose="020B0604020202020204" pitchFamily="34" charset="0"/>
              </a:rPr>
              <a:t>: 10.1007/978-3-642-13271-1_18. </a:t>
            </a:r>
            <a:endParaRPr lang="en-US" b="0" dirty="0">
              <a:effectLst/>
            </a:endParaRPr>
          </a:p>
          <a:p>
            <a:pPr rtl="0">
              <a:spcBef>
                <a:spcPts val="360"/>
              </a:spcBef>
              <a:spcAft>
                <a:spcPts val="0"/>
              </a:spcAft>
            </a:pPr>
            <a:r>
              <a:rPr lang="en-US" sz="1800" b="0" i="0" u="none" strike="noStrike" dirty="0">
                <a:solidFill>
                  <a:srgbClr val="000000"/>
                </a:solidFill>
                <a:effectLst/>
                <a:latin typeface="Arial" panose="020B0604020202020204" pitchFamily="34" charset="0"/>
              </a:rPr>
              <a:t>url: https://doi.org/10.1007/978-3-642-13271-1_18.</a:t>
            </a:r>
            <a:endParaRPr lang="en-US" b="0" dirty="0">
              <a:effectLst/>
            </a:endParaRPr>
          </a:p>
          <a:p>
            <a:br>
              <a:rPr lang="en-US" dirty="0"/>
            </a:br>
            <a:endParaRPr dirty="0"/>
          </a:p>
        </p:txBody>
      </p:sp>
      <p:sp>
        <p:nvSpPr>
          <p:cNvPr id="513" name="Google Shape;513;g29bfa08f312_1_189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4"/>
        <p:cNvGrpSpPr/>
        <p:nvPr/>
      </p:nvGrpSpPr>
      <p:grpSpPr>
        <a:xfrm>
          <a:off x="0" y="0"/>
          <a:ext cx="0" cy="0"/>
          <a:chOff x="0" y="0"/>
          <a:chExt cx="0" cy="0"/>
        </a:xfrm>
      </p:grpSpPr>
      <p:sp>
        <p:nvSpPr>
          <p:cNvPr id="525" name="Google Shape;525;g29bfa08f312_1_181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526" name="Google Shape;526;g29bfa08f312_1_181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3"/>
        <p:cNvGrpSpPr/>
        <p:nvPr/>
      </p:nvGrpSpPr>
      <p:grpSpPr>
        <a:xfrm>
          <a:off x="0" y="0"/>
          <a:ext cx="0" cy="0"/>
          <a:chOff x="0" y="0"/>
          <a:chExt cx="0" cy="0"/>
        </a:xfrm>
      </p:grpSpPr>
      <p:sp>
        <p:nvSpPr>
          <p:cNvPr id="534" name="Google Shape;534;g29a9b7faccb_0_1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Clr>
                <a:schemeClr val="dk1"/>
              </a:buClr>
              <a:buSzPts val="1100"/>
              <a:buFont typeface="Arial"/>
              <a:buNone/>
            </a:pPr>
            <a:r>
              <a:rPr lang="en-GB" sz="1050">
                <a:solidFill>
                  <a:srgbClr val="495365"/>
                </a:solidFill>
              </a:rPr>
              <a:t>Figure adapted from  HMPID TDR: </a:t>
            </a:r>
            <a:endParaRPr sz="1050">
              <a:solidFill>
                <a:srgbClr val="495365"/>
              </a:solidFill>
            </a:endParaRPr>
          </a:p>
          <a:p>
            <a:pPr marL="0" lvl="0" indent="0" algn="l" rtl="0">
              <a:lnSpc>
                <a:spcPct val="115000"/>
              </a:lnSpc>
              <a:spcBef>
                <a:spcPts val="0"/>
              </a:spcBef>
              <a:spcAft>
                <a:spcPts val="0"/>
              </a:spcAft>
              <a:buClr>
                <a:schemeClr val="dk1"/>
              </a:buClr>
              <a:buSzPts val="1100"/>
              <a:buFont typeface="Arial"/>
              <a:buNone/>
            </a:pPr>
            <a:r>
              <a:rPr lang="en-GB" sz="1050">
                <a:highlight>
                  <a:srgbClr val="FFFFFF"/>
                </a:highlight>
              </a:rPr>
              <a:t>Dariusz Czerwinski et al. “Alice Technical Design Report of the High Momentum Particle</a:t>
            </a:r>
            <a:endParaRPr sz="1100"/>
          </a:p>
          <a:p>
            <a:pPr marL="0" lvl="0" indent="0" algn="l" rtl="0">
              <a:lnSpc>
                <a:spcPct val="115000"/>
              </a:lnSpc>
              <a:spcBef>
                <a:spcPts val="0"/>
              </a:spcBef>
              <a:spcAft>
                <a:spcPts val="0"/>
              </a:spcAft>
              <a:buClr>
                <a:schemeClr val="dk1"/>
              </a:buClr>
              <a:buSzPts val="1100"/>
              <a:buFont typeface="Arial"/>
              <a:buNone/>
            </a:pPr>
            <a:r>
              <a:rPr lang="en-GB" sz="1050">
                <a:highlight>
                  <a:srgbClr val="FFFFFF"/>
                </a:highlight>
              </a:rPr>
              <a:t>Identification Detector.” In: Sept. 1998.</a:t>
            </a:r>
            <a:endParaRPr sz="1050">
              <a:highlight>
                <a:srgbClr val="FFFFFF"/>
              </a:highlight>
            </a:endParaRPr>
          </a:p>
          <a:p>
            <a:pPr marL="0" lvl="0" indent="0" algn="l" rtl="0">
              <a:lnSpc>
                <a:spcPct val="115000"/>
              </a:lnSpc>
              <a:spcBef>
                <a:spcPts val="0"/>
              </a:spcBef>
              <a:spcAft>
                <a:spcPts val="0"/>
              </a:spcAft>
              <a:buClr>
                <a:schemeClr val="dk1"/>
              </a:buClr>
              <a:buSzPts val="1100"/>
              <a:buFont typeface="Arial"/>
              <a:buNone/>
            </a:pPr>
            <a:r>
              <a:rPr lang="en-GB" sz="1050">
                <a:highlight>
                  <a:srgbClr val="FFFFFF"/>
                </a:highlight>
              </a:rPr>
              <a:t>Isbn : ISBN 92-9083-134-0.</a:t>
            </a:r>
            <a:endParaRPr sz="1050">
              <a:highlight>
                <a:srgbClr val="FFFFFF"/>
              </a:highlight>
            </a:endParaRPr>
          </a:p>
          <a:p>
            <a:pPr marL="0" lvl="0" indent="0" algn="l" rtl="0">
              <a:spcBef>
                <a:spcPts val="360"/>
              </a:spcBef>
              <a:spcAft>
                <a:spcPts val="0"/>
              </a:spcAft>
              <a:buNone/>
            </a:pPr>
            <a:endParaRPr sz="1050">
              <a:highlight>
                <a:srgbClr val="FFFFFF"/>
              </a:highlight>
            </a:endParaRPr>
          </a:p>
        </p:txBody>
      </p:sp>
      <p:sp>
        <p:nvSpPr>
          <p:cNvPr id="535" name="Google Shape;535;g29a9b7faccb_0_1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4"/>
        <p:cNvGrpSpPr/>
        <p:nvPr/>
      </p:nvGrpSpPr>
      <p:grpSpPr>
        <a:xfrm>
          <a:off x="0" y="0"/>
          <a:ext cx="0" cy="0"/>
          <a:chOff x="0" y="0"/>
          <a:chExt cx="0" cy="0"/>
        </a:xfrm>
      </p:grpSpPr>
      <p:sp>
        <p:nvSpPr>
          <p:cNvPr id="565" name="Google Shape;565;g29afe55b1dc_0_72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566" name="Google Shape;566;g29afe55b1dc_0_72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3"/>
        <p:cNvGrpSpPr/>
        <p:nvPr/>
      </p:nvGrpSpPr>
      <p:grpSpPr>
        <a:xfrm>
          <a:off x="0" y="0"/>
          <a:ext cx="0" cy="0"/>
          <a:chOff x="0" y="0"/>
          <a:chExt cx="0" cy="0"/>
        </a:xfrm>
      </p:grpSpPr>
      <p:sp>
        <p:nvSpPr>
          <p:cNvPr id="574" name="Google Shape;574;g29afe55b1dc_0_104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SzPts val="1100"/>
              <a:buNone/>
            </a:pPr>
            <a:r>
              <a:rPr lang="en-GB" sz="1550">
                <a:highlight>
                  <a:srgbClr val="FFFFFF"/>
                </a:highlight>
              </a:rPr>
              <a:t>The HMPID carries out particle identification by means of measurement of the emission angle of Cherenkov photons, combined with momentum measurements provided by the central tracking systems in ALICE (ITS and TPC) [14].</a:t>
            </a:r>
            <a:endParaRPr sz="1550">
              <a:highlight>
                <a:srgbClr val="FFFFFF"/>
              </a:highlight>
            </a:endParaRPr>
          </a:p>
          <a:p>
            <a:pPr marL="0" lvl="0" indent="0" algn="l" rtl="0">
              <a:lnSpc>
                <a:spcPct val="115000"/>
              </a:lnSpc>
              <a:spcBef>
                <a:spcPts val="0"/>
              </a:spcBef>
              <a:spcAft>
                <a:spcPts val="0"/>
              </a:spcAft>
              <a:buSzPts val="1100"/>
              <a:buNone/>
            </a:pPr>
            <a:endParaRPr sz="1550">
              <a:highlight>
                <a:srgbClr val="FFFFFF"/>
              </a:highlight>
            </a:endParaRPr>
          </a:p>
          <a:p>
            <a:pPr marL="0" lvl="0" indent="0" algn="l" rtl="0">
              <a:spcBef>
                <a:spcPts val="360"/>
              </a:spcBef>
              <a:spcAft>
                <a:spcPts val="0"/>
              </a:spcAft>
              <a:buClr>
                <a:schemeClr val="dk1"/>
              </a:buClr>
              <a:buSzPts val="1100"/>
              <a:buFont typeface="Arial"/>
              <a:buNone/>
            </a:pPr>
            <a:r>
              <a:rPr lang="en-GB"/>
              <a:t>Credits to Giacomo Volpe https://indico.cern.ch/event/1246704/?view=nicecompact</a:t>
            </a:r>
            <a:endParaRPr/>
          </a:p>
          <a:p>
            <a:pPr marL="0" lvl="0" indent="0" algn="l" rtl="0">
              <a:lnSpc>
                <a:spcPct val="115000"/>
              </a:lnSpc>
              <a:spcBef>
                <a:spcPts val="0"/>
              </a:spcBef>
              <a:spcAft>
                <a:spcPts val="0"/>
              </a:spcAft>
              <a:buClr>
                <a:schemeClr val="dk1"/>
              </a:buClr>
              <a:buSzPts val="1100"/>
              <a:buFont typeface="Arial"/>
              <a:buNone/>
            </a:pPr>
            <a:endParaRPr sz="1550">
              <a:highlight>
                <a:srgbClr val="FFFFFF"/>
              </a:highlight>
            </a:endParaRPr>
          </a:p>
          <a:p>
            <a:pPr marL="0" lvl="0" indent="0" algn="l" rtl="0">
              <a:lnSpc>
                <a:spcPct val="100000"/>
              </a:lnSpc>
              <a:spcBef>
                <a:spcPts val="360"/>
              </a:spcBef>
              <a:spcAft>
                <a:spcPts val="0"/>
              </a:spcAft>
              <a:buSzPts val="1400"/>
              <a:buNone/>
            </a:pPr>
            <a:endParaRPr/>
          </a:p>
        </p:txBody>
      </p:sp>
      <p:sp>
        <p:nvSpPr>
          <p:cNvPr id="575" name="Google Shape;575;g29afe55b1dc_0_104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5"/>
        <p:cNvGrpSpPr/>
        <p:nvPr/>
      </p:nvGrpSpPr>
      <p:grpSpPr>
        <a:xfrm>
          <a:off x="0" y="0"/>
          <a:ext cx="0" cy="0"/>
          <a:chOff x="0" y="0"/>
          <a:chExt cx="0" cy="0"/>
        </a:xfrm>
      </p:grpSpPr>
      <p:sp>
        <p:nvSpPr>
          <p:cNvPr id="626" name="Google Shape;626;g29a9b7faccb_0_173: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627" name="Google Shape;627;g29a9b7faccb_0_17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8"/>
        <p:cNvGrpSpPr/>
        <p:nvPr/>
      </p:nvGrpSpPr>
      <p:grpSpPr>
        <a:xfrm>
          <a:off x="0" y="0"/>
          <a:ext cx="0" cy="0"/>
          <a:chOff x="0" y="0"/>
          <a:chExt cx="0" cy="0"/>
        </a:xfrm>
      </p:grpSpPr>
      <p:sp>
        <p:nvSpPr>
          <p:cNvPr id="639" name="Google Shape;639;g29a9b7faccb_0_19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360"/>
              </a:spcBef>
              <a:spcAft>
                <a:spcPts val="0"/>
              </a:spcAft>
              <a:buClr>
                <a:schemeClr val="dk1"/>
              </a:buClr>
              <a:buSzPts val="1100"/>
              <a:buFont typeface="Arial"/>
              <a:buNone/>
            </a:pPr>
            <a:r>
              <a:rPr lang="en-GB" sz="1050">
                <a:solidFill>
                  <a:srgbClr val="495365"/>
                </a:solidFill>
              </a:rPr>
              <a:t>Figure adapted from  HMPID TDR: </a:t>
            </a:r>
            <a:endParaRPr sz="1050">
              <a:solidFill>
                <a:srgbClr val="495365"/>
              </a:solidFill>
            </a:endParaRPr>
          </a:p>
          <a:p>
            <a:pPr marL="0" lvl="0" indent="0" algn="l" rtl="0">
              <a:lnSpc>
                <a:spcPct val="115000"/>
              </a:lnSpc>
              <a:spcBef>
                <a:spcPts val="0"/>
              </a:spcBef>
              <a:spcAft>
                <a:spcPts val="0"/>
              </a:spcAft>
              <a:buClr>
                <a:schemeClr val="dk1"/>
              </a:buClr>
              <a:buSzPts val="1100"/>
              <a:buFont typeface="Arial"/>
              <a:buNone/>
            </a:pPr>
            <a:r>
              <a:rPr lang="en-GB" sz="1050">
                <a:highlight>
                  <a:srgbClr val="FFFFFF"/>
                </a:highlight>
              </a:rPr>
              <a:t>Dariusz Czerwinski et al. “Alice Technical Design Report of the High Momentum Particle</a:t>
            </a:r>
            <a:endParaRPr sz="1100"/>
          </a:p>
          <a:p>
            <a:pPr marL="0" lvl="0" indent="0" algn="l" rtl="0">
              <a:lnSpc>
                <a:spcPct val="115000"/>
              </a:lnSpc>
              <a:spcBef>
                <a:spcPts val="0"/>
              </a:spcBef>
              <a:spcAft>
                <a:spcPts val="0"/>
              </a:spcAft>
              <a:buClr>
                <a:schemeClr val="dk1"/>
              </a:buClr>
              <a:buSzPts val="1100"/>
              <a:buFont typeface="Arial"/>
              <a:buNone/>
            </a:pPr>
            <a:r>
              <a:rPr lang="en-GB" sz="1050">
                <a:highlight>
                  <a:srgbClr val="FFFFFF"/>
                </a:highlight>
              </a:rPr>
              <a:t>Identification Detector.” In: Sept. 1998.</a:t>
            </a:r>
            <a:endParaRPr sz="1050">
              <a:highlight>
                <a:srgbClr val="FFFFFF"/>
              </a:highlight>
            </a:endParaRPr>
          </a:p>
          <a:p>
            <a:pPr marL="0" lvl="0" indent="0" algn="l" rtl="0">
              <a:lnSpc>
                <a:spcPct val="115000"/>
              </a:lnSpc>
              <a:spcBef>
                <a:spcPts val="0"/>
              </a:spcBef>
              <a:spcAft>
                <a:spcPts val="0"/>
              </a:spcAft>
              <a:buClr>
                <a:schemeClr val="dk1"/>
              </a:buClr>
              <a:buSzPts val="1100"/>
              <a:buFont typeface="Arial"/>
              <a:buNone/>
            </a:pPr>
            <a:r>
              <a:rPr lang="en-GB" sz="1050">
                <a:highlight>
                  <a:srgbClr val="FFFFFF"/>
                </a:highlight>
              </a:rPr>
              <a:t>Isbn : ISBN 92-9083-134-0.</a:t>
            </a:r>
            <a:endParaRPr sz="1050">
              <a:highlight>
                <a:srgbClr val="FFFFFF"/>
              </a:highlight>
            </a:endParaRPr>
          </a:p>
          <a:p>
            <a:pPr marL="0" lvl="0" indent="0" algn="l" rtl="0">
              <a:spcBef>
                <a:spcPts val="360"/>
              </a:spcBef>
              <a:spcAft>
                <a:spcPts val="0"/>
              </a:spcAft>
              <a:buClr>
                <a:schemeClr val="dk1"/>
              </a:buClr>
              <a:buSzPts val="1100"/>
              <a:buFont typeface="Arial"/>
              <a:buNone/>
            </a:pPr>
            <a:endParaRPr/>
          </a:p>
          <a:p>
            <a:pPr marL="0" lvl="0" indent="0" algn="l" rtl="0">
              <a:spcBef>
                <a:spcPts val="360"/>
              </a:spcBef>
              <a:spcAft>
                <a:spcPts val="0"/>
              </a:spcAft>
              <a:buClr>
                <a:schemeClr val="dk1"/>
              </a:buClr>
              <a:buSzPts val="1100"/>
              <a:buFont typeface="Arial"/>
              <a:buNone/>
            </a:pPr>
            <a:endParaRPr/>
          </a:p>
          <a:p>
            <a:pPr marL="0" lvl="0" indent="0" algn="l" rtl="0">
              <a:spcBef>
                <a:spcPts val="360"/>
              </a:spcBef>
              <a:spcAft>
                <a:spcPts val="0"/>
              </a:spcAft>
              <a:buClr>
                <a:schemeClr val="dk1"/>
              </a:buClr>
              <a:buSzPts val="1400"/>
              <a:buFont typeface="Arial"/>
              <a:buNone/>
            </a:pPr>
            <a:endParaRPr/>
          </a:p>
          <a:p>
            <a:pPr marL="0" lvl="0" indent="0" algn="l" rtl="0">
              <a:lnSpc>
                <a:spcPct val="100000"/>
              </a:lnSpc>
              <a:spcBef>
                <a:spcPts val="360"/>
              </a:spcBef>
              <a:spcAft>
                <a:spcPts val="0"/>
              </a:spcAft>
              <a:buSzPts val="1400"/>
              <a:buNone/>
            </a:pPr>
            <a:endParaRPr sz="1050">
              <a:highlight>
                <a:srgbClr val="FFFFFF"/>
              </a:highlight>
            </a:endParaRPr>
          </a:p>
        </p:txBody>
      </p:sp>
      <p:sp>
        <p:nvSpPr>
          <p:cNvPr id="640" name="Google Shape;640;g29a9b7faccb_0_19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3"/>
        <p:cNvGrpSpPr/>
        <p:nvPr/>
      </p:nvGrpSpPr>
      <p:grpSpPr>
        <a:xfrm>
          <a:off x="0" y="0"/>
          <a:ext cx="0" cy="0"/>
          <a:chOff x="0" y="0"/>
          <a:chExt cx="0" cy="0"/>
        </a:xfrm>
      </p:grpSpPr>
      <p:sp>
        <p:nvSpPr>
          <p:cNvPr id="654" name="Google Shape;654;g29a9b7faccb_0_21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r>
              <a:rPr lang="en-GB"/>
              <a:t>The biggest challenge in Particle IDentification in the HMPID is in PbPb collisions because of lower Signal-to-Noise Ratio (SNR)</a:t>
            </a:r>
            <a:endParaRPr/>
          </a:p>
          <a:p>
            <a:pPr marL="0" lvl="0" indent="0" algn="l" rtl="0">
              <a:lnSpc>
                <a:spcPct val="100000"/>
              </a:lnSpc>
              <a:spcBef>
                <a:spcPts val="360"/>
              </a:spcBef>
              <a:spcAft>
                <a:spcPts val="0"/>
              </a:spcAft>
              <a:buSzPts val="1400"/>
              <a:buNone/>
            </a:pPr>
            <a:endParaRPr/>
          </a:p>
          <a:p>
            <a:pPr marL="0" lvl="0" indent="0" algn="l" rtl="0">
              <a:spcBef>
                <a:spcPts val="360"/>
              </a:spcBef>
              <a:spcAft>
                <a:spcPts val="0"/>
              </a:spcAft>
              <a:buClr>
                <a:schemeClr val="dk1"/>
              </a:buClr>
              <a:buSzPts val="1100"/>
              <a:buFont typeface="Arial"/>
              <a:buNone/>
            </a:pPr>
            <a:r>
              <a:rPr lang="en-GB"/>
              <a:t>Credits to Giacomo Volpe https://indico.cern.ch/event/1246704/?view=nicecompact</a:t>
            </a:r>
            <a:endParaRPr/>
          </a:p>
          <a:p>
            <a:pPr marL="0" lvl="0" indent="0" algn="l" rtl="0">
              <a:lnSpc>
                <a:spcPct val="100000"/>
              </a:lnSpc>
              <a:spcBef>
                <a:spcPts val="360"/>
              </a:spcBef>
              <a:spcAft>
                <a:spcPts val="0"/>
              </a:spcAft>
              <a:buSzPts val="1400"/>
              <a:buNone/>
            </a:pPr>
            <a:endParaRPr/>
          </a:p>
        </p:txBody>
      </p:sp>
      <p:sp>
        <p:nvSpPr>
          <p:cNvPr id="655" name="Google Shape;655;g29a9b7faccb_0_21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5"/>
        <p:cNvGrpSpPr/>
        <p:nvPr/>
      </p:nvGrpSpPr>
      <p:grpSpPr>
        <a:xfrm>
          <a:off x="0" y="0"/>
          <a:ext cx="0" cy="0"/>
          <a:chOff x="0" y="0"/>
          <a:chExt cx="0" cy="0"/>
        </a:xfrm>
      </p:grpSpPr>
      <p:sp>
        <p:nvSpPr>
          <p:cNvPr id="666" name="Google Shape;666;g29a9b7faccb_0_237: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667" name="Google Shape;667;g29a9b7faccb_0_23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8"/>
        <p:cNvGrpSpPr/>
        <p:nvPr/>
      </p:nvGrpSpPr>
      <p:grpSpPr>
        <a:xfrm>
          <a:off x="0" y="0"/>
          <a:ext cx="0" cy="0"/>
          <a:chOff x="0" y="0"/>
          <a:chExt cx="0" cy="0"/>
        </a:xfrm>
      </p:grpSpPr>
      <p:sp>
        <p:nvSpPr>
          <p:cNvPr id="679" name="Google Shape;679;g29a9b7faccb_0_25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360"/>
              </a:spcBef>
              <a:spcAft>
                <a:spcPts val="0"/>
              </a:spcAft>
              <a:buClr>
                <a:schemeClr val="dk1"/>
              </a:buClr>
              <a:buSzPts val="1100"/>
              <a:buFont typeface="Arial"/>
              <a:buNone/>
            </a:pPr>
            <a:r>
              <a:rPr lang="en-GB"/>
              <a:t>Credits to Giacomo Volpe https://indico.cern.ch/event/1246704/?view=nicecompact</a:t>
            </a:r>
            <a:endParaRPr/>
          </a:p>
          <a:p>
            <a:pPr marL="0" lvl="0" indent="0" algn="l" rtl="0">
              <a:lnSpc>
                <a:spcPct val="100000"/>
              </a:lnSpc>
              <a:spcBef>
                <a:spcPts val="360"/>
              </a:spcBef>
              <a:spcAft>
                <a:spcPts val="0"/>
              </a:spcAft>
              <a:buSzPts val="1400"/>
              <a:buNone/>
            </a:pPr>
            <a:endParaRPr/>
          </a:p>
        </p:txBody>
      </p:sp>
      <p:sp>
        <p:nvSpPr>
          <p:cNvPr id="680" name="Google Shape;680;g29a9b7faccb_0_25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
        <p:cNvGrpSpPr/>
        <p:nvPr/>
      </p:nvGrpSpPr>
      <p:grpSpPr>
        <a:xfrm>
          <a:off x="0" y="0"/>
          <a:ext cx="0" cy="0"/>
          <a:chOff x="0" y="0"/>
          <a:chExt cx="0" cy="0"/>
        </a:xfrm>
      </p:grpSpPr>
      <p:sp>
        <p:nvSpPr>
          <p:cNvPr id="399" name="Google Shape;399;p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400" name="Google Shape;400;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1"/>
        <p:cNvGrpSpPr/>
        <p:nvPr/>
      </p:nvGrpSpPr>
      <p:grpSpPr>
        <a:xfrm>
          <a:off x="0" y="0"/>
          <a:ext cx="0" cy="0"/>
          <a:chOff x="0" y="0"/>
          <a:chExt cx="0" cy="0"/>
        </a:xfrm>
      </p:grpSpPr>
      <p:sp>
        <p:nvSpPr>
          <p:cNvPr id="692" name="Google Shape;692;g29bfa08f312_1_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360"/>
              </a:spcBef>
              <a:spcAft>
                <a:spcPts val="0"/>
              </a:spcAft>
              <a:buClr>
                <a:schemeClr val="dk1"/>
              </a:buClr>
              <a:buSzPts val="1100"/>
              <a:buFont typeface="Arial"/>
              <a:buNone/>
            </a:pPr>
            <a:r>
              <a:rPr lang="en-GB" sz="1050">
                <a:solidFill>
                  <a:srgbClr val="495365"/>
                </a:solidFill>
              </a:rPr>
              <a:t>Figure on top adapted from  HMPID TDR: </a:t>
            </a:r>
            <a:endParaRPr sz="1050">
              <a:solidFill>
                <a:srgbClr val="495365"/>
              </a:solidFill>
            </a:endParaRPr>
          </a:p>
          <a:p>
            <a:pPr marL="0" lvl="0" indent="0" algn="l" rtl="0">
              <a:lnSpc>
                <a:spcPct val="115000"/>
              </a:lnSpc>
              <a:spcBef>
                <a:spcPts val="0"/>
              </a:spcBef>
              <a:spcAft>
                <a:spcPts val="0"/>
              </a:spcAft>
              <a:buClr>
                <a:schemeClr val="dk1"/>
              </a:buClr>
              <a:buSzPts val="1100"/>
              <a:buFont typeface="Arial"/>
              <a:buNone/>
            </a:pPr>
            <a:r>
              <a:rPr lang="en-GB" sz="1050">
                <a:highlight>
                  <a:srgbClr val="FFFFFF"/>
                </a:highlight>
              </a:rPr>
              <a:t>Dariusz Czerwinski et al. “Alice Technical Design Report of the High Momentum Particle</a:t>
            </a:r>
            <a:endParaRPr sz="1100"/>
          </a:p>
          <a:p>
            <a:pPr marL="0" lvl="0" indent="0" algn="l" rtl="0">
              <a:lnSpc>
                <a:spcPct val="115000"/>
              </a:lnSpc>
              <a:spcBef>
                <a:spcPts val="0"/>
              </a:spcBef>
              <a:spcAft>
                <a:spcPts val="0"/>
              </a:spcAft>
              <a:buClr>
                <a:schemeClr val="dk1"/>
              </a:buClr>
              <a:buSzPts val="1100"/>
              <a:buFont typeface="Arial"/>
              <a:buNone/>
            </a:pPr>
            <a:r>
              <a:rPr lang="en-GB" sz="1050">
                <a:highlight>
                  <a:srgbClr val="FFFFFF"/>
                </a:highlight>
              </a:rPr>
              <a:t>Identification Detector.” In: Sept. 1998.</a:t>
            </a:r>
            <a:endParaRPr sz="1050">
              <a:highlight>
                <a:srgbClr val="FFFFFF"/>
              </a:highlight>
            </a:endParaRPr>
          </a:p>
          <a:p>
            <a:pPr marL="0" lvl="0" indent="0" algn="l" rtl="0">
              <a:lnSpc>
                <a:spcPct val="115000"/>
              </a:lnSpc>
              <a:spcBef>
                <a:spcPts val="0"/>
              </a:spcBef>
              <a:spcAft>
                <a:spcPts val="0"/>
              </a:spcAft>
              <a:buClr>
                <a:schemeClr val="dk1"/>
              </a:buClr>
              <a:buSzPts val="1100"/>
              <a:buFont typeface="Arial"/>
              <a:buNone/>
            </a:pPr>
            <a:r>
              <a:rPr lang="en-GB" sz="1050">
                <a:highlight>
                  <a:srgbClr val="FFFFFF"/>
                </a:highlight>
              </a:rPr>
              <a:t>Isbn : ISBN 92-9083-134-0.</a:t>
            </a:r>
            <a:endParaRPr sz="1050">
              <a:highlight>
                <a:srgbClr val="FFFFFF"/>
              </a:highlight>
            </a:endParaRPr>
          </a:p>
          <a:p>
            <a:pPr marL="0" lvl="0" indent="0" algn="l" rtl="0">
              <a:spcBef>
                <a:spcPts val="360"/>
              </a:spcBef>
              <a:spcAft>
                <a:spcPts val="0"/>
              </a:spcAft>
              <a:buClr>
                <a:schemeClr val="dk1"/>
              </a:buClr>
              <a:buSzPts val="1100"/>
              <a:buFont typeface="Arial"/>
              <a:buNone/>
            </a:pPr>
            <a:endParaRPr/>
          </a:p>
          <a:p>
            <a:pPr marL="0" lvl="0" indent="0" algn="l" rtl="0">
              <a:spcBef>
                <a:spcPts val="360"/>
              </a:spcBef>
              <a:spcAft>
                <a:spcPts val="0"/>
              </a:spcAft>
              <a:buClr>
                <a:schemeClr val="dk1"/>
              </a:buClr>
              <a:buSzPts val="1100"/>
              <a:buFont typeface="Arial"/>
              <a:buNone/>
            </a:pPr>
            <a:r>
              <a:rPr lang="en-GB"/>
              <a:t>Credits to Giacomo Volpe for figure on bottom https://indico.cern.ch/event/1246704/?view=nicecompact</a:t>
            </a:r>
            <a:endParaRPr/>
          </a:p>
          <a:p>
            <a:pPr marL="0" lvl="0" indent="0" algn="l" rtl="0">
              <a:spcBef>
                <a:spcPts val="360"/>
              </a:spcBef>
              <a:spcAft>
                <a:spcPts val="0"/>
              </a:spcAft>
              <a:buClr>
                <a:schemeClr val="dk1"/>
              </a:buClr>
              <a:buSzPts val="1100"/>
              <a:buFont typeface="Arial"/>
              <a:buNone/>
            </a:pPr>
            <a:endParaRPr/>
          </a:p>
          <a:p>
            <a:pPr marL="0" lvl="0" indent="0" algn="l" rtl="0">
              <a:spcBef>
                <a:spcPts val="360"/>
              </a:spcBef>
              <a:spcAft>
                <a:spcPts val="0"/>
              </a:spcAft>
              <a:buClr>
                <a:schemeClr val="dk1"/>
              </a:buClr>
              <a:buSzPts val="1400"/>
              <a:buFont typeface="Arial"/>
              <a:buNone/>
            </a:pPr>
            <a:endParaRPr/>
          </a:p>
          <a:p>
            <a:pPr marL="0" lvl="0" indent="0" algn="l" rtl="0">
              <a:lnSpc>
                <a:spcPct val="100000"/>
              </a:lnSpc>
              <a:spcBef>
                <a:spcPts val="360"/>
              </a:spcBef>
              <a:spcAft>
                <a:spcPts val="0"/>
              </a:spcAft>
              <a:buSzPts val="1400"/>
              <a:buNone/>
            </a:pPr>
            <a:endParaRPr/>
          </a:p>
        </p:txBody>
      </p:sp>
      <p:sp>
        <p:nvSpPr>
          <p:cNvPr id="693" name="Google Shape;693;g29bfa08f312_1_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9"/>
        <p:cNvGrpSpPr/>
        <p:nvPr/>
      </p:nvGrpSpPr>
      <p:grpSpPr>
        <a:xfrm>
          <a:off x="0" y="0"/>
          <a:ext cx="0" cy="0"/>
          <a:chOff x="0" y="0"/>
          <a:chExt cx="0" cy="0"/>
        </a:xfrm>
      </p:grpSpPr>
      <p:sp>
        <p:nvSpPr>
          <p:cNvPr id="720" name="Google Shape;720;g29a9b7faccb_0_33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721" name="Google Shape;721;g29a9b7faccb_0_33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7"/>
        <p:cNvGrpSpPr/>
        <p:nvPr/>
      </p:nvGrpSpPr>
      <p:grpSpPr>
        <a:xfrm>
          <a:off x="0" y="0"/>
          <a:ext cx="0" cy="0"/>
          <a:chOff x="0" y="0"/>
          <a:chExt cx="0" cy="0"/>
        </a:xfrm>
      </p:grpSpPr>
      <p:sp>
        <p:nvSpPr>
          <p:cNvPr id="728" name="Google Shape;728;g29afe55b1dc_0_111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729" name="Google Shape;729;g29afe55b1dc_0_111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1"/>
        <p:cNvGrpSpPr/>
        <p:nvPr/>
      </p:nvGrpSpPr>
      <p:grpSpPr>
        <a:xfrm>
          <a:off x="0" y="0"/>
          <a:ext cx="0" cy="0"/>
          <a:chOff x="0" y="0"/>
          <a:chExt cx="0" cy="0"/>
        </a:xfrm>
      </p:grpSpPr>
      <p:sp>
        <p:nvSpPr>
          <p:cNvPr id="742" name="Google Shape;742;g29bfa08f312_6_2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743" name="Google Shape;743;g29bfa08f312_6_2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5"/>
        <p:cNvGrpSpPr/>
        <p:nvPr/>
      </p:nvGrpSpPr>
      <p:grpSpPr>
        <a:xfrm>
          <a:off x="0" y="0"/>
          <a:ext cx="0" cy="0"/>
          <a:chOff x="0" y="0"/>
          <a:chExt cx="0" cy="0"/>
        </a:xfrm>
      </p:grpSpPr>
      <p:sp>
        <p:nvSpPr>
          <p:cNvPr id="756" name="Google Shape;756;g29bfa08f312_1_3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757" name="Google Shape;757;g29bfa08f312_1_3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8"/>
        <p:cNvGrpSpPr/>
        <p:nvPr/>
      </p:nvGrpSpPr>
      <p:grpSpPr>
        <a:xfrm>
          <a:off x="0" y="0"/>
          <a:ext cx="0" cy="0"/>
          <a:chOff x="0" y="0"/>
          <a:chExt cx="0" cy="0"/>
        </a:xfrm>
      </p:grpSpPr>
      <p:sp>
        <p:nvSpPr>
          <p:cNvPr id="769" name="Google Shape;769;g29bfa08f312_1_174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770" name="Google Shape;770;g29bfa08f312_1_174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1"/>
        <p:cNvGrpSpPr/>
        <p:nvPr/>
      </p:nvGrpSpPr>
      <p:grpSpPr>
        <a:xfrm>
          <a:off x="0" y="0"/>
          <a:ext cx="0" cy="0"/>
          <a:chOff x="0" y="0"/>
          <a:chExt cx="0" cy="0"/>
        </a:xfrm>
      </p:grpSpPr>
      <p:sp>
        <p:nvSpPr>
          <p:cNvPr id="782" name="Google Shape;782;g29bfa08f312_1_171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SzPts val="1100"/>
              <a:buNone/>
            </a:pPr>
            <a:endParaRPr sz="1050">
              <a:highlight>
                <a:srgbClr val="FFFFFF"/>
              </a:highlight>
            </a:endParaRPr>
          </a:p>
          <a:p>
            <a:pPr marL="0" lvl="0" indent="0" algn="l" rtl="0">
              <a:spcBef>
                <a:spcPts val="360"/>
              </a:spcBef>
              <a:spcAft>
                <a:spcPts val="0"/>
              </a:spcAft>
              <a:buSzPts val="1100"/>
              <a:buNone/>
            </a:pPr>
            <a:endParaRPr/>
          </a:p>
          <a:p>
            <a:pPr marL="0" lvl="0" indent="0" algn="l" rtl="0">
              <a:spcBef>
                <a:spcPts val="360"/>
              </a:spcBef>
              <a:spcAft>
                <a:spcPts val="0"/>
              </a:spcAft>
              <a:buSzPts val="1100"/>
              <a:buNone/>
            </a:pPr>
            <a:r>
              <a:rPr lang="en-GB"/>
              <a:t>Credits to Giacomo Volpe for figure on bottom https://indico.cern.ch/event/1246704/?view=nicecompact</a:t>
            </a:r>
            <a:endParaRPr/>
          </a:p>
          <a:p>
            <a:pPr marL="0" lvl="0" indent="0" algn="l" rtl="0">
              <a:spcBef>
                <a:spcPts val="360"/>
              </a:spcBef>
              <a:spcAft>
                <a:spcPts val="0"/>
              </a:spcAft>
              <a:buSzPts val="1100"/>
              <a:buNone/>
            </a:pPr>
            <a:endParaRPr/>
          </a:p>
          <a:p>
            <a:pPr marL="0" lvl="0" indent="0" algn="l" rtl="0">
              <a:lnSpc>
                <a:spcPct val="100000"/>
              </a:lnSpc>
              <a:spcBef>
                <a:spcPts val="360"/>
              </a:spcBef>
              <a:spcAft>
                <a:spcPts val="0"/>
              </a:spcAft>
              <a:buSzPts val="1400"/>
              <a:buNone/>
            </a:pPr>
            <a:endParaRPr/>
          </a:p>
        </p:txBody>
      </p:sp>
      <p:sp>
        <p:nvSpPr>
          <p:cNvPr id="783" name="Google Shape;783;g29bfa08f312_1_171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6"/>
        <p:cNvGrpSpPr/>
        <p:nvPr/>
      </p:nvGrpSpPr>
      <p:grpSpPr>
        <a:xfrm>
          <a:off x="0" y="0"/>
          <a:ext cx="0" cy="0"/>
          <a:chOff x="0" y="0"/>
          <a:chExt cx="0" cy="0"/>
        </a:xfrm>
      </p:grpSpPr>
      <p:sp>
        <p:nvSpPr>
          <p:cNvPr id="797" name="Google Shape;797;g29a9b7faccb_0_847: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lnSpc>
                <a:spcPct val="120000"/>
              </a:lnSpc>
              <a:spcBef>
                <a:spcPts val="0"/>
              </a:spcBef>
              <a:spcAft>
                <a:spcPts val="0"/>
              </a:spcAft>
              <a:buClr>
                <a:schemeClr val="dk1"/>
              </a:buClr>
              <a:buSzPts val="1100"/>
              <a:buFont typeface="Arial"/>
              <a:buNone/>
            </a:pPr>
            <a:r>
              <a:rPr lang="en-GB" sz="1400" i="1">
                <a:solidFill>
                  <a:srgbClr val="0F0F0F"/>
                </a:solidFill>
                <a:latin typeface="Calibri"/>
                <a:ea typeface="Calibri"/>
                <a:cs typeface="Calibri"/>
                <a:sym typeface="Calibri"/>
              </a:rPr>
              <a:t>Let ηc</a:t>
            </a:r>
            <a:r>
              <a:rPr lang="en-GB" sz="1400">
                <a:solidFill>
                  <a:srgbClr val="0F0F0F"/>
                </a:solidFill>
                <a:latin typeface="Calibri"/>
                <a:ea typeface="Calibri"/>
                <a:cs typeface="Calibri"/>
                <a:sym typeface="Calibri"/>
              </a:rPr>
              <a:t>,</a:t>
            </a:r>
            <a:r>
              <a:rPr lang="en-GB" sz="1400" i="1">
                <a:solidFill>
                  <a:srgbClr val="0F0F0F"/>
                </a:solidFill>
                <a:latin typeface="Calibri"/>
                <a:ea typeface="Calibri"/>
                <a:cs typeface="Calibri"/>
                <a:sym typeface="Calibri"/>
              </a:rPr>
              <a:t>i </a:t>
            </a:r>
            <a:r>
              <a:rPr lang="en-GB" sz="1400">
                <a:solidFill>
                  <a:srgbClr val="0F0F0F"/>
                </a:solidFill>
                <a:latin typeface="Calibri"/>
                <a:ea typeface="Calibri"/>
                <a:cs typeface="Calibri"/>
                <a:sym typeface="Calibri"/>
              </a:rPr>
              <a:t>​ represent an individual value, and let </a:t>
            </a:r>
            <a:r>
              <a:rPr lang="en-GB" sz="1400" i="1">
                <a:solidFill>
                  <a:srgbClr val="0F0F0F"/>
                </a:solidFill>
                <a:latin typeface="Calibri"/>
                <a:ea typeface="Calibri"/>
                <a:cs typeface="Calibri"/>
                <a:sym typeface="Calibri"/>
              </a:rPr>
              <a:t>ηc </a:t>
            </a:r>
            <a:r>
              <a:rPr lang="en-GB" sz="1400">
                <a:solidFill>
                  <a:srgbClr val="0F0F0F"/>
                </a:solidFill>
                <a:latin typeface="Calibri"/>
                <a:ea typeface="Calibri"/>
                <a:cs typeface="Calibri"/>
                <a:sym typeface="Calibri"/>
              </a:rPr>
              <a:t>denote the collection of all such values</a:t>
            </a:r>
            <a:endParaRPr sz="1400">
              <a:latin typeface="Calibri"/>
              <a:ea typeface="Calibri"/>
              <a:cs typeface="Calibri"/>
              <a:sym typeface="Calibri"/>
            </a:endParaRPr>
          </a:p>
          <a:p>
            <a:pPr marL="0" lvl="0" indent="0" algn="l" rtl="0">
              <a:lnSpc>
                <a:spcPct val="100000"/>
              </a:lnSpc>
              <a:spcBef>
                <a:spcPts val="360"/>
              </a:spcBef>
              <a:spcAft>
                <a:spcPts val="0"/>
              </a:spcAft>
              <a:buSzPts val="1400"/>
              <a:buNone/>
            </a:pPr>
            <a:endParaRPr/>
          </a:p>
        </p:txBody>
      </p:sp>
      <p:sp>
        <p:nvSpPr>
          <p:cNvPr id="798" name="Google Shape;798;g29a9b7faccb_0_84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9"/>
        <p:cNvGrpSpPr/>
        <p:nvPr/>
      </p:nvGrpSpPr>
      <p:grpSpPr>
        <a:xfrm>
          <a:off x="0" y="0"/>
          <a:ext cx="0" cy="0"/>
          <a:chOff x="0" y="0"/>
          <a:chExt cx="0" cy="0"/>
        </a:xfrm>
      </p:grpSpPr>
      <p:sp>
        <p:nvSpPr>
          <p:cNvPr id="820" name="Google Shape;820;g29afe55b1dc_0_50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r>
              <a:rPr lang="en-GB"/>
              <a:t>This figure is just meant to mimic the pattern of an orthogonal track and the mapping to the Hough Counting space</a:t>
            </a:r>
            <a:endParaRPr/>
          </a:p>
          <a:p>
            <a:pPr marL="0" lvl="0" indent="0" algn="l" rtl="0">
              <a:lnSpc>
                <a:spcPct val="100000"/>
              </a:lnSpc>
              <a:spcBef>
                <a:spcPts val="360"/>
              </a:spcBef>
              <a:spcAft>
                <a:spcPts val="0"/>
              </a:spcAft>
              <a:buSzPts val="1400"/>
              <a:buNone/>
            </a:pPr>
            <a:r>
              <a:rPr lang="en-GB"/>
              <a:t>It does not come from real data or from simulation</a:t>
            </a:r>
            <a:endParaRPr/>
          </a:p>
        </p:txBody>
      </p:sp>
      <p:sp>
        <p:nvSpPr>
          <p:cNvPr id="821" name="Google Shape;821;g29afe55b1dc_0_50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4"/>
        <p:cNvGrpSpPr/>
        <p:nvPr/>
      </p:nvGrpSpPr>
      <p:grpSpPr>
        <a:xfrm>
          <a:off x="0" y="0"/>
          <a:ext cx="0" cy="0"/>
          <a:chOff x="0" y="0"/>
          <a:chExt cx="0" cy="0"/>
        </a:xfrm>
      </p:grpSpPr>
      <p:sp>
        <p:nvSpPr>
          <p:cNvPr id="845" name="Google Shape;845;g29a9b7faccb_0_36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846" name="Google Shape;846;g29a9b7faccb_0_36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8"/>
        <p:cNvGrpSpPr/>
        <p:nvPr/>
      </p:nvGrpSpPr>
      <p:grpSpPr>
        <a:xfrm>
          <a:off x="0" y="0"/>
          <a:ext cx="0" cy="0"/>
          <a:chOff x="0" y="0"/>
          <a:chExt cx="0" cy="0"/>
        </a:xfrm>
      </p:grpSpPr>
      <p:sp>
        <p:nvSpPr>
          <p:cNvPr id="409" name="Google Shape;409;g29afe55b1dc_0_73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410" name="Google Shape;410;g29afe55b1dc_0_73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7"/>
        <p:cNvGrpSpPr/>
        <p:nvPr/>
      </p:nvGrpSpPr>
      <p:grpSpPr>
        <a:xfrm>
          <a:off x="0" y="0"/>
          <a:ext cx="0" cy="0"/>
          <a:chOff x="0" y="0"/>
          <a:chExt cx="0" cy="0"/>
        </a:xfrm>
      </p:grpSpPr>
      <p:sp>
        <p:nvSpPr>
          <p:cNvPr id="858" name="Google Shape;858;g29e0804ec85_0_31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859" name="Google Shape;859;g29e0804ec85_0_31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3"/>
        <p:cNvGrpSpPr/>
        <p:nvPr/>
      </p:nvGrpSpPr>
      <p:grpSpPr>
        <a:xfrm>
          <a:off x="0" y="0"/>
          <a:ext cx="0" cy="0"/>
          <a:chOff x="0" y="0"/>
          <a:chExt cx="0" cy="0"/>
        </a:xfrm>
      </p:grpSpPr>
      <p:sp>
        <p:nvSpPr>
          <p:cNvPr id="874" name="Google Shape;874;g29e0804ec85_0_38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r>
              <a:rPr lang="en-GB"/>
              <a:t>Dariusz Czerwinski et al. “Alice Technical Design Report of the High Momentum Particle Identification Detector.” In: Sept. 1998. isbn: ISBN 92-9083-134-0.</a:t>
            </a:r>
            <a:endParaRPr/>
          </a:p>
        </p:txBody>
      </p:sp>
      <p:sp>
        <p:nvSpPr>
          <p:cNvPr id="875" name="Google Shape;875;g29e0804ec85_0_38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4"/>
        <p:cNvGrpSpPr/>
        <p:nvPr/>
      </p:nvGrpSpPr>
      <p:grpSpPr>
        <a:xfrm>
          <a:off x="0" y="0"/>
          <a:ext cx="0" cy="0"/>
          <a:chOff x="0" y="0"/>
          <a:chExt cx="0" cy="0"/>
        </a:xfrm>
      </p:grpSpPr>
      <p:sp>
        <p:nvSpPr>
          <p:cNvPr id="885" name="Google Shape;885;g29e0804ec85_0_298: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r>
              <a:rPr lang="en-GB"/>
              <a:t>More is explained later under Angular resolution : </a:t>
            </a:r>
            <a:r>
              <a:rPr lang="en-GB" sz="1550">
                <a:highlight>
                  <a:schemeClr val="lt1"/>
                </a:highlight>
              </a:rPr>
              <a:t>Chromatic error (E) : Detector status </a:t>
            </a:r>
            <a:endParaRPr sz="1550">
              <a:highlight>
                <a:schemeClr val="lt1"/>
              </a:highlight>
            </a:endParaRPr>
          </a:p>
          <a:p>
            <a:pPr marL="0" lvl="0" indent="0" algn="l" rtl="0">
              <a:lnSpc>
                <a:spcPct val="100000"/>
              </a:lnSpc>
              <a:spcBef>
                <a:spcPts val="360"/>
              </a:spcBef>
              <a:spcAft>
                <a:spcPts val="0"/>
              </a:spcAft>
              <a:buSzPts val="1400"/>
              <a:buNone/>
            </a:pPr>
            <a:r>
              <a:rPr lang="en-GB"/>
              <a:t> </a:t>
            </a:r>
            <a:endParaRPr/>
          </a:p>
        </p:txBody>
      </p:sp>
      <p:sp>
        <p:nvSpPr>
          <p:cNvPr id="886" name="Google Shape;886;g29e0804ec85_0_29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0"/>
        <p:cNvGrpSpPr/>
        <p:nvPr/>
      </p:nvGrpSpPr>
      <p:grpSpPr>
        <a:xfrm>
          <a:off x="0" y="0"/>
          <a:ext cx="0" cy="0"/>
          <a:chOff x="0" y="0"/>
          <a:chExt cx="0" cy="0"/>
        </a:xfrm>
      </p:grpSpPr>
      <p:sp>
        <p:nvSpPr>
          <p:cNvPr id="901" name="Google Shape;901;g29e0804ec85_0_53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r>
              <a:rPr lang="en-GB"/>
              <a:t>More is explained later under Angular resolution : </a:t>
            </a:r>
            <a:r>
              <a:rPr lang="en-GB" sz="1550">
                <a:highlight>
                  <a:schemeClr val="lt1"/>
                </a:highlight>
              </a:rPr>
              <a:t>Chromatic error (E) : Detector status </a:t>
            </a:r>
            <a:endParaRPr sz="1550">
              <a:highlight>
                <a:schemeClr val="lt1"/>
              </a:highlight>
            </a:endParaRPr>
          </a:p>
          <a:p>
            <a:pPr marL="0" lvl="0" indent="0" algn="l" rtl="0">
              <a:lnSpc>
                <a:spcPct val="100000"/>
              </a:lnSpc>
              <a:spcBef>
                <a:spcPts val="360"/>
              </a:spcBef>
              <a:spcAft>
                <a:spcPts val="0"/>
              </a:spcAft>
              <a:buSzPts val="1400"/>
              <a:buNone/>
            </a:pPr>
            <a:r>
              <a:rPr lang="en-GB"/>
              <a:t> </a:t>
            </a:r>
            <a:endParaRPr/>
          </a:p>
        </p:txBody>
      </p:sp>
      <p:sp>
        <p:nvSpPr>
          <p:cNvPr id="902" name="Google Shape;902;g29e0804ec85_0_53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3"/>
        <p:cNvGrpSpPr/>
        <p:nvPr/>
      </p:nvGrpSpPr>
      <p:grpSpPr>
        <a:xfrm>
          <a:off x="0" y="0"/>
          <a:ext cx="0" cy="0"/>
          <a:chOff x="0" y="0"/>
          <a:chExt cx="0" cy="0"/>
        </a:xfrm>
      </p:grpSpPr>
      <p:sp>
        <p:nvSpPr>
          <p:cNvPr id="924" name="Google Shape;924;g29e0804ec85_0_33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925" name="Google Shape;925;g29e0804ec85_0_33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9"/>
        <p:cNvGrpSpPr/>
        <p:nvPr/>
      </p:nvGrpSpPr>
      <p:grpSpPr>
        <a:xfrm>
          <a:off x="0" y="0"/>
          <a:ext cx="0" cy="0"/>
          <a:chOff x="0" y="0"/>
          <a:chExt cx="0" cy="0"/>
        </a:xfrm>
      </p:grpSpPr>
      <p:sp>
        <p:nvSpPr>
          <p:cNvPr id="940" name="Google Shape;940;g29e4fab4253_0_3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941" name="Google Shape;941;g29e4fab4253_0_3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9"/>
        <p:cNvGrpSpPr/>
        <p:nvPr/>
      </p:nvGrpSpPr>
      <p:grpSpPr>
        <a:xfrm>
          <a:off x="0" y="0"/>
          <a:ext cx="0" cy="0"/>
          <a:chOff x="0" y="0"/>
          <a:chExt cx="0" cy="0"/>
        </a:xfrm>
      </p:grpSpPr>
      <p:sp>
        <p:nvSpPr>
          <p:cNvPr id="960" name="Google Shape;960;g29e0804ec85_0_57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961" name="Google Shape;961;g29e0804ec85_0_57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360"/>
              </a:spcBef>
              <a:spcAft>
                <a:spcPts val="0"/>
              </a:spcAft>
              <a:buClr>
                <a:srgbClr val="000000"/>
              </a:buClr>
              <a:buSzPts val="1400"/>
              <a:buFont typeface="Arial"/>
              <a:buNone/>
              <a:tabLst/>
              <a:defRPr/>
            </a:pPr>
            <a:r>
              <a:rPr lang="en-US" dirty="0"/>
              <a:t>Credits to Giacomo Volpe for figure on bottom https://indico.cern.ch/event/1246704/?view=nicecompact</a:t>
            </a:r>
          </a:p>
          <a:p>
            <a:endParaRPr lang="en-US" dirty="0"/>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smtClean="0">
                <a:solidFill>
                  <a:schemeClr val="dk1"/>
                </a:solidFill>
                <a:latin typeface="Arial"/>
                <a:ea typeface="Arial"/>
                <a:cs typeface="Arial"/>
                <a:sym typeface="Arial"/>
              </a:rPr>
              <a:t>37</a:t>
            </a:fld>
            <a:endParaRPr lang="en-GB"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334129700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2"/>
        <p:cNvGrpSpPr/>
        <p:nvPr/>
      </p:nvGrpSpPr>
      <p:grpSpPr>
        <a:xfrm>
          <a:off x="0" y="0"/>
          <a:ext cx="0" cy="0"/>
          <a:chOff x="0" y="0"/>
          <a:chExt cx="0" cy="0"/>
        </a:xfrm>
      </p:grpSpPr>
      <p:sp>
        <p:nvSpPr>
          <p:cNvPr id="973" name="Google Shape;973;g29afe55b1dc_0_56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en-GB" sz="1600">
                <a:latin typeface="Calibri"/>
                <a:ea typeface="Calibri"/>
                <a:cs typeface="Calibri"/>
                <a:sym typeface="Calibri"/>
              </a:rPr>
              <a:t>Monte Carlo simulated events by Pion-gun</a:t>
            </a:r>
            <a:endParaRPr sz="1600">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GB" sz="1600">
                <a:latin typeface="Calibri"/>
                <a:ea typeface="Calibri"/>
                <a:cs typeface="Calibri"/>
                <a:sym typeface="Calibri"/>
              </a:rPr>
              <a:t>Tracks per chamber on average around 5</a:t>
            </a:r>
            <a:endParaRPr sz="1600">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GB" sz="1600">
                <a:latin typeface="Calibri"/>
                <a:ea typeface="Calibri"/>
                <a:cs typeface="Calibri"/>
                <a:sym typeface="Calibri"/>
              </a:rPr>
              <a:t>Fixed momentum 2.7..2.8 [GeV/c]</a:t>
            </a:r>
            <a:endParaRPr sz="1400"/>
          </a:p>
          <a:p>
            <a:pPr marL="0" lvl="0" indent="0" algn="l" rtl="0">
              <a:spcBef>
                <a:spcPts val="0"/>
              </a:spcBef>
              <a:spcAft>
                <a:spcPts val="0"/>
              </a:spcAft>
              <a:buClr>
                <a:schemeClr val="dk1"/>
              </a:buClr>
              <a:buSzPts val="1100"/>
              <a:buFont typeface="Arial"/>
              <a:buNone/>
            </a:pPr>
            <a:endParaRPr sz="2600">
              <a:latin typeface="Calibri"/>
              <a:ea typeface="Calibri"/>
              <a:cs typeface="Calibri"/>
              <a:sym typeface="Calibri"/>
            </a:endParaRPr>
          </a:p>
          <a:p>
            <a:pPr marL="0" lvl="0" indent="0" algn="l" rtl="0">
              <a:lnSpc>
                <a:spcPct val="100000"/>
              </a:lnSpc>
              <a:spcBef>
                <a:spcPts val="360"/>
              </a:spcBef>
              <a:spcAft>
                <a:spcPts val="0"/>
              </a:spcAft>
              <a:buSzPts val="1400"/>
              <a:buNone/>
            </a:pPr>
            <a:endParaRPr/>
          </a:p>
        </p:txBody>
      </p:sp>
      <p:sp>
        <p:nvSpPr>
          <p:cNvPr id="974" name="Google Shape;974;g29afe55b1dc_0_56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1"/>
        <p:cNvGrpSpPr/>
        <p:nvPr/>
      </p:nvGrpSpPr>
      <p:grpSpPr>
        <a:xfrm>
          <a:off x="0" y="0"/>
          <a:ext cx="0" cy="0"/>
          <a:chOff x="0" y="0"/>
          <a:chExt cx="0" cy="0"/>
        </a:xfrm>
      </p:grpSpPr>
      <p:sp>
        <p:nvSpPr>
          <p:cNvPr id="992" name="Google Shape;992;g29afe55b1dc_0_533: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en-GB" sz="1600" dirty="0">
                <a:latin typeface="Calibri"/>
                <a:ea typeface="Calibri"/>
                <a:cs typeface="Calibri"/>
                <a:sym typeface="Calibri"/>
              </a:rPr>
              <a:t>Monte Carlo simulated events by Pion-gun</a:t>
            </a:r>
            <a:endParaRPr sz="1600" dirty="0">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GB" sz="1600" dirty="0">
                <a:latin typeface="Calibri"/>
                <a:ea typeface="Calibri"/>
                <a:cs typeface="Calibri"/>
                <a:sym typeface="Calibri"/>
              </a:rPr>
              <a:t>Tracks per chamber on average around 5</a:t>
            </a:r>
            <a:endParaRPr sz="1600" dirty="0">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GB" sz="1600" dirty="0">
                <a:latin typeface="Calibri"/>
                <a:ea typeface="Calibri"/>
                <a:cs typeface="Calibri"/>
                <a:sym typeface="Calibri"/>
              </a:rPr>
              <a:t>Fixed momentum 2.7..2.8 [GeV/c]</a:t>
            </a:r>
            <a:endParaRPr sz="1400" dirty="0"/>
          </a:p>
          <a:p>
            <a:pPr marL="0" lvl="0" indent="0" algn="l" rtl="0">
              <a:lnSpc>
                <a:spcPct val="100000"/>
              </a:lnSpc>
              <a:spcBef>
                <a:spcPts val="360"/>
              </a:spcBef>
              <a:spcAft>
                <a:spcPts val="0"/>
              </a:spcAft>
              <a:buSzPts val="1400"/>
              <a:buNone/>
            </a:pPr>
            <a:endParaRPr dirty="0"/>
          </a:p>
        </p:txBody>
      </p:sp>
      <p:sp>
        <p:nvSpPr>
          <p:cNvPr id="993" name="Google Shape;993;g29afe55b1dc_0_53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7"/>
        <p:cNvGrpSpPr/>
        <p:nvPr/>
      </p:nvGrpSpPr>
      <p:grpSpPr>
        <a:xfrm>
          <a:off x="0" y="0"/>
          <a:ext cx="0" cy="0"/>
          <a:chOff x="0" y="0"/>
          <a:chExt cx="0" cy="0"/>
        </a:xfrm>
      </p:grpSpPr>
      <p:sp>
        <p:nvSpPr>
          <p:cNvPr id="418" name="Google Shape;418;g29bfa08f312_1_146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457200" lvl="0" indent="-381000" algn="l" rtl="0">
              <a:spcBef>
                <a:spcPts val="0"/>
              </a:spcBef>
              <a:spcAft>
                <a:spcPts val="0"/>
              </a:spcAft>
              <a:buClr>
                <a:schemeClr val="dk1"/>
              </a:buClr>
              <a:buSzPts val="2400"/>
              <a:buFont typeface="Calibri"/>
              <a:buChar char="●"/>
            </a:pPr>
            <a:r>
              <a:rPr lang="en-GB" sz="2400">
                <a:latin typeface="Calibri"/>
                <a:ea typeface="Calibri"/>
                <a:cs typeface="Calibri"/>
                <a:sym typeface="Calibri"/>
              </a:rPr>
              <a:t>The PID in HMPID is a joint effort;  </a:t>
            </a:r>
            <a:endParaRPr sz="2400">
              <a:latin typeface="Calibri"/>
              <a:ea typeface="Calibri"/>
              <a:cs typeface="Calibri"/>
              <a:sym typeface="Calibri"/>
            </a:endParaRPr>
          </a:p>
          <a:p>
            <a:pPr marL="914400" lvl="1" indent="-381000" algn="l" rtl="0">
              <a:spcBef>
                <a:spcPts val="0"/>
              </a:spcBef>
              <a:spcAft>
                <a:spcPts val="0"/>
              </a:spcAft>
              <a:buClr>
                <a:schemeClr val="dk1"/>
              </a:buClr>
              <a:buSzPts val="2400"/>
              <a:buFont typeface="Calibri"/>
              <a:buChar char="○"/>
            </a:pPr>
            <a:r>
              <a:rPr lang="en-GB" sz="2400">
                <a:latin typeface="Calibri"/>
                <a:ea typeface="Calibri"/>
                <a:cs typeface="Calibri"/>
                <a:sym typeface="Calibri"/>
              </a:rPr>
              <a:t>The HMPID gives an estimate of the mass with help of information given by other detectors</a:t>
            </a:r>
            <a:endParaRPr sz="2400">
              <a:latin typeface="Calibri"/>
              <a:ea typeface="Calibri"/>
              <a:cs typeface="Calibri"/>
              <a:sym typeface="Calibri"/>
            </a:endParaRPr>
          </a:p>
          <a:p>
            <a:pPr marL="457200" lvl="0" indent="-381000" algn="l" rtl="0">
              <a:spcBef>
                <a:spcPts val="0"/>
              </a:spcBef>
              <a:spcAft>
                <a:spcPts val="0"/>
              </a:spcAft>
              <a:buClr>
                <a:schemeClr val="dk1"/>
              </a:buClr>
              <a:buSzPts val="2400"/>
              <a:buFont typeface="Calibri"/>
              <a:buChar char="●"/>
            </a:pPr>
            <a:r>
              <a:rPr lang="en-GB" sz="2400">
                <a:latin typeface="Calibri"/>
                <a:ea typeface="Calibri"/>
                <a:cs typeface="Calibri"/>
                <a:sym typeface="Calibri"/>
              </a:rPr>
              <a:t>The HMPID gets track information from the ITS, TPC, TRD and TOF</a:t>
            </a:r>
            <a:endParaRPr sz="2400">
              <a:latin typeface="Calibri"/>
              <a:ea typeface="Calibri"/>
              <a:cs typeface="Calibri"/>
              <a:sym typeface="Calibri"/>
            </a:endParaRPr>
          </a:p>
        </p:txBody>
      </p:sp>
      <p:sp>
        <p:nvSpPr>
          <p:cNvPr id="419" name="Google Shape;419;g29bfa08f312_1_146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7"/>
        <p:cNvGrpSpPr/>
        <p:nvPr/>
      </p:nvGrpSpPr>
      <p:grpSpPr>
        <a:xfrm>
          <a:off x="0" y="0"/>
          <a:ext cx="0" cy="0"/>
          <a:chOff x="0" y="0"/>
          <a:chExt cx="0" cy="0"/>
        </a:xfrm>
      </p:grpSpPr>
      <p:sp>
        <p:nvSpPr>
          <p:cNvPr id="1018" name="Google Shape;1018;g29afe55b1dc_0_24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en-GB" sz="1600">
                <a:latin typeface="Calibri"/>
                <a:ea typeface="Calibri"/>
                <a:cs typeface="Calibri"/>
                <a:sym typeface="Calibri"/>
              </a:rPr>
              <a:t>Monte Carlo simulated events by Pion-gun</a:t>
            </a:r>
            <a:endParaRPr sz="1600">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GB" sz="1600">
                <a:latin typeface="Calibri"/>
                <a:ea typeface="Calibri"/>
                <a:cs typeface="Calibri"/>
                <a:sym typeface="Calibri"/>
              </a:rPr>
              <a:t>Tracks per chamber on average around 5</a:t>
            </a:r>
            <a:endParaRPr sz="1600">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GB" sz="1600">
                <a:latin typeface="Calibri"/>
                <a:ea typeface="Calibri"/>
                <a:cs typeface="Calibri"/>
                <a:sym typeface="Calibri"/>
              </a:rPr>
              <a:t>Fixed momentum 2.7..2.8 [GeV/c]</a:t>
            </a:r>
            <a:endParaRPr sz="1400"/>
          </a:p>
          <a:p>
            <a:pPr marL="0" lvl="0" indent="0" algn="l" rtl="0">
              <a:lnSpc>
                <a:spcPct val="100000"/>
              </a:lnSpc>
              <a:spcBef>
                <a:spcPts val="360"/>
              </a:spcBef>
              <a:spcAft>
                <a:spcPts val="0"/>
              </a:spcAft>
              <a:buSzPts val="1400"/>
              <a:buNone/>
            </a:pPr>
            <a:endParaRPr/>
          </a:p>
          <a:p>
            <a:pPr marL="0" lvl="0" indent="0" algn="l" rtl="0">
              <a:lnSpc>
                <a:spcPct val="100000"/>
              </a:lnSpc>
              <a:spcBef>
                <a:spcPts val="360"/>
              </a:spcBef>
              <a:spcAft>
                <a:spcPts val="0"/>
              </a:spcAft>
              <a:buSzPts val="1400"/>
              <a:buNone/>
            </a:pPr>
            <a:endParaRPr/>
          </a:p>
          <a:p>
            <a:pPr marL="0" lvl="0" indent="0" algn="l" rtl="0">
              <a:spcBef>
                <a:spcPts val="360"/>
              </a:spcBef>
              <a:spcAft>
                <a:spcPts val="0"/>
              </a:spcAft>
              <a:buClr>
                <a:schemeClr val="dk1"/>
              </a:buClr>
              <a:buSzPts val="1400"/>
              <a:buFont typeface="Arial"/>
              <a:buNone/>
            </a:pPr>
            <a:r>
              <a:rPr lang="en-GB"/>
              <a:t>*  The particle Gun is configured with 40-70 tracks in the acceptance </a:t>
            </a:r>
            <a:endParaRPr/>
          </a:p>
          <a:p>
            <a:pPr marL="0" lvl="0" indent="0" algn="l" rtl="0">
              <a:spcBef>
                <a:spcPts val="360"/>
              </a:spcBef>
              <a:spcAft>
                <a:spcPts val="0"/>
              </a:spcAft>
              <a:buClr>
                <a:schemeClr val="dk1"/>
              </a:buClr>
              <a:buSzPts val="1400"/>
              <a:buFont typeface="Arial"/>
              <a:buNone/>
            </a:pPr>
            <a:endParaRPr/>
          </a:p>
          <a:p>
            <a:pPr marL="0" lvl="0" indent="0" algn="l" rtl="0">
              <a:spcBef>
                <a:spcPts val="360"/>
              </a:spcBef>
              <a:spcAft>
                <a:spcPts val="0"/>
              </a:spcAft>
              <a:buClr>
                <a:schemeClr val="dk1"/>
              </a:buClr>
              <a:buSzPts val="1400"/>
              <a:buFont typeface="Arial"/>
              <a:buNone/>
            </a:pPr>
            <a:r>
              <a:rPr lang="en-GB"/>
              <a:t>  o2-sim -n"$nev" -e TGeant3 -g boxgen --configKeyValues "BoxGun.pdg=211; BoxGun.phirange[0]=-5; BoxGun.phirange[1]=60; BoxGun.number=45; BoxGun.eta[0]=-0.5 ; BoxGun.eta[1]=0.5; BoxGun.prange[0]=2.7; BoxGun.prange[1]=2.8;" $simWorker --run ${runNumber}</a:t>
            </a:r>
            <a:endParaRPr/>
          </a:p>
          <a:p>
            <a:pPr marL="0" lvl="0" indent="0" algn="l" rtl="0">
              <a:lnSpc>
                <a:spcPct val="100000"/>
              </a:lnSpc>
              <a:spcBef>
                <a:spcPts val="360"/>
              </a:spcBef>
              <a:spcAft>
                <a:spcPts val="0"/>
              </a:spcAft>
              <a:buSzPts val="1400"/>
              <a:buNone/>
            </a:pPr>
            <a:endParaRPr/>
          </a:p>
        </p:txBody>
      </p:sp>
      <p:sp>
        <p:nvSpPr>
          <p:cNvPr id="1019" name="Google Shape;1019;g29afe55b1dc_0_24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6"/>
        <p:cNvGrpSpPr/>
        <p:nvPr/>
      </p:nvGrpSpPr>
      <p:grpSpPr>
        <a:xfrm>
          <a:off x="0" y="0"/>
          <a:ext cx="0" cy="0"/>
          <a:chOff x="0" y="0"/>
          <a:chExt cx="0" cy="0"/>
        </a:xfrm>
      </p:grpSpPr>
      <p:sp>
        <p:nvSpPr>
          <p:cNvPr id="1037" name="Google Shape;1037;g29a9b7faccb_0_438: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r>
              <a:rPr lang="en-GB"/>
              <a:t>The above is not coming from real data or MC simulations, it is only meant for illustrative purposes</a:t>
            </a:r>
            <a:endParaRPr/>
          </a:p>
          <a:p>
            <a:pPr marL="0" lvl="0" indent="0" algn="l" rtl="0">
              <a:spcBef>
                <a:spcPts val="0"/>
              </a:spcBef>
              <a:spcAft>
                <a:spcPts val="0"/>
              </a:spcAft>
              <a:buClr>
                <a:schemeClr val="dk1"/>
              </a:buClr>
              <a:buSzPts val="1100"/>
              <a:buFont typeface="Arial"/>
              <a:buNone/>
            </a:pPr>
            <a:r>
              <a:rPr lang="en-GB" sz="1500">
                <a:latin typeface="Calibri"/>
                <a:ea typeface="Calibri"/>
                <a:cs typeface="Calibri"/>
                <a:sym typeface="Calibri"/>
              </a:rPr>
              <a:t>This is just for illustration purposes and does not match 45 mRad</a:t>
            </a:r>
            <a:endParaRPr sz="1500">
              <a:latin typeface="Calibri"/>
              <a:ea typeface="Calibri"/>
              <a:cs typeface="Calibri"/>
              <a:sym typeface="Calibri"/>
            </a:endParaRPr>
          </a:p>
          <a:p>
            <a:pPr marL="0" lvl="0" indent="0" algn="l" rtl="0">
              <a:lnSpc>
                <a:spcPct val="100000"/>
              </a:lnSpc>
              <a:spcBef>
                <a:spcPts val="360"/>
              </a:spcBef>
              <a:spcAft>
                <a:spcPts val="0"/>
              </a:spcAft>
              <a:buSzPts val="1400"/>
              <a:buNone/>
            </a:pPr>
            <a:endParaRPr/>
          </a:p>
        </p:txBody>
      </p:sp>
      <p:sp>
        <p:nvSpPr>
          <p:cNvPr id="1038" name="Google Shape;1038;g29a9b7faccb_0_43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1"/>
        <p:cNvGrpSpPr/>
        <p:nvPr/>
      </p:nvGrpSpPr>
      <p:grpSpPr>
        <a:xfrm>
          <a:off x="0" y="0"/>
          <a:ext cx="0" cy="0"/>
          <a:chOff x="0" y="0"/>
          <a:chExt cx="0" cy="0"/>
        </a:xfrm>
      </p:grpSpPr>
      <p:sp>
        <p:nvSpPr>
          <p:cNvPr id="1052" name="Google Shape;1052;g29dab2f0a8e_1_7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360"/>
              </a:spcBef>
              <a:spcAft>
                <a:spcPts val="0"/>
              </a:spcAft>
              <a:buClr>
                <a:schemeClr val="dk1"/>
              </a:buClr>
              <a:buSzPts val="1400"/>
              <a:buFont typeface="Arial"/>
              <a:buNone/>
            </a:pPr>
            <a:r>
              <a:rPr lang="en-GB"/>
              <a:t>The above is not coming from real data or MC simulations, it is only meant for illustrative purposes</a:t>
            </a:r>
            <a:endParaRPr/>
          </a:p>
          <a:p>
            <a:pPr marL="0" lvl="0" indent="0" algn="l" rtl="0">
              <a:spcBef>
                <a:spcPts val="0"/>
              </a:spcBef>
              <a:spcAft>
                <a:spcPts val="0"/>
              </a:spcAft>
              <a:buClr>
                <a:schemeClr val="dk1"/>
              </a:buClr>
              <a:buSzPts val="1100"/>
              <a:buFont typeface="Arial"/>
              <a:buNone/>
            </a:pPr>
            <a:r>
              <a:rPr lang="en-GB" sz="1500">
                <a:latin typeface="Calibri"/>
                <a:ea typeface="Calibri"/>
                <a:cs typeface="Calibri"/>
                <a:sym typeface="Calibri"/>
              </a:rPr>
              <a:t>This is just for illustration purposes and does not match 45 mRad</a:t>
            </a:r>
            <a:endParaRPr sz="1500">
              <a:latin typeface="Calibri"/>
              <a:ea typeface="Calibri"/>
              <a:cs typeface="Calibri"/>
              <a:sym typeface="Calibri"/>
            </a:endParaRPr>
          </a:p>
          <a:p>
            <a:pPr marL="0" lvl="0" indent="0" algn="l" rtl="0">
              <a:lnSpc>
                <a:spcPct val="100000"/>
              </a:lnSpc>
              <a:spcBef>
                <a:spcPts val="360"/>
              </a:spcBef>
              <a:spcAft>
                <a:spcPts val="0"/>
              </a:spcAft>
              <a:buSzPts val="1400"/>
              <a:buNone/>
            </a:pPr>
            <a:endParaRPr/>
          </a:p>
        </p:txBody>
      </p:sp>
      <p:sp>
        <p:nvSpPr>
          <p:cNvPr id="1053" name="Google Shape;1053;g29dab2f0a8e_1_7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9"/>
        <p:cNvGrpSpPr/>
        <p:nvPr/>
      </p:nvGrpSpPr>
      <p:grpSpPr>
        <a:xfrm>
          <a:off x="0" y="0"/>
          <a:ext cx="0" cy="0"/>
          <a:chOff x="0" y="0"/>
          <a:chExt cx="0" cy="0"/>
        </a:xfrm>
      </p:grpSpPr>
      <p:sp>
        <p:nvSpPr>
          <p:cNvPr id="1070" name="Google Shape;1070;g29d5000a980_2_33: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360"/>
              </a:spcBef>
              <a:spcAft>
                <a:spcPts val="0"/>
              </a:spcAft>
              <a:buClr>
                <a:schemeClr val="dk1"/>
              </a:buClr>
              <a:buSzPts val="1400"/>
              <a:buFont typeface="Arial"/>
              <a:buNone/>
            </a:pPr>
            <a:r>
              <a:rPr lang="en-GB"/>
              <a:t>The above is not coming from real data or MC simulations, it is only meant for illustrative purposes</a:t>
            </a:r>
            <a:endParaRPr/>
          </a:p>
          <a:p>
            <a:pPr marL="0" lvl="0" indent="0" algn="l" rtl="0">
              <a:lnSpc>
                <a:spcPct val="100000"/>
              </a:lnSpc>
              <a:spcBef>
                <a:spcPts val="360"/>
              </a:spcBef>
              <a:spcAft>
                <a:spcPts val="0"/>
              </a:spcAft>
              <a:buSzPts val="1400"/>
              <a:buNone/>
            </a:pPr>
            <a:endParaRPr/>
          </a:p>
        </p:txBody>
      </p:sp>
      <p:sp>
        <p:nvSpPr>
          <p:cNvPr id="1071" name="Google Shape;1071;g29d5000a980_2_3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6"/>
        <p:cNvGrpSpPr/>
        <p:nvPr/>
      </p:nvGrpSpPr>
      <p:grpSpPr>
        <a:xfrm>
          <a:off x="0" y="0"/>
          <a:ext cx="0" cy="0"/>
          <a:chOff x="0" y="0"/>
          <a:chExt cx="0" cy="0"/>
        </a:xfrm>
      </p:grpSpPr>
      <p:sp>
        <p:nvSpPr>
          <p:cNvPr id="1097" name="Google Shape;1097;g29e0804ec85_0_3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360"/>
              </a:spcBef>
              <a:spcAft>
                <a:spcPts val="0"/>
              </a:spcAft>
              <a:buClr>
                <a:schemeClr val="dk1"/>
              </a:buClr>
              <a:buSzPts val="1400"/>
              <a:buFont typeface="Arial"/>
              <a:buNone/>
            </a:pPr>
            <a:r>
              <a:rPr lang="en-GB"/>
              <a:t>The above is not coming from real data or MC simulations, it is only meant for illustrative purposes</a:t>
            </a:r>
            <a:endParaRPr/>
          </a:p>
          <a:p>
            <a:pPr marL="0" lvl="0" indent="0" algn="l" rtl="0">
              <a:spcBef>
                <a:spcPts val="0"/>
              </a:spcBef>
              <a:spcAft>
                <a:spcPts val="0"/>
              </a:spcAft>
              <a:buClr>
                <a:schemeClr val="dk1"/>
              </a:buClr>
              <a:buSzPts val="1100"/>
              <a:buFont typeface="Arial"/>
              <a:buNone/>
            </a:pPr>
            <a:r>
              <a:rPr lang="en-GB" sz="1500">
                <a:latin typeface="Calibri"/>
                <a:ea typeface="Calibri"/>
                <a:cs typeface="Calibri"/>
                <a:sym typeface="Calibri"/>
              </a:rPr>
              <a:t>This is just for illustration purposes and does not match 45 mRad</a:t>
            </a:r>
            <a:endParaRPr sz="1500">
              <a:latin typeface="Calibri"/>
              <a:ea typeface="Calibri"/>
              <a:cs typeface="Calibri"/>
              <a:sym typeface="Calibri"/>
            </a:endParaRPr>
          </a:p>
          <a:p>
            <a:pPr marL="0" lvl="0" indent="0" algn="l" rtl="0">
              <a:lnSpc>
                <a:spcPct val="100000"/>
              </a:lnSpc>
              <a:spcBef>
                <a:spcPts val="360"/>
              </a:spcBef>
              <a:spcAft>
                <a:spcPts val="0"/>
              </a:spcAft>
              <a:buSzPts val="1400"/>
              <a:buNone/>
            </a:pPr>
            <a:endParaRPr/>
          </a:p>
        </p:txBody>
      </p:sp>
      <p:sp>
        <p:nvSpPr>
          <p:cNvPr id="1098" name="Google Shape;1098;g29e0804ec85_0_3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1"/>
        <p:cNvGrpSpPr/>
        <p:nvPr/>
      </p:nvGrpSpPr>
      <p:grpSpPr>
        <a:xfrm>
          <a:off x="0" y="0"/>
          <a:ext cx="0" cy="0"/>
          <a:chOff x="0" y="0"/>
          <a:chExt cx="0" cy="0"/>
        </a:xfrm>
      </p:grpSpPr>
      <p:sp>
        <p:nvSpPr>
          <p:cNvPr id="1112" name="Google Shape;1112;g29e0804ec85_0_127: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360"/>
              </a:spcBef>
              <a:spcAft>
                <a:spcPts val="0"/>
              </a:spcAft>
              <a:buClr>
                <a:schemeClr val="dk1"/>
              </a:buClr>
              <a:buSzPts val="1400"/>
              <a:buFont typeface="Arial"/>
              <a:buNone/>
            </a:pPr>
            <a:r>
              <a:rPr lang="en-GB"/>
              <a:t>The above is not coming from real data or MC simulations, it is only meant for illustrative purposes</a:t>
            </a:r>
            <a:endParaRPr/>
          </a:p>
          <a:p>
            <a:pPr marL="0" lvl="0" indent="0" algn="l" rtl="0">
              <a:spcBef>
                <a:spcPts val="0"/>
              </a:spcBef>
              <a:spcAft>
                <a:spcPts val="0"/>
              </a:spcAft>
              <a:buClr>
                <a:schemeClr val="dk1"/>
              </a:buClr>
              <a:buSzPts val="1100"/>
              <a:buFont typeface="Arial"/>
              <a:buNone/>
            </a:pPr>
            <a:r>
              <a:rPr lang="en-GB" sz="1500">
                <a:latin typeface="Calibri"/>
                <a:ea typeface="Calibri"/>
                <a:cs typeface="Calibri"/>
                <a:sym typeface="Calibri"/>
              </a:rPr>
              <a:t>This is just for illustration purposes and does not match 45 mRad</a:t>
            </a:r>
            <a:endParaRPr sz="1500">
              <a:latin typeface="Calibri"/>
              <a:ea typeface="Calibri"/>
              <a:cs typeface="Calibri"/>
              <a:sym typeface="Calibri"/>
            </a:endParaRPr>
          </a:p>
          <a:p>
            <a:pPr marL="0" lvl="0" indent="0" algn="l" rtl="0">
              <a:lnSpc>
                <a:spcPct val="100000"/>
              </a:lnSpc>
              <a:spcBef>
                <a:spcPts val="360"/>
              </a:spcBef>
              <a:spcAft>
                <a:spcPts val="0"/>
              </a:spcAft>
              <a:buSzPts val="1400"/>
              <a:buNone/>
            </a:pPr>
            <a:endParaRPr/>
          </a:p>
        </p:txBody>
      </p:sp>
      <p:sp>
        <p:nvSpPr>
          <p:cNvPr id="1113" name="Google Shape;1113;g29e0804ec85_0_12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8"/>
        <p:cNvGrpSpPr/>
        <p:nvPr/>
      </p:nvGrpSpPr>
      <p:grpSpPr>
        <a:xfrm>
          <a:off x="0" y="0"/>
          <a:ext cx="0" cy="0"/>
          <a:chOff x="0" y="0"/>
          <a:chExt cx="0" cy="0"/>
        </a:xfrm>
      </p:grpSpPr>
      <p:sp>
        <p:nvSpPr>
          <p:cNvPr id="1149" name="Google Shape;1149;g29e0804ec85_0_16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360"/>
              </a:spcBef>
              <a:spcAft>
                <a:spcPts val="0"/>
              </a:spcAft>
              <a:buClr>
                <a:schemeClr val="dk1"/>
              </a:buClr>
              <a:buSzPts val="1400"/>
              <a:buFont typeface="Arial"/>
              <a:buNone/>
            </a:pPr>
            <a:r>
              <a:rPr lang="en-GB"/>
              <a:t>The above is not coming from real data or MC simulations, it is only meant for illustrative purposes</a:t>
            </a:r>
            <a:endParaRPr/>
          </a:p>
          <a:p>
            <a:pPr marL="0" lvl="0" indent="0" algn="l" rtl="0">
              <a:spcBef>
                <a:spcPts val="0"/>
              </a:spcBef>
              <a:spcAft>
                <a:spcPts val="0"/>
              </a:spcAft>
              <a:buClr>
                <a:schemeClr val="dk1"/>
              </a:buClr>
              <a:buSzPts val="1100"/>
              <a:buFont typeface="Arial"/>
              <a:buNone/>
            </a:pPr>
            <a:r>
              <a:rPr lang="en-GB" sz="1500">
                <a:latin typeface="Calibri"/>
                <a:ea typeface="Calibri"/>
                <a:cs typeface="Calibri"/>
                <a:sym typeface="Calibri"/>
              </a:rPr>
              <a:t>This is just for illustration purposes and does not match 45 mRad</a:t>
            </a:r>
            <a:endParaRPr sz="1500">
              <a:latin typeface="Calibri"/>
              <a:ea typeface="Calibri"/>
              <a:cs typeface="Calibri"/>
              <a:sym typeface="Calibri"/>
            </a:endParaRPr>
          </a:p>
          <a:p>
            <a:pPr marL="0" lvl="0" indent="0" algn="l" rtl="0">
              <a:lnSpc>
                <a:spcPct val="100000"/>
              </a:lnSpc>
              <a:spcBef>
                <a:spcPts val="360"/>
              </a:spcBef>
              <a:spcAft>
                <a:spcPts val="0"/>
              </a:spcAft>
              <a:buSzPts val="1400"/>
              <a:buNone/>
            </a:pPr>
            <a:endParaRPr/>
          </a:p>
        </p:txBody>
      </p:sp>
      <p:sp>
        <p:nvSpPr>
          <p:cNvPr id="1150" name="Google Shape;1150;g29e0804ec85_0_16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6"/>
        <p:cNvGrpSpPr/>
        <p:nvPr/>
      </p:nvGrpSpPr>
      <p:grpSpPr>
        <a:xfrm>
          <a:off x="0" y="0"/>
          <a:ext cx="0" cy="0"/>
          <a:chOff x="0" y="0"/>
          <a:chExt cx="0" cy="0"/>
        </a:xfrm>
      </p:grpSpPr>
      <p:sp>
        <p:nvSpPr>
          <p:cNvPr id="1167" name="Google Shape;1167;g29afe55b1dc_0_70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1168" name="Google Shape;1168;g29afe55b1dc_0_70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9"/>
        <p:cNvGrpSpPr/>
        <p:nvPr/>
      </p:nvGrpSpPr>
      <p:grpSpPr>
        <a:xfrm>
          <a:off x="0" y="0"/>
          <a:ext cx="0" cy="0"/>
          <a:chOff x="0" y="0"/>
          <a:chExt cx="0" cy="0"/>
        </a:xfrm>
      </p:grpSpPr>
      <p:sp>
        <p:nvSpPr>
          <p:cNvPr id="1180" name="Google Shape;1180;g29afe55b1dc_0_69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SzPts val="1100"/>
              <a:buNone/>
            </a:pPr>
            <a:r>
              <a:rPr lang="en-GB" sz="1600">
                <a:latin typeface="Calibri"/>
                <a:ea typeface="Calibri"/>
                <a:cs typeface="Calibri"/>
                <a:sym typeface="Calibri"/>
              </a:rPr>
              <a:t>Monte Carlo simulated events by Pion-gun</a:t>
            </a:r>
            <a:endParaRPr sz="1600">
              <a:latin typeface="Calibri"/>
              <a:ea typeface="Calibri"/>
              <a:cs typeface="Calibri"/>
              <a:sym typeface="Calibri"/>
            </a:endParaRPr>
          </a:p>
          <a:p>
            <a:pPr marL="0" lvl="0" indent="0" algn="l" rtl="0">
              <a:spcBef>
                <a:spcPts val="0"/>
              </a:spcBef>
              <a:spcAft>
                <a:spcPts val="0"/>
              </a:spcAft>
              <a:buSzPts val="1100"/>
              <a:buNone/>
            </a:pPr>
            <a:r>
              <a:rPr lang="en-GB" sz="1600">
                <a:latin typeface="Calibri"/>
                <a:ea typeface="Calibri"/>
                <a:cs typeface="Calibri"/>
                <a:sym typeface="Calibri"/>
              </a:rPr>
              <a:t>Tracks per chamber on average around 5</a:t>
            </a:r>
            <a:endParaRPr sz="1600">
              <a:latin typeface="Calibri"/>
              <a:ea typeface="Calibri"/>
              <a:cs typeface="Calibri"/>
              <a:sym typeface="Calibri"/>
            </a:endParaRPr>
          </a:p>
          <a:p>
            <a:pPr marL="0" lvl="0" indent="0" algn="l" rtl="0">
              <a:spcBef>
                <a:spcPts val="0"/>
              </a:spcBef>
              <a:spcAft>
                <a:spcPts val="0"/>
              </a:spcAft>
              <a:buSzPts val="1100"/>
              <a:buNone/>
            </a:pPr>
            <a:r>
              <a:rPr lang="en-GB" sz="1600">
                <a:latin typeface="Calibri"/>
                <a:ea typeface="Calibri"/>
                <a:cs typeface="Calibri"/>
                <a:sym typeface="Calibri"/>
              </a:rPr>
              <a:t>Fixed momentum 2.7..2.8 [GeV/c]</a:t>
            </a:r>
            <a:endParaRPr sz="1400"/>
          </a:p>
          <a:p>
            <a:pPr marL="0" lvl="0" indent="0" algn="l" rtl="0">
              <a:spcBef>
                <a:spcPts val="360"/>
              </a:spcBef>
              <a:spcAft>
                <a:spcPts val="0"/>
              </a:spcAft>
              <a:buClr>
                <a:schemeClr val="dk1"/>
              </a:buClr>
              <a:buSzPts val="1400"/>
              <a:buFont typeface="Arial"/>
              <a:buNone/>
            </a:pPr>
            <a:endParaRPr/>
          </a:p>
          <a:p>
            <a:pPr marL="0" lvl="0" indent="0" algn="l" rtl="0">
              <a:spcBef>
                <a:spcPts val="0"/>
              </a:spcBef>
              <a:spcAft>
                <a:spcPts val="0"/>
              </a:spcAft>
              <a:buSzPts val="1100"/>
              <a:buNone/>
            </a:pPr>
            <a:endParaRPr sz="2600">
              <a:latin typeface="Calibri"/>
              <a:ea typeface="Calibri"/>
              <a:cs typeface="Calibri"/>
              <a:sym typeface="Calibri"/>
            </a:endParaRPr>
          </a:p>
        </p:txBody>
      </p:sp>
      <p:sp>
        <p:nvSpPr>
          <p:cNvPr id="1181" name="Google Shape;1181;g29afe55b1dc_0_69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2"/>
        <p:cNvGrpSpPr/>
        <p:nvPr/>
      </p:nvGrpSpPr>
      <p:grpSpPr>
        <a:xfrm>
          <a:off x="0" y="0"/>
          <a:ext cx="0" cy="0"/>
          <a:chOff x="0" y="0"/>
          <a:chExt cx="0" cy="0"/>
        </a:xfrm>
      </p:grpSpPr>
      <p:sp>
        <p:nvSpPr>
          <p:cNvPr id="1203" name="Google Shape;1203;g29afe55b1dc_0_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SzPts val="1100"/>
              <a:buNone/>
            </a:pPr>
            <a:r>
              <a:rPr lang="en-GB" sz="1600">
                <a:latin typeface="Calibri"/>
                <a:ea typeface="Calibri"/>
                <a:cs typeface="Calibri"/>
                <a:sym typeface="Calibri"/>
              </a:rPr>
              <a:t>Monte Carlo simulated events by Pion-gun</a:t>
            </a:r>
            <a:endParaRPr sz="1600">
              <a:latin typeface="Calibri"/>
              <a:ea typeface="Calibri"/>
              <a:cs typeface="Calibri"/>
              <a:sym typeface="Calibri"/>
            </a:endParaRPr>
          </a:p>
          <a:p>
            <a:pPr marL="0" lvl="0" indent="0" algn="l" rtl="0">
              <a:spcBef>
                <a:spcPts val="0"/>
              </a:spcBef>
              <a:spcAft>
                <a:spcPts val="0"/>
              </a:spcAft>
              <a:buSzPts val="1100"/>
              <a:buNone/>
            </a:pPr>
            <a:r>
              <a:rPr lang="en-GB" sz="1600">
                <a:latin typeface="Calibri"/>
                <a:ea typeface="Calibri"/>
                <a:cs typeface="Calibri"/>
                <a:sym typeface="Calibri"/>
              </a:rPr>
              <a:t>Tracks per chamber on average around 5</a:t>
            </a:r>
            <a:endParaRPr sz="1600">
              <a:latin typeface="Calibri"/>
              <a:ea typeface="Calibri"/>
              <a:cs typeface="Calibri"/>
              <a:sym typeface="Calibri"/>
            </a:endParaRPr>
          </a:p>
          <a:p>
            <a:pPr marL="0" lvl="0" indent="0" algn="l" rtl="0">
              <a:spcBef>
                <a:spcPts val="0"/>
              </a:spcBef>
              <a:spcAft>
                <a:spcPts val="0"/>
              </a:spcAft>
              <a:buSzPts val="1100"/>
              <a:buNone/>
            </a:pPr>
            <a:r>
              <a:rPr lang="en-GB" sz="1600">
                <a:latin typeface="Calibri"/>
                <a:ea typeface="Calibri"/>
                <a:cs typeface="Calibri"/>
                <a:sym typeface="Calibri"/>
              </a:rPr>
              <a:t>Fixed momentum 2.7..2.8 [GeV/c]</a:t>
            </a:r>
            <a:endParaRPr sz="1400"/>
          </a:p>
          <a:p>
            <a:pPr marL="0" lvl="0" indent="0" algn="l" rtl="0">
              <a:spcBef>
                <a:spcPts val="360"/>
              </a:spcBef>
              <a:spcAft>
                <a:spcPts val="0"/>
              </a:spcAft>
              <a:buClr>
                <a:schemeClr val="dk1"/>
              </a:buClr>
              <a:buSzPts val="1400"/>
              <a:buFont typeface="Arial"/>
              <a:buNone/>
            </a:pPr>
            <a:endParaRPr/>
          </a:p>
          <a:p>
            <a:pPr marL="0" lvl="0" indent="0" algn="l" rtl="0">
              <a:spcBef>
                <a:spcPts val="0"/>
              </a:spcBef>
              <a:spcAft>
                <a:spcPts val="0"/>
              </a:spcAft>
              <a:buClr>
                <a:schemeClr val="dk1"/>
              </a:buClr>
              <a:buSzPts val="1100"/>
              <a:buFont typeface="Arial"/>
              <a:buNone/>
            </a:pPr>
            <a:endParaRPr sz="2600">
              <a:latin typeface="Calibri"/>
              <a:ea typeface="Calibri"/>
              <a:cs typeface="Calibri"/>
              <a:sym typeface="Calibri"/>
            </a:endParaRPr>
          </a:p>
        </p:txBody>
      </p:sp>
      <p:sp>
        <p:nvSpPr>
          <p:cNvPr id="1204" name="Google Shape;1204;g29afe55b1dc_0_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9"/>
        <p:cNvGrpSpPr/>
        <p:nvPr/>
      </p:nvGrpSpPr>
      <p:grpSpPr>
        <a:xfrm>
          <a:off x="0" y="0"/>
          <a:ext cx="0" cy="0"/>
          <a:chOff x="0" y="0"/>
          <a:chExt cx="0" cy="0"/>
        </a:xfrm>
      </p:grpSpPr>
      <p:sp>
        <p:nvSpPr>
          <p:cNvPr id="440" name="Google Shape;440;g29d5000a980_1_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r" rtl="0">
              <a:lnSpc>
                <a:spcPct val="115000"/>
              </a:lnSpc>
              <a:spcBef>
                <a:spcPts val="0"/>
              </a:spcBef>
              <a:spcAft>
                <a:spcPts val="0"/>
              </a:spcAft>
              <a:buNone/>
            </a:pPr>
            <a:r>
              <a:rPr lang="en-GB" sz="1050" b="1">
                <a:solidFill>
                  <a:srgbClr val="000000"/>
                </a:solidFill>
                <a:highlight>
                  <a:srgbClr val="FFFFFF"/>
                </a:highlight>
                <a:latin typeface="Trebuchet MS"/>
                <a:ea typeface="Trebuchet MS"/>
                <a:cs typeface="Trebuchet MS"/>
                <a:sym typeface="Trebuchet MS"/>
              </a:rPr>
              <a:t>ALICE-PHO-GEN-2022-009</a:t>
            </a:r>
            <a:endParaRPr sz="1050" b="1">
              <a:solidFill>
                <a:srgbClr val="000000"/>
              </a:solidFill>
              <a:highlight>
                <a:srgbClr val="FFFFFF"/>
              </a:highlight>
              <a:latin typeface="Trebuchet MS"/>
              <a:ea typeface="Trebuchet MS"/>
              <a:cs typeface="Trebuchet MS"/>
              <a:sym typeface="Trebuchet MS"/>
            </a:endParaRPr>
          </a:p>
          <a:p>
            <a:pPr marL="0" lvl="0" indent="0" algn="r" rtl="0">
              <a:lnSpc>
                <a:spcPct val="115000"/>
              </a:lnSpc>
              <a:spcBef>
                <a:spcPts val="0"/>
              </a:spcBef>
              <a:spcAft>
                <a:spcPts val="0"/>
              </a:spcAft>
              <a:buNone/>
            </a:pPr>
            <a:endParaRPr sz="1050" b="1">
              <a:solidFill>
                <a:srgbClr val="000000"/>
              </a:solidFill>
              <a:highlight>
                <a:srgbClr val="FFFFFF"/>
              </a:highlight>
              <a:latin typeface="Trebuchet MS"/>
              <a:ea typeface="Trebuchet MS"/>
              <a:cs typeface="Trebuchet MS"/>
              <a:sym typeface="Trebuchet MS"/>
            </a:endParaRPr>
          </a:p>
          <a:p>
            <a:pPr marL="0" lvl="0" indent="0" algn="ctr" rtl="0">
              <a:lnSpc>
                <a:spcPct val="115000"/>
              </a:lnSpc>
              <a:spcBef>
                <a:spcPts val="0"/>
              </a:spcBef>
              <a:spcAft>
                <a:spcPts val="0"/>
              </a:spcAft>
              <a:buNone/>
            </a:pPr>
            <a:r>
              <a:rPr lang="en-GB" sz="1800" b="1">
                <a:highlight>
                  <a:srgbClr val="FFFFFF"/>
                </a:highlight>
                <a:latin typeface="Trebuchet MS"/>
                <a:ea typeface="Trebuchet MS"/>
                <a:cs typeface="Trebuchet MS"/>
                <a:sym typeface="Trebuchet MS"/>
              </a:rPr>
              <a:t>https://cds.cern.ch/record/2841865</a:t>
            </a:r>
            <a:endParaRPr sz="1800" b="1">
              <a:highlight>
                <a:srgbClr val="FFFFFF"/>
              </a:highlight>
              <a:latin typeface="Trebuchet MS"/>
              <a:ea typeface="Trebuchet MS"/>
              <a:cs typeface="Trebuchet MS"/>
              <a:sym typeface="Trebuchet MS"/>
            </a:endParaRPr>
          </a:p>
          <a:p>
            <a:pPr marL="0" lvl="0" indent="0" algn="ctr" rtl="0">
              <a:lnSpc>
                <a:spcPct val="115000"/>
              </a:lnSpc>
              <a:spcBef>
                <a:spcPts val="2500"/>
              </a:spcBef>
              <a:spcAft>
                <a:spcPts val="0"/>
              </a:spcAft>
              <a:buNone/>
            </a:pPr>
            <a:endParaRPr sz="1800" b="1">
              <a:highlight>
                <a:srgbClr val="FFFFFF"/>
              </a:highlight>
              <a:latin typeface="Trebuchet MS"/>
              <a:ea typeface="Trebuchet MS"/>
              <a:cs typeface="Trebuchet MS"/>
              <a:sym typeface="Trebuchet MS"/>
            </a:endParaRPr>
          </a:p>
          <a:p>
            <a:pPr marL="0" lvl="0" indent="0" algn="ctr" rtl="0">
              <a:lnSpc>
                <a:spcPct val="115000"/>
              </a:lnSpc>
              <a:spcBef>
                <a:spcPts val="2500"/>
              </a:spcBef>
              <a:spcAft>
                <a:spcPts val="0"/>
              </a:spcAft>
              <a:buClr>
                <a:schemeClr val="dk1"/>
              </a:buClr>
              <a:buSzPts val="1100"/>
              <a:buFont typeface="Arial"/>
              <a:buNone/>
            </a:pPr>
            <a:r>
              <a:rPr lang="en-GB" sz="1800" b="1">
                <a:highlight>
                  <a:srgbClr val="FFFFFF"/>
                </a:highlight>
                <a:latin typeface="Trebuchet MS"/>
                <a:ea typeface="Trebuchet MS"/>
                <a:cs typeface="Trebuchet MS"/>
                <a:sym typeface="Trebuchet MS"/>
              </a:rPr>
              <a:t>ALICE event displays and geometry rendering of lead-lead ion collisions during Run 3</a:t>
            </a:r>
            <a:endParaRPr sz="1800" b="1">
              <a:highlight>
                <a:srgbClr val="FFFFFF"/>
              </a:highlight>
              <a:latin typeface="Trebuchet MS"/>
              <a:ea typeface="Trebuchet MS"/>
              <a:cs typeface="Trebuchet MS"/>
              <a:sym typeface="Trebuchet MS"/>
            </a:endParaRPr>
          </a:p>
          <a:p>
            <a:pPr marL="0" lvl="0" indent="0" algn="l" rtl="0">
              <a:lnSpc>
                <a:spcPct val="115000"/>
              </a:lnSpc>
              <a:spcBef>
                <a:spcPts val="2500"/>
              </a:spcBef>
              <a:spcAft>
                <a:spcPts val="0"/>
              </a:spcAft>
              <a:buClr>
                <a:schemeClr val="dk1"/>
              </a:buClr>
              <a:buSzPts val="1100"/>
              <a:buFont typeface="Arial"/>
              <a:buNone/>
            </a:pPr>
            <a:endParaRPr sz="1800"/>
          </a:p>
          <a:p>
            <a:pPr marL="0" lvl="0" indent="0" algn="l" rtl="0">
              <a:spcBef>
                <a:spcPts val="0"/>
              </a:spcBef>
              <a:spcAft>
                <a:spcPts val="0"/>
              </a:spcAft>
              <a:buClr>
                <a:schemeClr val="dk1"/>
              </a:buClr>
              <a:buSzPts val="1100"/>
              <a:buFont typeface="Arial"/>
              <a:buNone/>
            </a:pPr>
            <a:r>
              <a:rPr lang="en-GB" sz="1050">
                <a:highlight>
                  <a:srgbClr val="FFFFFF"/>
                </a:highlight>
                <a:latin typeface="Trebuchet MS"/>
                <a:ea typeface="Trebuchet MS"/>
                <a:cs typeface="Trebuchet MS"/>
                <a:sym typeface="Trebuchet MS"/>
              </a:rPr>
              <a:t>Event displays of the first Pb-Pb collision of Run3 taken at ALICE which sees its first event displays of heavy ion - lead-lead (Pb-Pb) - collisions during Run 3. Lead beams travelled for 3 days (17-19 November) in the LHC accelerator. ALICE is one of the main experiments on the LHC who profits mostly from the results of the lead-lead ion beam optimized to study the collisions of nuclei. The aim is to study the physics of strongly interacting matter at the highest energy densities reached so far in the laboratory.</a:t>
            </a:r>
            <a:endParaRPr sz="1050">
              <a:highlight>
                <a:srgbClr val="FFFFFF"/>
              </a:highlight>
              <a:latin typeface="Trebuchet MS"/>
              <a:ea typeface="Trebuchet MS"/>
              <a:cs typeface="Trebuchet MS"/>
              <a:sym typeface="Trebuchet MS"/>
            </a:endParaRPr>
          </a:p>
          <a:p>
            <a:pPr marL="0" lvl="0" indent="0" algn="ctr" rtl="0">
              <a:lnSpc>
                <a:spcPct val="115000"/>
              </a:lnSpc>
              <a:spcBef>
                <a:spcPts val="0"/>
              </a:spcBef>
              <a:spcAft>
                <a:spcPts val="0"/>
              </a:spcAft>
              <a:buClr>
                <a:schemeClr val="dk1"/>
              </a:buClr>
              <a:buSzPts val="1100"/>
              <a:buFont typeface="Arial"/>
              <a:buNone/>
            </a:pPr>
            <a:endParaRPr sz="1050">
              <a:highlight>
                <a:srgbClr val="FFFFFF"/>
              </a:highlight>
              <a:latin typeface="Trebuchet MS"/>
              <a:ea typeface="Trebuchet MS"/>
              <a:cs typeface="Trebuchet MS"/>
              <a:sym typeface="Trebuchet MS"/>
            </a:endParaRPr>
          </a:p>
          <a:p>
            <a:pPr marL="0" lvl="0" indent="0" algn="l" rtl="0">
              <a:spcBef>
                <a:spcPts val="0"/>
              </a:spcBef>
              <a:spcAft>
                <a:spcPts val="0"/>
              </a:spcAft>
              <a:buClr>
                <a:schemeClr val="dk1"/>
              </a:buClr>
              <a:buSzPts val="1100"/>
              <a:buFont typeface="Arial"/>
              <a:buNone/>
            </a:pPr>
            <a:r>
              <a:rPr lang="en-GB" sz="1100" i="1">
                <a:highlight>
                  <a:srgbClr val="FFFFFF"/>
                </a:highlight>
                <a:latin typeface="Trebuchet MS"/>
                <a:ea typeface="Trebuchet MS"/>
                <a:cs typeface="Trebuchet MS"/>
                <a:sym typeface="Trebuchet MS"/>
              </a:rPr>
              <a:t>Photograph</a:t>
            </a:r>
            <a:r>
              <a:rPr lang="en-GB" sz="1100">
                <a:highlight>
                  <a:srgbClr val="FFFFFF"/>
                </a:highlight>
                <a:latin typeface="Trebuchet MS"/>
                <a:ea typeface="Trebuchet MS"/>
                <a:cs typeface="Trebuchet MS"/>
                <a:sym typeface="Trebuchet MS"/>
              </a:rPr>
              <a:t>: Dobrigkeit Chinellato, David</a:t>
            </a:r>
            <a:endParaRPr sz="1100">
              <a:highlight>
                <a:srgbClr val="FFFFFF"/>
              </a:highlight>
              <a:latin typeface="Trebuchet MS"/>
              <a:ea typeface="Trebuchet MS"/>
              <a:cs typeface="Trebuchet MS"/>
              <a:sym typeface="Trebuchet MS"/>
            </a:endParaRPr>
          </a:p>
          <a:p>
            <a:pPr marL="0" lvl="0" indent="0" algn="ctr" rtl="0">
              <a:lnSpc>
                <a:spcPct val="115000"/>
              </a:lnSpc>
              <a:spcBef>
                <a:spcPts val="0"/>
              </a:spcBef>
              <a:spcAft>
                <a:spcPts val="0"/>
              </a:spcAft>
              <a:buClr>
                <a:schemeClr val="dk1"/>
              </a:buClr>
              <a:buSzPts val="1100"/>
              <a:buFont typeface="Arial"/>
              <a:buNone/>
            </a:pPr>
            <a:r>
              <a:rPr lang="en-GB" sz="1100" i="1">
                <a:highlight>
                  <a:srgbClr val="FFFFFF"/>
                </a:highlight>
                <a:latin typeface="Trebuchet MS"/>
                <a:ea typeface="Trebuchet MS"/>
                <a:cs typeface="Trebuchet MS"/>
                <a:sym typeface="Trebuchet MS"/>
              </a:rPr>
              <a:t>Keywords</a:t>
            </a:r>
            <a:r>
              <a:rPr lang="en-GB" sz="1100">
                <a:highlight>
                  <a:srgbClr val="FFFFFF"/>
                </a:highlight>
                <a:latin typeface="Trebuchet MS"/>
                <a:ea typeface="Trebuchet MS"/>
                <a:cs typeface="Trebuchet MS"/>
                <a:sym typeface="Trebuchet MS"/>
              </a:rPr>
              <a:t>: </a:t>
            </a:r>
            <a:r>
              <a:rPr lang="en-GB" sz="1100">
                <a:solidFill>
                  <a:srgbClr val="1565BA"/>
                </a:solidFill>
                <a:highlight>
                  <a:srgbClr val="FFFFFF"/>
                </a:highlight>
                <a:uFill>
                  <a:noFill/>
                </a:uFill>
                <a:latin typeface="Trebuchet MS"/>
                <a:ea typeface="Trebuchet MS"/>
                <a:cs typeface="Trebuchet MS"/>
                <a:sym typeface="Trebuchet MS"/>
                <a:hlinkClick r:id="rId3">
                  <a:extLst>
                    <a:ext uri="{A12FA001-AC4F-418D-AE19-62706E023703}">
                      <ahyp:hlinkClr xmlns:ahyp="http://schemas.microsoft.com/office/drawing/2018/hyperlinkcolor" val="tx"/>
                    </a:ext>
                  </a:extLst>
                </a:hlinkClick>
              </a:rPr>
              <a:t>ALICE</a:t>
            </a:r>
            <a:r>
              <a:rPr lang="en-GB" sz="1100">
                <a:highlight>
                  <a:srgbClr val="FFFFFF"/>
                </a:highlight>
                <a:latin typeface="Trebuchet MS"/>
                <a:ea typeface="Trebuchet MS"/>
                <a:cs typeface="Trebuchet MS"/>
                <a:sym typeface="Trebuchet MS"/>
              </a:rPr>
              <a:t>; </a:t>
            </a:r>
            <a:r>
              <a:rPr lang="en-GB" sz="1100">
                <a:solidFill>
                  <a:srgbClr val="1565BA"/>
                </a:solidFill>
                <a:highlight>
                  <a:srgbClr val="FFFFFF"/>
                </a:highlight>
                <a:uFill>
                  <a:noFill/>
                </a:uFill>
                <a:latin typeface="Trebuchet MS"/>
                <a:ea typeface="Trebuchet MS"/>
                <a:cs typeface="Trebuchet MS"/>
                <a:sym typeface="Trebuchet MS"/>
                <a:hlinkClick r:id="rId4">
                  <a:extLst>
                    <a:ext uri="{A12FA001-AC4F-418D-AE19-62706E023703}">
                      <ahyp:hlinkClr xmlns:ahyp="http://schemas.microsoft.com/office/drawing/2018/hyperlinkcolor" val="tx"/>
                    </a:ext>
                  </a:extLst>
                </a:hlinkClick>
              </a:rPr>
              <a:t>Run 3</a:t>
            </a:r>
            <a:endParaRPr sz="1100">
              <a:solidFill>
                <a:srgbClr val="1565BA"/>
              </a:solidFill>
              <a:highlight>
                <a:srgbClr val="FFFFFF"/>
              </a:highlight>
              <a:latin typeface="Trebuchet MS"/>
              <a:ea typeface="Trebuchet MS"/>
              <a:cs typeface="Trebuchet MS"/>
              <a:sym typeface="Trebuchet MS"/>
            </a:endParaRPr>
          </a:p>
          <a:p>
            <a:pPr marL="0" lvl="0" indent="0" algn="ctr" rtl="0">
              <a:lnSpc>
                <a:spcPct val="115000"/>
              </a:lnSpc>
              <a:spcBef>
                <a:spcPts val="0"/>
              </a:spcBef>
              <a:spcAft>
                <a:spcPts val="0"/>
              </a:spcAft>
              <a:buClr>
                <a:schemeClr val="dk1"/>
              </a:buClr>
              <a:buSzPts val="1100"/>
              <a:buFont typeface="Arial"/>
              <a:buNone/>
            </a:pPr>
            <a:endParaRPr sz="1100"/>
          </a:p>
          <a:p>
            <a:pPr marL="0" lvl="0" indent="0" algn="l" rtl="0">
              <a:spcBef>
                <a:spcPts val="0"/>
              </a:spcBef>
              <a:spcAft>
                <a:spcPts val="0"/>
              </a:spcAft>
              <a:buNone/>
            </a:pPr>
            <a:r>
              <a:rPr lang="en-GB" sz="1100" i="1">
                <a:highlight>
                  <a:srgbClr val="FFFFFF"/>
                </a:highlight>
                <a:latin typeface="Trebuchet MS"/>
                <a:ea typeface="Trebuchet MS"/>
                <a:cs typeface="Trebuchet MS"/>
                <a:sym typeface="Trebuchet MS"/>
              </a:rPr>
              <a:t>Note</a:t>
            </a:r>
            <a:r>
              <a:rPr lang="en-GB" sz="1100">
                <a:highlight>
                  <a:srgbClr val="FFFFFF"/>
                </a:highlight>
                <a:latin typeface="Trebuchet MS"/>
                <a:ea typeface="Trebuchet MS"/>
                <a:cs typeface="Trebuchet MS"/>
                <a:sym typeface="Trebuchet MS"/>
              </a:rPr>
              <a:t>: General Photo</a:t>
            </a:r>
            <a:endParaRPr sz="2400">
              <a:latin typeface="Calibri"/>
              <a:ea typeface="Calibri"/>
              <a:cs typeface="Calibri"/>
              <a:sym typeface="Calibri"/>
            </a:endParaRPr>
          </a:p>
        </p:txBody>
      </p:sp>
      <p:sp>
        <p:nvSpPr>
          <p:cNvPr id="441" name="Google Shape;441;g29d5000a980_1_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1"/>
        <p:cNvGrpSpPr/>
        <p:nvPr/>
      </p:nvGrpSpPr>
      <p:grpSpPr>
        <a:xfrm>
          <a:off x="0" y="0"/>
          <a:ext cx="0" cy="0"/>
          <a:chOff x="0" y="0"/>
          <a:chExt cx="0" cy="0"/>
        </a:xfrm>
      </p:grpSpPr>
      <p:sp>
        <p:nvSpPr>
          <p:cNvPr id="1222" name="Google Shape;1222;g29afe55b1dc_0_283: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SzPts val="1100"/>
              <a:buNone/>
            </a:pPr>
            <a:r>
              <a:rPr lang="en-GB" sz="1600">
                <a:latin typeface="Calibri"/>
                <a:ea typeface="Calibri"/>
                <a:cs typeface="Calibri"/>
                <a:sym typeface="Calibri"/>
              </a:rPr>
              <a:t>Monte Carlo simulated events by Pion-gun</a:t>
            </a:r>
            <a:endParaRPr sz="1600">
              <a:latin typeface="Calibri"/>
              <a:ea typeface="Calibri"/>
              <a:cs typeface="Calibri"/>
              <a:sym typeface="Calibri"/>
            </a:endParaRPr>
          </a:p>
          <a:p>
            <a:pPr marL="0" lvl="0" indent="0" algn="l" rtl="0">
              <a:spcBef>
                <a:spcPts val="0"/>
              </a:spcBef>
              <a:spcAft>
                <a:spcPts val="0"/>
              </a:spcAft>
              <a:buSzPts val="1100"/>
              <a:buNone/>
            </a:pPr>
            <a:r>
              <a:rPr lang="en-GB" sz="1600">
                <a:latin typeface="Calibri"/>
                <a:ea typeface="Calibri"/>
                <a:cs typeface="Calibri"/>
                <a:sym typeface="Calibri"/>
              </a:rPr>
              <a:t>Tracks per chamber on average around 5</a:t>
            </a:r>
            <a:endParaRPr sz="1600">
              <a:latin typeface="Calibri"/>
              <a:ea typeface="Calibri"/>
              <a:cs typeface="Calibri"/>
              <a:sym typeface="Calibri"/>
            </a:endParaRPr>
          </a:p>
          <a:p>
            <a:pPr marL="0" lvl="0" indent="0" algn="l" rtl="0">
              <a:spcBef>
                <a:spcPts val="0"/>
              </a:spcBef>
              <a:spcAft>
                <a:spcPts val="0"/>
              </a:spcAft>
              <a:buSzPts val="1100"/>
              <a:buNone/>
            </a:pPr>
            <a:r>
              <a:rPr lang="en-GB" sz="1600">
                <a:latin typeface="Calibri"/>
                <a:ea typeface="Calibri"/>
                <a:cs typeface="Calibri"/>
                <a:sym typeface="Calibri"/>
              </a:rPr>
              <a:t>Fixed momentum 2.7..2.8 [GeV/c]</a:t>
            </a:r>
            <a:endParaRPr sz="1400"/>
          </a:p>
          <a:p>
            <a:pPr marL="0" lvl="0" indent="0" algn="l" rtl="0">
              <a:spcBef>
                <a:spcPts val="360"/>
              </a:spcBef>
              <a:spcAft>
                <a:spcPts val="0"/>
              </a:spcAft>
              <a:buClr>
                <a:schemeClr val="dk1"/>
              </a:buClr>
              <a:buSzPts val="1400"/>
              <a:buFont typeface="Arial"/>
              <a:buNone/>
            </a:pPr>
            <a:endParaRPr/>
          </a:p>
          <a:p>
            <a:pPr marL="0" lvl="0" indent="0" algn="l" rtl="0">
              <a:spcBef>
                <a:spcPts val="0"/>
              </a:spcBef>
              <a:spcAft>
                <a:spcPts val="0"/>
              </a:spcAft>
              <a:buSzPts val="1100"/>
              <a:buNone/>
            </a:pPr>
            <a:endParaRPr sz="2600">
              <a:latin typeface="Calibri"/>
              <a:ea typeface="Calibri"/>
              <a:cs typeface="Calibri"/>
              <a:sym typeface="Calibri"/>
            </a:endParaRPr>
          </a:p>
        </p:txBody>
      </p:sp>
      <p:sp>
        <p:nvSpPr>
          <p:cNvPr id="1223" name="Google Shape;1223;g29afe55b1dc_0_28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2"/>
        <p:cNvGrpSpPr/>
        <p:nvPr/>
      </p:nvGrpSpPr>
      <p:grpSpPr>
        <a:xfrm>
          <a:off x="0" y="0"/>
          <a:ext cx="0" cy="0"/>
          <a:chOff x="0" y="0"/>
          <a:chExt cx="0" cy="0"/>
        </a:xfrm>
      </p:grpSpPr>
      <p:sp>
        <p:nvSpPr>
          <p:cNvPr id="1243" name="Google Shape;1243;g29afe55b1dc_0_37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SzPts val="1100"/>
              <a:buNone/>
            </a:pPr>
            <a:r>
              <a:rPr lang="en-GB" sz="1600">
                <a:latin typeface="Calibri"/>
                <a:ea typeface="Calibri"/>
                <a:cs typeface="Calibri"/>
                <a:sym typeface="Calibri"/>
              </a:rPr>
              <a:t>Monte Carlo simulated events by Pion-gun</a:t>
            </a:r>
            <a:endParaRPr sz="1600">
              <a:latin typeface="Calibri"/>
              <a:ea typeface="Calibri"/>
              <a:cs typeface="Calibri"/>
              <a:sym typeface="Calibri"/>
            </a:endParaRPr>
          </a:p>
          <a:p>
            <a:pPr marL="0" lvl="0" indent="0" algn="l" rtl="0">
              <a:spcBef>
                <a:spcPts val="0"/>
              </a:spcBef>
              <a:spcAft>
                <a:spcPts val="0"/>
              </a:spcAft>
              <a:buSzPts val="1100"/>
              <a:buNone/>
            </a:pPr>
            <a:r>
              <a:rPr lang="en-GB" sz="1600">
                <a:latin typeface="Calibri"/>
                <a:ea typeface="Calibri"/>
                <a:cs typeface="Calibri"/>
                <a:sym typeface="Calibri"/>
              </a:rPr>
              <a:t>Tracks per chamber on average around 5</a:t>
            </a:r>
            <a:endParaRPr sz="1600">
              <a:latin typeface="Calibri"/>
              <a:ea typeface="Calibri"/>
              <a:cs typeface="Calibri"/>
              <a:sym typeface="Calibri"/>
            </a:endParaRPr>
          </a:p>
          <a:p>
            <a:pPr marL="0" lvl="0" indent="0" algn="l" rtl="0">
              <a:spcBef>
                <a:spcPts val="0"/>
              </a:spcBef>
              <a:spcAft>
                <a:spcPts val="0"/>
              </a:spcAft>
              <a:buSzPts val="1100"/>
              <a:buNone/>
            </a:pPr>
            <a:r>
              <a:rPr lang="en-GB" sz="1600">
                <a:latin typeface="Calibri"/>
                <a:ea typeface="Calibri"/>
                <a:cs typeface="Calibri"/>
                <a:sym typeface="Calibri"/>
              </a:rPr>
              <a:t>Fixed momentum 2.7..2.8 [GeV/c]</a:t>
            </a:r>
            <a:endParaRPr sz="1400"/>
          </a:p>
          <a:p>
            <a:pPr marL="0" lvl="0" indent="0" algn="l" rtl="0">
              <a:spcBef>
                <a:spcPts val="360"/>
              </a:spcBef>
              <a:spcAft>
                <a:spcPts val="0"/>
              </a:spcAft>
              <a:buClr>
                <a:schemeClr val="dk1"/>
              </a:buClr>
              <a:buSzPts val="1400"/>
              <a:buFont typeface="Arial"/>
              <a:buNone/>
            </a:pPr>
            <a:endParaRPr/>
          </a:p>
          <a:p>
            <a:pPr marL="0" lvl="0" indent="0" algn="l" rtl="0">
              <a:spcBef>
                <a:spcPts val="0"/>
              </a:spcBef>
              <a:spcAft>
                <a:spcPts val="0"/>
              </a:spcAft>
              <a:buSzPts val="1100"/>
              <a:buNone/>
            </a:pPr>
            <a:endParaRPr sz="2600">
              <a:latin typeface="Calibri"/>
              <a:ea typeface="Calibri"/>
              <a:cs typeface="Calibri"/>
              <a:sym typeface="Calibri"/>
            </a:endParaRPr>
          </a:p>
        </p:txBody>
      </p:sp>
      <p:sp>
        <p:nvSpPr>
          <p:cNvPr id="1244" name="Google Shape;1244;g29afe55b1dc_0_37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191743089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2"/>
        <p:cNvGrpSpPr/>
        <p:nvPr/>
      </p:nvGrpSpPr>
      <p:grpSpPr>
        <a:xfrm>
          <a:off x="0" y="0"/>
          <a:ext cx="0" cy="0"/>
          <a:chOff x="0" y="0"/>
          <a:chExt cx="0" cy="0"/>
        </a:xfrm>
      </p:grpSpPr>
      <p:sp>
        <p:nvSpPr>
          <p:cNvPr id="1243" name="Google Shape;1243;g29afe55b1dc_0_37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SzPts val="1100"/>
              <a:buNone/>
            </a:pPr>
            <a:r>
              <a:rPr lang="en-GB" sz="1600">
                <a:latin typeface="Calibri"/>
                <a:ea typeface="Calibri"/>
                <a:cs typeface="Calibri"/>
                <a:sym typeface="Calibri"/>
              </a:rPr>
              <a:t>Monte Carlo simulated events by Pion-gun</a:t>
            </a:r>
            <a:endParaRPr sz="1600">
              <a:latin typeface="Calibri"/>
              <a:ea typeface="Calibri"/>
              <a:cs typeface="Calibri"/>
              <a:sym typeface="Calibri"/>
            </a:endParaRPr>
          </a:p>
          <a:p>
            <a:pPr marL="0" lvl="0" indent="0" algn="l" rtl="0">
              <a:spcBef>
                <a:spcPts val="0"/>
              </a:spcBef>
              <a:spcAft>
                <a:spcPts val="0"/>
              </a:spcAft>
              <a:buSzPts val="1100"/>
              <a:buNone/>
            </a:pPr>
            <a:r>
              <a:rPr lang="en-GB" sz="1600">
                <a:latin typeface="Calibri"/>
                <a:ea typeface="Calibri"/>
                <a:cs typeface="Calibri"/>
                <a:sym typeface="Calibri"/>
              </a:rPr>
              <a:t>Tracks per chamber on average around 5</a:t>
            </a:r>
            <a:endParaRPr sz="1600">
              <a:latin typeface="Calibri"/>
              <a:ea typeface="Calibri"/>
              <a:cs typeface="Calibri"/>
              <a:sym typeface="Calibri"/>
            </a:endParaRPr>
          </a:p>
          <a:p>
            <a:pPr marL="0" lvl="0" indent="0" algn="l" rtl="0">
              <a:spcBef>
                <a:spcPts val="0"/>
              </a:spcBef>
              <a:spcAft>
                <a:spcPts val="0"/>
              </a:spcAft>
              <a:buSzPts val="1100"/>
              <a:buNone/>
            </a:pPr>
            <a:r>
              <a:rPr lang="en-GB" sz="1600">
                <a:latin typeface="Calibri"/>
                <a:ea typeface="Calibri"/>
                <a:cs typeface="Calibri"/>
                <a:sym typeface="Calibri"/>
              </a:rPr>
              <a:t>Fixed momentum 2.7..2.8 [GeV/c]</a:t>
            </a:r>
            <a:endParaRPr sz="1400"/>
          </a:p>
          <a:p>
            <a:pPr marL="0" lvl="0" indent="0" algn="l" rtl="0">
              <a:spcBef>
                <a:spcPts val="360"/>
              </a:spcBef>
              <a:spcAft>
                <a:spcPts val="0"/>
              </a:spcAft>
              <a:buClr>
                <a:schemeClr val="dk1"/>
              </a:buClr>
              <a:buSzPts val="1400"/>
              <a:buFont typeface="Arial"/>
              <a:buNone/>
            </a:pPr>
            <a:endParaRPr/>
          </a:p>
          <a:p>
            <a:pPr marL="0" lvl="0" indent="0" algn="l" rtl="0">
              <a:spcBef>
                <a:spcPts val="0"/>
              </a:spcBef>
              <a:spcAft>
                <a:spcPts val="0"/>
              </a:spcAft>
              <a:buSzPts val="1100"/>
              <a:buNone/>
            </a:pPr>
            <a:endParaRPr sz="2600">
              <a:latin typeface="Calibri"/>
              <a:ea typeface="Calibri"/>
              <a:cs typeface="Calibri"/>
              <a:sym typeface="Calibri"/>
            </a:endParaRPr>
          </a:p>
        </p:txBody>
      </p:sp>
      <p:sp>
        <p:nvSpPr>
          <p:cNvPr id="1244" name="Google Shape;1244;g29afe55b1dc_0_37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4"/>
        <p:cNvGrpSpPr/>
        <p:nvPr/>
      </p:nvGrpSpPr>
      <p:grpSpPr>
        <a:xfrm>
          <a:off x="0" y="0"/>
          <a:ext cx="0" cy="0"/>
          <a:chOff x="0" y="0"/>
          <a:chExt cx="0" cy="0"/>
        </a:xfrm>
      </p:grpSpPr>
      <p:sp>
        <p:nvSpPr>
          <p:cNvPr id="1265" name="Google Shape;1265;p8: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1266" name="Google Shape;1266;p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7"/>
        <p:cNvGrpSpPr/>
        <p:nvPr/>
      </p:nvGrpSpPr>
      <p:grpSpPr>
        <a:xfrm>
          <a:off x="0" y="0"/>
          <a:ext cx="0" cy="0"/>
          <a:chOff x="0" y="0"/>
          <a:chExt cx="0" cy="0"/>
        </a:xfrm>
      </p:grpSpPr>
      <p:sp>
        <p:nvSpPr>
          <p:cNvPr id="1278" name="Google Shape;1278;g29afe55b1dc_0_67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360"/>
              </a:spcBef>
              <a:spcAft>
                <a:spcPts val="0"/>
              </a:spcAft>
              <a:buClr>
                <a:schemeClr val="dk1"/>
              </a:buClr>
              <a:buSzPts val="1100"/>
              <a:buFont typeface="Arial"/>
              <a:buNone/>
            </a:pPr>
            <a:r>
              <a:rPr lang="en-GB"/>
              <a:t>Credits to Giacomo Volpe https://indico.cern.ch/event/1246704/?view=nicecompact</a:t>
            </a:r>
            <a:endParaRPr/>
          </a:p>
          <a:p>
            <a:pPr marL="0" lvl="0" indent="0" algn="l" rtl="0">
              <a:lnSpc>
                <a:spcPct val="100000"/>
              </a:lnSpc>
              <a:spcBef>
                <a:spcPts val="360"/>
              </a:spcBef>
              <a:spcAft>
                <a:spcPts val="0"/>
              </a:spcAft>
              <a:buSzPts val="1400"/>
              <a:buNone/>
            </a:pPr>
            <a:endParaRPr/>
          </a:p>
        </p:txBody>
      </p:sp>
      <p:sp>
        <p:nvSpPr>
          <p:cNvPr id="1279" name="Google Shape;1279;g29afe55b1dc_0_67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3"/>
        <p:cNvGrpSpPr/>
        <p:nvPr/>
      </p:nvGrpSpPr>
      <p:grpSpPr>
        <a:xfrm>
          <a:off x="0" y="0"/>
          <a:ext cx="0" cy="0"/>
          <a:chOff x="0" y="0"/>
          <a:chExt cx="0" cy="0"/>
        </a:xfrm>
      </p:grpSpPr>
      <p:sp>
        <p:nvSpPr>
          <p:cNvPr id="1294" name="Google Shape;1294;g29afe55b1dc_0_48: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r>
              <a:rPr lang="en-GB"/>
              <a:t>Hadron separation on Run 2 data </a:t>
            </a:r>
            <a:endParaRPr/>
          </a:p>
          <a:p>
            <a:pPr marL="0" lvl="0" indent="0" algn="l" rtl="0">
              <a:spcBef>
                <a:spcPts val="360"/>
              </a:spcBef>
              <a:spcAft>
                <a:spcPts val="0"/>
              </a:spcAft>
              <a:buClr>
                <a:schemeClr val="dk1"/>
              </a:buClr>
              <a:buSzPts val="1100"/>
              <a:buFont typeface="Arial"/>
              <a:buNone/>
            </a:pPr>
            <a:r>
              <a:rPr lang="en-GB"/>
              <a:t>Credits to Giacomo Volpe https://indico.cern.ch/event/1246704/?view=nicecompact</a:t>
            </a:r>
            <a:endParaRPr/>
          </a:p>
          <a:p>
            <a:pPr marL="0" lvl="0" indent="0" algn="l" rtl="0">
              <a:lnSpc>
                <a:spcPct val="100000"/>
              </a:lnSpc>
              <a:spcBef>
                <a:spcPts val="360"/>
              </a:spcBef>
              <a:spcAft>
                <a:spcPts val="0"/>
              </a:spcAft>
              <a:buSzPts val="1400"/>
              <a:buNone/>
            </a:pPr>
            <a:endParaRPr/>
          </a:p>
        </p:txBody>
      </p:sp>
      <p:sp>
        <p:nvSpPr>
          <p:cNvPr id="1295" name="Google Shape;1295;g29afe55b1dc_0_4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9"/>
        <p:cNvGrpSpPr/>
        <p:nvPr/>
      </p:nvGrpSpPr>
      <p:grpSpPr>
        <a:xfrm>
          <a:off x="0" y="0"/>
          <a:ext cx="0" cy="0"/>
          <a:chOff x="0" y="0"/>
          <a:chExt cx="0" cy="0"/>
        </a:xfrm>
      </p:grpSpPr>
      <p:sp>
        <p:nvSpPr>
          <p:cNvPr id="1320" name="Google Shape;1320;g29afe55b1dc_0_80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r>
              <a:rPr lang="en-GB" dirty="0"/>
              <a:t>Hadron separation on Run 2 data </a:t>
            </a:r>
            <a:endParaRPr dirty="0"/>
          </a:p>
          <a:p>
            <a:pPr marL="0" lvl="0" indent="0" algn="l" rtl="0">
              <a:lnSpc>
                <a:spcPct val="100000"/>
              </a:lnSpc>
              <a:spcBef>
                <a:spcPts val="360"/>
              </a:spcBef>
              <a:spcAft>
                <a:spcPts val="0"/>
              </a:spcAft>
              <a:buSzPts val="1400"/>
              <a:buNone/>
            </a:pPr>
            <a:r>
              <a:rPr lang="en-GB" dirty="0"/>
              <a:t>Good separation is seen in the Proton-Proton events, whereas overlapping is seen in the lead-lead events</a:t>
            </a:r>
            <a:endParaRPr dirty="0"/>
          </a:p>
          <a:p>
            <a:pPr marL="0" lvl="0" indent="0" algn="l" rtl="0">
              <a:spcBef>
                <a:spcPts val="360"/>
              </a:spcBef>
              <a:spcAft>
                <a:spcPts val="0"/>
              </a:spcAft>
              <a:buClr>
                <a:schemeClr val="dk1"/>
              </a:buClr>
              <a:buSzPts val="1100"/>
              <a:buFont typeface="Arial"/>
              <a:buNone/>
            </a:pPr>
            <a:r>
              <a:rPr lang="en-GB" dirty="0"/>
              <a:t>Credits to Giacomo Volpe https://indico.cern.ch/event/1246704/?view=nicecompact</a:t>
            </a:r>
            <a:endParaRPr dirty="0"/>
          </a:p>
          <a:p>
            <a:pPr marL="0" lvl="0" indent="0" algn="l" rtl="0">
              <a:lnSpc>
                <a:spcPct val="100000"/>
              </a:lnSpc>
              <a:spcBef>
                <a:spcPts val="360"/>
              </a:spcBef>
              <a:spcAft>
                <a:spcPts val="0"/>
              </a:spcAft>
              <a:buSzPts val="1400"/>
              <a:buNone/>
            </a:pPr>
            <a:endParaRPr dirty="0"/>
          </a:p>
        </p:txBody>
      </p:sp>
      <p:sp>
        <p:nvSpPr>
          <p:cNvPr id="1321" name="Google Shape;1321;g29afe55b1dc_0_80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8"/>
        <p:cNvGrpSpPr/>
        <p:nvPr/>
      </p:nvGrpSpPr>
      <p:grpSpPr>
        <a:xfrm>
          <a:off x="0" y="0"/>
          <a:ext cx="0" cy="0"/>
          <a:chOff x="0" y="0"/>
          <a:chExt cx="0" cy="0"/>
        </a:xfrm>
      </p:grpSpPr>
      <p:sp>
        <p:nvSpPr>
          <p:cNvPr id="1349" name="Google Shape;1349;g29afe55b1dc_0_82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r>
              <a:rPr lang="en-GB"/>
              <a:t>Pion IDentificaiton accuracy distributed over momentums using the HTM on MC data</a:t>
            </a:r>
            <a:endParaRPr/>
          </a:p>
          <a:p>
            <a:pPr marL="0" lvl="0" indent="0" algn="l" rtl="0">
              <a:spcBef>
                <a:spcPts val="360"/>
              </a:spcBef>
              <a:spcAft>
                <a:spcPts val="0"/>
              </a:spcAft>
              <a:buNone/>
            </a:pPr>
            <a:endParaRPr/>
          </a:p>
          <a:p>
            <a:pPr marL="0" lvl="0" indent="0" algn="l" rtl="0">
              <a:spcBef>
                <a:spcPts val="360"/>
              </a:spcBef>
              <a:spcAft>
                <a:spcPts val="0"/>
              </a:spcAft>
              <a:buNone/>
            </a:pPr>
            <a:r>
              <a:rPr lang="en-GB"/>
              <a:t>Credits to Giacomo Volpe https://indico.cern.ch/event/1246704/?view=nicecompact</a:t>
            </a:r>
            <a:endParaRPr/>
          </a:p>
        </p:txBody>
      </p:sp>
      <p:sp>
        <p:nvSpPr>
          <p:cNvPr id="1350" name="Google Shape;1350;g29afe55b1dc_0_82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0"/>
        <p:cNvGrpSpPr/>
        <p:nvPr/>
      </p:nvGrpSpPr>
      <p:grpSpPr>
        <a:xfrm>
          <a:off x="0" y="0"/>
          <a:ext cx="0" cy="0"/>
          <a:chOff x="0" y="0"/>
          <a:chExt cx="0" cy="0"/>
        </a:xfrm>
      </p:grpSpPr>
      <p:sp>
        <p:nvSpPr>
          <p:cNvPr id="1371" name="Google Shape;1371;g29dac71a7ab_2_11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Clr>
                <a:schemeClr val="dk1"/>
              </a:buClr>
              <a:buSzPts val="1100"/>
              <a:buFont typeface="Arial"/>
              <a:buNone/>
            </a:pPr>
            <a:r>
              <a:rPr lang="en-GB"/>
              <a:t>Credits to Giacomo Volpe :</a:t>
            </a:r>
            <a:endParaRPr/>
          </a:p>
          <a:p>
            <a:pPr marL="0" lvl="0" indent="0" algn="l" rtl="0">
              <a:spcBef>
                <a:spcPts val="360"/>
              </a:spcBef>
              <a:spcAft>
                <a:spcPts val="0"/>
              </a:spcAft>
              <a:buClr>
                <a:schemeClr val="dk1"/>
              </a:buClr>
              <a:buSzPts val="1100"/>
              <a:buFont typeface="Arial"/>
              <a:buNone/>
            </a:pPr>
            <a:r>
              <a:rPr lang="en-GB"/>
              <a:t>https://indico.cern.ch/event/1246704/?view=nicecompact</a:t>
            </a:r>
            <a:endParaRPr/>
          </a:p>
        </p:txBody>
      </p:sp>
      <p:sp>
        <p:nvSpPr>
          <p:cNvPr id="1372" name="Google Shape;1372;g29dac71a7ab_2_11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8"/>
        <p:cNvGrpSpPr/>
        <p:nvPr/>
      </p:nvGrpSpPr>
      <p:grpSpPr>
        <a:xfrm>
          <a:off x="0" y="0"/>
          <a:ext cx="0" cy="0"/>
          <a:chOff x="0" y="0"/>
          <a:chExt cx="0" cy="0"/>
        </a:xfrm>
      </p:grpSpPr>
      <p:sp>
        <p:nvSpPr>
          <p:cNvPr id="449" name="Google Shape;449;g29bfa08f312_1_145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r>
              <a:rPr lang="en-GB"/>
              <a:t>Cherenkov photons are emitted if the velocity threshold </a:t>
            </a:r>
            <a:r>
              <a:rPr lang="en-GB" sz="1700">
                <a:latin typeface="Noto Sans Symbols"/>
                <a:ea typeface="Noto Sans Symbols"/>
                <a:cs typeface="Noto Sans Symbols"/>
                <a:sym typeface="Noto Sans Symbols"/>
              </a:rPr>
              <a:t>β</a:t>
            </a:r>
            <a:r>
              <a:rPr lang="en-GB" sz="1700" baseline="-25000">
                <a:latin typeface="Calibri"/>
                <a:ea typeface="Calibri"/>
                <a:cs typeface="Calibri"/>
                <a:sym typeface="Calibri"/>
              </a:rPr>
              <a:t>th</a:t>
            </a:r>
            <a:r>
              <a:rPr lang="en-GB" sz="1700">
                <a:latin typeface="Calibri"/>
                <a:ea typeface="Calibri"/>
                <a:cs typeface="Calibri"/>
                <a:sym typeface="Calibri"/>
              </a:rPr>
              <a:t> = 0.77 is exceeded in the Radiator</a:t>
            </a:r>
            <a:endParaRPr sz="1700">
              <a:latin typeface="Calibri"/>
              <a:ea typeface="Calibri"/>
              <a:cs typeface="Calibri"/>
              <a:sym typeface="Calibri"/>
            </a:endParaRPr>
          </a:p>
          <a:p>
            <a:pPr marL="0" lvl="0" indent="0" algn="l" rtl="0">
              <a:spcBef>
                <a:spcPts val="360"/>
              </a:spcBef>
              <a:spcAft>
                <a:spcPts val="0"/>
              </a:spcAft>
              <a:buNone/>
            </a:pPr>
            <a:endParaRPr sz="1700">
              <a:latin typeface="Calibri"/>
              <a:ea typeface="Calibri"/>
              <a:cs typeface="Calibri"/>
              <a:sym typeface="Calibri"/>
            </a:endParaRPr>
          </a:p>
          <a:p>
            <a:pPr marL="0" lvl="0" indent="0" algn="l" rtl="0">
              <a:spcBef>
                <a:spcPts val="360"/>
              </a:spcBef>
              <a:spcAft>
                <a:spcPts val="0"/>
              </a:spcAft>
              <a:buClr>
                <a:schemeClr val="dk1"/>
              </a:buClr>
              <a:buSzPts val="1100"/>
              <a:buFont typeface="Arial"/>
              <a:buNone/>
            </a:pPr>
            <a:r>
              <a:rPr lang="en-GB"/>
              <a:t>Credits to Giacomo Volpe https://indico.cern.ch/event/1246704/?view=nicecompact</a:t>
            </a:r>
            <a:endParaRPr/>
          </a:p>
          <a:p>
            <a:pPr marL="0" lvl="0" indent="0" algn="l" rtl="0">
              <a:spcBef>
                <a:spcPts val="360"/>
              </a:spcBef>
              <a:spcAft>
                <a:spcPts val="0"/>
              </a:spcAft>
              <a:buNone/>
            </a:pPr>
            <a:endParaRPr sz="1700">
              <a:latin typeface="Calibri"/>
              <a:ea typeface="Calibri"/>
              <a:cs typeface="Calibri"/>
              <a:sym typeface="Calibri"/>
            </a:endParaRPr>
          </a:p>
          <a:p>
            <a:pPr marL="0" lvl="0" indent="0" algn="l" rtl="0">
              <a:spcBef>
                <a:spcPts val="360"/>
              </a:spcBef>
              <a:spcAft>
                <a:spcPts val="0"/>
              </a:spcAft>
              <a:buNone/>
            </a:pPr>
            <a:endParaRPr sz="1700">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GB" sz="1800"/>
              <a:t>The Cherenkov photons are detected using Multi-Wire-Proportional-Chambers (MWPC) flashed with CH4 and equipped with Pad-segmented cathodes</a:t>
            </a:r>
            <a:endParaRPr sz="1800"/>
          </a:p>
          <a:p>
            <a:pPr marL="0" lvl="0" indent="0" algn="l" rtl="0">
              <a:spcBef>
                <a:spcPts val="0"/>
              </a:spcBef>
              <a:spcAft>
                <a:spcPts val="0"/>
              </a:spcAft>
              <a:buClr>
                <a:schemeClr val="dk1"/>
              </a:buClr>
              <a:buSzPts val="1100"/>
              <a:buFont typeface="Arial"/>
              <a:buNone/>
            </a:pPr>
            <a:r>
              <a:rPr lang="en-GB" sz="1800"/>
              <a:t>activated with a 300 nm thick layer of CsI [6, 4].</a:t>
            </a:r>
            <a:endParaRPr sz="1800"/>
          </a:p>
          <a:p>
            <a:pPr marL="0" lvl="0" indent="0" algn="l" rtl="0">
              <a:spcBef>
                <a:spcPts val="0"/>
              </a:spcBef>
              <a:spcAft>
                <a:spcPts val="0"/>
              </a:spcAft>
              <a:buClr>
                <a:schemeClr val="dk1"/>
              </a:buClr>
              <a:buSzPts val="1100"/>
              <a:buFont typeface="Arial"/>
              <a:buNone/>
            </a:pPr>
            <a:r>
              <a:rPr lang="en-GB" sz="1800"/>
              <a:t>In the HMPID, the production of Cherenkov radiation is done by using a radiator medium in the form of liquid C6 F14 (perfluorohexane) [6]. </a:t>
            </a:r>
            <a:endParaRPr sz="1800"/>
          </a:p>
          <a:p>
            <a:pPr marL="0" lvl="0" indent="0" algn="l" rtl="0">
              <a:spcBef>
                <a:spcPts val="360"/>
              </a:spcBef>
              <a:spcAft>
                <a:spcPts val="0"/>
              </a:spcAft>
              <a:buNone/>
            </a:pPr>
            <a:endParaRPr sz="1700">
              <a:latin typeface="Calibri"/>
              <a:ea typeface="Calibri"/>
              <a:cs typeface="Calibri"/>
              <a:sym typeface="Calibri"/>
            </a:endParaRPr>
          </a:p>
        </p:txBody>
      </p:sp>
      <p:sp>
        <p:nvSpPr>
          <p:cNvPr id="450" name="Google Shape;450;g29bfa08f312_1_145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2"/>
        <p:cNvGrpSpPr/>
        <p:nvPr/>
      </p:nvGrpSpPr>
      <p:grpSpPr>
        <a:xfrm>
          <a:off x="0" y="0"/>
          <a:ext cx="0" cy="0"/>
          <a:chOff x="0" y="0"/>
          <a:chExt cx="0" cy="0"/>
        </a:xfrm>
      </p:grpSpPr>
      <p:sp>
        <p:nvSpPr>
          <p:cNvPr id="463" name="Google Shape;463;g29bfa08f312_1_31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Clr>
                <a:schemeClr val="dk1"/>
              </a:buClr>
              <a:buSzPts val="1100"/>
              <a:buFont typeface="Arial"/>
              <a:buNone/>
            </a:pPr>
            <a:r>
              <a:rPr lang="en-GB"/>
              <a:t>Credits to Giacomo Volpe https://indico.cern.ch/event/1246704/?view=nicecompact</a:t>
            </a:r>
            <a:endParaRPr/>
          </a:p>
          <a:p>
            <a:pPr marL="0" lvl="0" indent="0" algn="l" rtl="0">
              <a:spcBef>
                <a:spcPts val="360"/>
              </a:spcBef>
              <a:spcAft>
                <a:spcPts val="0"/>
              </a:spcAft>
              <a:buNone/>
            </a:pPr>
            <a:endParaRPr/>
          </a:p>
        </p:txBody>
      </p:sp>
      <p:sp>
        <p:nvSpPr>
          <p:cNvPr id="464" name="Google Shape;464;g29bfa08f312_1_31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6"/>
        <p:cNvGrpSpPr/>
        <p:nvPr/>
      </p:nvGrpSpPr>
      <p:grpSpPr>
        <a:xfrm>
          <a:off x="0" y="0"/>
          <a:ext cx="0" cy="0"/>
          <a:chOff x="0" y="0"/>
          <a:chExt cx="0" cy="0"/>
        </a:xfrm>
      </p:grpSpPr>
      <p:sp>
        <p:nvSpPr>
          <p:cNvPr id="487" name="Google Shape;487;g29bfa08f312_1_41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488" name="Google Shape;488;g29bfa08f312_1_41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5"/>
        <p:cNvGrpSpPr/>
        <p:nvPr/>
      </p:nvGrpSpPr>
      <p:grpSpPr>
        <a:xfrm>
          <a:off x="0" y="0"/>
          <a:ext cx="0" cy="0"/>
          <a:chOff x="0" y="0"/>
          <a:chExt cx="0" cy="0"/>
        </a:xfrm>
      </p:grpSpPr>
      <p:sp>
        <p:nvSpPr>
          <p:cNvPr id="496" name="Google Shape;496;g29bfa08f312_1_182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r>
              <a:rPr lang="en-GB"/>
              <a:t>Credits to Giacomo Volpe https://indico.cern.ch/event/1246704/?view=nicecompact</a:t>
            </a:r>
            <a:endParaRPr/>
          </a:p>
          <a:p>
            <a:pPr marL="0" lvl="0" indent="0" algn="l" rtl="0">
              <a:spcBef>
                <a:spcPts val="360"/>
              </a:spcBef>
              <a:spcAft>
                <a:spcPts val="0"/>
              </a:spcAft>
              <a:buNone/>
            </a:pPr>
            <a:endParaRPr/>
          </a:p>
        </p:txBody>
      </p:sp>
      <p:sp>
        <p:nvSpPr>
          <p:cNvPr id="497" name="Google Shape;497;g29bfa08f312_1_182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Vuota" type="blank">
  <p:cSld name="BLANK">
    <p:spTree>
      <p:nvGrpSpPr>
        <p:cNvPr id="1" name="Shape 15"/>
        <p:cNvGrpSpPr/>
        <p:nvPr/>
      </p:nvGrpSpPr>
      <p:grpSpPr>
        <a:xfrm>
          <a:off x="0" y="0"/>
          <a:ext cx="0" cy="0"/>
          <a:chOff x="0" y="0"/>
          <a:chExt cx="0" cy="0"/>
        </a:xfrm>
      </p:grpSpPr>
      <p:sp>
        <p:nvSpPr>
          <p:cNvPr id="16" name="Google Shape;16;p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 name="Google Shape;18;p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Assertion Evidence">
  <p:cSld name="Assertion Evidence">
    <p:spTree>
      <p:nvGrpSpPr>
        <p:cNvPr id="1" name="Shape 84"/>
        <p:cNvGrpSpPr/>
        <p:nvPr/>
      </p:nvGrpSpPr>
      <p:grpSpPr>
        <a:xfrm>
          <a:off x="0" y="0"/>
          <a:ext cx="0" cy="0"/>
          <a:chOff x="0" y="0"/>
          <a:chExt cx="0" cy="0"/>
        </a:xfrm>
      </p:grpSpPr>
      <p:sp>
        <p:nvSpPr>
          <p:cNvPr id="85" name="Google Shape;85;p13"/>
          <p:cNvSpPr txBox="1">
            <a:spLocks noGrp="1"/>
          </p:cNvSpPr>
          <p:nvPr>
            <p:ph type="body" idx="1"/>
          </p:nvPr>
        </p:nvSpPr>
        <p:spPr>
          <a:xfrm>
            <a:off x="695335" y="2736715"/>
            <a:ext cx="1819200" cy="410400"/>
          </a:xfrm>
          <a:prstGeom prst="rect">
            <a:avLst/>
          </a:prstGeom>
          <a:noFill/>
          <a:ln>
            <a:noFill/>
          </a:ln>
        </p:spPr>
        <p:txBody>
          <a:bodyPr spcFirstLastPara="1" wrap="square" lIns="0" tIns="0" rIns="0" bIns="0" anchor="t" anchorCtr="0">
            <a:spAutoFit/>
          </a:bodyPr>
          <a:lstStyle>
            <a:lvl1pPr marL="457200" marR="0" lvl="0" indent="-228600" algn="l" rtl="0">
              <a:lnSpc>
                <a:spcPct val="100000"/>
              </a:lnSpc>
              <a:spcBef>
                <a:spcPts val="0"/>
              </a:spcBef>
              <a:spcAft>
                <a:spcPts val="0"/>
              </a:spcAft>
              <a:buClr>
                <a:srgbClr val="000000"/>
              </a:buClr>
              <a:buSzPts val="2000"/>
              <a:buFont typeface="Calibri"/>
              <a:buNone/>
              <a:defRPr sz="2000" b="1" i="0" u="none" strike="noStrike" cap="none">
                <a:solidFill>
                  <a:srgbClr val="000000"/>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1371600" marR="0" lvl="2"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1828800" marR="0" lvl="3"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2286000" marR="0" lvl="4"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6" name="Google Shape;86;p13"/>
          <p:cNvSpPr txBox="1">
            <a:spLocks noGrp="1"/>
          </p:cNvSpPr>
          <p:nvPr>
            <p:ph type="title"/>
          </p:nvPr>
        </p:nvSpPr>
        <p:spPr>
          <a:xfrm>
            <a:off x="73152" y="97536"/>
            <a:ext cx="8862900" cy="533700"/>
          </a:xfrm>
          <a:prstGeom prst="rect">
            <a:avLst/>
          </a:prstGeom>
          <a:noFill/>
          <a:ln>
            <a:noFill/>
          </a:ln>
        </p:spPr>
        <p:txBody>
          <a:bodyPr spcFirstLastPara="1" wrap="square" lIns="0" tIns="0" rIns="0" bIns="0" anchor="t" anchorCtr="0">
            <a:spAutoFit/>
          </a:bodyPr>
          <a:lstStyle>
            <a:lvl1pPr marR="0" lvl="0" algn="l" rtl="0">
              <a:lnSpc>
                <a:spcPct val="100000"/>
              </a:lnSpc>
              <a:spcBef>
                <a:spcPts val="0"/>
              </a:spcBef>
              <a:spcAft>
                <a:spcPts val="0"/>
              </a:spcAft>
              <a:buClr>
                <a:srgbClr val="000000"/>
              </a:buClr>
              <a:buSzPts val="2600"/>
              <a:buFont typeface="Calibri"/>
              <a:buNone/>
              <a:defRPr sz="2600" b="1" i="0" u="none" strike="noStrike" cap="none">
                <a:solidFill>
                  <a:srgbClr val="000000"/>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87" name="Google Shape;87;p13"/>
          <p:cNvSpPr txBox="1">
            <a:spLocks noGrp="1"/>
          </p:cNvSpPr>
          <p:nvPr>
            <p:ph type="sldNum" idx="12"/>
          </p:nvPr>
        </p:nvSpPr>
        <p:spPr>
          <a:xfrm>
            <a:off x="63050" y="6384532"/>
            <a:ext cx="456000" cy="338700"/>
          </a:xfrm>
          <a:prstGeom prst="rect">
            <a:avLst/>
          </a:prstGeom>
          <a:noFill/>
          <a:ln>
            <a:noFill/>
          </a:ln>
        </p:spPr>
        <p:txBody>
          <a:bodyPr spcFirstLastPara="1" wrap="square" lIns="91425" tIns="45700" rIns="91425" bIns="45700" anchor="t" anchorCtr="0">
            <a:spAutoFit/>
          </a:bodyPr>
          <a:lstStyle>
            <a:lvl1pPr marL="0" marR="0" lvl="0" indent="0" algn="r" rtl="0">
              <a:lnSpc>
                <a:spcPct val="100000"/>
              </a:lnSpc>
              <a:spcBef>
                <a:spcPts val="0"/>
              </a:spcBef>
              <a:spcAft>
                <a:spcPts val="0"/>
              </a:spcAft>
              <a:buClr>
                <a:srgbClr val="888888"/>
              </a:buClr>
              <a:buSzPts val="1600"/>
              <a:buFont typeface="Calibri"/>
              <a:buNone/>
              <a:defRPr sz="16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888888"/>
              </a:buClr>
              <a:buSzPts val="1600"/>
              <a:buFont typeface="Calibri"/>
              <a:buNone/>
              <a:defRPr sz="16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888888"/>
              </a:buClr>
              <a:buSzPts val="1600"/>
              <a:buFont typeface="Calibri"/>
              <a:buNone/>
              <a:defRPr sz="16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888888"/>
              </a:buClr>
              <a:buSzPts val="1600"/>
              <a:buFont typeface="Calibri"/>
              <a:buNone/>
              <a:defRPr sz="16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888888"/>
              </a:buClr>
              <a:buSzPts val="1600"/>
              <a:buFont typeface="Calibri"/>
              <a:buNone/>
              <a:defRPr sz="16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888888"/>
              </a:buClr>
              <a:buSzPts val="1600"/>
              <a:buFont typeface="Calibri"/>
              <a:buNone/>
              <a:defRPr sz="16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888888"/>
              </a:buClr>
              <a:buSzPts val="1600"/>
              <a:buFont typeface="Calibri"/>
              <a:buNone/>
              <a:defRPr sz="16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888888"/>
              </a:buClr>
              <a:buSzPts val="1600"/>
              <a:buFont typeface="Calibri"/>
              <a:buNone/>
              <a:defRPr sz="16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888888"/>
              </a:buClr>
              <a:buSzPts val="1600"/>
              <a:buFont typeface="Calibri"/>
              <a:buNone/>
              <a:defRPr sz="16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uota" type="blank">
  <p:cSld name="BLANK">
    <p:spTree>
      <p:nvGrpSpPr>
        <p:cNvPr id="1" name="Shape 94"/>
        <p:cNvGrpSpPr/>
        <p:nvPr/>
      </p:nvGrpSpPr>
      <p:grpSpPr>
        <a:xfrm>
          <a:off x="0" y="0"/>
          <a:ext cx="0" cy="0"/>
          <a:chOff x="0" y="0"/>
          <a:chExt cx="0" cy="0"/>
        </a:xfrm>
      </p:grpSpPr>
      <p:sp>
        <p:nvSpPr>
          <p:cNvPr id="95" name="Google Shape;95;p15"/>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96" name="Google Shape;96;p15"/>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97" name="Google Shape;97;p15"/>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None/>
              <a:defRPr sz="1200" b="0" i="0" u="none" strike="noStrike" cap="none">
                <a:solidFill>
                  <a:srgbClr val="898989"/>
                </a:solidFill>
                <a:latin typeface="Arial"/>
                <a:ea typeface="Arial"/>
                <a:cs typeface="Arial"/>
                <a:sym typeface="Arial"/>
              </a:defRPr>
            </a:lvl1pPr>
            <a:lvl2pPr marL="0" marR="0" lvl="1" indent="0" algn="r" rtl="0">
              <a:spcBef>
                <a:spcPts val="0"/>
              </a:spcBef>
              <a:spcAft>
                <a:spcPts val="0"/>
              </a:spcAft>
              <a:buNone/>
              <a:defRPr sz="1200" b="0" i="0" u="none" strike="noStrike" cap="none">
                <a:solidFill>
                  <a:srgbClr val="898989"/>
                </a:solidFill>
                <a:latin typeface="Arial"/>
                <a:ea typeface="Arial"/>
                <a:cs typeface="Arial"/>
                <a:sym typeface="Arial"/>
              </a:defRPr>
            </a:lvl2pPr>
            <a:lvl3pPr marL="0" marR="0" lvl="2" indent="0" algn="r" rtl="0">
              <a:spcBef>
                <a:spcPts val="0"/>
              </a:spcBef>
              <a:spcAft>
                <a:spcPts val="0"/>
              </a:spcAft>
              <a:buNone/>
              <a:defRPr sz="1200" b="0" i="0" u="none" strike="noStrike" cap="none">
                <a:solidFill>
                  <a:srgbClr val="898989"/>
                </a:solidFill>
                <a:latin typeface="Arial"/>
                <a:ea typeface="Arial"/>
                <a:cs typeface="Arial"/>
                <a:sym typeface="Arial"/>
              </a:defRPr>
            </a:lvl3pPr>
            <a:lvl4pPr marL="0" marR="0" lvl="3" indent="0" algn="r" rtl="0">
              <a:spcBef>
                <a:spcPts val="0"/>
              </a:spcBef>
              <a:spcAft>
                <a:spcPts val="0"/>
              </a:spcAft>
              <a:buNone/>
              <a:defRPr sz="1200" b="0" i="0" u="none" strike="noStrike" cap="none">
                <a:solidFill>
                  <a:srgbClr val="898989"/>
                </a:solidFill>
                <a:latin typeface="Arial"/>
                <a:ea typeface="Arial"/>
                <a:cs typeface="Arial"/>
                <a:sym typeface="Arial"/>
              </a:defRPr>
            </a:lvl4pPr>
            <a:lvl5pPr marL="0" marR="0" lvl="4" indent="0" algn="r" rtl="0">
              <a:spcBef>
                <a:spcPts val="0"/>
              </a:spcBef>
              <a:spcAft>
                <a:spcPts val="0"/>
              </a:spcAft>
              <a:buNone/>
              <a:defRPr sz="1200" b="0" i="0" u="none" strike="noStrike" cap="none">
                <a:solidFill>
                  <a:srgbClr val="898989"/>
                </a:solidFill>
                <a:latin typeface="Arial"/>
                <a:ea typeface="Arial"/>
                <a:cs typeface="Arial"/>
                <a:sym typeface="Arial"/>
              </a:defRPr>
            </a:lvl5pPr>
            <a:lvl6pPr marL="0" marR="0" lvl="5" indent="0" algn="r" rtl="0">
              <a:spcBef>
                <a:spcPts val="0"/>
              </a:spcBef>
              <a:spcAft>
                <a:spcPts val="0"/>
              </a:spcAft>
              <a:buNone/>
              <a:defRPr sz="1200" b="0" i="0" u="none" strike="noStrike" cap="none">
                <a:solidFill>
                  <a:srgbClr val="898989"/>
                </a:solidFill>
                <a:latin typeface="Arial"/>
                <a:ea typeface="Arial"/>
                <a:cs typeface="Arial"/>
                <a:sym typeface="Arial"/>
              </a:defRPr>
            </a:lvl6pPr>
            <a:lvl7pPr marL="0" marR="0" lvl="6" indent="0" algn="r" rtl="0">
              <a:spcBef>
                <a:spcPts val="0"/>
              </a:spcBef>
              <a:spcAft>
                <a:spcPts val="0"/>
              </a:spcAft>
              <a:buNone/>
              <a:defRPr sz="1200" b="0" i="0" u="none" strike="noStrike" cap="none">
                <a:solidFill>
                  <a:srgbClr val="898989"/>
                </a:solidFill>
                <a:latin typeface="Arial"/>
                <a:ea typeface="Arial"/>
                <a:cs typeface="Arial"/>
                <a:sym typeface="Arial"/>
              </a:defRPr>
            </a:lvl7pPr>
            <a:lvl8pPr marL="0" marR="0" lvl="7" indent="0" algn="r" rtl="0">
              <a:spcBef>
                <a:spcPts val="0"/>
              </a:spcBef>
              <a:spcAft>
                <a:spcPts val="0"/>
              </a:spcAft>
              <a:buNone/>
              <a:defRPr sz="1200" b="0" i="0" u="none" strike="noStrike" cap="none">
                <a:solidFill>
                  <a:srgbClr val="898989"/>
                </a:solidFill>
                <a:latin typeface="Arial"/>
                <a:ea typeface="Arial"/>
                <a:cs typeface="Arial"/>
                <a:sym typeface="Arial"/>
              </a:defRPr>
            </a:lvl8pPr>
            <a:lvl9pPr marL="0" marR="0" lvl="8" indent="0" algn="r" rtl="0">
              <a:spcBef>
                <a:spcPts val="0"/>
              </a:spcBef>
              <a:spcAft>
                <a:spcPts val="0"/>
              </a:spcAft>
              <a:buNone/>
              <a:defRPr sz="1200" b="0" i="0" u="none" strike="noStrike" cap="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olo titolo" type="titleOnly">
  <p:cSld name="TITLE_ONLY">
    <p:spTree>
      <p:nvGrpSpPr>
        <p:cNvPr id="1" name="Shape 98"/>
        <p:cNvGrpSpPr/>
        <p:nvPr/>
      </p:nvGrpSpPr>
      <p:grpSpPr>
        <a:xfrm>
          <a:off x="0" y="0"/>
          <a:ext cx="0" cy="0"/>
          <a:chOff x="0" y="0"/>
          <a:chExt cx="0" cy="0"/>
        </a:xfrm>
      </p:grpSpPr>
      <p:sp>
        <p:nvSpPr>
          <p:cNvPr id="99" name="Google Shape;99;p1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00" name="Google Shape;100;p16"/>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01" name="Google Shape;101;p16"/>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02" name="Google Shape;102;p16"/>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None/>
              <a:defRPr sz="1200" b="0" i="0" u="none" strike="noStrike" cap="none">
                <a:solidFill>
                  <a:srgbClr val="898989"/>
                </a:solidFill>
                <a:latin typeface="Arial"/>
                <a:ea typeface="Arial"/>
                <a:cs typeface="Arial"/>
                <a:sym typeface="Arial"/>
              </a:defRPr>
            </a:lvl1pPr>
            <a:lvl2pPr marL="0" marR="0" lvl="1" indent="0" algn="r" rtl="0">
              <a:spcBef>
                <a:spcPts val="0"/>
              </a:spcBef>
              <a:spcAft>
                <a:spcPts val="0"/>
              </a:spcAft>
              <a:buNone/>
              <a:defRPr sz="1200" b="0" i="0" u="none" strike="noStrike" cap="none">
                <a:solidFill>
                  <a:srgbClr val="898989"/>
                </a:solidFill>
                <a:latin typeface="Arial"/>
                <a:ea typeface="Arial"/>
                <a:cs typeface="Arial"/>
                <a:sym typeface="Arial"/>
              </a:defRPr>
            </a:lvl2pPr>
            <a:lvl3pPr marL="0" marR="0" lvl="2" indent="0" algn="r" rtl="0">
              <a:spcBef>
                <a:spcPts val="0"/>
              </a:spcBef>
              <a:spcAft>
                <a:spcPts val="0"/>
              </a:spcAft>
              <a:buNone/>
              <a:defRPr sz="1200" b="0" i="0" u="none" strike="noStrike" cap="none">
                <a:solidFill>
                  <a:srgbClr val="898989"/>
                </a:solidFill>
                <a:latin typeface="Arial"/>
                <a:ea typeface="Arial"/>
                <a:cs typeface="Arial"/>
                <a:sym typeface="Arial"/>
              </a:defRPr>
            </a:lvl3pPr>
            <a:lvl4pPr marL="0" marR="0" lvl="3" indent="0" algn="r" rtl="0">
              <a:spcBef>
                <a:spcPts val="0"/>
              </a:spcBef>
              <a:spcAft>
                <a:spcPts val="0"/>
              </a:spcAft>
              <a:buNone/>
              <a:defRPr sz="1200" b="0" i="0" u="none" strike="noStrike" cap="none">
                <a:solidFill>
                  <a:srgbClr val="898989"/>
                </a:solidFill>
                <a:latin typeface="Arial"/>
                <a:ea typeface="Arial"/>
                <a:cs typeface="Arial"/>
                <a:sym typeface="Arial"/>
              </a:defRPr>
            </a:lvl4pPr>
            <a:lvl5pPr marL="0" marR="0" lvl="4" indent="0" algn="r" rtl="0">
              <a:spcBef>
                <a:spcPts val="0"/>
              </a:spcBef>
              <a:spcAft>
                <a:spcPts val="0"/>
              </a:spcAft>
              <a:buNone/>
              <a:defRPr sz="1200" b="0" i="0" u="none" strike="noStrike" cap="none">
                <a:solidFill>
                  <a:srgbClr val="898989"/>
                </a:solidFill>
                <a:latin typeface="Arial"/>
                <a:ea typeface="Arial"/>
                <a:cs typeface="Arial"/>
                <a:sym typeface="Arial"/>
              </a:defRPr>
            </a:lvl5pPr>
            <a:lvl6pPr marL="0" marR="0" lvl="5" indent="0" algn="r" rtl="0">
              <a:spcBef>
                <a:spcPts val="0"/>
              </a:spcBef>
              <a:spcAft>
                <a:spcPts val="0"/>
              </a:spcAft>
              <a:buNone/>
              <a:defRPr sz="1200" b="0" i="0" u="none" strike="noStrike" cap="none">
                <a:solidFill>
                  <a:srgbClr val="898989"/>
                </a:solidFill>
                <a:latin typeface="Arial"/>
                <a:ea typeface="Arial"/>
                <a:cs typeface="Arial"/>
                <a:sym typeface="Arial"/>
              </a:defRPr>
            </a:lvl6pPr>
            <a:lvl7pPr marL="0" marR="0" lvl="6" indent="0" algn="r" rtl="0">
              <a:spcBef>
                <a:spcPts val="0"/>
              </a:spcBef>
              <a:spcAft>
                <a:spcPts val="0"/>
              </a:spcAft>
              <a:buNone/>
              <a:defRPr sz="1200" b="0" i="0" u="none" strike="noStrike" cap="none">
                <a:solidFill>
                  <a:srgbClr val="898989"/>
                </a:solidFill>
                <a:latin typeface="Arial"/>
                <a:ea typeface="Arial"/>
                <a:cs typeface="Arial"/>
                <a:sym typeface="Arial"/>
              </a:defRPr>
            </a:lvl7pPr>
            <a:lvl8pPr marL="0" marR="0" lvl="7" indent="0" algn="r" rtl="0">
              <a:spcBef>
                <a:spcPts val="0"/>
              </a:spcBef>
              <a:spcAft>
                <a:spcPts val="0"/>
              </a:spcAft>
              <a:buNone/>
              <a:defRPr sz="1200" b="0" i="0" u="none" strike="noStrike" cap="none">
                <a:solidFill>
                  <a:srgbClr val="898989"/>
                </a:solidFill>
                <a:latin typeface="Arial"/>
                <a:ea typeface="Arial"/>
                <a:cs typeface="Arial"/>
                <a:sym typeface="Arial"/>
              </a:defRPr>
            </a:lvl8pPr>
            <a:lvl9pPr marL="0" marR="0" lvl="8" indent="0" algn="r" rtl="0">
              <a:spcBef>
                <a:spcPts val="0"/>
              </a:spcBef>
              <a:spcAft>
                <a:spcPts val="0"/>
              </a:spcAft>
              <a:buNone/>
              <a:defRPr sz="1200" b="0" i="0" u="none" strike="noStrike" cap="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Diapositiva titolo" type="title">
  <p:cSld name="TITLE">
    <p:spTree>
      <p:nvGrpSpPr>
        <p:cNvPr id="1" name="Shape 103"/>
        <p:cNvGrpSpPr/>
        <p:nvPr/>
      </p:nvGrpSpPr>
      <p:grpSpPr>
        <a:xfrm>
          <a:off x="0" y="0"/>
          <a:ext cx="0" cy="0"/>
          <a:chOff x="0" y="0"/>
          <a:chExt cx="0" cy="0"/>
        </a:xfrm>
      </p:grpSpPr>
      <p:sp>
        <p:nvSpPr>
          <p:cNvPr id="104" name="Google Shape;104;p17"/>
          <p:cNvSpPr txBox="1">
            <a:spLocks noGrp="1"/>
          </p:cNvSpPr>
          <p:nvPr>
            <p:ph type="ctrTitle"/>
          </p:nvPr>
        </p:nvSpPr>
        <p:spPr>
          <a:xfrm>
            <a:off x="685800" y="2130425"/>
            <a:ext cx="7772400" cy="14700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05" name="Google Shape;105;p17"/>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Autofit/>
          </a:bodyPr>
          <a:lstStyle>
            <a:lvl1pPr lvl="0" algn="ctr" rtl="0">
              <a:spcBef>
                <a:spcPts val="640"/>
              </a:spcBef>
              <a:spcAft>
                <a:spcPts val="0"/>
              </a:spcAft>
              <a:buClr>
                <a:srgbClr val="888888"/>
              </a:buClr>
              <a:buSzPts val="3200"/>
              <a:buNone/>
              <a:defRPr>
                <a:solidFill>
                  <a:srgbClr val="888888"/>
                </a:solidFill>
              </a:defRPr>
            </a:lvl1pPr>
            <a:lvl2pPr lvl="1" algn="ctr" rtl="0">
              <a:spcBef>
                <a:spcPts val="560"/>
              </a:spcBef>
              <a:spcAft>
                <a:spcPts val="0"/>
              </a:spcAft>
              <a:buClr>
                <a:srgbClr val="888888"/>
              </a:buClr>
              <a:buSzPts val="2800"/>
              <a:buNone/>
              <a:defRPr>
                <a:solidFill>
                  <a:srgbClr val="888888"/>
                </a:solidFill>
              </a:defRPr>
            </a:lvl2pPr>
            <a:lvl3pPr lvl="2" algn="ctr" rtl="0">
              <a:spcBef>
                <a:spcPts val="480"/>
              </a:spcBef>
              <a:spcAft>
                <a:spcPts val="0"/>
              </a:spcAft>
              <a:buClr>
                <a:srgbClr val="888888"/>
              </a:buClr>
              <a:buSzPts val="2400"/>
              <a:buNone/>
              <a:defRPr>
                <a:solidFill>
                  <a:srgbClr val="888888"/>
                </a:solidFill>
              </a:defRPr>
            </a:lvl3pPr>
            <a:lvl4pPr lvl="3" algn="ctr" rtl="0">
              <a:spcBef>
                <a:spcPts val="400"/>
              </a:spcBef>
              <a:spcAft>
                <a:spcPts val="0"/>
              </a:spcAft>
              <a:buClr>
                <a:srgbClr val="888888"/>
              </a:buClr>
              <a:buSzPts val="2000"/>
              <a:buNone/>
              <a:defRPr>
                <a:solidFill>
                  <a:srgbClr val="888888"/>
                </a:solidFill>
              </a:defRPr>
            </a:lvl4pPr>
            <a:lvl5pPr lvl="4" algn="ctr" rtl="0">
              <a:spcBef>
                <a:spcPts val="400"/>
              </a:spcBef>
              <a:spcAft>
                <a:spcPts val="0"/>
              </a:spcAft>
              <a:buClr>
                <a:srgbClr val="888888"/>
              </a:buClr>
              <a:buSzPts val="2000"/>
              <a:buNone/>
              <a:defRPr>
                <a:solidFill>
                  <a:srgbClr val="888888"/>
                </a:solidFill>
              </a:defRPr>
            </a:lvl5pPr>
            <a:lvl6pPr lvl="5" algn="ctr" rtl="0">
              <a:spcBef>
                <a:spcPts val="400"/>
              </a:spcBef>
              <a:spcAft>
                <a:spcPts val="0"/>
              </a:spcAft>
              <a:buClr>
                <a:srgbClr val="888888"/>
              </a:buClr>
              <a:buSzPts val="2000"/>
              <a:buNone/>
              <a:defRPr>
                <a:solidFill>
                  <a:srgbClr val="888888"/>
                </a:solidFill>
              </a:defRPr>
            </a:lvl6pPr>
            <a:lvl7pPr lvl="6" algn="ctr" rtl="0">
              <a:spcBef>
                <a:spcPts val="400"/>
              </a:spcBef>
              <a:spcAft>
                <a:spcPts val="0"/>
              </a:spcAft>
              <a:buClr>
                <a:srgbClr val="888888"/>
              </a:buClr>
              <a:buSzPts val="2000"/>
              <a:buNone/>
              <a:defRPr>
                <a:solidFill>
                  <a:srgbClr val="888888"/>
                </a:solidFill>
              </a:defRPr>
            </a:lvl7pPr>
            <a:lvl8pPr lvl="7" algn="ctr" rtl="0">
              <a:spcBef>
                <a:spcPts val="400"/>
              </a:spcBef>
              <a:spcAft>
                <a:spcPts val="0"/>
              </a:spcAft>
              <a:buClr>
                <a:srgbClr val="888888"/>
              </a:buClr>
              <a:buSzPts val="2000"/>
              <a:buNone/>
              <a:defRPr>
                <a:solidFill>
                  <a:srgbClr val="888888"/>
                </a:solidFill>
              </a:defRPr>
            </a:lvl8pPr>
            <a:lvl9pPr lvl="8" algn="ctr" rtl="0">
              <a:spcBef>
                <a:spcPts val="400"/>
              </a:spcBef>
              <a:spcAft>
                <a:spcPts val="0"/>
              </a:spcAft>
              <a:buClr>
                <a:srgbClr val="888888"/>
              </a:buClr>
              <a:buSzPts val="2000"/>
              <a:buNone/>
              <a:defRPr>
                <a:solidFill>
                  <a:srgbClr val="888888"/>
                </a:solidFill>
              </a:defRPr>
            </a:lvl9pPr>
          </a:lstStyle>
          <a:p>
            <a:endParaRPr/>
          </a:p>
        </p:txBody>
      </p:sp>
      <p:sp>
        <p:nvSpPr>
          <p:cNvPr id="106" name="Google Shape;106;p17"/>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07" name="Google Shape;107;p17"/>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08" name="Google Shape;108;p17"/>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None/>
              <a:defRPr sz="1200" b="0" i="0" u="none" strike="noStrike" cap="none">
                <a:solidFill>
                  <a:srgbClr val="898989"/>
                </a:solidFill>
                <a:latin typeface="Arial"/>
                <a:ea typeface="Arial"/>
                <a:cs typeface="Arial"/>
                <a:sym typeface="Arial"/>
              </a:defRPr>
            </a:lvl1pPr>
            <a:lvl2pPr marL="0" marR="0" lvl="1" indent="0" algn="r" rtl="0">
              <a:spcBef>
                <a:spcPts val="0"/>
              </a:spcBef>
              <a:spcAft>
                <a:spcPts val="0"/>
              </a:spcAft>
              <a:buNone/>
              <a:defRPr sz="1200" b="0" i="0" u="none" strike="noStrike" cap="none">
                <a:solidFill>
                  <a:srgbClr val="898989"/>
                </a:solidFill>
                <a:latin typeface="Arial"/>
                <a:ea typeface="Arial"/>
                <a:cs typeface="Arial"/>
                <a:sym typeface="Arial"/>
              </a:defRPr>
            </a:lvl2pPr>
            <a:lvl3pPr marL="0" marR="0" lvl="2" indent="0" algn="r" rtl="0">
              <a:spcBef>
                <a:spcPts val="0"/>
              </a:spcBef>
              <a:spcAft>
                <a:spcPts val="0"/>
              </a:spcAft>
              <a:buNone/>
              <a:defRPr sz="1200" b="0" i="0" u="none" strike="noStrike" cap="none">
                <a:solidFill>
                  <a:srgbClr val="898989"/>
                </a:solidFill>
                <a:latin typeface="Arial"/>
                <a:ea typeface="Arial"/>
                <a:cs typeface="Arial"/>
                <a:sym typeface="Arial"/>
              </a:defRPr>
            </a:lvl3pPr>
            <a:lvl4pPr marL="0" marR="0" lvl="3" indent="0" algn="r" rtl="0">
              <a:spcBef>
                <a:spcPts val="0"/>
              </a:spcBef>
              <a:spcAft>
                <a:spcPts val="0"/>
              </a:spcAft>
              <a:buNone/>
              <a:defRPr sz="1200" b="0" i="0" u="none" strike="noStrike" cap="none">
                <a:solidFill>
                  <a:srgbClr val="898989"/>
                </a:solidFill>
                <a:latin typeface="Arial"/>
                <a:ea typeface="Arial"/>
                <a:cs typeface="Arial"/>
                <a:sym typeface="Arial"/>
              </a:defRPr>
            </a:lvl4pPr>
            <a:lvl5pPr marL="0" marR="0" lvl="4" indent="0" algn="r" rtl="0">
              <a:spcBef>
                <a:spcPts val="0"/>
              </a:spcBef>
              <a:spcAft>
                <a:spcPts val="0"/>
              </a:spcAft>
              <a:buNone/>
              <a:defRPr sz="1200" b="0" i="0" u="none" strike="noStrike" cap="none">
                <a:solidFill>
                  <a:srgbClr val="898989"/>
                </a:solidFill>
                <a:latin typeface="Arial"/>
                <a:ea typeface="Arial"/>
                <a:cs typeface="Arial"/>
                <a:sym typeface="Arial"/>
              </a:defRPr>
            </a:lvl5pPr>
            <a:lvl6pPr marL="0" marR="0" lvl="5" indent="0" algn="r" rtl="0">
              <a:spcBef>
                <a:spcPts val="0"/>
              </a:spcBef>
              <a:spcAft>
                <a:spcPts val="0"/>
              </a:spcAft>
              <a:buNone/>
              <a:defRPr sz="1200" b="0" i="0" u="none" strike="noStrike" cap="none">
                <a:solidFill>
                  <a:srgbClr val="898989"/>
                </a:solidFill>
                <a:latin typeface="Arial"/>
                <a:ea typeface="Arial"/>
                <a:cs typeface="Arial"/>
                <a:sym typeface="Arial"/>
              </a:defRPr>
            </a:lvl6pPr>
            <a:lvl7pPr marL="0" marR="0" lvl="6" indent="0" algn="r" rtl="0">
              <a:spcBef>
                <a:spcPts val="0"/>
              </a:spcBef>
              <a:spcAft>
                <a:spcPts val="0"/>
              </a:spcAft>
              <a:buNone/>
              <a:defRPr sz="1200" b="0" i="0" u="none" strike="noStrike" cap="none">
                <a:solidFill>
                  <a:srgbClr val="898989"/>
                </a:solidFill>
                <a:latin typeface="Arial"/>
                <a:ea typeface="Arial"/>
                <a:cs typeface="Arial"/>
                <a:sym typeface="Arial"/>
              </a:defRPr>
            </a:lvl7pPr>
            <a:lvl8pPr marL="0" marR="0" lvl="7" indent="0" algn="r" rtl="0">
              <a:spcBef>
                <a:spcPts val="0"/>
              </a:spcBef>
              <a:spcAft>
                <a:spcPts val="0"/>
              </a:spcAft>
              <a:buNone/>
              <a:defRPr sz="1200" b="0" i="0" u="none" strike="noStrike" cap="none">
                <a:solidFill>
                  <a:srgbClr val="898989"/>
                </a:solidFill>
                <a:latin typeface="Arial"/>
                <a:ea typeface="Arial"/>
                <a:cs typeface="Arial"/>
                <a:sym typeface="Arial"/>
              </a:defRPr>
            </a:lvl8pPr>
            <a:lvl9pPr marL="0" marR="0" lvl="8" indent="0" algn="r" rtl="0">
              <a:spcBef>
                <a:spcPts val="0"/>
              </a:spcBef>
              <a:spcAft>
                <a:spcPts val="0"/>
              </a:spcAft>
              <a:buNone/>
              <a:defRPr sz="1200" b="0" i="0" u="none" strike="noStrike" cap="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olo e contenuto" type="obj">
  <p:cSld name="OBJECT">
    <p:spTree>
      <p:nvGrpSpPr>
        <p:cNvPr id="1" name="Shape 109"/>
        <p:cNvGrpSpPr/>
        <p:nvPr/>
      </p:nvGrpSpPr>
      <p:grpSpPr>
        <a:xfrm>
          <a:off x="0" y="0"/>
          <a:ext cx="0" cy="0"/>
          <a:chOff x="0" y="0"/>
          <a:chExt cx="0" cy="0"/>
        </a:xfrm>
      </p:grpSpPr>
      <p:sp>
        <p:nvSpPr>
          <p:cNvPr id="110" name="Google Shape;110;p1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11" name="Google Shape;111;p18"/>
          <p:cNvSpPr txBox="1">
            <a:spLocks noGrp="1"/>
          </p:cNvSpPr>
          <p:nvPr>
            <p:ph type="body" idx="1"/>
          </p:nvPr>
        </p:nvSpPr>
        <p:spPr>
          <a:xfrm>
            <a:off x="457200" y="1600200"/>
            <a:ext cx="8229600" cy="4526100"/>
          </a:xfrm>
          <a:prstGeom prst="rect">
            <a:avLst/>
          </a:prstGeom>
          <a:noFill/>
          <a:ln>
            <a:noFill/>
          </a:ln>
        </p:spPr>
        <p:txBody>
          <a:bodyPr spcFirstLastPara="1" wrap="square" lIns="91425" tIns="45700" rIns="91425" bIns="45700" anchor="t" anchorCtr="0">
            <a:noAutofit/>
          </a:bodyPr>
          <a:lstStyle>
            <a:lvl1pPr marL="457200" lvl="0" indent="-342900" algn="l" rtl="0">
              <a:spcBef>
                <a:spcPts val="360"/>
              </a:spcBef>
              <a:spcAft>
                <a:spcPts val="0"/>
              </a:spcAft>
              <a:buClr>
                <a:schemeClr val="dk1"/>
              </a:buClr>
              <a:buSzPts val="1800"/>
              <a:buChar char="•"/>
              <a:defRPr/>
            </a:lvl1pPr>
            <a:lvl2pPr marL="914400" lvl="1" indent="-342900" algn="l" rtl="0">
              <a:spcBef>
                <a:spcPts val="360"/>
              </a:spcBef>
              <a:spcAft>
                <a:spcPts val="0"/>
              </a:spcAft>
              <a:buClr>
                <a:schemeClr val="dk1"/>
              </a:buClr>
              <a:buSzPts val="1800"/>
              <a:buChar char="–"/>
              <a:defRPr/>
            </a:lvl2pPr>
            <a:lvl3pPr marL="1371600" lvl="2" indent="-342900" algn="l" rtl="0">
              <a:spcBef>
                <a:spcPts val="360"/>
              </a:spcBef>
              <a:spcAft>
                <a:spcPts val="0"/>
              </a:spcAft>
              <a:buClr>
                <a:schemeClr val="dk1"/>
              </a:buClr>
              <a:buSzPts val="1800"/>
              <a:buChar char="•"/>
              <a:defRPr/>
            </a:lvl3pPr>
            <a:lvl4pPr marL="1828800" lvl="3" indent="-342900" algn="l" rtl="0">
              <a:spcBef>
                <a:spcPts val="360"/>
              </a:spcBef>
              <a:spcAft>
                <a:spcPts val="0"/>
              </a:spcAft>
              <a:buClr>
                <a:schemeClr val="dk1"/>
              </a:buClr>
              <a:buSzPts val="1800"/>
              <a:buChar char="–"/>
              <a:defRPr/>
            </a:lvl4pPr>
            <a:lvl5pPr marL="2286000" lvl="4" indent="-342900" algn="l" rtl="0">
              <a:spcBef>
                <a:spcPts val="360"/>
              </a:spcBef>
              <a:spcAft>
                <a:spcPts val="0"/>
              </a:spcAft>
              <a:buClr>
                <a:schemeClr val="dk1"/>
              </a:buClr>
              <a:buSzPts val="1800"/>
              <a:buChar char="»"/>
              <a:defRPr/>
            </a:lvl5pPr>
            <a:lvl6pPr marL="2743200" lvl="5" indent="-342900" algn="l" rtl="0">
              <a:spcBef>
                <a:spcPts val="360"/>
              </a:spcBef>
              <a:spcAft>
                <a:spcPts val="0"/>
              </a:spcAft>
              <a:buClr>
                <a:schemeClr val="dk1"/>
              </a:buClr>
              <a:buSzPts val="1800"/>
              <a:buChar char="•"/>
              <a:defRPr/>
            </a:lvl6pPr>
            <a:lvl7pPr marL="3200400" lvl="6" indent="-342900" algn="l" rtl="0">
              <a:spcBef>
                <a:spcPts val="360"/>
              </a:spcBef>
              <a:spcAft>
                <a:spcPts val="0"/>
              </a:spcAft>
              <a:buClr>
                <a:schemeClr val="dk1"/>
              </a:buClr>
              <a:buSzPts val="1800"/>
              <a:buChar char="•"/>
              <a:defRPr/>
            </a:lvl7pPr>
            <a:lvl8pPr marL="3657600" lvl="7" indent="-342900" algn="l" rtl="0">
              <a:spcBef>
                <a:spcPts val="360"/>
              </a:spcBef>
              <a:spcAft>
                <a:spcPts val="0"/>
              </a:spcAft>
              <a:buClr>
                <a:schemeClr val="dk1"/>
              </a:buClr>
              <a:buSzPts val="1800"/>
              <a:buChar char="•"/>
              <a:defRPr/>
            </a:lvl8pPr>
            <a:lvl9pPr marL="4114800" lvl="8" indent="-342900" algn="l" rtl="0">
              <a:spcBef>
                <a:spcPts val="360"/>
              </a:spcBef>
              <a:spcAft>
                <a:spcPts val="0"/>
              </a:spcAft>
              <a:buClr>
                <a:schemeClr val="dk1"/>
              </a:buClr>
              <a:buSzPts val="1800"/>
              <a:buChar char="•"/>
              <a:defRPr/>
            </a:lvl9pPr>
          </a:lstStyle>
          <a:p>
            <a:endParaRPr/>
          </a:p>
        </p:txBody>
      </p:sp>
      <p:sp>
        <p:nvSpPr>
          <p:cNvPr id="112" name="Google Shape;112;p18"/>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13" name="Google Shape;113;p18"/>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14" name="Google Shape;114;p18"/>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None/>
              <a:defRPr sz="1200" b="0" i="0" u="none" strike="noStrike" cap="none">
                <a:solidFill>
                  <a:srgbClr val="898989"/>
                </a:solidFill>
                <a:latin typeface="Arial"/>
                <a:ea typeface="Arial"/>
                <a:cs typeface="Arial"/>
                <a:sym typeface="Arial"/>
              </a:defRPr>
            </a:lvl1pPr>
            <a:lvl2pPr marL="0" marR="0" lvl="1" indent="0" algn="r" rtl="0">
              <a:spcBef>
                <a:spcPts val="0"/>
              </a:spcBef>
              <a:spcAft>
                <a:spcPts val="0"/>
              </a:spcAft>
              <a:buNone/>
              <a:defRPr sz="1200" b="0" i="0" u="none" strike="noStrike" cap="none">
                <a:solidFill>
                  <a:srgbClr val="898989"/>
                </a:solidFill>
                <a:latin typeface="Arial"/>
                <a:ea typeface="Arial"/>
                <a:cs typeface="Arial"/>
                <a:sym typeface="Arial"/>
              </a:defRPr>
            </a:lvl2pPr>
            <a:lvl3pPr marL="0" marR="0" lvl="2" indent="0" algn="r" rtl="0">
              <a:spcBef>
                <a:spcPts val="0"/>
              </a:spcBef>
              <a:spcAft>
                <a:spcPts val="0"/>
              </a:spcAft>
              <a:buNone/>
              <a:defRPr sz="1200" b="0" i="0" u="none" strike="noStrike" cap="none">
                <a:solidFill>
                  <a:srgbClr val="898989"/>
                </a:solidFill>
                <a:latin typeface="Arial"/>
                <a:ea typeface="Arial"/>
                <a:cs typeface="Arial"/>
                <a:sym typeface="Arial"/>
              </a:defRPr>
            </a:lvl3pPr>
            <a:lvl4pPr marL="0" marR="0" lvl="3" indent="0" algn="r" rtl="0">
              <a:spcBef>
                <a:spcPts val="0"/>
              </a:spcBef>
              <a:spcAft>
                <a:spcPts val="0"/>
              </a:spcAft>
              <a:buNone/>
              <a:defRPr sz="1200" b="0" i="0" u="none" strike="noStrike" cap="none">
                <a:solidFill>
                  <a:srgbClr val="898989"/>
                </a:solidFill>
                <a:latin typeface="Arial"/>
                <a:ea typeface="Arial"/>
                <a:cs typeface="Arial"/>
                <a:sym typeface="Arial"/>
              </a:defRPr>
            </a:lvl4pPr>
            <a:lvl5pPr marL="0" marR="0" lvl="4" indent="0" algn="r" rtl="0">
              <a:spcBef>
                <a:spcPts val="0"/>
              </a:spcBef>
              <a:spcAft>
                <a:spcPts val="0"/>
              </a:spcAft>
              <a:buNone/>
              <a:defRPr sz="1200" b="0" i="0" u="none" strike="noStrike" cap="none">
                <a:solidFill>
                  <a:srgbClr val="898989"/>
                </a:solidFill>
                <a:latin typeface="Arial"/>
                <a:ea typeface="Arial"/>
                <a:cs typeface="Arial"/>
                <a:sym typeface="Arial"/>
              </a:defRPr>
            </a:lvl5pPr>
            <a:lvl6pPr marL="0" marR="0" lvl="5" indent="0" algn="r" rtl="0">
              <a:spcBef>
                <a:spcPts val="0"/>
              </a:spcBef>
              <a:spcAft>
                <a:spcPts val="0"/>
              </a:spcAft>
              <a:buNone/>
              <a:defRPr sz="1200" b="0" i="0" u="none" strike="noStrike" cap="none">
                <a:solidFill>
                  <a:srgbClr val="898989"/>
                </a:solidFill>
                <a:latin typeface="Arial"/>
                <a:ea typeface="Arial"/>
                <a:cs typeface="Arial"/>
                <a:sym typeface="Arial"/>
              </a:defRPr>
            </a:lvl6pPr>
            <a:lvl7pPr marL="0" marR="0" lvl="6" indent="0" algn="r" rtl="0">
              <a:spcBef>
                <a:spcPts val="0"/>
              </a:spcBef>
              <a:spcAft>
                <a:spcPts val="0"/>
              </a:spcAft>
              <a:buNone/>
              <a:defRPr sz="1200" b="0" i="0" u="none" strike="noStrike" cap="none">
                <a:solidFill>
                  <a:srgbClr val="898989"/>
                </a:solidFill>
                <a:latin typeface="Arial"/>
                <a:ea typeface="Arial"/>
                <a:cs typeface="Arial"/>
                <a:sym typeface="Arial"/>
              </a:defRPr>
            </a:lvl7pPr>
            <a:lvl8pPr marL="0" marR="0" lvl="7" indent="0" algn="r" rtl="0">
              <a:spcBef>
                <a:spcPts val="0"/>
              </a:spcBef>
              <a:spcAft>
                <a:spcPts val="0"/>
              </a:spcAft>
              <a:buNone/>
              <a:defRPr sz="1200" b="0" i="0" u="none" strike="noStrike" cap="none">
                <a:solidFill>
                  <a:srgbClr val="898989"/>
                </a:solidFill>
                <a:latin typeface="Arial"/>
                <a:ea typeface="Arial"/>
                <a:cs typeface="Arial"/>
                <a:sym typeface="Arial"/>
              </a:defRPr>
            </a:lvl8pPr>
            <a:lvl9pPr marL="0" marR="0" lvl="8" indent="0" algn="r" rtl="0">
              <a:spcBef>
                <a:spcPts val="0"/>
              </a:spcBef>
              <a:spcAft>
                <a:spcPts val="0"/>
              </a:spcAft>
              <a:buNone/>
              <a:defRPr sz="1200" b="0" i="0" u="none" strike="noStrike" cap="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Intestazione sezione" type="secHead">
  <p:cSld name="SECTION_HEADER">
    <p:spTree>
      <p:nvGrpSpPr>
        <p:cNvPr id="1" name="Shape 115"/>
        <p:cNvGrpSpPr/>
        <p:nvPr/>
      </p:nvGrpSpPr>
      <p:grpSpPr>
        <a:xfrm>
          <a:off x="0" y="0"/>
          <a:ext cx="0" cy="0"/>
          <a:chOff x="0" y="0"/>
          <a:chExt cx="0" cy="0"/>
        </a:xfrm>
      </p:grpSpPr>
      <p:sp>
        <p:nvSpPr>
          <p:cNvPr id="116" name="Google Shape;116;p19"/>
          <p:cNvSpPr txBox="1">
            <a:spLocks noGrp="1"/>
          </p:cNvSpPr>
          <p:nvPr>
            <p:ph type="title"/>
          </p:nvPr>
        </p:nvSpPr>
        <p:spPr>
          <a:xfrm>
            <a:off x="722313" y="4406900"/>
            <a:ext cx="7772400" cy="1362000"/>
          </a:xfrm>
          <a:prstGeom prst="rect">
            <a:avLst/>
          </a:prstGeom>
          <a:noFill/>
          <a:ln>
            <a:noFill/>
          </a:ln>
        </p:spPr>
        <p:txBody>
          <a:bodyPr spcFirstLastPara="1" wrap="square" lIns="91425" tIns="45700" rIns="91425" bIns="45700" anchor="t" anchorCtr="0">
            <a:noAutofit/>
          </a:bodyPr>
          <a:lstStyle>
            <a:lvl1pPr lvl="0" algn="l" rtl="0">
              <a:spcBef>
                <a:spcPts val="0"/>
              </a:spcBef>
              <a:spcAft>
                <a:spcPts val="0"/>
              </a:spcAft>
              <a:buSzPts val="1400"/>
              <a:buNone/>
              <a:defRPr sz="4000" b="1" cap="none"/>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17" name="Google Shape;117;p19"/>
          <p:cNvSpPr txBox="1">
            <a:spLocks noGrp="1"/>
          </p:cNvSpPr>
          <p:nvPr>
            <p:ph type="body" idx="1"/>
          </p:nvPr>
        </p:nvSpPr>
        <p:spPr>
          <a:xfrm>
            <a:off x="722313" y="2906713"/>
            <a:ext cx="7772400" cy="1500300"/>
          </a:xfrm>
          <a:prstGeom prst="rect">
            <a:avLst/>
          </a:prstGeom>
          <a:noFill/>
          <a:ln>
            <a:noFill/>
          </a:ln>
        </p:spPr>
        <p:txBody>
          <a:bodyPr spcFirstLastPara="1" wrap="square" lIns="91425" tIns="45700" rIns="91425" bIns="45700" anchor="b" anchorCtr="0">
            <a:noAutofit/>
          </a:bodyPr>
          <a:lstStyle>
            <a:lvl1pPr marL="457200" lvl="0" indent="-228600" algn="l" rtl="0">
              <a:spcBef>
                <a:spcPts val="400"/>
              </a:spcBef>
              <a:spcAft>
                <a:spcPts val="0"/>
              </a:spcAft>
              <a:buClr>
                <a:srgbClr val="888888"/>
              </a:buClr>
              <a:buSzPts val="2000"/>
              <a:buNone/>
              <a:defRPr sz="2000">
                <a:solidFill>
                  <a:srgbClr val="888888"/>
                </a:solidFill>
              </a:defRPr>
            </a:lvl1pPr>
            <a:lvl2pPr marL="914400" lvl="1" indent="-228600" algn="l" rtl="0">
              <a:spcBef>
                <a:spcPts val="360"/>
              </a:spcBef>
              <a:spcAft>
                <a:spcPts val="0"/>
              </a:spcAft>
              <a:buClr>
                <a:srgbClr val="888888"/>
              </a:buClr>
              <a:buSzPts val="1800"/>
              <a:buNone/>
              <a:defRPr sz="1800">
                <a:solidFill>
                  <a:srgbClr val="888888"/>
                </a:solidFill>
              </a:defRPr>
            </a:lvl2pPr>
            <a:lvl3pPr marL="1371600" lvl="2" indent="-228600" algn="l" rtl="0">
              <a:spcBef>
                <a:spcPts val="320"/>
              </a:spcBef>
              <a:spcAft>
                <a:spcPts val="0"/>
              </a:spcAft>
              <a:buClr>
                <a:srgbClr val="888888"/>
              </a:buClr>
              <a:buSzPts val="1600"/>
              <a:buNone/>
              <a:defRPr sz="1600">
                <a:solidFill>
                  <a:srgbClr val="888888"/>
                </a:solidFill>
              </a:defRPr>
            </a:lvl3pPr>
            <a:lvl4pPr marL="1828800" lvl="3" indent="-228600" algn="l" rtl="0">
              <a:spcBef>
                <a:spcPts val="280"/>
              </a:spcBef>
              <a:spcAft>
                <a:spcPts val="0"/>
              </a:spcAft>
              <a:buClr>
                <a:srgbClr val="888888"/>
              </a:buClr>
              <a:buSzPts val="1400"/>
              <a:buNone/>
              <a:defRPr sz="1400">
                <a:solidFill>
                  <a:srgbClr val="888888"/>
                </a:solidFill>
              </a:defRPr>
            </a:lvl4pPr>
            <a:lvl5pPr marL="2286000" lvl="4" indent="-228600" algn="l" rtl="0">
              <a:spcBef>
                <a:spcPts val="280"/>
              </a:spcBef>
              <a:spcAft>
                <a:spcPts val="0"/>
              </a:spcAft>
              <a:buClr>
                <a:srgbClr val="888888"/>
              </a:buClr>
              <a:buSzPts val="1400"/>
              <a:buNone/>
              <a:defRPr sz="1400">
                <a:solidFill>
                  <a:srgbClr val="888888"/>
                </a:solidFill>
              </a:defRPr>
            </a:lvl5pPr>
            <a:lvl6pPr marL="2743200" lvl="5" indent="-228600" algn="l" rtl="0">
              <a:spcBef>
                <a:spcPts val="280"/>
              </a:spcBef>
              <a:spcAft>
                <a:spcPts val="0"/>
              </a:spcAft>
              <a:buClr>
                <a:srgbClr val="888888"/>
              </a:buClr>
              <a:buSzPts val="1400"/>
              <a:buNone/>
              <a:defRPr sz="1400">
                <a:solidFill>
                  <a:srgbClr val="888888"/>
                </a:solidFill>
              </a:defRPr>
            </a:lvl6pPr>
            <a:lvl7pPr marL="3200400" lvl="6" indent="-228600" algn="l" rtl="0">
              <a:spcBef>
                <a:spcPts val="280"/>
              </a:spcBef>
              <a:spcAft>
                <a:spcPts val="0"/>
              </a:spcAft>
              <a:buClr>
                <a:srgbClr val="888888"/>
              </a:buClr>
              <a:buSzPts val="1400"/>
              <a:buNone/>
              <a:defRPr sz="1400">
                <a:solidFill>
                  <a:srgbClr val="888888"/>
                </a:solidFill>
              </a:defRPr>
            </a:lvl7pPr>
            <a:lvl8pPr marL="3657600" lvl="7" indent="-228600" algn="l" rtl="0">
              <a:spcBef>
                <a:spcPts val="280"/>
              </a:spcBef>
              <a:spcAft>
                <a:spcPts val="0"/>
              </a:spcAft>
              <a:buClr>
                <a:srgbClr val="888888"/>
              </a:buClr>
              <a:buSzPts val="1400"/>
              <a:buNone/>
              <a:defRPr sz="1400">
                <a:solidFill>
                  <a:srgbClr val="888888"/>
                </a:solidFill>
              </a:defRPr>
            </a:lvl8pPr>
            <a:lvl9pPr marL="4114800" lvl="8" indent="-228600" algn="l" rtl="0">
              <a:spcBef>
                <a:spcPts val="280"/>
              </a:spcBef>
              <a:spcAft>
                <a:spcPts val="0"/>
              </a:spcAft>
              <a:buClr>
                <a:srgbClr val="888888"/>
              </a:buClr>
              <a:buSzPts val="1400"/>
              <a:buNone/>
              <a:defRPr sz="1400">
                <a:solidFill>
                  <a:srgbClr val="888888"/>
                </a:solidFill>
              </a:defRPr>
            </a:lvl9pPr>
          </a:lstStyle>
          <a:p>
            <a:endParaRPr/>
          </a:p>
        </p:txBody>
      </p:sp>
      <p:sp>
        <p:nvSpPr>
          <p:cNvPr id="118" name="Google Shape;118;p19"/>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19" name="Google Shape;119;p19"/>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20" name="Google Shape;120;p19"/>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None/>
              <a:defRPr sz="1200" b="0" i="0" u="none" strike="noStrike" cap="none">
                <a:solidFill>
                  <a:srgbClr val="898989"/>
                </a:solidFill>
                <a:latin typeface="Arial"/>
                <a:ea typeface="Arial"/>
                <a:cs typeface="Arial"/>
                <a:sym typeface="Arial"/>
              </a:defRPr>
            </a:lvl1pPr>
            <a:lvl2pPr marL="0" marR="0" lvl="1" indent="0" algn="r" rtl="0">
              <a:spcBef>
                <a:spcPts val="0"/>
              </a:spcBef>
              <a:spcAft>
                <a:spcPts val="0"/>
              </a:spcAft>
              <a:buNone/>
              <a:defRPr sz="1200" b="0" i="0" u="none" strike="noStrike" cap="none">
                <a:solidFill>
                  <a:srgbClr val="898989"/>
                </a:solidFill>
                <a:latin typeface="Arial"/>
                <a:ea typeface="Arial"/>
                <a:cs typeface="Arial"/>
                <a:sym typeface="Arial"/>
              </a:defRPr>
            </a:lvl2pPr>
            <a:lvl3pPr marL="0" marR="0" lvl="2" indent="0" algn="r" rtl="0">
              <a:spcBef>
                <a:spcPts val="0"/>
              </a:spcBef>
              <a:spcAft>
                <a:spcPts val="0"/>
              </a:spcAft>
              <a:buNone/>
              <a:defRPr sz="1200" b="0" i="0" u="none" strike="noStrike" cap="none">
                <a:solidFill>
                  <a:srgbClr val="898989"/>
                </a:solidFill>
                <a:latin typeface="Arial"/>
                <a:ea typeface="Arial"/>
                <a:cs typeface="Arial"/>
                <a:sym typeface="Arial"/>
              </a:defRPr>
            </a:lvl3pPr>
            <a:lvl4pPr marL="0" marR="0" lvl="3" indent="0" algn="r" rtl="0">
              <a:spcBef>
                <a:spcPts val="0"/>
              </a:spcBef>
              <a:spcAft>
                <a:spcPts val="0"/>
              </a:spcAft>
              <a:buNone/>
              <a:defRPr sz="1200" b="0" i="0" u="none" strike="noStrike" cap="none">
                <a:solidFill>
                  <a:srgbClr val="898989"/>
                </a:solidFill>
                <a:latin typeface="Arial"/>
                <a:ea typeface="Arial"/>
                <a:cs typeface="Arial"/>
                <a:sym typeface="Arial"/>
              </a:defRPr>
            </a:lvl4pPr>
            <a:lvl5pPr marL="0" marR="0" lvl="4" indent="0" algn="r" rtl="0">
              <a:spcBef>
                <a:spcPts val="0"/>
              </a:spcBef>
              <a:spcAft>
                <a:spcPts val="0"/>
              </a:spcAft>
              <a:buNone/>
              <a:defRPr sz="1200" b="0" i="0" u="none" strike="noStrike" cap="none">
                <a:solidFill>
                  <a:srgbClr val="898989"/>
                </a:solidFill>
                <a:latin typeface="Arial"/>
                <a:ea typeface="Arial"/>
                <a:cs typeface="Arial"/>
                <a:sym typeface="Arial"/>
              </a:defRPr>
            </a:lvl5pPr>
            <a:lvl6pPr marL="0" marR="0" lvl="5" indent="0" algn="r" rtl="0">
              <a:spcBef>
                <a:spcPts val="0"/>
              </a:spcBef>
              <a:spcAft>
                <a:spcPts val="0"/>
              </a:spcAft>
              <a:buNone/>
              <a:defRPr sz="1200" b="0" i="0" u="none" strike="noStrike" cap="none">
                <a:solidFill>
                  <a:srgbClr val="898989"/>
                </a:solidFill>
                <a:latin typeface="Arial"/>
                <a:ea typeface="Arial"/>
                <a:cs typeface="Arial"/>
                <a:sym typeface="Arial"/>
              </a:defRPr>
            </a:lvl6pPr>
            <a:lvl7pPr marL="0" marR="0" lvl="6" indent="0" algn="r" rtl="0">
              <a:spcBef>
                <a:spcPts val="0"/>
              </a:spcBef>
              <a:spcAft>
                <a:spcPts val="0"/>
              </a:spcAft>
              <a:buNone/>
              <a:defRPr sz="1200" b="0" i="0" u="none" strike="noStrike" cap="none">
                <a:solidFill>
                  <a:srgbClr val="898989"/>
                </a:solidFill>
                <a:latin typeface="Arial"/>
                <a:ea typeface="Arial"/>
                <a:cs typeface="Arial"/>
                <a:sym typeface="Arial"/>
              </a:defRPr>
            </a:lvl7pPr>
            <a:lvl8pPr marL="0" marR="0" lvl="7" indent="0" algn="r" rtl="0">
              <a:spcBef>
                <a:spcPts val="0"/>
              </a:spcBef>
              <a:spcAft>
                <a:spcPts val="0"/>
              </a:spcAft>
              <a:buNone/>
              <a:defRPr sz="1200" b="0" i="0" u="none" strike="noStrike" cap="none">
                <a:solidFill>
                  <a:srgbClr val="898989"/>
                </a:solidFill>
                <a:latin typeface="Arial"/>
                <a:ea typeface="Arial"/>
                <a:cs typeface="Arial"/>
                <a:sym typeface="Arial"/>
              </a:defRPr>
            </a:lvl8pPr>
            <a:lvl9pPr marL="0" marR="0" lvl="8" indent="0" algn="r" rtl="0">
              <a:spcBef>
                <a:spcPts val="0"/>
              </a:spcBef>
              <a:spcAft>
                <a:spcPts val="0"/>
              </a:spcAft>
              <a:buNone/>
              <a:defRPr sz="1200" b="0" i="0" u="none" strike="noStrike" cap="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Due contenuti" type="twoObj">
  <p:cSld name="TWO_OBJECTS">
    <p:spTree>
      <p:nvGrpSpPr>
        <p:cNvPr id="1" name="Shape 121"/>
        <p:cNvGrpSpPr/>
        <p:nvPr/>
      </p:nvGrpSpPr>
      <p:grpSpPr>
        <a:xfrm>
          <a:off x="0" y="0"/>
          <a:ext cx="0" cy="0"/>
          <a:chOff x="0" y="0"/>
          <a:chExt cx="0" cy="0"/>
        </a:xfrm>
      </p:grpSpPr>
      <p:sp>
        <p:nvSpPr>
          <p:cNvPr id="122" name="Google Shape;122;p20"/>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23" name="Google Shape;123;p20"/>
          <p:cNvSpPr txBox="1">
            <a:spLocks noGrp="1"/>
          </p:cNvSpPr>
          <p:nvPr>
            <p:ph type="body" idx="1"/>
          </p:nvPr>
        </p:nvSpPr>
        <p:spPr>
          <a:xfrm>
            <a:off x="457200" y="1600200"/>
            <a:ext cx="4038600" cy="4526100"/>
          </a:xfrm>
          <a:prstGeom prst="rect">
            <a:avLst/>
          </a:prstGeom>
          <a:noFill/>
          <a:ln>
            <a:noFill/>
          </a:ln>
        </p:spPr>
        <p:txBody>
          <a:bodyPr spcFirstLastPara="1" wrap="square" lIns="91425" tIns="45700" rIns="91425" bIns="45700" anchor="t" anchorCtr="0">
            <a:noAutofit/>
          </a:bodyPr>
          <a:lstStyle>
            <a:lvl1pPr marL="457200" lvl="0" indent="-406400" algn="l" rtl="0">
              <a:spcBef>
                <a:spcPts val="560"/>
              </a:spcBef>
              <a:spcAft>
                <a:spcPts val="0"/>
              </a:spcAft>
              <a:buClr>
                <a:schemeClr val="dk1"/>
              </a:buClr>
              <a:buSzPts val="2800"/>
              <a:buChar char="•"/>
              <a:defRPr sz="2800"/>
            </a:lvl1pPr>
            <a:lvl2pPr marL="914400" lvl="1" indent="-381000" algn="l" rtl="0">
              <a:spcBef>
                <a:spcPts val="480"/>
              </a:spcBef>
              <a:spcAft>
                <a:spcPts val="0"/>
              </a:spcAft>
              <a:buClr>
                <a:schemeClr val="dk1"/>
              </a:buClr>
              <a:buSzPts val="2400"/>
              <a:buChar char="–"/>
              <a:defRPr sz="2400"/>
            </a:lvl2pPr>
            <a:lvl3pPr marL="1371600" lvl="2" indent="-355600" algn="l" rtl="0">
              <a:spcBef>
                <a:spcPts val="400"/>
              </a:spcBef>
              <a:spcAft>
                <a:spcPts val="0"/>
              </a:spcAft>
              <a:buClr>
                <a:schemeClr val="dk1"/>
              </a:buClr>
              <a:buSzPts val="2000"/>
              <a:buChar char="•"/>
              <a:defRPr sz="2000"/>
            </a:lvl3pPr>
            <a:lvl4pPr marL="1828800" lvl="3" indent="-342900" algn="l" rtl="0">
              <a:spcBef>
                <a:spcPts val="360"/>
              </a:spcBef>
              <a:spcAft>
                <a:spcPts val="0"/>
              </a:spcAft>
              <a:buClr>
                <a:schemeClr val="dk1"/>
              </a:buClr>
              <a:buSzPts val="1800"/>
              <a:buChar char="–"/>
              <a:defRPr sz="1800"/>
            </a:lvl4pPr>
            <a:lvl5pPr marL="2286000" lvl="4" indent="-342900" algn="l" rtl="0">
              <a:spcBef>
                <a:spcPts val="360"/>
              </a:spcBef>
              <a:spcAft>
                <a:spcPts val="0"/>
              </a:spcAft>
              <a:buClr>
                <a:schemeClr val="dk1"/>
              </a:buClr>
              <a:buSzPts val="1800"/>
              <a:buChar char="»"/>
              <a:defRPr sz="1800"/>
            </a:lvl5pPr>
            <a:lvl6pPr marL="2743200" lvl="5" indent="-342900" algn="l" rtl="0">
              <a:spcBef>
                <a:spcPts val="360"/>
              </a:spcBef>
              <a:spcAft>
                <a:spcPts val="0"/>
              </a:spcAft>
              <a:buClr>
                <a:schemeClr val="dk1"/>
              </a:buClr>
              <a:buSzPts val="1800"/>
              <a:buChar char="•"/>
              <a:defRPr sz="1800"/>
            </a:lvl6pPr>
            <a:lvl7pPr marL="3200400" lvl="6" indent="-342900" algn="l" rtl="0">
              <a:spcBef>
                <a:spcPts val="360"/>
              </a:spcBef>
              <a:spcAft>
                <a:spcPts val="0"/>
              </a:spcAft>
              <a:buClr>
                <a:schemeClr val="dk1"/>
              </a:buClr>
              <a:buSzPts val="1800"/>
              <a:buChar char="•"/>
              <a:defRPr sz="1800"/>
            </a:lvl7pPr>
            <a:lvl8pPr marL="3657600" lvl="7" indent="-342900" algn="l" rtl="0">
              <a:spcBef>
                <a:spcPts val="360"/>
              </a:spcBef>
              <a:spcAft>
                <a:spcPts val="0"/>
              </a:spcAft>
              <a:buClr>
                <a:schemeClr val="dk1"/>
              </a:buClr>
              <a:buSzPts val="1800"/>
              <a:buChar char="•"/>
              <a:defRPr sz="1800"/>
            </a:lvl8pPr>
            <a:lvl9pPr marL="4114800" lvl="8" indent="-342900" algn="l" rtl="0">
              <a:spcBef>
                <a:spcPts val="360"/>
              </a:spcBef>
              <a:spcAft>
                <a:spcPts val="0"/>
              </a:spcAft>
              <a:buClr>
                <a:schemeClr val="dk1"/>
              </a:buClr>
              <a:buSzPts val="1800"/>
              <a:buChar char="•"/>
              <a:defRPr sz="1800"/>
            </a:lvl9pPr>
          </a:lstStyle>
          <a:p>
            <a:endParaRPr/>
          </a:p>
        </p:txBody>
      </p:sp>
      <p:sp>
        <p:nvSpPr>
          <p:cNvPr id="124" name="Google Shape;124;p20"/>
          <p:cNvSpPr txBox="1">
            <a:spLocks noGrp="1"/>
          </p:cNvSpPr>
          <p:nvPr>
            <p:ph type="body" idx="2"/>
          </p:nvPr>
        </p:nvSpPr>
        <p:spPr>
          <a:xfrm>
            <a:off x="4648200" y="1600200"/>
            <a:ext cx="4038600" cy="4526100"/>
          </a:xfrm>
          <a:prstGeom prst="rect">
            <a:avLst/>
          </a:prstGeom>
          <a:noFill/>
          <a:ln>
            <a:noFill/>
          </a:ln>
        </p:spPr>
        <p:txBody>
          <a:bodyPr spcFirstLastPara="1" wrap="square" lIns="91425" tIns="45700" rIns="91425" bIns="45700" anchor="t" anchorCtr="0">
            <a:noAutofit/>
          </a:bodyPr>
          <a:lstStyle>
            <a:lvl1pPr marL="457200" lvl="0" indent="-406400" algn="l" rtl="0">
              <a:spcBef>
                <a:spcPts val="560"/>
              </a:spcBef>
              <a:spcAft>
                <a:spcPts val="0"/>
              </a:spcAft>
              <a:buClr>
                <a:schemeClr val="dk1"/>
              </a:buClr>
              <a:buSzPts val="2800"/>
              <a:buChar char="•"/>
              <a:defRPr sz="2800"/>
            </a:lvl1pPr>
            <a:lvl2pPr marL="914400" lvl="1" indent="-381000" algn="l" rtl="0">
              <a:spcBef>
                <a:spcPts val="480"/>
              </a:spcBef>
              <a:spcAft>
                <a:spcPts val="0"/>
              </a:spcAft>
              <a:buClr>
                <a:schemeClr val="dk1"/>
              </a:buClr>
              <a:buSzPts val="2400"/>
              <a:buChar char="–"/>
              <a:defRPr sz="2400"/>
            </a:lvl2pPr>
            <a:lvl3pPr marL="1371600" lvl="2" indent="-355600" algn="l" rtl="0">
              <a:spcBef>
                <a:spcPts val="400"/>
              </a:spcBef>
              <a:spcAft>
                <a:spcPts val="0"/>
              </a:spcAft>
              <a:buClr>
                <a:schemeClr val="dk1"/>
              </a:buClr>
              <a:buSzPts val="2000"/>
              <a:buChar char="•"/>
              <a:defRPr sz="2000"/>
            </a:lvl3pPr>
            <a:lvl4pPr marL="1828800" lvl="3" indent="-342900" algn="l" rtl="0">
              <a:spcBef>
                <a:spcPts val="360"/>
              </a:spcBef>
              <a:spcAft>
                <a:spcPts val="0"/>
              </a:spcAft>
              <a:buClr>
                <a:schemeClr val="dk1"/>
              </a:buClr>
              <a:buSzPts val="1800"/>
              <a:buChar char="–"/>
              <a:defRPr sz="1800"/>
            </a:lvl4pPr>
            <a:lvl5pPr marL="2286000" lvl="4" indent="-342900" algn="l" rtl="0">
              <a:spcBef>
                <a:spcPts val="360"/>
              </a:spcBef>
              <a:spcAft>
                <a:spcPts val="0"/>
              </a:spcAft>
              <a:buClr>
                <a:schemeClr val="dk1"/>
              </a:buClr>
              <a:buSzPts val="1800"/>
              <a:buChar char="»"/>
              <a:defRPr sz="1800"/>
            </a:lvl5pPr>
            <a:lvl6pPr marL="2743200" lvl="5" indent="-342900" algn="l" rtl="0">
              <a:spcBef>
                <a:spcPts val="360"/>
              </a:spcBef>
              <a:spcAft>
                <a:spcPts val="0"/>
              </a:spcAft>
              <a:buClr>
                <a:schemeClr val="dk1"/>
              </a:buClr>
              <a:buSzPts val="1800"/>
              <a:buChar char="•"/>
              <a:defRPr sz="1800"/>
            </a:lvl6pPr>
            <a:lvl7pPr marL="3200400" lvl="6" indent="-342900" algn="l" rtl="0">
              <a:spcBef>
                <a:spcPts val="360"/>
              </a:spcBef>
              <a:spcAft>
                <a:spcPts val="0"/>
              </a:spcAft>
              <a:buClr>
                <a:schemeClr val="dk1"/>
              </a:buClr>
              <a:buSzPts val="1800"/>
              <a:buChar char="•"/>
              <a:defRPr sz="1800"/>
            </a:lvl7pPr>
            <a:lvl8pPr marL="3657600" lvl="7" indent="-342900" algn="l" rtl="0">
              <a:spcBef>
                <a:spcPts val="360"/>
              </a:spcBef>
              <a:spcAft>
                <a:spcPts val="0"/>
              </a:spcAft>
              <a:buClr>
                <a:schemeClr val="dk1"/>
              </a:buClr>
              <a:buSzPts val="1800"/>
              <a:buChar char="•"/>
              <a:defRPr sz="1800"/>
            </a:lvl8pPr>
            <a:lvl9pPr marL="4114800" lvl="8" indent="-342900" algn="l" rtl="0">
              <a:spcBef>
                <a:spcPts val="360"/>
              </a:spcBef>
              <a:spcAft>
                <a:spcPts val="0"/>
              </a:spcAft>
              <a:buClr>
                <a:schemeClr val="dk1"/>
              </a:buClr>
              <a:buSzPts val="1800"/>
              <a:buChar char="•"/>
              <a:defRPr sz="1800"/>
            </a:lvl9pPr>
          </a:lstStyle>
          <a:p>
            <a:endParaRPr/>
          </a:p>
        </p:txBody>
      </p:sp>
      <p:sp>
        <p:nvSpPr>
          <p:cNvPr id="125" name="Google Shape;125;p20"/>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26" name="Google Shape;126;p20"/>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27" name="Google Shape;127;p20"/>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None/>
              <a:defRPr sz="1200" b="0" i="0" u="none" strike="noStrike" cap="none">
                <a:solidFill>
                  <a:srgbClr val="898989"/>
                </a:solidFill>
                <a:latin typeface="Arial"/>
                <a:ea typeface="Arial"/>
                <a:cs typeface="Arial"/>
                <a:sym typeface="Arial"/>
              </a:defRPr>
            </a:lvl1pPr>
            <a:lvl2pPr marL="0" marR="0" lvl="1" indent="0" algn="r" rtl="0">
              <a:spcBef>
                <a:spcPts val="0"/>
              </a:spcBef>
              <a:spcAft>
                <a:spcPts val="0"/>
              </a:spcAft>
              <a:buNone/>
              <a:defRPr sz="1200" b="0" i="0" u="none" strike="noStrike" cap="none">
                <a:solidFill>
                  <a:srgbClr val="898989"/>
                </a:solidFill>
                <a:latin typeface="Arial"/>
                <a:ea typeface="Arial"/>
                <a:cs typeface="Arial"/>
                <a:sym typeface="Arial"/>
              </a:defRPr>
            </a:lvl2pPr>
            <a:lvl3pPr marL="0" marR="0" lvl="2" indent="0" algn="r" rtl="0">
              <a:spcBef>
                <a:spcPts val="0"/>
              </a:spcBef>
              <a:spcAft>
                <a:spcPts val="0"/>
              </a:spcAft>
              <a:buNone/>
              <a:defRPr sz="1200" b="0" i="0" u="none" strike="noStrike" cap="none">
                <a:solidFill>
                  <a:srgbClr val="898989"/>
                </a:solidFill>
                <a:latin typeface="Arial"/>
                <a:ea typeface="Arial"/>
                <a:cs typeface="Arial"/>
                <a:sym typeface="Arial"/>
              </a:defRPr>
            </a:lvl3pPr>
            <a:lvl4pPr marL="0" marR="0" lvl="3" indent="0" algn="r" rtl="0">
              <a:spcBef>
                <a:spcPts val="0"/>
              </a:spcBef>
              <a:spcAft>
                <a:spcPts val="0"/>
              </a:spcAft>
              <a:buNone/>
              <a:defRPr sz="1200" b="0" i="0" u="none" strike="noStrike" cap="none">
                <a:solidFill>
                  <a:srgbClr val="898989"/>
                </a:solidFill>
                <a:latin typeface="Arial"/>
                <a:ea typeface="Arial"/>
                <a:cs typeface="Arial"/>
                <a:sym typeface="Arial"/>
              </a:defRPr>
            </a:lvl4pPr>
            <a:lvl5pPr marL="0" marR="0" lvl="4" indent="0" algn="r" rtl="0">
              <a:spcBef>
                <a:spcPts val="0"/>
              </a:spcBef>
              <a:spcAft>
                <a:spcPts val="0"/>
              </a:spcAft>
              <a:buNone/>
              <a:defRPr sz="1200" b="0" i="0" u="none" strike="noStrike" cap="none">
                <a:solidFill>
                  <a:srgbClr val="898989"/>
                </a:solidFill>
                <a:latin typeface="Arial"/>
                <a:ea typeface="Arial"/>
                <a:cs typeface="Arial"/>
                <a:sym typeface="Arial"/>
              </a:defRPr>
            </a:lvl5pPr>
            <a:lvl6pPr marL="0" marR="0" lvl="5" indent="0" algn="r" rtl="0">
              <a:spcBef>
                <a:spcPts val="0"/>
              </a:spcBef>
              <a:spcAft>
                <a:spcPts val="0"/>
              </a:spcAft>
              <a:buNone/>
              <a:defRPr sz="1200" b="0" i="0" u="none" strike="noStrike" cap="none">
                <a:solidFill>
                  <a:srgbClr val="898989"/>
                </a:solidFill>
                <a:latin typeface="Arial"/>
                <a:ea typeface="Arial"/>
                <a:cs typeface="Arial"/>
                <a:sym typeface="Arial"/>
              </a:defRPr>
            </a:lvl6pPr>
            <a:lvl7pPr marL="0" marR="0" lvl="6" indent="0" algn="r" rtl="0">
              <a:spcBef>
                <a:spcPts val="0"/>
              </a:spcBef>
              <a:spcAft>
                <a:spcPts val="0"/>
              </a:spcAft>
              <a:buNone/>
              <a:defRPr sz="1200" b="0" i="0" u="none" strike="noStrike" cap="none">
                <a:solidFill>
                  <a:srgbClr val="898989"/>
                </a:solidFill>
                <a:latin typeface="Arial"/>
                <a:ea typeface="Arial"/>
                <a:cs typeface="Arial"/>
                <a:sym typeface="Arial"/>
              </a:defRPr>
            </a:lvl7pPr>
            <a:lvl8pPr marL="0" marR="0" lvl="7" indent="0" algn="r" rtl="0">
              <a:spcBef>
                <a:spcPts val="0"/>
              </a:spcBef>
              <a:spcAft>
                <a:spcPts val="0"/>
              </a:spcAft>
              <a:buNone/>
              <a:defRPr sz="1200" b="0" i="0" u="none" strike="noStrike" cap="none">
                <a:solidFill>
                  <a:srgbClr val="898989"/>
                </a:solidFill>
                <a:latin typeface="Arial"/>
                <a:ea typeface="Arial"/>
                <a:cs typeface="Arial"/>
                <a:sym typeface="Arial"/>
              </a:defRPr>
            </a:lvl8pPr>
            <a:lvl9pPr marL="0" marR="0" lvl="8" indent="0" algn="r" rtl="0">
              <a:spcBef>
                <a:spcPts val="0"/>
              </a:spcBef>
              <a:spcAft>
                <a:spcPts val="0"/>
              </a:spcAft>
              <a:buNone/>
              <a:defRPr sz="1200" b="0" i="0" u="none" strike="noStrike" cap="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Confronto" type="twoTxTwoObj">
  <p:cSld name="TWO_OBJECTS_WITH_TEXT">
    <p:spTree>
      <p:nvGrpSpPr>
        <p:cNvPr id="1" name="Shape 128"/>
        <p:cNvGrpSpPr/>
        <p:nvPr/>
      </p:nvGrpSpPr>
      <p:grpSpPr>
        <a:xfrm>
          <a:off x="0" y="0"/>
          <a:ext cx="0" cy="0"/>
          <a:chOff x="0" y="0"/>
          <a:chExt cx="0" cy="0"/>
        </a:xfrm>
      </p:grpSpPr>
      <p:sp>
        <p:nvSpPr>
          <p:cNvPr id="129" name="Google Shape;129;p2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30" name="Google Shape;130;p21"/>
          <p:cNvSpPr txBox="1">
            <a:spLocks noGrp="1"/>
          </p:cNvSpPr>
          <p:nvPr>
            <p:ph type="body" idx="1"/>
          </p:nvPr>
        </p:nvSpPr>
        <p:spPr>
          <a:xfrm>
            <a:off x="457200" y="1535113"/>
            <a:ext cx="4040100" cy="639900"/>
          </a:xfrm>
          <a:prstGeom prst="rect">
            <a:avLst/>
          </a:prstGeom>
          <a:noFill/>
          <a:ln>
            <a:noFill/>
          </a:ln>
        </p:spPr>
        <p:txBody>
          <a:bodyPr spcFirstLastPara="1" wrap="square" lIns="91425" tIns="45700" rIns="91425" bIns="45700" anchor="b" anchorCtr="0">
            <a:noAutofit/>
          </a:bodyPr>
          <a:lstStyle>
            <a:lvl1pPr marL="457200" lvl="0" indent="-228600" algn="l" rtl="0">
              <a:spcBef>
                <a:spcPts val="480"/>
              </a:spcBef>
              <a:spcAft>
                <a:spcPts val="0"/>
              </a:spcAft>
              <a:buClr>
                <a:schemeClr val="dk1"/>
              </a:buClr>
              <a:buSzPts val="2400"/>
              <a:buNone/>
              <a:defRPr sz="2400" b="1"/>
            </a:lvl1pPr>
            <a:lvl2pPr marL="914400" lvl="1" indent="-228600" algn="l" rtl="0">
              <a:spcBef>
                <a:spcPts val="400"/>
              </a:spcBef>
              <a:spcAft>
                <a:spcPts val="0"/>
              </a:spcAft>
              <a:buClr>
                <a:schemeClr val="dk1"/>
              </a:buClr>
              <a:buSzPts val="2000"/>
              <a:buNone/>
              <a:defRPr sz="2000" b="1"/>
            </a:lvl2pPr>
            <a:lvl3pPr marL="1371600" lvl="2" indent="-228600" algn="l" rtl="0">
              <a:spcBef>
                <a:spcPts val="360"/>
              </a:spcBef>
              <a:spcAft>
                <a:spcPts val="0"/>
              </a:spcAft>
              <a:buClr>
                <a:schemeClr val="dk1"/>
              </a:buClr>
              <a:buSzPts val="1800"/>
              <a:buNone/>
              <a:defRPr sz="1800" b="1"/>
            </a:lvl3pPr>
            <a:lvl4pPr marL="1828800" lvl="3" indent="-228600" algn="l" rtl="0">
              <a:spcBef>
                <a:spcPts val="320"/>
              </a:spcBef>
              <a:spcAft>
                <a:spcPts val="0"/>
              </a:spcAft>
              <a:buClr>
                <a:schemeClr val="dk1"/>
              </a:buClr>
              <a:buSzPts val="1600"/>
              <a:buNone/>
              <a:defRPr sz="1600" b="1"/>
            </a:lvl4pPr>
            <a:lvl5pPr marL="2286000" lvl="4" indent="-228600" algn="l" rtl="0">
              <a:spcBef>
                <a:spcPts val="320"/>
              </a:spcBef>
              <a:spcAft>
                <a:spcPts val="0"/>
              </a:spcAft>
              <a:buClr>
                <a:schemeClr val="dk1"/>
              </a:buClr>
              <a:buSzPts val="1600"/>
              <a:buNone/>
              <a:defRPr sz="1600" b="1"/>
            </a:lvl5pPr>
            <a:lvl6pPr marL="2743200" lvl="5" indent="-228600" algn="l" rtl="0">
              <a:spcBef>
                <a:spcPts val="320"/>
              </a:spcBef>
              <a:spcAft>
                <a:spcPts val="0"/>
              </a:spcAft>
              <a:buClr>
                <a:schemeClr val="dk1"/>
              </a:buClr>
              <a:buSzPts val="1600"/>
              <a:buNone/>
              <a:defRPr sz="1600" b="1"/>
            </a:lvl6pPr>
            <a:lvl7pPr marL="3200400" lvl="6" indent="-228600" algn="l" rtl="0">
              <a:spcBef>
                <a:spcPts val="320"/>
              </a:spcBef>
              <a:spcAft>
                <a:spcPts val="0"/>
              </a:spcAft>
              <a:buClr>
                <a:schemeClr val="dk1"/>
              </a:buClr>
              <a:buSzPts val="1600"/>
              <a:buNone/>
              <a:defRPr sz="1600" b="1"/>
            </a:lvl7pPr>
            <a:lvl8pPr marL="3657600" lvl="7" indent="-228600" algn="l" rtl="0">
              <a:spcBef>
                <a:spcPts val="320"/>
              </a:spcBef>
              <a:spcAft>
                <a:spcPts val="0"/>
              </a:spcAft>
              <a:buClr>
                <a:schemeClr val="dk1"/>
              </a:buClr>
              <a:buSzPts val="1600"/>
              <a:buNone/>
              <a:defRPr sz="1600" b="1"/>
            </a:lvl8pPr>
            <a:lvl9pPr marL="4114800" lvl="8" indent="-228600" algn="l" rtl="0">
              <a:spcBef>
                <a:spcPts val="320"/>
              </a:spcBef>
              <a:spcAft>
                <a:spcPts val="0"/>
              </a:spcAft>
              <a:buClr>
                <a:schemeClr val="dk1"/>
              </a:buClr>
              <a:buSzPts val="1600"/>
              <a:buNone/>
              <a:defRPr sz="1600" b="1"/>
            </a:lvl9pPr>
          </a:lstStyle>
          <a:p>
            <a:endParaRPr/>
          </a:p>
        </p:txBody>
      </p:sp>
      <p:sp>
        <p:nvSpPr>
          <p:cNvPr id="131" name="Google Shape;131;p21"/>
          <p:cNvSpPr txBox="1">
            <a:spLocks noGrp="1"/>
          </p:cNvSpPr>
          <p:nvPr>
            <p:ph type="body" idx="2"/>
          </p:nvPr>
        </p:nvSpPr>
        <p:spPr>
          <a:xfrm>
            <a:off x="457200" y="2174875"/>
            <a:ext cx="4040100" cy="3951300"/>
          </a:xfrm>
          <a:prstGeom prst="rect">
            <a:avLst/>
          </a:prstGeom>
          <a:noFill/>
          <a:ln>
            <a:noFill/>
          </a:ln>
        </p:spPr>
        <p:txBody>
          <a:bodyPr spcFirstLastPara="1" wrap="square" lIns="91425" tIns="45700" rIns="91425" bIns="45700" anchor="t" anchorCtr="0">
            <a:noAutofit/>
          </a:bodyPr>
          <a:lstStyle>
            <a:lvl1pPr marL="457200" lvl="0" indent="-381000" algn="l" rtl="0">
              <a:spcBef>
                <a:spcPts val="480"/>
              </a:spcBef>
              <a:spcAft>
                <a:spcPts val="0"/>
              </a:spcAft>
              <a:buClr>
                <a:schemeClr val="dk1"/>
              </a:buClr>
              <a:buSzPts val="2400"/>
              <a:buChar char="•"/>
              <a:defRPr sz="2400"/>
            </a:lvl1pPr>
            <a:lvl2pPr marL="914400" lvl="1" indent="-355600" algn="l" rtl="0">
              <a:spcBef>
                <a:spcPts val="400"/>
              </a:spcBef>
              <a:spcAft>
                <a:spcPts val="0"/>
              </a:spcAft>
              <a:buClr>
                <a:schemeClr val="dk1"/>
              </a:buClr>
              <a:buSzPts val="2000"/>
              <a:buChar char="–"/>
              <a:defRPr sz="2000"/>
            </a:lvl2pPr>
            <a:lvl3pPr marL="1371600" lvl="2" indent="-342900" algn="l" rtl="0">
              <a:spcBef>
                <a:spcPts val="360"/>
              </a:spcBef>
              <a:spcAft>
                <a:spcPts val="0"/>
              </a:spcAft>
              <a:buClr>
                <a:schemeClr val="dk1"/>
              </a:buClr>
              <a:buSzPts val="1800"/>
              <a:buChar char="•"/>
              <a:defRPr sz="1800"/>
            </a:lvl3pPr>
            <a:lvl4pPr marL="1828800" lvl="3" indent="-330200" algn="l" rtl="0">
              <a:spcBef>
                <a:spcPts val="320"/>
              </a:spcBef>
              <a:spcAft>
                <a:spcPts val="0"/>
              </a:spcAft>
              <a:buClr>
                <a:schemeClr val="dk1"/>
              </a:buClr>
              <a:buSzPts val="1600"/>
              <a:buChar char="–"/>
              <a:defRPr sz="1600"/>
            </a:lvl4pPr>
            <a:lvl5pPr marL="2286000" lvl="4" indent="-330200" algn="l" rtl="0">
              <a:spcBef>
                <a:spcPts val="320"/>
              </a:spcBef>
              <a:spcAft>
                <a:spcPts val="0"/>
              </a:spcAft>
              <a:buClr>
                <a:schemeClr val="dk1"/>
              </a:buClr>
              <a:buSzPts val="1600"/>
              <a:buChar char="»"/>
              <a:defRPr sz="1600"/>
            </a:lvl5pPr>
            <a:lvl6pPr marL="2743200" lvl="5" indent="-330200" algn="l" rtl="0">
              <a:spcBef>
                <a:spcPts val="320"/>
              </a:spcBef>
              <a:spcAft>
                <a:spcPts val="0"/>
              </a:spcAft>
              <a:buClr>
                <a:schemeClr val="dk1"/>
              </a:buClr>
              <a:buSzPts val="1600"/>
              <a:buChar char="•"/>
              <a:defRPr sz="1600"/>
            </a:lvl6pPr>
            <a:lvl7pPr marL="3200400" lvl="6" indent="-330200" algn="l" rtl="0">
              <a:spcBef>
                <a:spcPts val="320"/>
              </a:spcBef>
              <a:spcAft>
                <a:spcPts val="0"/>
              </a:spcAft>
              <a:buClr>
                <a:schemeClr val="dk1"/>
              </a:buClr>
              <a:buSzPts val="1600"/>
              <a:buChar char="•"/>
              <a:defRPr sz="1600"/>
            </a:lvl7pPr>
            <a:lvl8pPr marL="3657600" lvl="7" indent="-330200" algn="l" rtl="0">
              <a:spcBef>
                <a:spcPts val="320"/>
              </a:spcBef>
              <a:spcAft>
                <a:spcPts val="0"/>
              </a:spcAft>
              <a:buClr>
                <a:schemeClr val="dk1"/>
              </a:buClr>
              <a:buSzPts val="1600"/>
              <a:buChar char="•"/>
              <a:defRPr sz="1600"/>
            </a:lvl8pPr>
            <a:lvl9pPr marL="4114800" lvl="8" indent="-330200" algn="l" rtl="0">
              <a:spcBef>
                <a:spcPts val="320"/>
              </a:spcBef>
              <a:spcAft>
                <a:spcPts val="0"/>
              </a:spcAft>
              <a:buClr>
                <a:schemeClr val="dk1"/>
              </a:buClr>
              <a:buSzPts val="1600"/>
              <a:buChar char="•"/>
              <a:defRPr sz="1600"/>
            </a:lvl9pPr>
          </a:lstStyle>
          <a:p>
            <a:endParaRPr/>
          </a:p>
        </p:txBody>
      </p:sp>
      <p:sp>
        <p:nvSpPr>
          <p:cNvPr id="132" name="Google Shape;132;p21"/>
          <p:cNvSpPr txBox="1">
            <a:spLocks noGrp="1"/>
          </p:cNvSpPr>
          <p:nvPr>
            <p:ph type="body" idx="3"/>
          </p:nvPr>
        </p:nvSpPr>
        <p:spPr>
          <a:xfrm>
            <a:off x="4645025" y="1535113"/>
            <a:ext cx="4041900" cy="639900"/>
          </a:xfrm>
          <a:prstGeom prst="rect">
            <a:avLst/>
          </a:prstGeom>
          <a:noFill/>
          <a:ln>
            <a:noFill/>
          </a:ln>
        </p:spPr>
        <p:txBody>
          <a:bodyPr spcFirstLastPara="1" wrap="square" lIns="91425" tIns="45700" rIns="91425" bIns="45700" anchor="b" anchorCtr="0">
            <a:noAutofit/>
          </a:bodyPr>
          <a:lstStyle>
            <a:lvl1pPr marL="457200" lvl="0" indent="-228600" algn="l" rtl="0">
              <a:spcBef>
                <a:spcPts val="480"/>
              </a:spcBef>
              <a:spcAft>
                <a:spcPts val="0"/>
              </a:spcAft>
              <a:buClr>
                <a:schemeClr val="dk1"/>
              </a:buClr>
              <a:buSzPts val="2400"/>
              <a:buNone/>
              <a:defRPr sz="2400" b="1"/>
            </a:lvl1pPr>
            <a:lvl2pPr marL="914400" lvl="1" indent="-228600" algn="l" rtl="0">
              <a:spcBef>
                <a:spcPts val="400"/>
              </a:spcBef>
              <a:spcAft>
                <a:spcPts val="0"/>
              </a:spcAft>
              <a:buClr>
                <a:schemeClr val="dk1"/>
              </a:buClr>
              <a:buSzPts val="2000"/>
              <a:buNone/>
              <a:defRPr sz="2000" b="1"/>
            </a:lvl2pPr>
            <a:lvl3pPr marL="1371600" lvl="2" indent="-228600" algn="l" rtl="0">
              <a:spcBef>
                <a:spcPts val="360"/>
              </a:spcBef>
              <a:spcAft>
                <a:spcPts val="0"/>
              </a:spcAft>
              <a:buClr>
                <a:schemeClr val="dk1"/>
              </a:buClr>
              <a:buSzPts val="1800"/>
              <a:buNone/>
              <a:defRPr sz="1800" b="1"/>
            </a:lvl3pPr>
            <a:lvl4pPr marL="1828800" lvl="3" indent="-228600" algn="l" rtl="0">
              <a:spcBef>
                <a:spcPts val="320"/>
              </a:spcBef>
              <a:spcAft>
                <a:spcPts val="0"/>
              </a:spcAft>
              <a:buClr>
                <a:schemeClr val="dk1"/>
              </a:buClr>
              <a:buSzPts val="1600"/>
              <a:buNone/>
              <a:defRPr sz="1600" b="1"/>
            </a:lvl4pPr>
            <a:lvl5pPr marL="2286000" lvl="4" indent="-228600" algn="l" rtl="0">
              <a:spcBef>
                <a:spcPts val="320"/>
              </a:spcBef>
              <a:spcAft>
                <a:spcPts val="0"/>
              </a:spcAft>
              <a:buClr>
                <a:schemeClr val="dk1"/>
              </a:buClr>
              <a:buSzPts val="1600"/>
              <a:buNone/>
              <a:defRPr sz="1600" b="1"/>
            </a:lvl5pPr>
            <a:lvl6pPr marL="2743200" lvl="5" indent="-228600" algn="l" rtl="0">
              <a:spcBef>
                <a:spcPts val="320"/>
              </a:spcBef>
              <a:spcAft>
                <a:spcPts val="0"/>
              </a:spcAft>
              <a:buClr>
                <a:schemeClr val="dk1"/>
              </a:buClr>
              <a:buSzPts val="1600"/>
              <a:buNone/>
              <a:defRPr sz="1600" b="1"/>
            </a:lvl6pPr>
            <a:lvl7pPr marL="3200400" lvl="6" indent="-228600" algn="l" rtl="0">
              <a:spcBef>
                <a:spcPts val="320"/>
              </a:spcBef>
              <a:spcAft>
                <a:spcPts val="0"/>
              </a:spcAft>
              <a:buClr>
                <a:schemeClr val="dk1"/>
              </a:buClr>
              <a:buSzPts val="1600"/>
              <a:buNone/>
              <a:defRPr sz="1600" b="1"/>
            </a:lvl7pPr>
            <a:lvl8pPr marL="3657600" lvl="7" indent="-228600" algn="l" rtl="0">
              <a:spcBef>
                <a:spcPts val="320"/>
              </a:spcBef>
              <a:spcAft>
                <a:spcPts val="0"/>
              </a:spcAft>
              <a:buClr>
                <a:schemeClr val="dk1"/>
              </a:buClr>
              <a:buSzPts val="1600"/>
              <a:buNone/>
              <a:defRPr sz="1600" b="1"/>
            </a:lvl8pPr>
            <a:lvl9pPr marL="4114800" lvl="8" indent="-228600" algn="l" rtl="0">
              <a:spcBef>
                <a:spcPts val="320"/>
              </a:spcBef>
              <a:spcAft>
                <a:spcPts val="0"/>
              </a:spcAft>
              <a:buClr>
                <a:schemeClr val="dk1"/>
              </a:buClr>
              <a:buSzPts val="1600"/>
              <a:buNone/>
              <a:defRPr sz="1600" b="1"/>
            </a:lvl9pPr>
          </a:lstStyle>
          <a:p>
            <a:endParaRPr/>
          </a:p>
        </p:txBody>
      </p:sp>
      <p:sp>
        <p:nvSpPr>
          <p:cNvPr id="133" name="Google Shape;133;p21"/>
          <p:cNvSpPr txBox="1">
            <a:spLocks noGrp="1"/>
          </p:cNvSpPr>
          <p:nvPr>
            <p:ph type="body" idx="4"/>
          </p:nvPr>
        </p:nvSpPr>
        <p:spPr>
          <a:xfrm>
            <a:off x="4645025" y="2174875"/>
            <a:ext cx="4041900" cy="3951300"/>
          </a:xfrm>
          <a:prstGeom prst="rect">
            <a:avLst/>
          </a:prstGeom>
          <a:noFill/>
          <a:ln>
            <a:noFill/>
          </a:ln>
        </p:spPr>
        <p:txBody>
          <a:bodyPr spcFirstLastPara="1" wrap="square" lIns="91425" tIns="45700" rIns="91425" bIns="45700" anchor="t" anchorCtr="0">
            <a:noAutofit/>
          </a:bodyPr>
          <a:lstStyle>
            <a:lvl1pPr marL="457200" lvl="0" indent="-381000" algn="l" rtl="0">
              <a:spcBef>
                <a:spcPts val="480"/>
              </a:spcBef>
              <a:spcAft>
                <a:spcPts val="0"/>
              </a:spcAft>
              <a:buClr>
                <a:schemeClr val="dk1"/>
              </a:buClr>
              <a:buSzPts val="2400"/>
              <a:buChar char="•"/>
              <a:defRPr sz="2400"/>
            </a:lvl1pPr>
            <a:lvl2pPr marL="914400" lvl="1" indent="-355600" algn="l" rtl="0">
              <a:spcBef>
                <a:spcPts val="400"/>
              </a:spcBef>
              <a:spcAft>
                <a:spcPts val="0"/>
              </a:spcAft>
              <a:buClr>
                <a:schemeClr val="dk1"/>
              </a:buClr>
              <a:buSzPts val="2000"/>
              <a:buChar char="–"/>
              <a:defRPr sz="2000"/>
            </a:lvl2pPr>
            <a:lvl3pPr marL="1371600" lvl="2" indent="-342900" algn="l" rtl="0">
              <a:spcBef>
                <a:spcPts val="360"/>
              </a:spcBef>
              <a:spcAft>
                <a:spcPts val="0"/>
              </a:spcAft>
              <a:buClr>
                <a:schemeClr val="dk1"/>
              </a:buClr>
              <a:buSzPts val="1800"/>
              <a:buChar char="•"/>
              <a:defRPr sz="1800"/>
            </a:lvl3pPr>
            <a:lvl4pPr marL="1828800" lvl="3" indent="-330200" algn="l" rtl="0">
              <a:spcBef>
                <a:spcPts val="320"/>
              </a:spcBef>
              <a:spcAft>
                <a:spcPts val="0"/>
              </a:spcAft>
              <a:buClr>
                <a:schemeClr val="dk1"/>
              </a:buClr>
              <a:buSzPts val="1600"/>
              <a:buChar char="–"/>
              <a:defRPr sz="1600"/>
            </a:lvl4pPr>
            <a:lvl5pPr marL="2286000" lvl="4" indent="-330200" algn="l" rtl="0">
              <a:spcBef>
                <a:spcPts val="320"/>
              </a:spcBef>
              <a:spcAft>
                <a:spcPts val="0"/>
              </a:spcAft>
              <a:buClr>
                <a:schemeClr val="dk1"/>
              </a:buClr>
              <a:buSzPts val="1600"/>
              <a:buChar char="»"/>
              <a:defRPr sz="1600"/>
            </a:lvl5pPr>
            <a:lvl6pPr marL="2743200" lvl="5" indent="-330200" algn="l" rtl="0">
              <a:spcBef>
                <a:spcPts val="320"/>
              </a:spcBef>
              <a:spcAft>
                <a:spcPts val="0"/>
              </a:spcAft>
              <a:buClr>
                <a:schemeClr val="dk1"/>
              </a:buClr>
              <a:buSzPts val="1600"/>
              <a:buChar char="•"/>
              <a:defRPr sz="1600"/>
            </a:lvl6pPr>
            <a:lvl7pPr marL="3200400" lvl="6" indent="-330200" algn="l" rtl="0">
              <a:spcBef>
                <a:spcPts val="320"/>
              </a:spcBef>
              <a:spcAft>
                <a:spcPts val="0"/>
              </a:spcAft>
              <a:buClr>
                <a:schemeClr val="dk1"/>
              </a:buClr>
              <a:buSzPts val="1600"/>
              <a:buChar char="•"/>
              <a:defRPr sz="1600"/>
            </a:lvl7pPr>
            <a:lvl8pPr marL="3657600" lvl="7" indent="-330200" algn="l" rtl="0">
              <a:spcBef>
                <a:spcPts val="320"/>
              </a:spcBef>
              <a:spcAft>
                <a:spcPts val="0"/>
              </a:spcAft>
              <a:buClr>
                <a:schemeClr val="dk1"/>
              </a:buClr>
              <a:buSzPts val="1600"/>
              <a:buChar char="•"/>
              <a:defRPr sz="1600"/>
            </a:lvl8pPr>
            <a:lvl9pPr marL="4114800" lvl="8" indent="-330200" algn="l" rtl="0">
              <a:spcBef>
                <a:spcPts val="320"/>
              </a:spcBef>
              <a:spcAft>
                <a:spcPts val="0"/>
              </a:spcAft>
              <a:buClr>
                <a:schemeClr val="dk1"/>
              </a:buClr>
              <a:buSzPts val="1600"/>
              <a:buChar char="•"/>
              <a:defRPr sz="1600"/>
            </a:lvl9pPr>
          </a:lstStyle>
          <a:p>
            <a:endParaRPr/>
          </a:p>
        </p:txBody>
      </p:sp>
      <p:sp>
        <p:nvSpPr>
          <p:cNvPr id="134" name="Google Shape;134;p21"/>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35" name="Google Shape;135;p21"/>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36" name="Google Shape;136;p21"/>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None/>
              <a:defRPr sz="1200" b="0" i="0" u="none" strike="noStrike" cap="none">
                <a:solidFill>
                  <a:srgbClr val="898989"/>
                </a:solidFill>
                <a:latin typeface="Arial"/>
                <a:ea typeface="Arial"/>
                <a:cs typeface="Arial"/>
                <a:sym typeface="Arial"/>
              </a:defRPr>
            </a:lvl1pPr>
            <a:lvl2pPr marL="0" marR="0" lvl="1" indent="0" algn="r" rtl="0">
              <a:spcBef>
                <a:spcPts val="0"/>
              </a:spcBef>
              <a:spcAft>
                <a:spcPts val="0"/>
              </a:spcAft>
              <a:buNone/>
              <a:defRPr sz="1200" b="0" i="0" u="none" strike="noStrike" cap="none">
                <a:solidFill>
                  <a:srgbClr val="898989"/>
                </a:solidFill>
                <a:latin typeface="Arial"/>
                <a:ea typeface="Arial"/>
                <a:cs typeface="Arial"/>
                <a:sym typeface="Arial"/>
              </a:defRPr>
            </a:lvl2pPr>
            <a:lvl3pPr marL="0" marR="0" lvl="2" indent="0" algn="r" rtl="0">
              <a:spcBef>
                <a:spcPts val="0"/>
              </a:spcBef>
              <a:spcAft>
                <a:spcPts val="0"/>
              </a:spcAft>
              <a:buNone/>
              <a:defRPr sz="1200" b="0" i="0" u="none" strike="noStrike" cap="none">
                <a:solidFill>
                  <a:srgbClr val="898989"/>
                </a:solidFill>
                <a:latin typeface="Arial"/>
                <a:ea typeface="Arial"/>
                <a:cs typeface="Arial"/>
                <a:sym typeface="Arial"/>
              </a:defRPr>
            </a:lvl3pPr>
            <a:lvl4pPr marL="0" marR="0" lvl="3" indent="0" algn="r" rtl="0">
              <a:spcBef>
                <a:spcPts val="0"/>
              </a:spcBef>
              <a:spcAft>
                <a:spcPts val="0"/>
              </a:spcAft>
              <a:buNone/>
              <a:defRPr sz="1200" b="0" i="0" u="none" strike="noStrike" cap="none">
                <a:solidFill>
                  <a:srgbClr val="898989"/>
                </a:solidFill>
                <a:latin typeface="Arial"/>
                <a:ea typeface="Arial"/>
                <a:cs typeface="Arial"/>
                <a:sym typeface="Arial"/>
              </a:defRPr>
            </a:lvl4pPr>
            <a:lvl5pPr marL="0" marR="0" lvl="4" indent="0" algn="r" rtl="0">
              <a:spcBef>
                <a:spcPts val="0"/>
              </a:spcBef>
              <a:spcAft>
                <a:spcPts val="0"/>
              </a:spcAft>
              <a:buNone/>
              <a:defRPr sz="1200" b="0" i="0" u="none" strike="noStrike" cap="none">
                <a:solidFill>
                  <a:srgbClr val="898989"/>
                </a:solidFill>
                <a:latin typeface="Arial"/>
                <a:ea typeface="Arial"/>
                <a:cs typeface="Arial"/>
                <a:sym typeface="Arial"/>
              </a:defRPr>
            </a:lvl5pPr>
            <a:lvl6pPr marL="0" marR="0" lvl="5" indent="0" algn="r" rtl="0">
              <a:spcBef>
                <a:spcPts val="0"/>
              </a:spcBef>
              <a:spcAft>
                <a:spcPts val="0"/>
              </a:spcAft>
              <a:buNone/>
              <a:defRPr sz="1200" b="0" i="0" u="none" strike="noStrike" cap="none">
                <a:solidFill>
                  <a:srgbClr val="898989"/>
                </a:solidFill>
                <a:latin typeface="Arial"/>
                <a:ea typeface="Arial"/>
                <a:cs typeface="Arial"/>
                <a:sym typeface="Arial"/>
              </a:defRPr>
            </a:lvl6pPr>
            <a:lvl7pPr marL="0" marR="0" lvl="6" indent="0" algn="r" rtl="0">
              <a:spcBef>
                <a:spcPts val="0"/>
              </a:spcBef>
              <a:spcAft>
                <a:spcPts val="0"/>
              </a:spcAft>
              <a:buNone/>
              <a:defRPr sz="1200" b="0" i="0" u="none" strike="noStrike" cap="none">
                <a:solidFill>
                  <a:srgbClr val="898989"/>
                </a:solidFill>
                <a:latin typeface="Arial"/>
                <a:ea typeface="Arial"/>
                <a:cs typeface="Arial"/>
                <a:sym typeface="Arial"/>
              </a:defRPr>
            </a:lvl7pPr>
            <a:lvl8pPr marL="0" marR="0" lvl="7" indent="0" algn="r" rtl="0">
              <a:spcBef>
                <a:spcPts val="0"/>
              </a:spcBef>
              <a:spcAft>
                <a:spcPts val="0"/>
              </a:spcAft>
              <a:buNone/>
              <a:defRPr sz="1200" b="0" i="0" u="none" strike="noStrike" cap="none">
                <a:solidFill>
                  <a:srgbClr val="898989"/>
                </a:solidFill>
                <a:latin typeface="Arial"/>
                <a:ea typeface="Arial"/>
                <a:cs typeface="Arial"/>
                <a:sym typeface="Arial"/>
              </a:defRPr>
            </a:lvl8pPr>
            <a:lvl9pPr marL="0" marR="0" lvl="8" indent="0" algn="r" rtl="0">
              <a:spcBef>
                <a:spcPts val="0"/>
              </a:spcBef>
              <a:spcAft>
                <a:spcPts val="0"/>
              </a:spcAft>
              <a:buNone/>
              <a:defRPr sz="1200" b="0" i="0" u="none" strike="noStrike" cap="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Contenuto con didascalia" type="objTx">
  <p:cSld name="OBJECT_WITH_CAPTION_TEXT">
    <p:spTree>
      <p:nvGrpSpPr>
        <p:cNvPr id="1" name="Shape 137"/>
        <p:cNvGrpSpPr/>
        <p:nvPr/>
      </p:nvGrpSpPr>
      <p:grpSpPr>
        <a:xfrm>
          <a:off x="0" y="0"/>
          <a:ext cx="0" cy="0"/>
          <a:chOff x="0" y="0"/>
          <a:chExt cx="0" cy="0"/>
        </a:xfrm>
      </p:grpSpPr>
      <p:sp>
        <p:nvSpPr>
          <p:cNvPr id="138" name="Google Shape;138;p22"/>
          <p:cNvSpPr txBox="1">
            <a:spLocks noGrp="1"/>
          </p:cNvSpPr>
          <p:nvPr>
            <p:ph type="title"/>
          </p:nvPr>
        </p:nvSpPr>
        <p:spPr>
          <a:xfrm>
            <a:off x="457200" y="273050"/>
            <a:ext cx="3008400" cy="1162200"/>
          </a:xfrm>
          <a:prstGeom prst="rect">
            <a:avLst/>
          </a:prstGeom>
          <a:noFill/>
          <a:ln>
            <a:noFill/>
          </a:ln>
        </p:spPr>
        <p:txBody>
          <a:bodyPr spcFirstLastPara="1" wrap="square" lIns="91425" tIns="45700" rIns="91425" bIns="45700" anchor="b" anchorCtr="0">
            <a:noAutofit/>
          </a:bodyPr>
          <a:lstStyle>
            <a:lvl1pPr lvl="0" algn="l" rtl="0">
              <a:spcBef>
                <a:spcPts val="0"/>
              </a:spcBef>
              <a:spcAft>
                <a:spcPts val="0"/>
              </a:spcAft>
              <a:buSzPts val="1400"/>
              <a:buNone/>
              <a:defRPr sz="2000" b="1"/>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39" name="Google Shape;139;p22"/>
          <p:cNvSpPr txBox="1">
            <a:spLocks noGrp="1"/>
          </p:cNvSpPr>
          <p:nvPr>
            <p:ph type="body" idx="1"/>
          </p:nvPr>
        </p:nvSpPr>
        <p:spPr>
          <a:xfrm>
            <a:off x="3575050" y="273050"/>
            <a:ext cx="5111700" cy="5853000"/>
          </a:xfrm>
          <a:prstGeom prst="rect">
            <a:avLst/>
          </a:prstGeom>
          <a:noFill/>
          <a:ln>
            <a:noFill/>
          </a:ln>
        </p:spPr>
        <p:txBody>
          <a:bodyPr spcFirstLastPara="1" wrap="square" lIns="91425" tIns="45700" rIns="91425" bIns="45700" anchor="t" anchorCtr="0">
            <a:noAutofit/>
          </a:bodyPr>
          <a:lstStyle>
            <a:lvl1pPr marL="457200" lvl="0" indent="-431800" algn="l" rtl="0">
              <a:spcBef>
                <a:spcPts val="640"/>
              </a:spcBef>
              <a:spcAft>
                <a:spcPts val="0"/>
              </a:spcAft>
              <a:buClr>
                <a:schemeClr val="dk1"/>
              </a:buClr>
              <a:buSzPts val="3200"/>
              <a:buChar char="•"/>
              <a:defRPr sz="3200"/>
            </a:lvl1pPr>
            <a:lvl2pPr marL="914400" lvl="1" indent="-406400" algn="l" rtl="0">
              <a:spcBef>
                <a:spcPts val="560"/>
              </a:spcBef>
              <a:spcAft>
                <a:spcPts val="0"/>
              </a:spcAft>
              <a:buClr>
                <a:schemeClr val="dk1"/>
              </a:buClr>
              <a:buSzPts val="2800"/>
              <a:buChar char="–"/>
              <a:defRPr sz="2800"/>
            </a:lvl2pPr>
            <a:lvl3pPr marL="1371600" lvl="2" indent="-381000" algn="l" rtl="0">
              <a:spcBef>
                <a:spcPts val="480"/>
              </a:spcBef>
              <a:spcAft>
                <a:spcPts val="0"/>
              </a:spcAft>
              <a:buClr>
                <a:schemeClr val="dk1"/>
              </a:buClr>
              <a:buSzPts val="2400"/>
              <a:buChar char="•"/>
              <a:defRPr sz="2400"/>
            </a:lvl3pPr>
            <a:lvl4pPr marL="1828800" lvl="3" indent="-355600" algn="l" rtl="0">
              <a:spcBef>
                <a:spcPts val="400"/>
              </a:spcBef>
              <a:spcAft>
                <a:spcPts val="0"/>
              </a:spcAft>
              <a:buClr>
                <a:schemeClr val="dk1"/>
              </a:buClr>
              <a:buSzPts val="2000"/>
              <a:buChar char="–"/>
              <a:defRPr sz="2000"/>
            </a:lvl4pPr>
            <a:lvl5pPr marL="2286000" lvl="4" indent="-355600" algn="l" rtl="0">
              <a:spcBef>
                <a:spcPts val="400"/>
              </a:spcBef>
              <a:spcAft>
                <a:spcPts val="0"/>
              </a:spcAft>
              <a:buClr>
                <a:schemeClr val="dk1"/>
              </a:buClr>
              <a:buSzPts val="2000"/>
              <a:buChar char="»"/>
              <a:defRPr sz="2000"/>
            </a:lvl5pPr>
            <a:lvl6pPr marL="2743200" lvl="5" indent="-355600" algn="l" rtl="0">
              <a:spcBef>
                <a:spcPts val="400"/>
              </a:spcBef>
              <a:spcAft>
                <a:spcPts val="0"/>
              </a:spcAft>
              <a:buClr>
                <a:schemeClr val="dk1"/>
              </a:buClr>
              <a:buSzPts val="2000"/>
              <a:buChar char="•"/>
              <a:defRPr sz="2000"/>
            </a:lvl6pPr>
            <a:lvl7pPr marL="3200400" lvl="6" indent="-355600" algn="l" rtl="0">
              <a:spcBef>
                <a:spcPts val="400"/>
              </a:spcBef>
              <a:spcAft>
                <a:spcPts val="0"/>
              </a:spcAft>
              <a:buClr>
                <a:schemeClr val="dk1"/>
              </a:buClr>
              <a:buSzPts val="2000"/>
              <a:buChar char="•"/>
              <a:defRPr sz="2000"/>
            </a:lvl7pPr>
            <a:lvl8pPr marL="3657600" lvl="7" indent="-355600" algn="l" rtl="0">
              <a:spcBef>
                <a:spcPts val="400"/>
              </a:spcBef>
              <a:spcAft>
                <a:spcPts val="0"/>
              </a:spcAft>
              <a:buClr>
                <a:schemeClr val="dk1"/>
              </a:buClr>
              <a:buSzPts val="2000"/>
              <a:buChar char="•"/>
              <a:defRPr sz="2000"/>
            </a:lvl8pPr>
            <a:lvl9pPr marL="4114800" lvl="8" indent="-355600" algn="l" rtl="0">
              <a:spcBef>
                <a:spcPts val="400"/>
              </a:spcBef>
              <a:spcAft>
                <a:spcPts val="0"/>
              </a:spcAft>
              <a:buClr>
                <a:schemeClr val="dk1"/>
              </a:buClr>
              <a:buSzPts val="2000"/>
              <a:buChar char="•"/>
              <a:defRPr sz="2000"/>
            </a:lvl9pPr>
          </a:lstStyle>
          <a:p>
            <a:endParaRPr/>
          </a:p>
        </p:txBody>
      </p:sp>
      <p:sp>
        <p:nvSpPr>
          <p:cNvPr id="140" name="Google Shape;140;p22"/>
          <p:cNvSpPr txBox="1">
            <a:spLocks noGrp="1"/>
          </p:cNvSpPr>
          <p:nvPr>
            <p:ph type="body" idx="2"/>
          </p:nvPr>
        </p:nvSpPr>
        <p:spPr>
          <a:xfrm>
            <a:off x="457200" y="1435100"/>
            <a:ext cx="3008400" cy="4691100"/>
          </a:xfrm>
          <a:prstGeom prst="rect">
            <a:avLst/>
          </a:prstGeom>
          <a:noFill/>
          <a:ln>
            <a:noFill/>
          </a:ln>
        </p:spPr>
        <p:txBody>
          <a:bodyPr spcFirstLastPara="1" wrap="square" lIns="91425" tIns="45700" rIns="91425" bIns="45700" anchor="t" anchorCtr="0">
            <a:noAutofit/>
          </a:bodyPr>
          <a:lstStyle>
            <a:lvl1pPr marL="457200" lvl="0" indent="-228600" algn="l" rtl="0">
              <a:spcBef>
                <a:spcPts val="280"/>
              </a:spcBef>
              <a:spcAft>
                <a:spcPts val="0"/>
              </a:spcAft>
              <a:buClr>
                <a:schemeClr val="dk1"/>
              </a:buClr>
              <a:buSzPts val="1400"/>
              <a:buNone/>
              <a:defRPr sz="1400"/>
            </a:lvl1pPr>
            <a:lvl2pPr marL="914400" lvl="1" indent="-228600" algn="l" rtl="0">
              <a:spcBef>
                <a:spcPts val="240"/>
              </a:spcBef>
              <a:spcAft>
                <a:spcPts val="0"/>
              </a:spcAft>
              <a:buClr>
                <a:schemeClr val="dk1"/>
              </a:buClr>
              <a:buSzPts val="1200"/>
              <a:buNone/>
              <a:defRPr sz="1200"/>
            </a:lvl2pPr>
            <a:lvl3pPr marL="1371600" lvl="2" indent="-228600" algn="l" rtl="0">
              <a:spcBef>
                <a:spcPts val="200"/>
              </a:spcBef>
              <a:spcAft>
                <a:spcPts val="0"/>
              </a:spcAft>
              <a:buClr>
                <a:schemeClr val="dk1"/>
              </a:buClr>
              <a:buSzPts val="1000"/>
              <a:buNone/>
              <a:defRPr sz="1000"/>
            </a:lvl3pPr>
            <a:lvl4pPr marL="1828800" lvl="3" indent="-228600" algn="l" rtl="0">
              <a:spcBef>
                <a:spcPts val="180"/>
              </a:spcBef>
              <a:spcAft>
                <a:spcPts val="0"/>
              </a:spcAft>
              <a:buClr>
                <a:schemeClr val="dk1"/>
              </a:buClr>
              <a:buSzPts val="900"/>
              <a:buNone/>
              <a:defRPr sz="900"/>
            </a:lvl4pPr>
            <a:lvl5pPr marL="2286000" lvl="4" indent="-228600" algn="l" rtl="0">
              <a:spcBef>
                <a:spcPts val="180"/>
              </a:spcBef>
              <a:spcAft>
                <a:spcPts val="0"/>
              </a:spcAft>
              <a:buClr>
                <a:schemeClr val="dk1"/>
              </a:buClr>
              <a:buSzPts val="900"/>
              <a:buNone/>
              <a:defRPr sz="900"/>
            </a:lvl5pPr>
            <a:lvl6pPr marL="2743200" lvl="5" indent="-228600" algn="l" rtl="0">
              <a:spcBef>
                <a:spcPts val="180"/>
              </a:spcBef>
              <a:spcAft>
                <a:spcPts val="0"/>
              </a:spcAft>
              <a:buClr>
                <a:schemeClr val="dk1"/>
              </a:buClr>
              <a:buSzPts val="900"/>
              <a:buNone/>
              <a:defRPr sz="900"/>
            </a:lvl6pPr>
            <a:lvl7pPr marL="3200400" lvl="6" indent="-228600" algn="l" rtl="0">
              <a:spcBef>
                <a:spcPts val="180"/>
              </a:spcBef>
              <a:spcAft>
                <a:spcPts val="0"/>
              </a:spcAft>
              <a:buClr>
                <a:schemeClr val="dk1"/>
              </a:buClr>
              <a:buSzPts val="900"/>
              <a:buNone/>
              <a:defRPr sz="900"/>
            </a:lvl7pPr>
            <a:lvl8pPr marL="3657600" lvl="7" indent="-228600" algn="l" rtl="0">
              <a:spcBef>
                <a:spcPts val="180"/>
              </a:spcBef>
              <a:spcAft>
                <a:spcPts val="0"/>
              </a:spcAft>
              <a:buClr>
                <a:schemeClr val="dk1"/>
              </a:buClr>
              <a:buSzPts val="900"/>
              <a:buNone/>
              <a:defRPr sz="900"/>
            </a:lvl8pPr>
            <a:lvl9pPr marL="4114800" lvl="8" indent="-228600" algn="l" rtl="0">
              <a:spcBef>
                <a:spcPts val="180"/>
              </a:spcBef>
              <a:spcAft>
                <a:spcPts val="0"/>
              </a:spcAft>
              <a:buClr>
                <a:schemeClr val="dk1"/>
              </a:buClr>
              <a:buSzPts val="900"/>
              <a:buNone/>
              <a:defRPr sz="900"/>
            </a:lvl9pPr>
          </a:lstStyle>
          <a:p>
            <a:endParaRPr/>
          </a:p>
        </p:txBody>
      </p:sp>
      <p:sp>
        <p:nvSpPr>
          <p:cNvPr id="141" name="Google Shape;141;p22"/>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42" name="Google Shape;142;p22"/>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43" name="Google Shape;143;p22"/>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None/>
              <a:defRPr sz="1200" b="0" i="0" u="none" strike="noStrike" cap="none">
                <a:solidFill>
                  <a:srgbClr val="898989"/>
                </a:solidFill>
                <a:latin typeface="Arial"/>
                <a:ea typeface="Arial"/>
                <a:cs typeface="Arial"/>
                <a:sym typeface="Arial"/>
              </a:defRPr>
            </a:lvl1pPr>
            <a:lvl2pPr marL="0" marR="0" lvl="1" indent="0" algn="r" rtl="0">
              <a:spcBef>
                <a:spcPts val="0"/>
              </a:spcBef>
              <a:spcAft>
                <a:spcPts val="0"/>
              </a:spcAft>
              <a:buNone/>
              <a:defRPr sz="1200" b="0" i="0" u="none" strike="noStrike" cap="none">
                <a:solidFill>
                  <a:srgbClr val="898989"/>
                </a:solidFill>
                <a:latin typeface="Arial"/>
                <a:ea typeface="Arial"/>
                <a:cs typeface="Arial"/>
                <a:sym typeface="Arial"/>
              </a:defRPr>
            </a:lvl2pPr>
            <a:lvl3pPr marL="0" marR="0" lvl="2" indent="0" algn="r" rtl="0">
              <a:spcBef>
                <a:spcPts val="0"/>
              </a:spcBef>
              <a:spcAft>
                <a:spcPts val="0"/>
              </a:spcAft>
              <a:buNone/>
              <a:defRPr sz="1200" b="0" i="0" u="none" strike="noStrike" cap="none">
                <a:solidFill>
                  <a:srgbClr val="898989"/>
                </a:solidFill>
                <a:latin typeface="Arial"/>
                <a:ea typeface="Arial"/>
                <a:cs typeface="Arial"/>
                <a:sym typeface="Arial"/>
              </a:defRPr>
            </a:lvl3pPr>
            <a:lvl4pPr marL="0" marR="0" lvl="3" indent="0" algn="r" rtl="0">
              <a:spcBef>
                <a:spcPts val="0"/>
              </a:spcBef>
              <a:spcAft>
                <a:spcPts val="0"/>
              </a:spcAft>
              <a:buNone/>
              <a:defRPr sz="1200" b="0" i="0" u="none" strike="noStrike" cap="none">
                <a:solidFill>
                  <a:srgbClr val="898989"/>
                </a:solidFill>
                <a:latin typeface="Arial"/>
                <a:ea typeface="Arial"/>
                <a:cs typeface="Arial"/>
                <a:sym typeface="Arial"/>
              </a:defRPr>
            </a:lvl4pPr>
            <a:lvl5pPr marL="0" marR="0" lvl="4" indent="0" algn="r" rtl="0">
              <a:spcBef>
                <a:spcPts val="0"/>
              </a:spcBef>
              <a:spcAft>
                <a:spcPts val="0"/>
              </a:spcAft>
              <a:buNone/>
              <a:defRPr sz="1200" b="0" i="0" u="none" strike="noStrike" cap="none">
                <a:solidFill>
                  <a:srgbClr val="898989"/>
                </a:solidFill>
                <a:latin typeface="Arial"/>
                <a:ea typeface="Arial"/>
                <a:cs typeface="Arial"/>
                <a:sym typeface="Arial"/>
              </a:defRPr>
            </a:lvl5pPr>
            <a:lvl6pPr marL="0" marR="0" lvl="5" indent="0" algn="r" rtl="0">
              <a:spcBef>
                <a:spcPts val="0"/>
              </a:spcBef>
              <a:spcAft>
                <a:spcPts val="0"/>
              </a:spcAft>
              <a:buNone/>
              <a:defRPr sz="1200" b="0" i="0" u="none" strike="noStrike" cap="none">
                <a:solidFill>
                  <a:srgbClr val="898989"/>
                </a:solidFill>
                <a:latin typeface="Arial"/>
                <a:ea typeface="Arial"/>
                <a:cs typeface="Arial"/>
                <a:sym typeface="Arial"/>
              </a:defRPr>
            </a:lvl6pPr>
            <a:lvl7pPr marL="0" marR="0" lvl="6" indent="0" algn="r" rtl="0">
              <a:spcBef>
                <a:spcPts val="0"/>
              </a:spcBef>
              <a:spcAft>
                <a:spcPts val="0"/>
              </a:spcAft>
              <a:buNone/>
              <a:defRPr sz="1200" b="0" i="0" u="none" strike="noStrike" cap="none">
                <a:solidFill>
                  <a:srgbClr val="898989"/>
                </a:solidFill>
                <a:latin typeface="Arial"/>
                <a:ea typeface="Arial"/>
                <a:cs typeface="Arial"/>
                <a:sym typeface="Arial"/>
              </a:defRPr>
            </a:lvl7pPr>
            <a:lvl8pPr marL="0" marR="0" lvl="7" indent="0" algn="r" rtl="0">
              <a:spcBef>
                <a:spcPts val="0"/>
              </a:spcBef>
              <a:spcAft>
                <a:spcPts val="0"/>
              </a:spcAft>
              <a:buNone/>
              <a:defRPr sz="1200" b="0" i="0" u="none" strike="noStrike" cap="none">
                <a:solidFill>
                  <a:srgbClr val="898989"/>
                </a:solidFill>
                <a:latin typeface="Arial"/>
                <a:ea typeface="Arial"/>
                <a:cs typeface="Arial"/>
                <a:sym typeface="Arial"/>
              </a:defRPr>
            </a:lvl8pPr>
            <a:lvl9pPr marL="0" marR="0" lvl="8" indent="0" algn="r" rtl="0">
              <a:spcBef>
                <a:spcPts val="0"/>
              </a:spcBef>
              <a:spcAft>
                <a:spcPts val="0"/>
              </a:spcAft>
              <a:buNone/>
              <a:defRPr sz="1200" b="0" i="0" u="none" strike="noStrike" cap="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Immagine con didascalia" type="picTx">
  <p:cSld name="PICTURE_WITH_CAPTION_TEXT">
    <p:spTree>
      <p:nvGrpSpPr>
        <p:cNvPr id="1" name="Shape 144"/>
        <p:cNvGrpSpPr/>
        <p:nvPr/>
      </p:nvGrpSpPr>
      <p:grpSpPr>
        <a:xfrm>
          <a:off x="0" y="0"/>
          <a:ext cx="0" cy="0"/>
          <a:chOff x="0" y="0"/>
          <a:chExt cx="0" cy="0"/>
        </a:xfrm>
      </p:grpSpPr>
      <p:sp>
        <p:nvSpPr>
          <p:cNvPr id="145" name="Google Shape;145;p23"/>
          <p:cNvSpPr txBox="1">
            <a:spLocks noGrp="1"/>
          </p:cNvSpPr>
          <p:nvPr>
            <p:ph type="title"/>
          </p:nvPr>
        </p:nvSpPr>
        <p:spPr>
          <a:xfrm>
            <a:off x="1792288" y="4800600"/>
            <a:ext cx="5486400" cy="566700"/>
          </a:xfrm>
          <a:prstGeom prst="rect">
            <a:avLst/>
          </a:prstGeom>
          <a:noFill/>
          <a:ln>
            <a:noFill/>
          </a:ln>
        </p:spPr>
        <p:txBody>
          <a:bodyPr spcFirstLastPara="1" wrap="square" lIns="91425" tIns="45700" rIns="91425" bIns="45700" anchor="b" anchorCtr="0">
            <a:noAutofit/>
          </a:bodyPr>
          <a:lstStyle>
            <a:lvl1pPr lvl="0" algn="l" rtl="0">
              <a:spcBef>
                <a:spcPts val="0"/>
              </a:spcBef>
              <a:spcAft>
                <a:spcPts val="0"/>
              </a:spcAft>
              <a:buSzPts val="1400"/>
              <a:buNone/>
              <a:defRPr sz="2000" b="1"/>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46" name="Google Shape;146;p23"/>
          <p:cNvSpPr>
            <a:spLocks noGrp="1"/>
          </p:cNvSpPr>
          <p:nvPr>
            <p:ph type="pic" idx="2"/>
          </p:nvPr>
        </p:nvSpPr>
        <p:spPr>
          <a:xfrm>
            <a:off x="1792288" y="612775"/>
            <a:ext cx="5486400" cy="4114800"/>
          </a:xfrm>
          <a:prstGeom prst="rect">
            <a:avLst/>
          </a:prstGeom>
          <a:noFill/>
          <a:ln>
            <a:noFill/>
          </a:ln>
        </p:spPr>
      </p:sp>
      <p:sp>
        <p:nvSpPr>
          <p:cNvPr id="147" name="Google Shape;147;p23"/>
          <p:cNvSpPr txBox="1">
            <a:spLocks noGrp="1"/>
          </p:cNvSpPr>
          <p:nvPr>
            <p:ph type="body" idx="1"/>
          </p:nvPr>
        </p:nvSpPr>
        <p:spPr>
          <a:xfrm>
            <a:off x="1792288" y="5367338"/>
            <a:ext cx="5486400" cy="804900"/>
          </a:xfrm>
          <a:prstGeom prst="rect">
            <a:avLst/>
          </a:prstGeom>
          <a:noFill/>
          <a:ln>
            <a:noFill/>
          </a:ln>
        </p:spPr>
        <p:txBody>
          <a:bodyPr spcFirstLastPara="1" wrap="square" lIns="91425" tIns="45700" rIns="91425" bIns="45700" anchor="t" anchorCtr="0">
            <a:noAutofit/>
          </a:bodyPr>
          <a:lstStyle>
            <a:lvl1pPr marL="457200" lvl="0" indent="-228600" algn="l" rtl="0">
              <a:spcBef>
                <a:spcPts val="280"/>
              </a:spcBef>
              <a:spcAft>
                <a:spcPts val="0"/>
              </a:spcAft>
              <a:buClr>
                <a:schemeClr val="dk1"/>
              </a:buClr>
              <a:buSzPts val="1400"/>
              <a:buNone/>
              <a:defRPr sz="1400"/>
            </a:lvl1pPr>
            <a:lvl2pPr marL="914400" lvl="1" indent="-228600" algn="l" rtl="0">
              <a:spcBef>
                <a:spcPts val="240"/>
              </a:spcBef>
              <a:spcAft>
                <a:spcPts val="0"/>
              </a:spcAft>
              <a:buClr>
                <a:schemeClr val="dk1"/>
              </a:buClr>
              <a:buSzPts val="1200"/>
              <a:buNone/>
              <a:defRPr sz="1200"/>
            </a:lvl2pPr>
            <a:lvl3pPr marL="1371600" lvl="2" indent="-228600" algn="l" rtl="0">
              <a:spcBef>
                <a:spcPts val="200"/>
              </a:spcBef>
              <a:spcAft>
                <a:spcPts val="0"/>
              </a:spcAft>
              <a:buClr>
                <a:schemeClr val="dk1"/>
              </a:buClr>
              <a:buSzPts val="1000"/>
              <a:buNone/>
              <a:defRPr sz="1000"/>
            </a:lvl3pPr>
            <a:lvl4pPr marL="1828800" lvl="3" indent="-228600" algn="l" rtl="0">
              <a:spcBef>
                <a:spcPts val="180"/>
              </a:spcBef>
              <a:spcAft>
                <a:spcPts val="0"/>
              </a:spcAft>
              <a:buClr>
                <a:schemeClr val="dk1"/>
              </a:buClr>
              <a:buSzPts val="900"/>
              <a:buNone/>
              <a:defRPr sz="900"/>
            </a:lvl4pPr>
            <a:lvl5pPr marL="2286000" lvl="4" indent="-228600" algn="l" rtl="0">
              <a:spcBef>
                <a:spcPts val="180"/>
              </a:spcBef>
              <a:spcAft>
                <a:spcPts val="0"/>
              </a:spcAft>
              <a:buClr>
                <a:schemeClr val="dk1"/>
              </a:buClr>
              <a:buSzPts val="900"/>
              <a:buNone/>
              <a:defRPr sz="900"/>
            </a:lvl5pPr>
            <a:lvl6pPr marL="2743200" lvl="5" indent="-228600" algn="l" rtl="0">
              <a:spcBef>
                <a:spcPts val="180"/>
              </a:spcBef>
              <a:spcAft>
                <a:spcPts val="0"/>
              </a:spcAft>
              <a:buClr>
                <a:schemeClr val="dk1"/>
              </a:buClr>
              <a:buSzPts val="900"/>
              <a:buNone/>
              <a:defRPr sz="900"/>
            </a:lvl6pPr>
            <a:lvl7pPr marL="3200400" lvl="6" indent="-228600" algn="l" rtl="0">
              <a:spcBef>
                <a:spcPts val="180"/>
              </a:spcBef>
              <a:spcAft>
                <a:spcPts val="0"/>
              </a:spcAft>
              <a:buClr>
                <a:schemeClr val="dk1"/>
              </a:buClr>
              <a:buSzPts val="900"/>
              <a:buNone/>
              <a:defRPr sz="900"/>
            </a:lvl7pPr>
            <a:lvl8pPr marL="3657600" lvl="7" indent="-228600" algn="l" rtl="0">
              <a:spcBef>
                <a:spcPts val="180"/>
              </a:spcBef>
              <a:spcAft>
                <a:spcPts val="0"/>
              </a:spcAft>
              <a:buClr>
                <a:schemeClr val="dk1"/>
              </a:buClr>
              <a:buSzPts val="900"/>
              <a:buNone/>
              <a:defRPr sz="900"/>
            </a:lvl8pPr>
            <a:lvl9pPr marL="4114800" lvl="8" indent="-228600" algn="l" rtl="0">
              <a:spcBef>
                <a:spcPts val="180"/>
              </a:spcBef>
              <a:spcAft>
                <a:spcPts val="0"/>
              </a:spcAft>
              <a:buClr>
                <a:schemeClr val="dk1"/>
              </a:buClr>
              <a:buSzPts val="900"/>
              <a:buNone/>
              <a:defRPr sz="900"/>
            </a:lvl9pPr>
          </a:lstStyle>
          <a:p>
            <a:endParaRPr/>
          </a:p>
        </p:txBody>
      </p:sp>
      <p:sp>
        <p:nvSpPr>
          <p:cNvPr id="148" name="Google Shape;148;p23"/>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49" name="Google Shape;149;p23"/>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50" name="Google Shape;150;p23"/>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None/>
              <a:defRPr sz="1200" b="0" i="0" u="none" strike="noStrike" cap="none">
                <a:solidFill>
                  <a:srgbClr val="898989"/>
                </a:solidFill>
                <a:latin typeface="Arial"/>
                <a:ea typeface="Arial"/>
                <a:cs typeface="Arial"/>
                <a:sym typeface="Arial"/>
              </a:defRPr>
            </a:lvl1pPr>
            <a:lvl2pPr marL="0" marR="0" lvl="1" indent="0" algn="r" rtl="0">
              <a:spcBef>
                <a:spcPts val="0"/>
              </a:spcBef>
              <a:spcAft>
                <a:spcPts val="0"/>
              </a:spcAft>
              <a:buNone/>
              <a:defRPr sz="1200" b="0" i="0" u="none" strike="noStrike" cap="none">
                <a:solidFill>
                  <a:srgbClr val="898989"/>
                </a:solidFill>
                <a:latin typeface="Arial"/>
                <a:ea typeface="Arial"/>
                <a:cs typeface="Arial"/>
                <a:sym typeface="Arial"/>
              </a:defRPr>
            </a:lvl2pPr>
            <a:lvl3pPr marL="0" marR="0" lvl="2" indent="0" algn="r" rtl="0">
              <a:spcBef>
                <a:spcPts val="0"/>
              </a:spcBef>
              <a:spcAft>
                <a:spcPts val="0"/>
              </a:spcAft>
              <a:buNone/>
              <a:defRPr sz="1200" b="0" i="0" u="none" strike="noStrike" cap="none">
                <a:solidFill>
                  <a:srgbClr val="898989"/>
                </a:solidFill>
                <a:latin typeface="Arial"/>
                <a:ea typeface="Arial"/>
                <a:cs typeface="Arial"/>
                <a:sym typeface="Arial"/>
              </a:defRPr>
            </a:lvl3pPr>
            <a:lvl4pPr marL="0" marR="0" lvl="3" indent="0" algn="r" rtl="0">
              <a:spcBef>
                <a:spcPts val="0"/>
              </a:spcBef>
              <a:spcAft>
                <a:spcPts val="0"/>
              </a:spcAft>
              <a:buNone/>
              <a:defRPr sz="1200" b="0" i="0" u="none" strike="noStrike" cap="none">
                <a:solidFill>
                  <a:srgbClr val="898989"/>
                </a:solidFill>
                <a:latin typeface="Arial"/>
                <a:ea typeface="Arial"/>
                <a:cs typeface="Arial"/>
                <a:sym typeface="Arial"/>
              </a:defRPr>
            </a:lvl4pPr>
            <a:lvl5pPr marL="0" marR="0" lvl="4" indent="0" algn="r" rtl="0">
              <a:spcBef>
                <a:spcPts val="0"/>
              </a:spcBef>
              <a:spcAft>
                <a:spcPts val="0"/>
              </a:spcAft>
              <a:buNone/>
              <a:defRPr sz="1200" b="0" i="0" u="none" strike="noStrike" cap="none">
                <a:solidFill>
                  <a:srgbClr val="898989"/>
                </a:solidFill>
                <a:latin typeface="Arial"/>
                <a:ea typeface="Arial"/>
                <a:cs typeface="Arial"/>
                <a:sym typeface="Arial"/>
              </a:defRPr>
            </a:lvl5pPr>
            <a:lvl6pPr marL="0" marR="0" lvl="5" indent="0" algn="r" rtl="0">
              <a:spcBef>
                <a:spcPts val="0"/>
              </a:spcBef>
              <a:spcAft>
                <a:spcPts val="0"/>
              </a:spcAft>
              <a:buNone/>
              <a:defRPr sz="1200" b="0" i="0" u="none" strike="noStrike" cap="none">
                <a:solidFill>
                  <a:srgbClr val="898989"/>
                </a:solidFill>
                <a:latin typeface="Arial"/>
                <a:ea typeface="Arial"/>
                <a:cs typeface="Arial"/>
                <a:sym typeface="Arial"/>
              </a:defRPr>
            </a:lvl6pPr>
            <a:lvl7pPr marL="0" marR="0" lvl="6" indent="0" algn="r" rtl="0">
              <a:spcBef>
                <a:spcPts val="0"/>
              </a:spcBef>
              <a:spcAft>
                <a:spcPts val="0"/>
              </a:spcAft>
              <a:buNone/>
              <a:defRPr sz="1200" b="0" i="0" u="none" strike="noStrike" cap="none">
                <a:solidFill>
                  <a:srgbClr val="898989"/>
                </a:solidFill>
                <a:latin typeface="Arial"/>
                <a:ea typeface="Arial"/>
                <a:cs typeface="Arial"/>
                <a:sym typeface="Arial"/>
              </a:defRPr>
            </a:lvl7pPr>
            <a:lvl8pPr marL="0" marR="0" lvl="7" indent="0" algn="r" rtl="0">
              <a:spcBef>
                <a:spcPts val="0"/>
              </a:spcBef>
              <a:spcAft>
                <a:spcPts val="0"/>
              </a:spcAft>
              <a:buNone/>
              <a:defRPr sz="1200" b="0" i="0" u="none" strike="noStrike" cap="none">
                <a:solidFill>
                  <a:srgbClr val="898989"/>
                </a:solidFill>
                <a:latin typeface="Arial"/>
                <a:ea typeface="Arial"/>
                <a:cs typeface="Arial"/>
                <a:sym typeface="Arial"/>
              </a:defRPr>
            </a:lvl8pPr>
            <a:lvl9pPr marL="0" marR="0" lvl="8" indent="0" algn="r" rtl="0">
              <a:spcBef>
                <a:spcPts val="0"/>
              </a:spcBef>
              <a:spcAft>
                <a:spcPts val="0"/>
              </a:spcAft>
              <a:buNone/>
              <a:defRPr sz="1200" b="0" i="0" u="none" strike="noStrike" cap="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Intestazione sezione" type="secHead">
  <p:cSld name="SECTION_HEADER">
    <p:spTree>
      <p:nvGrpSpPr>
        <p:cNvPr id="1" name="Shape 31"/>
        <p:cNvGrpSpPr/>
        <p:nvPr/>
      </p:nvGrpSpPr>
      <p:grpSpPr>
        <a:xfrm>
          <a:off x="0" y="0"/>
          <a:ext cx="0" cy="0"/>
          <a:chOff x="0" y="0"/>
          <a:chExt cx="0" cy="0"/>
        </a:xfrm>
      </p:grpSpPr>
      <p:sp>
        <p:nvSpPr>
          <p:cNvPr id="32" name="Google Shape;32;p5"/>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sz="4000" b="1" cap="none"/>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33" name="Google Shape;33;p5"/>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400"/>
              </a:spcBef>
              <a:spcAft>
                <a:spcPts val="0"/>
              </a:spcAft>
              <a:buClr>
                <a:srgbClr val="888888"/>
              </a:buClr>
              <a:buSzPts val="2000"/>
              <a:buNone/>
              <a:defRPr sz="2000">
                <a:solidFill>
                  <a:srgbClr val="888888"/>
                </a:solidFill>
              </a:defRPr>
            </a:lvl1pPr>
            <a:lvl2pPr marL="914400" lvl="1" indent="-228600" algn="l">
              <a:lnSpc>
                <a:spcPct val="100000"/>
              </a:lnSpc>
              <a:spcBef>
                <a:spcPts val="360"/>
              </a:spcBef>
              <a:spcAft>
                <a:spcPts val="0"/>
              </a:spcAft>
              <a:buClr>
                <a:srgbClr val="888888"/>
              </a:buClr>
              <a:buSzPts val="1800"/>
              <a:buNone/>
              <a:defRPr sz="1800">
                <a:solidFill>
                  <a:srgbClr val="888888"/>
                </a:solidFill>
              </a:defRPr>
            </a:lvl2pPr>
            <a:lvl3pPr marL="1371600" lvl="2" indent="-228600" algn="l">
              <a:lnSpc>
                <a:spcPct val="100000"/>
              </a:lnSpc>
              <a:spcBef>
                <a:spcPts val="320"/>
              </a:spcBef>
              <a:spcAft>
                <a:spcPts val="0"/>
              </a:spcAft>
              <a:buClr>
                <a:srgbClr val="888888"/>
              </a:buClr>
              <a:buSzPts val="1600"/>
              <a:buNone/>
              <a:defRPr sz="1600">
                <a:solidFill>
                  <a:srgbClr val="888888"/>
                </a:solidFill>
              </a:defRPr>
            </a:lvl3pPr>
            <a:lvl4pPr marL="1828800" lvl="3" indent="-228600" algn="l">
              <a:lnSpc>
                <a:spcPct val="100000"/>
              </a:lnSpc>
              <a:spcBef>
                <a:spcPts val="280"/>
              </a:spcBef>
              <a:spcAft>
                <a:spcPts val="0"/>
              </a:spcAft>
              <a:buClr>
                <a:srgbClr val="888888"/>
              </a:buClr>
              <a:buSzPts val="1400"/>
              <a:buNone/>
              <a:defRPr sz="1400">
                <a:solidFill>
                  <a:srgbClr val="888888"/>
                </a:solidFill>
              </a:defRPr>
            </a:lvl4pPr>
            <a:lvl5pPr marL="2286000" lvl="4" indent="-228600" algn="l">
              <a:lnSpc>
                <a:spcPct val="100000"/>
              </a:lnSpc>
              <a:spcBef>
                <a:spcPts val="280"/>
              </a:spcBef>
              <a:spcAft>
                <a:spcPts val="0"/>
              </a:spcAft>
              <a:buClr>
                <a:srgbClr val="888888"/>
              </a:buClr>
              <a:buSzPts val="1400"/>
              <a:buNone/>
              <a:defRPr sz="1400">
                <a:solidFill>
                  <a:srgbClr val="888888"/>
                </a:solidFill>
              </a:defRPr>
            </a:lvl5pPr>
            <a:lvl6pPr marL="2743200" lvl="5" indent="-228600" algn="l">
              <a:lnSpc>
                <a:spcPct val="100000"/>
              </a:lnSpc>
              <a:spcBef>
                <a:spcPts val="280"/>
              </a:spcBef>
              <a:spcAft>
                <a:spcPts val="0"/>
              </a:spcAft>
              <a:buClr>
                <a:srgbClr val="888888"/>
              </a:buClr>
              <a:buSzPts val="1400"/>
              <a:buNone/>
              <a:defRPr sz="1400">
                <a:solidFill>
                  <a:srgbClr val="888888"/>
                </a:solidFill>
              </a:defRPr>
            </a:lvl6pPr>
            <a:lvl7pPr marL="3200400" lvl="6" indent="-228600" algn="l">
              <a:lnSpc>
                <a:spcPct val="100000"/>
              </a:lnSpc>
              <a:spcBef>
                <a:spcPts val="280"/>
              </a:spcBef>
              <a:spcAft>
                <a:spcPts val="0"/>
              </a:spcAft>
              <a:buClr>
                <a:srgbClr val="888888"/>
              </a:buClr>
              <a:buSzPts val="1400"/>
              <a:buNone/>
              <a:defRPr sz="1400">
                <a:solidFill>
                  <a:srgbClr val="888888"/>
                </a:solidFill>
              </a:defRPr>
            </a:lvl7pPr>
            <a:lvl8pPr marL="3657600" lvl="7" indent="-228600" algn="l">
              <a:lnSpc>
                <a:spcPct val="100000"/>
              </a:lnSpc>
              <a:spcBef>
                <a:spcPts val="280"/>
              </a:spcBef>
              <a:spcAft>
                <a:spcPts val="0"/>
              </a:spcAft>
              <a:buClr>
                <a:srgbClr val="888888"/>
              </a:buClr>
              <a:buSzPts val="1400"/>
              <a:buNone/>
              <a:defRPr sz="1400">
                <a:solidFill>
                  <a:srgbClr val="888888"/>
                </a:solidFill>
              </a:defRPr>
            </a:lvl8pPr>
            <a:lvl9pPr marL="4114800" lvl="8" indent="-228600" algn="l">
              <a:lnSpc>
                <a:spcPct val="100000"/>
              </a:lnSpc>
              <a:spcBef>
                <a:spcPts val="280"/>
              </a:spcBef>
              <a:spcAft>
                <a:spcPts val="0"/>
              </a:spcAft>
              <a:buClr>
                <a:srgbClr val="888888"/>
              </a:buClr>
              <a:buSzPts val="1400"/>
              <a:buNone/>
              <a:defRPr sz="1400">
                <a:solidFill>
                  <a:srgbClr val="888888"/>
                </a:solidFill>
              </a:defRPr>
            </a:lvl9pPr>
          </a:lstStyle>
          <a:p>
            <a:endParaRPr/>
          </a:p>
        </p:txBody>
      </p:sp>
      <p:sp>
        <p:nvSpPr>
          <p:cNvPr id="34" name="Google Shape;34;p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olo e testo verticale" type="vertTx">
  <p:cSld name="VERTICAL_TEXT">
    <p:spTree>
      <p:nvGrpSpPr>
        <p:cNvPr id="1" name="Shape 151"/>
        <p:cNvGrpSpPr/>
        <p:nvPr/>
      </p:nvGrpSpPr>
      <p:grpSpPr>
        <a:xfrm>
          <a:off x="0" y="0"/>
          <a:ext cx="0" cy="0"/>
          <a:chOff x="0" y="0"/>
          <a:chExt cx="0" cy="0"/>
        </a:xfrm>
      </p:grpSpPr>
      <p:sp>
        <p:nvSpPr>
          <p:cNvPr id="152" name="Google Shape;152;p24"/>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53" name="Google Shape;153;p24"/>
          <p:cNvSpPr txBox="1">
            <a:spLocks noGrp="1"/>
          </p:cNvSpPr>
          <p:nvPr>
            <p:ph type="body" idx="1"/>
          </p:nvPr>
        </p:nvSpPr>
        <p:spPr>
          <a:xfrm rot="5400000">
            <a:off x="2308950" y="-251550"/>
            <a:ext cx="4526100" cy="8229600"/>
          </a:xfrm>
          <a:prstGeom prst="rect">
            <a:avLst/>
          </a:prstGeom>
          <a:noFill/>
          <a:ln>
            <a:noFill/>
          </a:ln>
        </p:spPr>
        <p:txBody>
          <a:bodyPr spcFirstLastPara="1" wrap="square" lIns="91425" tIns="45700" rIns="91425" bIns="45700" anchor="t" anchorCtr="0">
            <a:noAutofit/>
          </a:bodyPr>
          <a:lstStyle>
            <a:lvl1pPr marL="457200" lvl="0" indent="-342900" algn="l" rtl="0">
              <a:spcBef>
                <a:spcPts val="360"/>
              </a:spcBef>
              <a:spcAft>
                <a:spcPts val="0"/>
              </a:spcAft>
              <a:buClr>
                <a:schemeClr val="dk1"/>
              </a:buClr>
              <a:buSzPts val="1800"/>
              <a:buChar char="•"/>
              <a:defRPr/>
            </a:lvl1pPr>
            <a:lvl2pPr marL="914400" lvl="1" indent="-342900" algn="l" rtl="0">
              <a:spcBef>
                <a:spcPts val="360"/>
              </a:spcBef>
              <a:spcAft>
                <a:spcPts val="0"/>
              </a:spcAft>
              <a:buClr>
                <a:schemeClr val="dk1"/>
              </a:buClr>
              <a:buSzPts val="1800"/>
              <a:buChar char="–"/>
              <a:defRPr/>
            </a:lvl2pPr>
            <a:lvl3pPr marL="1371600" lvl="2" indent="-342900" algn="l" rtl="0">
              <a:spcBef>
                <a:spcPts val="360"/>
              </a:spcBef>
              <a:spcAft>
                <a:spcPts val="0"/>
              </a:spcAft>
              <a:buClr>
                <a:schemeClr val="dk1"/>
              </a:buClr>
              <a:buSzPts val="1800"/>
              <a:buChar char="•"/>
              <a:defRPr/>
            </a:lvl3pPr>
            <a:lvl4pPr marL="1828800" lvl="3" indent="-342900" algn="l" rtl="0">
              <a:spcBef>
                <a:spcPts val="360"/>
              </a:spcBef>
              <a:spcAft>
                <a:spcPts val="0"/>
              </a:spcAft>
              <a:buClr>
                <a:schemeClr val="dk1"/>
              </a:buClr>
              <a:buSzPts val="1800"/>
              <a:buChar char="–"/>
              <a:defRPr/>
            </a:lvl4pPr>
            <a:lvl5pPr marL="2286000" lvl="4" indent="-342900" algn="l" rtl="0">
              <a:spcBef>
                <a:spcPts val="360"/>
              </a:spcBef>
              <a:spcAft>
                <a:spcPts val="0"/>
              </a:spcAft>
              <a:buClr>
                <a:schemeClr val="dk1"/>
              </a:buClr>
              <a:buSzPts val="1800"/>
              <a:buChar char="»"/>
              <a:defRPr/>
            </a:lvl5pPr>
            <a:lvl6pPr marL="2743200" lvl="5" indent="-342900" algn="l" rtl="0">
              <a:spcBef>
                <a:spcPts val="360"/>
              </a:spcBef>
              <a:spcAft>
                <a:spcPts val="0"/>
              </a:spcAft>
              <a:buClr>
                <a:schemeClr val="dk1"/>
              </a:buClr>
              <a:buSzPts val="1800"/>
              <a:buChar char="•"/>
              <a:defRPr/>
            </a:lvl6pPr>
            <a:lvl7pPr marL="3200400" lvl="6" indent="-342900" algn="l" rtl="0">
              <a:spcBef>
                <a:spcPts val="360"/>
              </a:spcBef>
              <a:spcAft>
                <a:spcPts val="0"/>
              </a:spcAft>
              <a:buClr>
                <a:schemeClr val="dk1"/>
              </a:buClr>
              <a:buSzPts val="1800"/>
              <a:buChar char="•"/>
              <a:defRPr/>
            </a:lvl7pPr>
            <a:lvl8pPr marL="3657600" lvl="7" indent="-342900" algn="l" rtl="0">
              <a:spcBef>
                <a:spcPts val="360"/>
              </a:spcBef>
              <a:spcAft>
                <a:spcPts val="0"/>
              </a:spcAft>
              <a:buClr>
                <a:schemeClr val="dk1"/>
              </a:buClr>
              <a:buSzPts val="1800"/>
              <a:buChar char="•"/>
              <a:defRPr/>
            </a:lvl8pPr>
            <a:lvl9pPr marL="4114800" lvl="8" indent="-342900" algn="l" rtl="0">
              <a:spcBef>
                <a:spcPts val="360"/>
              </a:spcBef>
              <a:spcAft>
                <a:spcPts val="0"/>
              </a:spcAft>
              <a:buClr>
                <a:schemeClr val="dk1"/>
              </a:buClr>
              <a:buSzPts val="1800"/>
              <a:buChar char="•"/>
              <a:defRPr/>
            </a:lvl9pPr>
          </a:lstStyle>
          <a:p>
            <a:endParaRPr/>
          </a:p>
        </p:txBody>
      </p:sp>
      <p:sp>
        <p:nvSpPr>
          <p:cNvPr id="154" name="Google Shape;154;p24"/>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55" name="Google Shape;155;p24"/>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56" name="Google Shape;156;p24"/>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None/>
              <a:defRPr sz="1200" b="0" i="0" u="none" strike="noStrike" cap="none">
                <a:solidFill>
                  <a:srgbClr val="898989"/>
                </a:solidFill>
                <a:latin typeface="Arial"/>
                <a:ea typeface="Arial"/>
                <a:cs typeface="Arial"/>
                <a:sym typeface="Arial"/>
              </a:defRPr>
            </a:lvl1pPr>
            <a:lvl2pPr marL="0" marR="0" lvl="1" indent="0" algn="r" rtl="0">
              <a:spcBef>
                <a:spcPts val="0"/>
              </a:spcBef>
              <a:spcAft>
                <a:spcPts val="0"/>
              </a:spcAft>
              <a:buNone/>
              <a:defRPr sz="1200" b="0" i="0" u="none" strike="noStrike" cap="none">
                <a:solidFill>
                  <a:srgbClr val="898989"/>
                </a:solidFill>
                <a:latin typeface="Arial"/>
                <a:ea typeface="Arial"/>
                <a:cs typeface="Arial"/>
                <a:sym typeface="Arial"/>
              </a:defRPr>
            </a:lvl2pPr>
            <a:lvl3pPr marL="0" marR="0" lvl="2" indent="0" algn="r" rtl="0">
              <a:spcBef>
                <a:spcPts val="0"/>
              </a:spcBef>
              <a:spcAft>
                <a:spcPts val="0"/>
              </a:spcAft>
              <a:buNone/>
              <a:defRPr sz="1200" b="0" i="0" u="none" strike="noStrike" cap="none">
                <a:solidFill>
                  <a:srgbClr val="898989"/>
                </a:solidFill>
                <a:latin typeface="Arial"/>
                <a:ea typeface="Arial"/>
                <a:cs typeface="Arial"/>
                <a:sym typeface="Arial"/>
              </a:defRPr>
            </a:lvl3pPr>
            <a:lvl4pPr marL="0" marR="0" lvl="3" indent="0" algn="r" rtl="0">
              <a:spcBef>
                <a:spcPts val="0"/>
              </a:spcBef>
              <a:spcAft>
                <a:spcPts val="0"/>
              </a:spcAft>
              <a:buNone/>
              <a:defRPr sz="1200" b="0" i="0" u="none" strike="noStrike" cap="none">
                <a:solidFill>
                  <a:srgbClr val="898989"/>
                </a:solidFill>
                <a:latin typeface="Arial"/>
                <a:ea typeface="Arial"/>
                <a:cs typeface="Arial"/>
                <a:sym typeface="Arial"/>
              </a:defRPr>
            </a:lvl4pPr>
            <a:lvl5pPr marL="0" marR="0" lvl="4" indent="0" algn="r" rtl="0">
              <a:spcBef>
                <a:spcPts val="0"/>
              </a:spcBef>
              <a:spcAft>
                <a:spcPts val="0"/>
              </a:spcAft>
              <a:buNone/>
              <a:defRPr sz="1200" b="0" i="0" u="none" strike="noStrike" cap="none">
                <a:solidFill>
                  <a:srgbClr val="898989"/>
                </a:solidFill>
                <a:latin typeface="Arial"/>
                <a:ea typeface="Arial"/>
                <a:cs typeface="Arial"/>
                <a:sym typeface="Arial"/>
              </a:defRPr>
            </a:lvl5pPr>
            <a:lvl6pPr marL="0" marR="0" lvl="5" indent="0" algn="r" rtl="0">
              <a:spcBef>
                <a:spcPts val="0"/>
              </a:spcBef>
              <a:spcAft>
                <a:spcPts val="0"/>
              </a:spcAft>
              <a:buNone/>
              <a:defRPr sz="1200" b="0" i="0" u="none" strike="noStrike" cap="none">
                <a:solidFill>
                  <a:srgbClr val="898989"/>
                </a:solidFill>
                <a:latin typeface="Arial"/>
                <a:ea typeface="Arial"/>
                <a:cs typeface="Arial"/>
                <a:sym typeface="Arial"/>
              </a:defRPr>
            </a:lvl6pPr>
            <a:lvl7pPr marL="0" marR="0" lvl="6" indent="0" algn="r" rtl="0">
              <a:spcBef>
                <a:spcPts val="0"/>
              </a:spcBef>
              <a:spcAft>
                <a:spcPts val="0"/>
              </a:spcAft>
              <a:buNone/>
              <a:defRPr sz="1200" b="0" i="0" u="none" strike="noStrike" cap="none">
                <a:solidFill>
                  <a:srgbClr val="898989"/>
                </a:solidFill>
                <a:latin typeface="Arial"/>
                <a:ea typeface="Arial"/>
                <a:cs typeface="Arial"/>
                <a:sym typeface="Arial"/>
              </a:defRPr>
            </a:lvl7pPr>
            <a:lvl8pPr marL="0" marR="0" lvl="7" indent="0" algn="r" rtl="0">
              <a:spcBef>
                <a:spcPts val="0"/>
              </a:spcBef>
              <a:spcAft>
                <a:spcPts val="0"/>
              </a:spcAft>
              <a:buNone/>
              <a:defRPr sz="1200" b="0" i="0" u="none" strike="noStrike" cap="none">
                <a:solidFill>
                  <a:srgbClr val="898989"/>
                </a:solidFill>
                <a:latin typeface="Arial"/>
                <a:ea typeface="Arial"/>
                <a:cs typeface="Arial"/>
                <a:sym typeface="Arial"/>
              </a:defRPr>
            </a:lvl8pPr>
            <a:lvl9pPr marL="0" marR="0" lvl="8" indent="0" algn="r" rtl="0">
              <a:spcBef>
                <a:spcPts val="0"/>
              </a:spcBef>
              <a:spcAft>
                <a:spcPts val="0"/>
              </a:spcAft>
              <a:buNone/>
              <a:defRPr sz="1200" b="0" i="0" u="none" strike="noStrike" cap="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1_Titolo e testo verticale" type="vertTitleAndTx">
  <p:cSld name="VERTICAL_TITLE_AND_VERTICAL_TEXT">
    <p:spTree>
      <p:nvGrpSpPr>
        <p:cNvPr id="1" name="Shape 157"/>
        <p:cNvGrpSpPr/>
        <p:nvPr/>
      </p:nvGrpSpPr>
      <p:grpSpPr>
        <a:xfrm>
          <a:off x="0" y="0"/>
          <a:ext cx="0" cy="0"/>
          <a:chOff x="0" y="0"/>
          <a:chExt cx="0" cy="0"/>
        </a:xfrm>
      </p:grpSpPr>
      <p:sp>
        <p:nvSpPr>
          <p:cNvPr id="158" name="Google Shape;158;p25"/>
          <p:cNvSpPr txBox="1">
            <a:spLocks noGrp="1"/>
          </p:cNvSpPr>
          <p:nvPr>
            <p:ph type="title"/>
          </p:nvPr>
        </p:nvSpPr>
        <p:spPr>
          <a:xfrm rot="5400000">
            <a:off x="4732350" y="2171688"/>
            <a:ext cx="5851500" cy="20574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59" name="Google Shape;159;p25"/>
          <p:cNvSpPr txBox="1">
            <a:spLocks noGrp="1"/>
          </p:cNvSpPr>
          <p:nvPr>
            <p:ph type="body" idx="1"/>
          </p:nvPr>
        </p:nvSpPr>
        <p:spPr>
          <a:xfrm rot="5400000">
            <a:off x="541350" y="190488"/>
            <a:ext cx="5851500" cy="6019800"/>
          </a:xfrm>
          <a:prstGeom prst="rect">
            <a:avLst/>
          </a:prstGeom>
          <a:noFill/>
          <a:ln>
            <a:noFill/>
          </a:ln>
        </p:spPr>
        <p:txBody>
          <a:bodyPr spcFirstLastPara="1" wrap="square" lIns="91425" tIns="45700" rIns="91425" bIns="45700" anchor="t" anchorCtr="0">
            <a:noAutofit/>
          </a:bodyPr>
          <a:lstStyle>
            <a:lvl1pPr marL="457200" lvl="0" indent="-342900" algn="l" rtl="0">
              <a:spcBef>
                <a:spcPts val="360"/>
              </a:spcBef>
              <a:spcAft>
                <a:spcPts val="0"/>
              </a:spcAft>
              <a:buClr>
                <a:schemeClr val="dk1"/>
              </a:buClr>
              <a:buSzPts val="1800"/>
              <a:buChar char="•"/>
              <a:defRPr/>
            </a:lvl1pPr>
            <a:lvl2pPr marL="914400" lvl="1" indent="-342900" algn="l" rtl="0">
              <a:spcBef>
                <a:spcPts val="360"/>
              </a:spcBef>
              <a:spcAft>
                <a:spcPts val="0"/>
              </a:spcAft>
              <a:buClr>
                <a:schemeClr val="dk1"/>
              </a:buClr>
              <a:buSzPts val="1800"/>
              <a:buChar char="–"/>
              <a:defRPr/>
            </a:lvl2pPr>
            <a:lvl3pPr marL="1371600" lvl="2" indent="-342900" algn="l" rtl="0">
              <a:spcBef>
                <a:spcPts val="360"/>
              </a:spcBef>
              <a:spcAft>
                <a:spcPts val="0"/>
              </a:spcAft>
              <a:buClr>
                <a:schemeClr val="dk1"/>
              </a:buClr>
              <a:buSzPts val="1800"/>
              <a:buChar char="•"/>
              <a:defRPr/>
            </a:lvl3pPr>
            <a:lvl4pPr marL="1828800" lvl="3" indent="-342900" algn="l" rtl="0">
              <a:spcBef>
                <a:spcPts val="360"/>
              </a:spcBef>
              <a:spcAft>
                <a:spcPts val="0"/>
              </a:spcAft>
              <a:buClr>
                <a:schemeClr val="dk1"/>
              </a:buClr>
              <a:buSzPts val="1800"/>
              <a:buChar char="–"/>
              <a:defRPr/>
            </a:lvl4pPr>
            <a:lvl5pPr marL="2286000" lvl="4" indent="-342900" algn="l" rtl="0">
              <a:spcBef>
                <a:spcPts val="360"/>
              </a:spcBef>
              <a:spcAft>
                <a:spcPts val="0"/>
              </a:spcAft>
              <a:buClr>
                <a:schemeClr val="dk1"/>
              </a:buClr>
              <a:buSzPts val="1800"/>
              <a:buChar char="»"/>
              <a:defRPr/>
            </a:lvl5pPr>
            <a:lvl6pPr marL="2743200" lvl="5" indent="-342900" algn="l" rtl="0">
              <a:spcBef>
                <a:spcPts val="360"/>
              </a:spcBef>
              <a:spcAft>
                <a:spcPts val="0"/>
              </a:spcAft>
              <a:buClr>
                <a:schemeClr val="dk1"/>
              </a:buClr>
              <a:buSzPts val="1800"/>
              <a:buChar char="•"/>
              <a:defRPr/>
            </a:lvl6pPr>
            <a:lvl7pPr marL="3200400" lvl="6" indent="-342900" algn="l" rtl="0">
              <a:spcBef>
                <a:spcPts val="360"/>
              </a:spcBef>
              <a:spcAft>
                <a:spcPts val="0"/>
              </a:spcAft>
              <a:buClr>
                <a:schemeClr val="dk1"/>
              </a:buClr>
              <a:buSzPts val="1800"/>
              <a:buChar char="•"/>
              <a:defRPr/>
            </a:lvl7pPr>
            <a:lvl8pPr marL="3657600" lvl="7" indent="-342900" algn="l" rtl="0">
              <a:spcBef>
                <a:spcPts val="360"/>
              </a:spcBef>
              <a:spcAft>
                <a:spcPts val="0"/>
              </a:spcAft>
              <a:buClr>
                <a:schemeClr val="dk1"/>
              </a:buClr>
              <a:buSzPts val="1800"/>
              <a:buChar char="•"/>
              <a:defRPr/>
            </a:lvl8pPr>
            <a:lvl9pPr marL="4114800" lvl="8" indent="-342900" algn="l" rtl="0">
              <a:spcBef>
                <a:spcPts val="360"/>
              </a:spcBef>
              <a:spcAft>
                <a:spcPts val="0"/>
              </a:spcAft>
              <a:buClr>
                <a:schemeClr val="dk1"/>
              </a:buClr>
              <a:buSzPts val="1800"/>
              <a:buChar char="•"/>
              <a:defRPr/>
            </a:lvl9pPr>
          </a:lstStyle>
          <a:p>
            <a:endParaRPr/>
          </a:p>
        </p:txBody>
      </p:sp>
      <p:sp>
        <p:nvSpPr>
          <p:cNvPr id="160" name="Google Shape;160;p25"/>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61" name="Google Shape;161;p25"/>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62" name="Google Shape;162;p25"/>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None/>
              <a:defRPr sz="1200" b="0" i="0" u="none" strike="noStrike" cap="none">
                <a:solidFill>
                  <a:srgbClr val="898989"/>
                </a:solidFill>
                <a:latin typeface="Arial"/>
                <a:ea typeface="Arial"/>
                <a:cs typeface="Arial"/>
                <a:sym typeface="Arial"/>
              </a:defRPr>
            </a:lvl1pPr>
            <a:lvl2pPr marL="0" marR="0" lvl="1" indent="0" algn="r" rtl="0">
              <a:spcBef>
                <a:spcPts val="0"/>
              </a:spcBef>
              <a:spcAft>
                <a:spcPts val="0"/>
              </a:spcAft>
              <a:buNone/>
              <a:defRPr sz="1200" b="0" i="0" u="none" strike="noStrike" cap="none">
                <a:solidFill>
                  <a:srgbClr val="898989"/>
                </a:solidFill>
                <a:latin typeface="Arial"/>
                <a:ea typeface="Arial"/>
                <a:cs typeface="Arial"/>
                <a:sym typeface="Arial"/>
              </a:defRPr>
            </a:lvl2pPr>
            <a:lvl3pPr marL="0" marR="0" lvl="2" indent="0" algn="r" rtl="0">
              <a:spcBef>
                <a:spcPts val="0"/>
              </a:spcBef>
              <a:spcAft>
                <a:spcPts val="0"/>
              </a:spcAft>
              <a:buNone/>
              <a:defRPr sz="1200" b="0" i="0" u="none" strike="noStrike" cap="none">
                <a:solidFill>
                  <a:srgbClr val="898989"/>
                </a:solidFill>
                <a:latin typeface="Arial"/>
                <a:ea typeface="Arial"/>
                <a:cs typeface="Arial"/>
                <a:sym typeface="Arial"/>
              </a:defRPr>
            </a:lvl3pPr>
            <a:lvl4pPr marL="0" marR="0" lvl="3" indent="0" algn="r" rtl="0">
              <a:spcBef>
                <a:spcPts val="0"/>
              </a:spcBef>
              <a:spcAft>
                <a:spcPts val="0"/>
              </a:spcAft>
              <a:buNone/>
              <a:defRPr sz="1200" b="0" i="0" u="none" strike="noStrike" cap="none">
                <a:solidFill>
                  <a:srgbClr val="898989"/>
                </a:solidFill>
                <a:latin typeface="Arial"/>
                <a:ea typeface="Arial"/>
                <a:cs typeface="Arial"/>
                <a:sym typeface="Arial"/>
              </a:defRPr>
            </a:lvl4pPr>
            <a:lvl5pPr marL="0" marR="0" lvl="4" indent="0" algn="r" rtl="0">
              <a:spcBef>
                <a:spcPts val="0"/>
              </a:spcBef>
              <a:spcAft>
                <a:spcPts val="0"/>
              </a:spcAft>
              <a:buNone/>
              <a:defRPr sz="1200" b="0" i="0" u="none" strike="noStrike" cap="none">
                <a:solidFill>
                  <a:srgbClr val="898989"/>
                </a:solidFill>
                <a:latin typeface="Arial"/>
                <a:ea typeface="Arial"/>
                <a:cs typeface="Arial"/>
                <a:sym typeface="Arial"/>
              </a:defRPr>
            </a:lvl5pPr>
            <a:lvl6pPr marL="0" marR="0" lvl="5" indent="0" algn="r" rtl="0">
              <a:spcBef>
                <a:spcPts val="0"/>
              </a:spcBef>
              <a:spcAft>
                <a:spcPts val="0"/>
              </a:spcAft>
              <a:buNone/>
              <a:defRPr sz="1200" b="0" i="0" u="none" strike="noStrike" cap="none">
                <a:solidFill>
                  <a:srgbClr val="898989"/>
                </a:solidFill>
                <a:latin typeface="Arial"/>
                <a:ea typeface="Arial"/>
                <a:cs typeface="Arial"/>
                <a:sym typeface="Arial"/>
              </a:defRPr>
            </a:lvl6pPr>
            <a:lvl7pPr marL="0" marR="0" lvl="6" indent="0" algn="r" rtl="0">
              <a:spcBef>
                <a:spcPts val="0"/>
              </a:spcBef>
              <a:spcAft>
                <a:spcPts val="0"/>
              </a:spcAft>
              <a:buNone/>
              <a:defRPr sz="1200" b="0" i="0" u="none" strike="noStrike" cap="none">
                <a:solidFill>
                  <a:srgbClr val="898989"/>
                </a:solidFill>
                <a:latin typeface="Arial"/>
                <a:ea typeface="Arial"/>
                <a:cs typeface="Arial"/>
                <a:sym typeface="Arial"/>
              </a:defRPr>
            </a:lvl7pPr>
            <a:lvl8pPr marL="0" marR="0" lvl="7" indent="0" algn="r" rtl="0">
              <a:spcBef>
                <a:spcPts val="0"/>
              </a:spcBef>
              <a:spcAft>
                <a:spcPts val="0"/>
              </a:spcAft>
              <a:buNone/>
              <a:defRPr sz="1200" b="0" i="0" u="none" strike="noStrike" cap="none">
                <a:solidFill>
                  <a:srgbClr val="898989"/>
                </a:solidFill>
                <a:latin typeface="Arial"/>
                <a:ea typeface="Arial"/>
                <a:cs typeface="Arial"/>
                <a:sym typeface="Arial"/>
              </a:defRPr>
            </a:lvl8pPr>
            <a:lvl9pPr marL="0" marR="0" lvl="8" indent="0" algn="r" rtl="0">
              <a:spcBef>
                <a:spcPts val="0"/>
              </a:spcBef>
              <a:spcAft>
                <a:spcPts val="0"/>
              </a:spcAft>
              <a:buNone/>
              <a:defRPr sz="1200" b="0" i="0" u="none" strike="noStrike" cap="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Due contenuti" type="twoObj">
  <p:cSld name="TWO_OBJECTS">
    <p:spTree>
      <p:nvGrpSpPr>
        <p:cNvPr id="1" name="Shape 37"/>
        <p:cNvGrpSpPr/>
        <p:nvPr/>
      </p:nvGrpSpPr>
      <p:grpSpPr>
        <a:xfrm>
          <a:off x="0" y="0"/>
          <a:ext cx="0" cy="0"/>
          <a:chOff x="0" y="0"/>
          <a:chExt cx="0" cy="0"/>
        </a:xfrm>
      </p:grpSpPr>
      <p:sp>
        <p:nvSpPr>
          <p:cNvPr id="38" name="Google Shape;38;p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39" name="Google Shape;39;p6"/>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Autofit/>
          </a:bodyPr>
          <a:lstStyle>
            <a:lvl1pPr marL="457200" lvl="0" indent="-406400" algn="l">
              <a:lnSpc>
                <a:spcPct val="100000"/>
              </a:lnSpc>
              <a:spcBef>
                <a:spcPts val="560"/>
              </a:spcBef>
              <a:spcAft>
                <a:spcPts val="0"/>
              </a:spcAft>
              <a:buClr>
                <a:schemeClr val="dk1"/>
              </a:buClr>
              <a:buSzPts val="2800"/>
              <a:buChar char="•"/>
              <a:defRPr sz="2800"/>
            </a:lvl1pPr>
            <a:lvl2pPr marL="914400" lvl="1" indent="-381000" algn="l">
              <a:lnSpc>
                <a:spcPct val="100000"/>
              </a:lnSpc>
              <a:spcBef>
                <a:spcPts val="480"/>
              </a:spcBef>
              <a:spcAft>
                <a:spcPts val="0"/>
              </a:spcAft>
              <a:buClr>
                <a:schemeClr val="dk1"/>
              </a:buClr>
              <a:buSzPts val="2400"/>
              <a:buChar char="–"/>
              <a:defRPr sz="2400"/>
            </a:lvl2pPr>
            <a:lvl3pPr marL="1371600" lvl="2" indent="-355600" algn="l">
              <a:lnSpc>
                <a:spcPct val="100000"/>
              </a:lnSpc>
              <a:spcBef>
                <a:spcPts val="400"/>
              </a:spcBef>
              <a:spcAft>
                <a:spcPts val="0"/>
              </a:spcAft>
              <a:buClr>
                <a:schemeClr val="dk1"/>
              </a:buClr>
              <a:buSzPts val="2000"/>
              <a:buChar char="•"/>
              <a:defRPr sz="2000"/>
            </a:lvl3pPr>
            <a:lvl4pPr marL="1828800" lvl="3" indent="-342900" algn="l">
              <a:lnSpc>
                <a:spcPct val="100000"/>
              </a:lnSpc>
              <a:spcBef>
                <a:spcPts val="360"/>
              </a:spcBef>
              <a:spcAft>
                <a:spcPts val="0"/>
              </a:spcAft>
              <a:buClr>
                <a:schemeClr val="dk1"/>
              </a:buClr>
              <a:buSzPts val="1800"/>
              <a:buChar char="–"/>
              <a:defRPr sz="1800"/>
            </a:lvl4pPr>
            <a:lvl5pPr marL="2286000" lvl="4" indent="-342900" algn="l">
              <a:lnSpc>
                <a:spcPct val="100000"/>
              </a:lnSpc>
              <a:spcBef>
                <a:spcPts val="360"/>
              </a:spcBef>
              <a:spcAft>
                <a:spcPts val="0"/>
              </a:spcAft>
              <a:buClr>
                <a:schemeClr val="dk1"/>
              </a:buClr>
              <a:buSzPts val="1800"/>
              <a:buChar char="»"/>
              <a:defRPr sz="1800"/>
            </a:lvl5pPr>
            <a:lvl6pPr marL="2743200" lvl="5" indent="-342900" algn="l">
              <a:lnSpc>
                <a:spcPct val="100000"/>
              </a:lnSpc>
              <a:spcBef>
                <a:spcPts val="360"/>
              </a:spcBef>
              <a:spcAft>
                <a:spcPts val="0"/>
              </a:spcAft>
              <a:buClr>
                <a:schemeClr val="dk1"/>
              </a:buClr>
              <a:buSzPts val="1800"/>
              <a:buChar char="•"/>
              <a:defRPr sz="1800"/>
            </a:lvl6pPr>
            <a:lvl7pPr marL="3200400" lvl="6" indent="-342900" algn="l">
              <a:lnSpc>
                <a:spcPct val="100000"/>
              </a:lnSpc>
              <a:spcBef>
                <a:spcPts val="360"/>
              </a:spcBef>
              <a:spcAft>
                <a:spcPts val="0"/>
              </a:spcAft>
              <a:buClr>
                <a:schemeClr val="dk1"/>
              </a:buClr>
              <a:buSzPts val="1800"/>
              <a:buChar char="•"/>
              <a:defRPr sz="1800"/>
            </a:lvl7pPr>
            <a:lvl8pPr marL="3657600" lvl="7" indent="-342900" algn="l">
              <a:lnSpc>
                <a:spcPct val="100000"/>
              </a:lnSpc>
              <a:spcBef>
                <a:spcPts val="360"/>
              </a:spcBef>
              <a:spcAft>
                <a:spcPts val="0"/>
              </a:spcAft>
              <a:buClr>
                <a:schemeClr val="dk1"/>
              </a:buClr>
              <a:buSzPts val="1800"/>
              <a:buChar char="•"/>
              <a:defRPr sz="1800"/>
            </a:lvl8pPr>
            <a:lvl9pPr marL="4114800" lvl="8" indent="-342900" algn="l">
              <a:lnSpc>
                <a:spcPct val="100000"/>
              </a:lnSpc>
              <a:spcBef>
                <a:spcPts val="360"/>
              </a:spcBef>
              <a:spcAft>
                <a:spcPts val="0"/>
              </a:spcAft>
              <a:buClr>
                <a:schemeClr val="dk1"/>
              </a:buClr>
              <a:buSzPts val="1800"/>
              <a:buChar char="•"/>
              <a:defRPr sz="1800"/>
            </a:lvl9pPr>
          </a:lstStyle>
          <a:p>
            <a:endParaRPr/>
          </a:p>
        </p:txBody>
      </p:sp>
      <p:sp>
        <p:nvSpPr>
          <p:cNvPr id="40" name="Google Shape;40;p6"/>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Autofit/>
          </a:bodyPr>
          <a:lstStyle>
            <a:lvl1pPr marL="457200" lvl="0" indent="-406400" algn="l">
              <a:lnSpc>
                <a:spcPct val="100000"/>
              </a:lnSpc>
              <a:spcBef>
                <a:spcPts val="560"/>
              </a:spcBef>
              <a:spcAft>
                <a:spcPts val="0"/>
              </a:spcAft>
              <a:buClr>
                <a:schemeClr val="dk1"/>
              </a:buClr>
              <a:buSzPts val="2800"/>
              <a:buChar char="•"/>
              <a:defRPr sz="2800"/>
            </a:lvl1pPr>
            <a:lvl2pPr marL="914400" lvl="1" indent="-381000" algn="l">
              <a:lnSpc>
                <a:spcPct val="100000"/>
              </a:lnSpc>
              <a:spcBef>
                <a:spcPts val="480"/>
              </a:spcBef>
              <a:spcAft>
                <a:spcPts val="0"/>
              </a:spcAft>
              <a:buClr>
                <a:schemeClr val="dk1"/>
              </a:buClr>
              <a:buSzPts val="2400"/>
              <a:buChar char="–"/>
              <a:defRPr sz="2400"/>
            </a:lvl2pPr>
            <a:lvl3pPr marL="1371600" lvl="2" indent="-355600" algn="l">
              <a:lnSpc>
                <a:spcPct val="100000"/>
              </a:lnSpc>
              <a:spcBef>
                <a:spcPts val="400"/>
              </a:spcBef>
              <a:spcAft>
                <a:spcPts val="0"/>
              </a:spcAft>
              <a:buClr>
                <a:schemeClr val="dk1"/>
              </a:buClr>
              <a:buSzPts val="2000"/>
              <a:buChar char="•"/>
              <a:defRPr sz="2000"/>
            </a:lvl3pPr>
            <a:lvl4pPr marL="1828800" lvl="3" indent="-342900" algn="l">
              <a:lnSpc>
                <a:spcPct val="100000"/>
              </a:lnSpc>
              <a:spcBef>
                <a:spcPts val="360"/>
              </a:spcBef>
              <a:spcAft>
                <a:spcPts val="0"/>
              </a:spcAft>
              <a:buClr>
                <a:schemeClr val="dk1"/>
              </a:buClr>
              <a:buSzPts val="1800"/>
              <a:buChar char="–"/>
              <a:defRPr sz="1800"/>
            </a:lvl4pPr>
            <a:lvl5pPr marL="2286000" lvl="4" indent="-342900" algn="l">
              <a:lnSpc>
                <a:spcPct val="100000"/>
              </a:lnSpc>
              <a:spcBef>
                <a:spcPts val="360"/>
              </a:spcBef>
              <a:spcAft>
                <a:spcPts val="0"/>
              </a:spcAft>
              <a:buClr>
                <a:schemeClr val="dk1"/>
              </a:buClr>
              <a:buSzPts val="1800"/>
              <a:buChar char="»"/>
              <a:defRPr sz="1800"/>
            </a:lvl5pPr>
            <a:lvl6pPr marL="2743200" lvl="5" indent="-342900" algn="l">
              <a:lnSpc>
                <a:spcPct val="100000"/>
              </a:lnSpc>
              <a:spcBef>
                <a:spcPts val="360"/>
              </a:spcBef>
              <a:spcAft>
                <a:spcPts val="0"/>
              </a:spcAft>
              <a:buClr>
                <a:schemeClr val="dk1"/>
              </a:buClr>
              <a:buSzPts val="1800"/>
              <a:buChar char="•"/>
              <a:defRPr sz="1800"/>
            </a:lvl6pPr>
            <a:lvl7pPr marL="3200400" lvl="6" indent="-342900" algn="l">
              <a:lnSpc>
                <a:spcPct val="100000"/>
              </a:lnSpc>
              <a:spcBef>
                <a:spcPts val="360"/>
              </a:spcBef>
              <a:spcAft>
                <a:spcPts val="0"/>
              </a:spcAft>
              <a:buClr>
                <a:schemeClr val="dk1"/>
              </a:buClr>
              <a:buSzPts val="1800"/>
              <a:buChar char="•"/>
              <a:defRPr sz="1800"/>
            </a:lvl7pPr>
            <a:lvl8pPr marL="3657600" lvl="7" indent="-342900" algn="l">
              <a:lnSpc>
                <a:spcPct val="100000"/>
              </a:lnSpc>
              <a:spcBef>
                <a:spcPts val="360"/>
              </a:spcBef>
              <a:spcAft>
                <a:spcPts val="0"/>
              </a:spcAft>
              <a:buClr>
                <a:schemeClr val="dk1"/>
              </a:buClr>
              <a:buSzPts val="1800"/>
              <a:buChar char="•"/>
              <a:defRPr sz="1800"/>
            </a:lvl8pPr>
            <a:lvl9pPr marL="4114800" lvl="8" indent="-342900" algn="l">
              <a:lnSpc>
                <a:spcPct val="100000"/>
              </a:lnSpc>
              <a:spcBef>
                <a:spcPts val="360"/>
              </a:spcBef>
              <a:spcAft>
                <a:spcPts val="0"/>
              </a:spcAft>
              <a:buClr>
                <a:schemeClr val="dk1"/>
              </a:buClr>
              <a:buSzPts val="1800"/>
              <a:buChar char="•"/>
              <a:defRPr sz="1800"/>
            </a:lvl9pPr>
          </a:lstStyle>
          <a:p>
            <a:endParaRPr/>
          </a:p>
        </p:txBody>
      </p:sp>
      <p:sp>
        <p:nvSpPr>
          <p:cNvPr id="41" name="Google Shape;41;p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nfronto" type="twoTxTwoObj">
  <p:cSld name="TWO_OBJECTS_WITH_TEXT">
    <p:spTree>
      <p:nvGrpSpPr>
        <p:cNvPr id="1" name="Shape 44"/>
        <p:cNvGrpSpPr/>
        <p:nvPr/>
      </p:nvGrpSpPr>
      <p:grpSpPr>
        <a:xfrm>
          <a:off x="0" y="0"/>
          <a:ext cx="0" cy="0"/>
          <a:chOff x="0" y="0"/>
          <a:chExt cx="0" cy="0"/>
        </a:xfrm>
      </p:grpSpPr>
      <p:sp>
        <p:nvSpPr>
          <p:cNvPr id="45" name="Google Shape;45;p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46" name="Google Shape;46;p7"/>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480"/>
              </a:spcBef>
              <a:spcAft>
                <a:spcPts val="0"/>
              </a:spcAft>
              <a:buClr>
                <a:schemeClr val="dk1"/>
              </a:buClr>
              <a:buSzPts val="2400"/>
              <a:buNone/>
              <a:defRPr sz="2400" b="1"/>
            </a:lvl1pPr>
            <a:lvl2pPr marL="914400" lvl="1" indent="-228600" algn="l">
              <a:lnSpc>
                <a:spcPct val="100000"/>
              </a:lnSpc>
              <a:spcBef>
                <a:spcPts val="400"/>
              </a:spcBef>
              <a:spcAft>
                <a:spcPts val="0"/>
              </a:spcAft>
              <a:buClr>
                <a:schemeClr val="dk1"/>
              </a:buClr>
              <a:buSzPts val="2000"/>
              <a:buNone/>
              <a:defRPr sz="2000" b="1"/>
            </a:lvl2pPr>
            <a:lvl3pPr marL="1371600" lvl="2" indent="-228600" algn="l">
              <a:lnSpc>
                <a:spcPct val="100000"/>
              </a:lnSpc>
              <a:spcBef>
                <a:spcPts val="360"/>
              </a:spcBef>
              <a:spcAft>
                <a:spcPts val="0"/>
              </a:spcAft>
              <a:buClr>
                <a:schemeClr val="dk1"/>
              </a:buClr>
              <a:buSzPts val="1800"/>
              <a:buNone/>
              <a:defRPr sz="1800" b="1"/>
            </a:lvl3pPr>
            <a:lvl4pPr marL="1828800" lvl="3" indent="-228600" algn="l">
              <a:lnSpc>
                <a:spcPct val="100000"/>
              </a:lnSpc>
              <a:spcBef>
                <a:spcPts val="320"/>
              </a:spcBef>
              <a:spcAft>
                <a:spcPts val="0"/>
              </a:spcAft>
              <a:buClr>
                <a:schemeClr val="dk1"/>
              </a:buClr>
              <a:buSzPts val="1600"/>
              <a:buNone/>
              <a:defRPr sz="1600" b="1"/>
            </a:lvl4pPr>
            <a:lvl5pPr marL="2286000" lvl="4" indent="-228600" algn="l">
              <a:lnSpc>
                <a:spcPct val="100000"/>
              </a:lnSpc>
              <a:spcBef>
                <a:spcPts val="320"/>
              </a:spcBef>
              <a:spcAft>
                <a:spcPts val="0"/>
              </a:spcAft>
              <a:buClr>
                <a:schemeClr val="dk1"/>
              </a:buClr>
              <a:buSzPts val="1600"/>
              <a:buNone/>
              <a:defRPr sz="1600" b="1"/>
            </a:lvl5pPr>
            <a:lvl6pPr marL="2743200" lvl="5" indent="-228600" algn="l">
              <a:lnSpc>
                <a:spcPct val="100000"/>
              </a:lnSpc>
              <a:spcBef>
                <a:spcPts val="320"/>
              </a:spcBef>
              <a:spcAft>
                <a:spcPts val="0"/>
              </a:spcAft>
              <a:buClr>
                <a:schemeClr val="dk1"/>
              </a:buClr>
              <a:buSzPts val="1600"/>
              <a:buNone/>
              <a:defRPr sz="1600" b="1"/>
            </a:lvl6pPr>
            <a:lvl7pPr marL="3200400" lvl="6" indent="-228600" algn="l">
              <a:lnSpc>
                <a:spcPct val="100000"/>
              </a:lnSpc>
              <a:spcBef>
                <a:spcPts val="320"/>
              </a:spcBef>
              <a:spcAft>
                <a:spcPts val="0"/>
              </a:spcAft>
              <a:buClr>
                <a:schemeClr val="dk1"/>
              </a:buClr>
              <a:buSzPts val="1600"/>
              <a:buNone/>
              <a:defRPr sz="1600" b="1"/>
            </a:lvl7pPr>
            <a:lvl8pPr marL="3657600" lvl="7" indent="-228600" algn="l">
              <a:lnSpc>
                <a:spcPct val="100000"/>
              </a:lnSpc>
              <a:spcBef>
                <a:spcPts val="320"/>
              </a:spcBef>
              <a:spcAft>
                <a:spcPts val="0"/>
              </a:spcAft>
              <a:buClr>
                <a:schemeClr val="dk1"/>
              </a:buClr>
              <a:buSzPts val="1600"/>
              <a:buNone/>
              <a:defRPr sz="1600" b="1"/>
            </a:lvl8pPr>
            <a:lvl9pPr marL="4114800" lvl="8" indent="-228600" algn="l">
              <a:lnSpc>
                <a:spcPct val="100000"/>
              </a:lnSpc>
              <a:spcBef>
                <a:spcPts val="320"/>
              </a:spcBef>
              <a:spcAft>
                <a:spcPts val="0"/>
              </a:spcAft>
              <a:buClr>
                <a:schemeClr val="dk1"/>
              </a:buClr>
              <a:buSzPts val="1600"/>
              <a:buNone/>
              <a:defRPr sz="1600" b="1"/>
            </a:lvl9pPr>
          </a:lstStyle>
          <a:p>
            <a:endParaRPr/>
          </a:p>
        </p:txBody>
      </p:sp>
      <p:sp>
        <p:nvSpPr>
          <p:cNvPr id="47" name="Google Shape;47;p7"/>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Autofit/>
          </a:bodyPr>
          <a:lstStyle>
            <a:lvl1pPr marL="457200" lvl="0" indent="-381000" algn="l">
              <a:lnSpc>
                <a:spcPct val="100000"/>
              </a:lnSpc>
              <a:spcBef>
                <a:spcPts val="480"/>
              </a:spcBef>
              <a:spcAft>
                <a:spcPts val="0"/>
              </a:spcAft>
              <a:buClr>
                <a:schemeClr val="dk1"/>
              </a:buClr>
              <a:buSzPts val="2400"/>
              <a:buChar char="•"/>
              <a:defRPr sz="2400"/>
            </a:lvl1pPr>
            <a:lvl2pPr marL="914400" lvl="1" indent="-355600" algn="l">
              <a:lnSpc>
                <a:spcPct val="100000"/>
              </a:lnSpc>
              <a:spcBef>
                <a:spcPts val="400"/>
              </a:spcBef>
              <a:spcAft>
                <a:spcPts val="0"/>
              </a:spcAft>
              <a:buClr>
                <a:schemeClr val="dk1"/>
              </a:buClr>
              <a:buSzPts val="2000"/>
              <a:buChar char="–"/>
              <a:defRPr sz="2000"/>
            </a:lvl2pPr>
            <a:lvl3pPr marL="1371600" lvl="2" indent="-342900" algn="l">
              <a:lnSpc>
                <a:spcPct val="100000"/>
              </a:lnSpc>
              <a:spcBef>
                <a:spcPts val="360"/>
              </a:spcBef>
              <a:spcAft>
                <a:spcPts val="0"/>
              </a:spcAft>
              <a:buClr>
                <a:schemeClr val="dk1"/>
              </a:buClr>
              <a:buSzPts val="1800"/>
              <a:buChar char="•"/>
              <a:defRPr sz="1800"/>
            </a:lvl3pPr>
            <a:lvl4pPr marL="1828800" lvl="3" indent="-330200" algn="l">
              <a:lnSpc>
                <a:spcPct val="100000"/>
              </a:lnSpc>
              <a:spcBef>
                <a:spcPts val="320"/>
              </a:spcBef>
              <a:spcAft>
                <a:spcPts val="0"/>
              </a:spcAft>
              <a:buClr>
                <a:schemeClr val="dk1"/>
              </a:buClr>
              <a:buSzPts val="1600"/>
              <a:buChar char="–"/>
              <a:defRPr sz="1600"/>
            </a:lvl4pPr>
            <a:lvl5pPr marL="2286000" lvl="4" indent="-330200" algn="l">
              <a:lnSpc>
                <a:spcPct val="100000"/>
              </a:lnSpc>
              <a:spcBef>
                <a:spcPts val="320"/>
              </a:spcBef>
              <a:spcAft>
                <a:spcPts val="0"/>
              </a:spcAft>
              <a:buClr>
                <a:schemeClr val="dk1"/>
              </a:buClr>
              <a:buSzPts val="1600"/>
              <a:buChar char="»"/>
              <a:defRPr sz="1600"/>
            </a:lvl5pPr>
            <a:lvl6pPr marL="2743200" lvl="5" indent="-330200" algn="l">
              <a:lnSpc>
                <a:spcPct val="100000"/>
              </a:lnSpc>
              <a:spcBef>
                <a:spcPts val="320"/>
              </a:spcBef>
              <a:spcAft>
                <a:spcPts val="0"/>
              </a:spcAft>
              <a:buClr>
                <a:schemeClr val="dk1"/>
              </a:buClr>
              <a:buSzPts val="1600"/>
              <a:buChar char="•"/>
              <a:defRPr sz="1600"/>
            </a:lvl6pPr>
            <a:lvl7pPr marL="3200400" lvl="6" indent="-330200" algn="l">
              <a:lnSpc>
                <a:spcPct val="100000"/>
              </a:lnSpc>
              <a:spcBef>
                <a:spcPts val="320"/>
              </a:spcBef>
              <a:spcAft>
                <a:spcPts val="0"/>
              </a:spcAft>
              <a:buClr>
                <a:schemeClr val="dk1"/>
              </a:buClr>
              <a:buSzPts val="1600"/>
              <a:buChar char="•"/>
              <a:defRPr sz="1600"/>
            </a:lvl7pPr>
            <a:lvl8pPr marL="3657600" lvl="7" indent="-330200" algn="l">
              <a:lnSpc>
                <a:spcPct val="100000"/>
              </a:lnSpc>
              <a:spcBef>
                <a:spcPts val="320"/>
              </a:spcBef>
              <a:spcAft>
                <a:spcPts val="0"/>
              </a:spcAft>
              <a:buClr>
                <a:schemeClr val="dk1"/>
              </a:buClr>
              <a:buSzPts val="1600"/>
              <a:buChar char="•"/>
              <a:defRPr sz="1600"/>
            </a:lvl8pPr>
            <a:lvl9pPr marL="4114800" lvl="8" indent="-330200" algn="l">
              <a:lnSpc>
                <a:spcPct val="100000"/>
              </a:lnSpc>
              <a:spcBef>
                <a:spcPts val="320"/>
              </a:spcBef>
              <a:spcAft>
                <a:spcPts val="0"/>
              </a:spcAft>
              <a:buClr>
                <a:schemeClr val="dk1"/>
              </a:buClr>
              <a:buSzPts val="1600"/>
              <a:buChar char="•"/>
              <a:defRPr sz="1600"/>
            </a:lvl9pPr>
          </a:lstStyle>
          <a:p>
            <a:endParaRPr/>
          </a:p>
        </p:txBody>
      </p:sp>
      <p:sp>
        <p:nvSpPr>
          <p:cNvPr id="48" name="Google Shape;48;p7"/>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480"/>
              </a:spcBef>
              <a:spcAft>
                <a:spcPts val="0"/>
              </a:spcAft>
              <a:buClr>
                <a:schemeClr val="dk1"/>
              </a:buClr>
              <a:buSzPts val="2400"/>
              <a:buNone/>
              <a:defRPr sz="2400" b="1"/>
            </a:lvl1pPr>
            <a:lvl2pPr marL="914400" lvl="1" indent="-228600" algn="l">
              <a:lnSpc>
                <a:spcPct val="100000"/>
              </a:lnSpc>
              <a:spcBef>
                <a:spcPts val="400"/>
              </a:spcBef>
              <a:spcAft>
                <a:spcPts val="0"/>
              </a:spcAft>
              <a:buClr>
                <a:schemeClr val="dk1"/>
              </a:buClr>
              <a:buSzPts val="2000"/>
              <a:buNone/>
              <a:defRPr sz="2000" b="1"/>
            </a:lvl2pPr>
            <a:lvl3pPr marL="1371600" lvl="2" indent="-228600" algn="l">
              <a:lnSpc>
                <a:spcPct val="100000"/>
              </a:lnSpc>
              <a:spcBef>
                <a:spcPts val="360"/>
              </a:spcBef>
              <a:spcAft>
                <a:spcPts val="0"/>
              </a:spcAft>
              <a:buClr>
                <a:schemeClr val="dk1"/>
              </a:buClr>
              <a:buSzPts val="1800"/>
              <a:buNone/>
              <a:defRPr sz="1800" b="1"/>
            </a:lvl3pPr>
            <a:lvl4pPr marL="1828800" lvl="3" indent="-228600" algn="l">
              <a:lnSpc>
                <a:spcPct val="100000"/>
              </a:lnSpc>
              <a:spcBef>
                <a:spcPts val="320"/>
              </a:spcBef>
              <a:spcAft>
                <a:spcPts val="0"/>
              </a:spcAft>
              <a:buClr>
                <a:schemeClr val="dk1"/>
              </a:buClr>
              <a:buSzPts val="1600"/>
              <a:buNone/>
              <a:defRPr sz="1600" b="1"/>
            </a:lvl4pPr>
            <a:lvl5pPr marL="2286000" lvl="4" indent="-228600" algn="l">
              <a:lnSpc>
                <a:spcPct val="100000"/>
              </a:lnSpc>
              <a:spcBef>
                <a:spcPts val="320"/>
              </a:spcBef>
              <a:spcAft>
                <a:spcPts val="0"/>
              </a:spcAft>
              <a:buClr>
                <a:schemeClr val="dk1"/>
              </a:buClr>
              <a:buSzPts val="1600"/>
              <a:buNone/>
              <a:defRPr sz="1600" b="1"/>
            </a:lvl5pPr>
            <a:lvl6pPr marL="2743200" lvl="5" indent="-228600" algn="l">
              <a:lnSpc>
                <a:spcPct val="100000"/>
              </a:lnSpc>
              <a:spcBef>
                <a:spcPts val="320"/>
              </a:spcBef>
              <a:spcAft>
                <a:spcPts val="0"/>
              </a:spcAft>
              <a:buClr>
                <a:schemeClr val="dk1"/>
              </a:buClr>
              <a:buSzPts val="1600"/>
              <a:buNone/>
              <a:defRPr sz="1600" b="1"/>
            </a:lvl6pPr>
            <a:lvl7pPr marL="3200400" lvl="6" indent="-228600" algn="l">
              <a:lnSpc>
                <a:spcPct val="100000"/>
              </a:lnSpc>
              <a:spcBef>
                <a:spcPts val="320"/>
              </a:spcBef>
              <a:spcAft>
                <a:spcPts val="0"/>
              </a:spcAft>
              <a:buClr>
                <a:schemeClr val="dk1"/>
              </a:buClr>
              <a:buSzPts val="1600"/>
              <a:buNone/>
              <a:defRPr sz="1600" b="1"/>
            </a:lvl7pPr>
            <a:lvl8pPr marL="3657600" lvl="7" indent="-228600" algn="l">
              <a:lnSpc>
                <a:spcPct val="100000"/>
              </a:lnSpc>
              <a:spcBef>
                <a:spcPts val="320"/>
              </a:spcBef>
              <a:spcAft>
                <a:spcPts val="0"/>
              </a:spcAft>
              <a:buClr>
                <a:schemeClr val="dk1"/>
              </a:buClr>
              <a:buSzPts val="1600"/>
              <a:buNone/>
              <a:defRPr sz="1600" b="1"/>
            </a:lvl8pPr>
            <a:lvl9pPr marL="4114800" lvl="8" indent="-228600" algn="l">
              <a:lnSpc>
                <a:spcPct val="100000"/>
              </a:lnSpc>
              <a:spcBef>
                <a:spcPts val="320"/>
              </a:spcBef>
              <a:spcAft>
                <a:spcPts val="0"/>
              </a:spcAft>
              <a:buClr>
                <a:schemeClr val="dk1"/>
              </a:buClr>
              <a:buSzPts val="1600"/>
              <a:buNone/>
              <a:defRPr sz="1600" b="1"/>
            </a:lvl9pPr>
          </a:lstStyle>
          <a:p>
            <a:endParaRPr/>
          </a:p>
        </p:txBody>
      </p:sp>
      <p:sp>
        <p:nvSpPr>
          <p:cNvPr id="49" name="Google Shape;49;p7"/>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Autofit/>
          </a:bodyPr>
          <a:lstStyle>
            <a:lvl1pPr marL="457200" lvl="0" indent="-381000" algn="l">
              <a:lnSpc>
                <a:spcPct val="100000"/>
              </a:lnSpc>
              <a:spcBef>
                <a:spcPts val="480"/>
              </a:spcBef>
              <a:spcAft>
                <a:spcPts val="0"/>
              </a:spcAft>
              <a:buClr>
                <a:schemeClr val="dk1"/>
              </a:buClr>
              <a:buSzPts val="2400"/>
              <a:buChar char="•"/>
              <a:defRPr sz="2400"/>
            </a:lvl1pPr>
            <a:lvl2pPr marL="914400" lvl="1" indent="-355600" algn="l">
              <a:lnSpc>
                <a:spcPct val="100000"/>
              </a:lnSpc>
              <a:spcBef>
                <a:spcPts val="400"/>
              </a:spcBef>
              <a:spcAft>
                <a:spcPts val="0"/>
              </a:spcAft>
              <a:buClr>
                <a:schemeClr val="dk1"/>
              </a:buClr>
              <a:buSzPts val="2000"/>
              <a:buChar char="–"/>
              <a:defRPr sz="2000"/>
            </a:lvl2pPr>
            <a:lvl3pPr marL="1371600" lvl="2" indent="-342900" algn="l">
              <a:lnSpc>
                <a:spcPct val="100000"/>
              </a:lnSpc>
              <a:spcBef>
                <a:spcPts val="360"/>
              </a:spcBef>
              <a:spcAft>
                <a:spcPts val="0"/>
              </a:spcAft>
              <a:buClr>
                <a:schemeClr val="dk1"/>
              </a:buClr>
              <a:buSzPts val="1800"/>
              <a:buChar char="•"/>
              <a:defRPr sz="1800"/>
            </a:lvl3pPr>
            <a:lvl4pPr marL="1828800" lvl="3" indent="-330200" algn="l">
              <a:lnSpc>
                <a:spcPct val="100000"/>
              </a:lnSpc>
              <a:spcBef>
                <a:spcPts val="320"/>
              </a:spcBef>
              <a:spcAft>
                <a:spcPts val="0"/>
              </a:spcAft>
              <a:buClr>
                <a:schemeClr val="dk1"/>
              </a:buClr>
              <a:buSzPts val="1600"/>
              <a:buChar char="–"/>
              <a:defRPr sz="1600"/>
            </a:lvl4pPr>
            <a:lvl5pPr marL="2286000" lvl="4" indent="-330200" algn="l">
              <a:lnSpc>
                <a:spcPct val="100000"/>
              </a:lnSpc>
              <a:spcBef>
                <a:spcPts val="320"/>
              </a:spcBef>
              <a:spcAft>
                <a:spcPts val="0"/>
              </a:spcAft>
              <a:buClr>
                <a:schemeClr val="dk1"/>
              </a:buClr>
              <a:buSzPts val="1600"/>
              <a:buChar char="»"/>
              <a:defRPr sz="1600"/>
            </a:lvl5pPr>
            <a:lvl6pPr marL="2743200" lvl="5" indent="-330200" algn="l">
              <a:lnSpc>
                <a:spcPct val="100000"/>
              </a:lnSpc>
              <a:spcBef>
                <a:spcPts val="320"/>
              </a:spcBef>
              <a:spcAft>
                <a:spcPts val="0"/>
              </a:spcAft>
              <a:buClr>
                <a:schemeClr val="dk1"/>
              </a:buClr>
              <a:buSzPts val="1600"/>
              <a:buChar char="•"/>
              <a:defRPr sz="1600"/>
            </a:lvl6pPr>
            <a:lvl7pPr marL="3200400" lvl="6" indent="-330200" algn="l">
              <a:lnSpc>
                <a:spcPct val="100000"/>
              </a:lnSpc>
              <a:spcBef>
                <a:spcPts val="320"/>
              </a:spcBef>
              <a:spcAft>
                <a:spcPts val="0"/>
              </a:spcAft>
              <a:buClr>
                <a:schemeClr val="dk1"/>
              </a:buClr>
              <a:buSzPts val="1600"/>
              <a:buChar char="•"/>
              <a:defRPr sz="1600"/>
            </a:lvl7pPr>
            <a:lvl8pPr marL="3657600" lvl="7" indent="-330200" algn="l">
              <a:lnSpc>
                <a:spcPct val="100000"/>
              </a:lnSpc>
              <a:spcBef>
                <a:spcPts val="320"/>
              </a:spcBef>
              <a:spcAft>
                <a:spcPts val="0"/>
              </a:spcAft>
              <a:buClr>
                <a:schemeClr val="dk1"/>
              </a:buClr>
              <a:buSzPts val="1600"/>
              <a:buChar char="•"/>
              <a:defRPr sz="1600"/>
            </a:lvl8pPr>
            <a:lvl9pPr marL="4114800" lvl="8" indent="-330200" algn="l">
              <a:lnSpc>
                <a:spcPct val="100000"/>
              </a:lnSpc>
              <a:spcBef>
                <a:spcPts val="320"/>
              </a:spcBef>
              <a:spcAft>
                <a:spcPts val="0"/>
              </a:spcAft>
              <a:buClr>
                <a:schemeClr val="dk1"/>
              </a:buClr>
              <a:buSzPts val="1600"/>
              <a:buChar char="•"/>
              <a:defRPr sz="1600"/>
            </a:lvl9pPr>
          </a:lstStyle>
          <a:p>
            <a:endParaRPr/>
          </a:p>
        </p:txBody>
      </p:sp>
      <p:sp>
        <p:nvSpPr>
          <p:cNvPr id="50" name="Google Shape;50;p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olo titolo" type="titleOnly">
  <p:cSld name="TITLE_ONLY">
    <p:spTree>
      <p:nvGrpSpPr>
        <p:cNvPr id="1" name="Shape 53"/>
        <p:cNvGrpSpPr/>
        <p:nvPr/>
      </p:nvGrpSpPr>
      <p:grpSpPr>
        <a:xfrm>
          <a:off x="0" y="0"/>
          <a:ext cx="0" cy="0"/>
          <a:chOff x="0" y="0"/>
          <a:chExt cx="0" cy="0"/>
        </a:xfrm>
      </p:grpSpPr>
      <p:sp>
        <p:nvSpPr>
          <p:cNvPr id="54" name="Google Shape;54;p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55" name="Google Shape;55;p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ntenuto con didascalia" type="objTx">
  <p:cSld name="OBJECT_WITH_CAPTION_TEXT">
    <p:spTree>
      <p:nvGrpSpPr>
        <p:cNvPr id="1" name="Shape 58"/>
        <p:cNvGrpSpPr/>
        <p:nvPr/>
      </p:nvGrpSpPr>
      <p:grpSpPr>
        <a:xfrm>
          <a:off x="0" y="0"/>
          <a:ext cx="0" cy="0"/>
          <a:chOff x="0" y="0"/>
          <a:chExt cx="0" cy="0"/>
        </a:xfrm>
      </p:grpSpPr>
      <p:sp>
        <p:nvSpPr>
          <p:cNvPr id="59" name="Google Shape;59;p9"/>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SzPts val="1400"/>
              <a:buNone/>
              <a:defRPr sz="2000" b="1"/>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60" name="Google Shape;60;p9"/>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Autofit/>
          </a:bodyPr>
          <a:lstStyle>
            <a:lvl1pPr marL="457200" lvl="0" indent="-431800" algn="l">
              <a:lnSpc>
                <a:spcPct val="100000"/>
              </a:lnSpc>
              <a:spcBef>
                <a:spcPts val="640"/>
              </a:spcBef>
              <a:spcAft>
                <a:spcPts val="0"/>
              </a:spcAft>
              <a:buClr>
                <a:schemeClr val="dk1"/>
              </a:buClr>
              <a:buSzPts val="3200"/>
              <a:buChar char="•"/>
              <a:defRPr sz="3200"/>
            </a:lvl1pPr>
            <a:lvl2pPr marL="914400" lvl="1" indent="-406400" algn="l">
              <a:lnSpc>
                <a:spcPct val="100000"/>
              </a:lnSpc>
              <a:spcBef>
                <a:spcPts val="560"/>
              </a:spcBef>
              <a:spcAft>
                <a:spcPts val="0"/>
              </a:spcAft>
              <a:buClr>
                <a:schemeClr val="dk1"/>
              </a:buClr>
              <a:buSzPts val="2800"/>
              <a:buChar char="–"/>
              <a:defRPr sz="2800"/>
            </a:lvl2pPr>
            <a:lvl3pPr marL="1371600" lvl="2" indent="-381000" algn="l">
              <a:lnSpc>
                <a:spcPct val="100000"/>
              </a:lnSpc>
              <a:spcBef>
                <a:spcPts val="480"/>
              </a:spcBef>
              <a:spcAft>
                <a:spcPts val="0"/>
              </a:spcAft>
              <a:buClr>
                <a:schemeClr val="dk1"/>
              </a:buClr>
              <a:buSzPts val="2400"/>
              <a:buChar char="•"/>
              <a:defRPr sz="2400"/>
            </a:lvl3pPr>
            <a:lvl4pPr marL="1828800" lvl="3" indent="-355600" algn="l">
              <a:lnSpc>
                <a:spcPct val="100000"/>
              </a:lnSpc>
              <a:spcBef>
                <a:spcPts val="400"/>
              </a:spcBef>
              <a:spcAft>
                <a:spcPts val="0"/>
              </a:spcAft>
              <a:buClr>
                <a:schemeClr val="dk1"/>
              </a:buClr>
              <a:buSzPts val="2000"/>
              <a:buChar char="–"/>
              <a:defRPr sz="2000"/>
            </a:lvl4pPr>
            <a:lvl5pPr marL="2286000" lvl="4" indent="-355600" algn="l">
              <a:lnSpc>
                <a:spcPct val="100000"/>
              </a:lnSpc>
              <a:spcBef>
                <a:spcPts val="400"/>
              </a:spcBef>
              <a:spcAft>
                <a:spcPts val="0"/>
              </a:spcAft>
              <a:buClr>
                <a:schemeClr val="dk1"/>
              </a:buClr>
              <a:buSzPts val="2000"/>
              <a:buChar char="»"/>
              <a:defRPr sz="2000"/>
            </a:lvl5pPr>
            <a:lvl6pPr marL="2743200" lvl="5" indent="-355600" algn="l">
              <a:lnSpc>
                <a:spcPct val="100000"/>
              </a:lnSpc>
              <a:spcBef>
                <a:spcPts val="400"/>
              </a:spcBef>
              <a:spcAft>
                <a:spcPts val="0"/>
              </a:spcAft>
              <a:buClr>
                <a:schemeClr val="dk1"/>
              </a:buClr>
              <a:buSzPts val="2000"/>
              <a:buChar char="•"/>
              <a:defRPr sz="2000"/>
            </a:lvl6pPr>
            <a:lvl7pPr marL="3200400" lvl="6" indent="-355600" algn="l">
              <a:lnSpc>
                <a:spcPct val="100000"/>
              </a:lnSpc>
              <a:spcBef>
                <a:spcPts val="400"/>
              </a:spcBef>
              <a:spcAft>
                <a:spcPts val="0"/>
              </a:spcAft>
              <a:buClr>
                <a:schemeClr val="dk1"/>
              </a:buClr>
              <a:buSzPts val="2000"/>
              <a:buChar char="•"/>
              <a:defRPr sz="2000"/>
            </a:lvl7pPr>
            <a:lvl8pPr marL="3657600" lvl="7" indent="-355600" algn="l">
              <a:lnSpc>
                <a:spcPct val="100000"/>
              </a:lnSpc>
              <a:spcBef>
                <a:spcPts val="400"/>
              </a:spcBef>
              <a:spcAft>
                <a:spcPts val="0"/>
              </a:spcAft>
              <a:buClr>
                <a:schemeClr val="dk1"/>
              </a:buClr>
              <a:buSzPts val="2000"/>
              <a:buChar char="•"/>
              <a:defRPr sz="2000"/>
            </a:lvl8pPr>
            <a:lvl9pPr marL="4114800" lvl="8" indent="-355600" algn="l">
              <a:lnSpc>
                <a:spcPct val="100000"/>
              </a:lnSpc>
              <a:spcBef>
                <a:spcPts val="400"/>
              </a:spcBef>
              <a:spcAft>
                <a:spcPts val="0"/>
              </a:spcAft>
              <a:buClr>
                <a:schemeClr val="dk1"/>
              </a:buClr>
              <a:buSzPts val="2000"/>
              <a:buChar char="•"/>
              <a:defRPr sz="2000"/>
            </a:lvl9pPr>
          </a:lstStyle>
          <a:p>
            <a:endParaRPr/>
          </a:p>
        </p:txBody>
      </p:sp>
      <p:sp>
        <p:nvSpPr>
          <p:cNvPr id="61" name="Google Shape;61;p9"/>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280"/>
              </a:spcBef>
              <a:spcAft>
                <a:spcPts val="0"/>
              </a:spcAft>
              <a:buClr>
                <a:schemeClr val="dk1"/>
              </a:buClr>
              <a:buSzPts val="1400"/>
              <a:buNone/>
              <a:defRPr sz="1400"/>
            </a:lvl1pPr>
            <a:lvl2pPr marL="914400" lvl="1" indent="-228600" algn="l">
              <a:lnSpc>
                <a:spcPct val="100000"/>
              </a:lnSpc>
              <a:spcBef>
                <a:spcPts val="240"/>
              </a:spcBef>
              <a:spcAft>
                <a:spcPts val="0"/>
              </a:spcAft>
              <a:buClr>
                <a:schemeClr val="dk1"/>
              </a:buClr>
              <a:buSzPts val="1200"/>
              <a:buNone/>
              <a:defRPr sz="1200"/>
            </a:lvl2pPr>
            <a:lvl3pPr marL="1371600" lvl="2" indent="-228600" algn="l">
              <a:lnSpc>
                <a:spcPct val="100000"/>
              </a:lnSpc>
              <a:spcBef>
                <a:spcPts val="200"/>
              </a:spcBef>
              <a:spcAft>
                <a:spcPts val="0"/>
              </a:spcAft>
              <a:buClr>
                <a:schemeClr val="dk1"/>
              </a:buClr>
              <a:buSzPts val="1000"/>
              <a:buNone/>
              <a:defRPr sz="1000"/>
            </a:lvl3pPr>
            <a:lvl4pPr marL="1828800" lvl="3" indent="-228600" algn="l">
              <a:lnSpc>
                <a:spcPct val="100000"/>
              </a:lnSpc>
              <a:spcBef>
                <a:spcPts val="180"/>
              </a:spcBef>
              <a:spcAft>
                <a:spcPts val="0"/>
              </a:spcAft>
              <a:buClr>
                <a:schemeClr val="dk1"/>
              </a:buClr>
              <a:buSzPts val="900"/>
              <a:buNone/>
              <a:defRPr sz="900"/>
            </a:lvl4pPr>
            <a:lvl5pPr marL="2286000" lvl="4" indent="-228600" algn="l">
              <a:lnSpc>
                <a:spcPct val="100000"/>
              </a:lnSpc>
              <a:spcBef>
                <a:spcPts val="180"/>
              </a:spcBef>
              <a:spcAft>
                <a:spcPts val="0"/>
              </a:spcAft>
              <a:buClr>
                <a:schemeClr val="dk1"/>
              </a:buClr>
              <a:buSzPts val="900"/>
              <a:buNone/>
              <a:defRPr sz="900"/>
            </a:lvl5pPr>
            <a:lvl6pPr marL="2743200" lvl="5" indent="-228600" algn="l">
              <a:lnSpc>
                <a:spcPct val="100000"/>
              </a:lnSpc>
              <a:spcBef>
                <a:spcPts val="180"/>
              </a:spcBef>
              <a:spcAft>
                <a:spcPts val="0"/>
              </a:spcAft>
              <a:buClr>
                <a:schemeClr val="dk1"/>
              </a:buClr>
              <a:buSzPts val="900"/>
              <a:buNone/>
              <a:defRPr sz="900"/>
            </a:lvl6pPr>
            <a:lvl7pPr marL="3200400" lvl="6" indent="-228600" algn="l">
              <a:lnSpc>
                <a:spcPct val="100000"/>
              </a:lnSpc>
              <a:spcBef>
                <a:spcPts val="180"/>
              </a:spcBef>
              <a:spcAft>
                <a:spcPts val="0"/>
              </a:spcAft>
              <a:buClr>
                <a:schemeClr val="dk1"/>
              </a:buClr>
              <a:buSzPts val="900"/>
              <a:buNone/>
              <a:defRPr sz="900"/>
            </a:lvl7pPr>
            <a:lvl8pPr marL="3657600" lvl="7" indent="-228600" algn="l">
              <a:lnSpc>
                <a:spcPct val="100000"/>
              </a:lnSpc>
              <a:spcBef>
                <a:spcPts val="180"/>
              </a:spcBef>
              <a:spcAft>
                <a:spcPts val="0"/>
              </a:spcAft>
              <a:buClr>
                <a:schemeClr val="dk1"/>
              </a:buClr>
              <a:buSzPts val="900"/>
              <a:buNone/>
              <a:defRPr sz="900"/>
            </a:lvl8pPr>
            <a:lvl9pPr marL="4114800" lvl="8" indent="-228600" algn="l">
              <a:lnSpc>
                <a:spcPct val="100000"/>
              </a:lnSpc>
              <a:spcBef>
                <a:spcPts val="180"/>
              </a:spcBef>
              <a:spcAft>
                <a:spcPts val="0"/>
              </a:spcAft>
              <a:buClr>
                <a:schemeClr val="dk1"/>
              </a:buClr>
              <a:buSzPts val="900"/>
              <a:buNone/>
              <a:defRPr sz="900"/>
            </a:lvl9pPr>
          </a:lstStyle>
          <a:p>
            <a:endParaRPr/>
          </a:p>
        </p:txBody>
      </p:sp>
      <p:sp>
        <p:nvSpPr>
          <p:cNvPr id="62" name="Google Shape;62;p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Immagine con didascalia" type="picTx">
  <p:cSld name="PICTURE_WITH_CAPTION_TEXT">
    <p:spTree>
      <p:nvGrpSpPr>
        <p:cNvPr id="1" name="Shape 65"/>
        <p:cNvGrpSpPr/>
        <p:nvPr/>
      </p:nvGrpSpPr>
      <p:grpSpPr>
        <a:xfrm>
          <a:off x="0" y="0"/>
          <a:ext cx="0" cy="0"/>
          <a:chOff x="0" y="0"/>
          <a:chExt cx="0" cy="0"/>
        </a:xfrm>
      </p:grpSpPr>
      <p:sp>
        <p:nvSpPr>
          <p:cNvPr id="66" name="Google Shape;66;p10"/>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SzPts val="1400"/>
              <a:buNone/>
              <a:defRPr sz="2000" b="1"/>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67" name="Google Shape;67;p10"/>
          <p:cNvSpPr>
            <a:spLocks noGrp="1"/>
          </p:cNvSpPr>
          <p:nvPr>
            <p:ph type="pic" idx="2"/>
          </p:nvPr>
        </p:nvSpPr>
        <p:spPr>
          <a:xfrm>
            <a:off x="1792288" y="612775"/>
            <a:ext cx="5486400" cy="4114800"/>
          </a:xfrm>
          <a:prstGeom prst="rect">
            <a:avLst/>
          </a:prstGeom>
          <a:noFill/>
          <a:ln>
            <a:noFill/>
          </a:ln>
        </p:spPr>
      </p:sp>
      <p:sp>
        <p:nvSpPr>
          <p:cNvPr id="68" name="Google Shape;68;p10"/>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280"/>
              </a:spcBef>
              <a:spcAft>
                <a:spcPts val="0"/>
              </a:spcAft>
              <a:buClr>
                <a:schemeClr val="dk1"/>
              </a:buClr>
              <a:buSzPts val="1400"/>
              <a:buNone/>
              <a:defRPr sz="1400"/>
            </a:lvl1pPr>
            <a:lvl2pPr marL="914400" lvl="1" indent="-228600" algn="l">
              <a:lnSpc>
                <a:spcPct val="100000"/>
              </a:lnSpc>
              <a:spcBef>
                <a:spcPts val="240"/>
              </a:spcBef>
              <a:spcAft>
                <a:spcPts val="0"/>
              </a:spcAft>
              <a:buClr>
                <a:schemeClr val="dk1"/>
              </a:buClr>
              <a:buSzPts val="1200"/>
              <a:buNone/>
              <a:defRPr sz="1200"/>
            </a:lvl2pPr>
            <a:lvl3pPr marL="1371600" lvl="2" indent="-228600" algn="l">
              <a:lnSpc>
                <a:spcPct val="100000"/>
              </a:lnSpc>
              <a:spcBef>
                <a:spcPts val="200"/>
              </a:spcBef>
              <a:spcAft>
                <a:spcPts val="0"/>
              </a:spcAft>
              <a:buClr>
                <a:schemeClr val="dk1"/>
              </a:buClr>
              <a:buSzPts val="1000"/>
              <a:buNone/>
              <a:defRPr sz="1000"/>
            </a:lvl3pPr>
            <a:lvl4pPr marL="1828800" lvl="3" indent="-228600" algn="l">
              <a:lnSpc>
                <a:spcPct val="100000"/>
              </a:lnSpc>
              <a:spcBef>
                <a:spcPts val="180"/>
              </a:spcBef>
              <a:spcAft>
                <a:spcPts val="0"/>
              </a:spcAft>
              <a:buClr>
                <a:schemeClr val="dk1"/>
              </a:buClr>
              <a:buSzPts val="900"/>
              <a:buNone/>
              <a:defRPr sz="900"/>
            </a:lvl4pPr>
            <a:lvl5pPr marL="2286000" lvl="4" indent="-228600" algn="l">
              <a:lnSpc>
                <a:spcPct val="100000"/>
              </a:lnSpc>
              <a:spcBef>
                <a:spcPts val="180"/>
              </a:spcBef>
              <a:spcAft>
                <a:spcPts val="0"/>
              </a:spcAft>
              <a:buClr>
                <a:schemeClr val="dk1"/>
              </a:buClr>
              <a:buSzPts val="900"/>
              <a:buNone/>
              <a:defRPr sz="900"/>
            </a:lvl5pPr>
            <a:lvl6pPr marL="2743200" lvl="5" indent="-228600" algn="l">
              <a:lnSpc>
                <a:spcPct val="100000"/>
              </a:lnSpc>
              <a:spcBef>
                <a:spcPts val="180"/>
              </a:spcBef>
              <a:spcAft>
                <a:spcPts val="0"/>
              </a:spcAft>
              <a:buClr>
                <a:schemeClr val="dk1"/>
              </a:buClr>
              <a:buSzPts val="900"/>
              <a:buNone/>
              <a:defRPr sz="900"/>
            </a:lvl6pPr>
            <a:lvl7pPr marL="3200400" lvl="6" indent="-228600" algn="l">
              <a:lnSpc>
                <a:spcPct val="100000"/>
              </a:lnSpc>
              <a:spcBef>
                <a:spcPts val="180"/>
              </a:spcBef>
              <a:spcAft>
                <a:spcPts val="0"/>
              </a:spcAft>
              <a:buClr>
                <a:schemeClr val="dk1"/>
              </a:buClr>
              <a:buSzPts val="900"/>
              <a:buNone/>
              <a:defRPr sz="900"/>
            </a:lvl7pPr>
            <a:lvl8pPr marL="3657600" lvl="7" indent="-228600" algn="l">
              <a:lnSpc>
                <a:spcPct val="100000"/>
              </a:lnSpc>
              <a:spcBef>
                <a:spcPts val="180"/>
              </a:spcBef>
              <a:spcAft>
                <a:spcPts val="0"/>
              </a:spcAft>
              <a:buClr>
                <a:schemeClr val="dk1"/>
              </a:buClr>
              <a:buSzPts val="900"/>
              <a:buNone/>
              <a:defRPr sz="900"/>
            </a:lvl8pPr>
            <a:lvl9pPr marL="4114800" lvl="8" indent="-228600" algn="l">
              <a:lnSpc>
                <a:spcPct val="100000"/>
              </a:lnSpc>
              <a:spcBef>
                <a:spcPts val="180"/>
              </a:spcBef>
              <a:spcAft>
                <a:spcPts val="0"/>
              </a:spcAft>
              <a:buClr>
                <a:schemeClr val="dk1"/>
              </a:buClr>
              <a:buSzPts val="900"/>
              <a:buNone/>
              <a:defRPr sz="900"/>
            </a:lvl9pPr>
          </a:lstStyle>
          <a:p>
            <a:endParaRPr/>
          </a:p>
        </p:txBody>
      </p:sp>
      <p:sp>
        <p:nvSpPr>
          <p:cNvPr id="69" name="Google Shape;69;p1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1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1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olo e testo verticale" type="vertTx">
  <p:cSld name="VERTICAL_TEXT">
    <p:spTree>
      <p:nvGrpSpPr>
        <p:cNvPr id="1" name="Shape 72"/>
        <p:cNvGrpSpPr/>
        <p:nvPr/>
      </p:nvGrpSpPr>
      <p:grpSpPr>
        <a:xfrm>
          <a:off x="0" y="0"/>
          <a:ext cx="0" cy="0"/>
          <a:chOff x="0" y="0"/>
          <a:chExt cx="0" cy="0"/>
        </a:xfrm>
      </p:grpSpPr>
      <p:sp>
        <p:nvSpPr>
          <p:cNvPr id="73" name="Google Shape;73;p1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74" name="Google Shape;74;p11"/>
          <p:cNvSpPr txBox="1">
            <a:spLocks noGrp="1"/>
          </p:cNvSpPr>
          <p:nvPr>
            <p:ph type="body" idx="1"/>
          </p:nvPr>
        </p:nvSpPr>
        <p:spPr>
          <a:xfrm rot="5400000">
            <a:off x="2309019" y="-251618"/>
            <a:ext cx="4525963" cy="82296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75" name="Google Shape;75;p1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1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1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1_Titolo e testo verticale" type="vertTitleAndTx">
  <p:cSld name="VERTICAL_TITLE_AND_VERTICAL_TEXT">
    <p:spTree>
      <p:nvGrpSpPr>
        <p:cNvPr id="1" name="Shape 78"/>
        <p:cNvGrpSpPr/>
        <p:nvPr/>
      </p:nvGrpSpPr>
      <p:grpSpPr>
        <a:xfrm>
          <a:off x="0" y="0"/>
          <a:ext cx="0" cy="0"/>
          <a:chOff x="0" y="0"/>
          <a:chExt cx="0" cy="0"/>
        </a:xfrm>
      </p:grpSpPr>
      <p:sp>
        <p:nvSpPr>
          <p:cNvPr id="79" name="Google Shape;79;p12"/>
          <p:cNvSpPr txBox="1">
            <a:spLocks noGrp="1"/>
          </p:cNvSpPr>
          <p:nvPr>
            <p:ph type="title"/>
          </p:nvPr>
        </p:nvSpPr>
        <p:spPr>
          <a:xfrm rot="5400000">
            <a:off x="4732338" y="2171701"/>
            <a:ext cx="5851525" cy="20574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80" name="Google Shape;80;p12"/>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81" name="Google Shape;81;p1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2" name="Google Shape;82;p1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3" name="Google Shape;83;p1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1pPr>
            <a:lvl2pPr marR="0" lvl="1"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2pPr>
            <a:lvl3pPr marR="0" lvl="2"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3pPr>
            <a:lvl4pPr marR="0" lvl="3"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4pPr>
            <a:lvl5pPr marR="0" lvl="4"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9pPr>
          </a:lstStyle>
          <a:p>
            <a:endParaRPr/>
          </a:p>
        </p:txBody>
      </p:sp>
      <p:sp>
        <p:nvSpPr>
          <p:cNvPr id="11" name="Google Shape;11;p1"/>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Autofit/>
          </a:bodyPr>
          <a:lstStyle>
            <a:lvl1pPr marL="457200" marR="0" lvl="0"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Google Shape;12;p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3" name="Google Shape;13;p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4" name="Google Shape;14;p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8"/>
        <p:cNvGrpSpPr/>
        <p:nvPr/>
      </p:nvGrpSpPr>
      <p:grpSpPr>
        <a:xfrm>
          <a:off x="0" y="0"/>
          <a:ext cx="0" cy="0"/>
          <a:chOff x="0" y="0"/>
          <a:chExt cx="0" cy="0"/>
        </a:xfrm>
      </p:grpSpPr>
      <p:sp>
        <p:nvSpPr>
          <p:cNvPr id="89" name="Google Shape;89;p14"/>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1pPr>
            <a:lvl2pPr marR="0" lvl="1"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2pPr>
            <a:lvl3pPr marR="0" lvl="2"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3pPr>
            <a:lvl4pPr marR="0" lvl="3"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4pPr>
            <a:lvl5pPr marR="0" lvl="4"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5pPr>
            <a:lvl6pPr marR="0" lvl="5"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6pPr>
            <a:lvl7pPr marR="0" lvl="6"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7pPr>
            <a:lvl8pPr marR="0" lvl="7"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8pPr>
            <a:lvl9pPr marR="0" lvl="8"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9pPr>
          </a:lstStyle>
          <a:p>
            <a:endParaRPr/>
          </a:p>
        </p:txBody>
      </p:sp>
      <p:sp>
        <p:nvSpPr>
          <p:cNvPr id="90" name="Google Shape;90;p14"/>
          <p:cNvSpPr txBox="1">
            <a:spLocks noGrp="1"/>
          </p:cNvSpPr>
          <p:nvPr>
            <p:ph type="body" idx="1"/>
          </p:nvPr>
        </p:nvSpPr>
        <p:spPr>
          <a:xfrm>
            <a:off x="457200" y="1600200"/>
            <a:ext cx="8229600" cy="4526100"/>
          </a:xfrm>
          <a:prstGeom prst="rect">
            <a:avLst/>
          </a:prstGeom>
          <a:noFill/>
          <a:ln>
            <a:noFill/>
          </a:ln>
        </p:spPr>
        <p:txBody>
          <a:bodyPr spcFirstLastPara="1" wrap="square" lIns="91425" tIns="45700" rIns="91425" bIns="45700" anchor="t" anchorCtr="0">
            <a:no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91" name="Google Shape;91;p14"/>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92" name="Google Shape;92;p14"/>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93" name="Google Shape;93;p14"/>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None/>
              <a:defRPr sz="1200" b="0" i="0" u="none" strike="noStrike" cap="none">
                <a:solidFill>
                  <a:srgbClr val="898989"/>
                </a:solidFill>
                <a:latin typeface="Arial"/>
                <a:ea typeface="Arial"/>
                <a:cs typeface="Arial"/>
                <a:sym typeface="Arial"/>
              </a:defRPr>
            </a:lvl1pPr>
            <a:lvl2pPr marL="0" marR="0" lvl="1" indent="0" algn="r" rtl="0">
              <a:spcBef>
                <a:spcPts val="0"/>
              </a:spcBef>
              <a:spcAft>
                <a:spcPts val="0"/>
              </a:spcAft>
              <a:buNone/>
              <a:defRPr sz="1200" b="0" i="0" u="none" strike="noStrike" cap="none">
                <a:solidFill>
                  <a:srgbClr val="898989"/>
                </a:solidFill>
                <a:latin typeface="Arial"/>
                <a:ea typeface="Arial"/>
                <a:cs typeface="Arial"/>
                <a:sym typeface="Arial"/>
              </a:defRPr>
            </a:lvl2pPr>
            <a:lvl3pPr marL="0" marR="0" lvl="2" indent="0" algn="r" rtl="0">
              <a:spcBef>
                <a:spcPts val="0"/>
              </a:spcBef>
              <a:spcAft>
                <a:spcPts val="0"/>
              </a:spcAft>
              <a:buNone/>
              <a:defRPr sz="1200" b="0" i="0" u="none" strike="noStrike" cap="none">
                <a:solidFill>
                  <a:srgbClr val="898989"/>
                </a:solidFill>
                <a:latin typeface="Arial"/>
                <a:ea typeface="Arial"/>
                <a:cs typeface="Arial"/>
                <a:sym typeface="Arial"/>
              </a:defRPr>
            </a:lvl3pPr>
            <a:lvl4pPr marL="0" marR="0" lvl="3" indent="0" algn="r" rtl="0">
              <a:spcBef>
                <a:spcPts val="0"/>
              </a:spcBef>
              <a:spcAft>
                <a:spcPts val="0"/>
              </a:spcAft>
              <a:buNone/>
              <a:defRPr sz="1200" b="0" i="0" u="none" strike="noStrike" cap="none">
                <a:solidFill>
                  <a:srgbClr val="898989"/>
                </a:solidFill>
                <a:latin typeface="Arial"/>
                <a:ea typeface="Arial"/>
                <a:cs typeface="Arial"/>
                <a:sym typeface="Arial"/>
              </a:defRPr>
            </a:lvl4pPr>
            <a:lvl5pPr marL="0" marR="0" lvl="4" indent="0" algn="r" rtl="0">
              <a:spcBef>
                <a:spcPts val="0"/>
              </a:spcBef>
              <a:spcAft>
                <a:spcPts val="0"/>
              </a:spcAft>
              <a:buNone/>
              <a:defRPr sz="1200" b="0" i="0" u="none" strike="noStrike" cap="none">
                <a:solidFill>
                  <a:srgbClr val="898989"/>
                </a:solidFill>
                <a:latin typeface="Arial"/>
                <a:ea typeface="Arial"/>
                <a:cs typeface="Arial"/>
                <a:sym typeface="Arial"/>
              </a:defRPr>
            </a:lvl5pPr>
            <a:lvl6pPr marL="0" marR="0" lvl="5" indent="0" algn="r" rtl="0">
              <a:spcBef>
                <a:spcPts val="0"/>
              </a:spcBef>
              <a:spcAft>
                <a:spcPts val="0"/>
              </a:spcAft>
              <a:buNone/>
              <a:defRPr sz="1200" b="0" i="0" u="none" strike="noStrike" cap="none">
                <a:solidFill>
                  <a:srgbClr val="898989"/>
                </a:solidFill>
                <a:latin typeface="Arial"/>
                <a:ea typeface="Arial"/>
                <a:cs typeface="Arial"/>
                <a:sym typeface="Arial"/>
              </a:defRPr>
            </a:lvl6pPr>
            <a:lvl7pPr marL="0" marR="0" lvl="6" indent="0" algn="r" rtl="0">
              <a:spcBef>
                <a:spcPts val="0"/>
              </a:spcBef>
              <a:spcAft>
                <a:spcPts val="0"/>
              </a:spcAft>
              <a:buNone/>
              <a:defRPr sz="1200" b="0" i="0" u="none" strike="noStrike" cap="none">
                <a:solidFill>
                  <a:srgbClr val="898989"/>
                </a:solidFill>
                <a:latin typeface="Arial"/>
                <a:ea typeface="Arial"/>
                <a:cs typeface="Arial"/>
                <a:sym typeface="Arial"/>
              </a:defRPr>
            </a:lvl7pPr>
            <a:lvl8pPr marL="0" marR="0" lvl="7" indent="0" algn="r" rtl="0">
              <a:spcBef>
                <a:spcPts val="0"/>
              </a:spcBef>
              <a:spcAft>
                <a:spcPts val="0"/>
              </a:spcAft>
              <a:buNone/>
              <a:defRPr sz="1200" b="0" i="0" u="none" strike="noStrike" cap="none">
                <a:solidFill>
                  <a:srgbClr val="898989"/>
                </a:solidFill>
                <a:latin typeface="Arial"/>
                <a:ea typeface="Arial"/>
                <a:cs typeface="Arial"/>
                <a:sym typeface="Arial"/>
              </a:defRPr>
            </a:lvl8pPr>
            <a:lvl9pPr marL="0" marR="0" lvl="8" indent="0" algn="r" rtl="0">
              <a:spcBef>
                <a:spcPts val="0"/>
              </a:spcBef>
              <a:spcAft>
                <a:spcPts val="0"/>
              </a:spcAft>
              <a:buNone/>
              <a:defRPr sz="1200" b="0" i="0" u="none" strike="noStrike" cap="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20.pn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hyperlink" Target="https://github.com/AliceO2Group/AliceO2/blob/89fe486920aed0f790f3a8eb0e8f420e356c3d74/Detectors/GlobalTracking/src/MatchHMP.cxx#L538C8-L547" TargetMode="External"/><Relationship Id="rId4" Type="http://schemas.openxmlformats.org/officeDocument/2006/relationships/hyperlink" Target="https://github.com/AliceO2Group/AliceO2/blob/89fe486920aed0f790f3a8eb0e8f420e356c3d74/Detectors/GlobalTracking/src/MatchHMP.cxx#L391C5-L576"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hyperlink" Target="https://github.com/AliceO2Group/AliceO2/blob/89fe486920aed0f790f3a8eb0e8f420e356c3d74/Detectors/HMPID/reconstruction/src/Recon.cxx#L49" TargetMode="External"/><Relationship Id="rId5" Type="http://schemas.openxmlformats.org/officeDocument/2006/relationships/hyperlink" Target="https://github.com/AliceO2Group/AliceO2/blob/89fe486920aed0f790f3a8eb0e8f420e356c3d74/Detectors/GlobalTracking/src/MatchHMP.cxx#L563-L564" TargetMode="External"/><Relationship Id="rId4" Type="http://schemas.openxmlformats.org/officeDocument/2006/relationships/hyperlink" Target="https://github.com/AliceO2Group/AliceO2/blob/89fe486920aed0f790f3a8eb0e8f420e356c3d74/Detectors/GlobalTracking/src/MatchHMP.cxx#L496-L513"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hyperlink" Target="https://github.com/AliceO2Group/AliceO2/blob/89fe486920aed0f790f3a8eb0e8f420e356c3d74/Detectors/HMPID/reconstruction/src/Recon.cxx#L145-L188" TargetMode="External"/><Relationship Id="rId4" Type="http://schemas.openxmlformats.org/officeDocument/2006/relationships/hyperlink" Target="https://github.com/AliceO2Group/AliceO2/blob/89fe486920aed0f790f3a8eb0e8f420e356c3d74/Detectors/HMPID/reconstruction/src/Recon.cxx#L77-L100C9"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image" Target="../media/image23.png"/><Relationship Id="rId4" Type="http://schemas.openxmlformats.org/officeDocument/2006/relationships/image" Target="../media/image22.png"/></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1.xml"/><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2.xml"/><Relationship Id="rId1" Type="http://schemas.openxmlformats.org/officeDocument/2006/relationships/slideLayout" Target="../slideLayouts/slideLayout1.xml"/><Relationship Id="rId5" Type="http://schemas.openxmlformats.org/officeDocument/2006/relationships/image" Target="../media/image26.png"/><Relationship Id="rId4" Type="http://schemas.openxmlformats.org/officeDocument/2006/relationships/image" Target="../media/image25.png"/></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3.xml"/><Relationship Id="rId1" Type="http://schemas.openxmlformats.org/officeDocument/2006/relationships/slideLayout" Target="../slideLayouts/slideLayout1.xml"/><Relationship Id="rId6" Type="http://schemas.openxmlformats.org/officeDocument/2006/relationships/image" Target="../media/image25.png"/><Relationship Id="rId5" Type="http://schemas.openxmlformats.org/officeDocument/2006/relationships/image" Target="../media/image27.png"/><Relationship Id="rId4" Type="http://schemas.openxmlformats.org/officeDocument/2006/relationships/image" Target="../media/image10.png"/></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0.png"/><Relationship Id="rId2" Type="http://schemas.openxmlformats.org/officeDocument/2006/relationships/notesSlide" Target="../notesSlides/notesSlide34.xml"/><Relationship Id="rId1" Type="http://schemas.openxmlformats.org/officeDocument/2006/relationships/slideLayout" Target="../slideLayouts/slideLayout1.xml"/><Relationship Id="rId6" Type="http://schemas.openxmlformats.org/officeDocument/2006/relationships/image" Target="../media/image29.png"/><Relationship Id="rId5" Type="http://schemas.openxmlformats.org/officeDocument/2006/relationships/image" Target="../media/image24.png"/><Relationship Id="rId4" Type="http://schemas.openxmlformats.org/officeDocument/2006/relationships/image" Target="../media/image28.png"/></Relationships>
</file>

<file path=ppt/slides/_rels/slide35.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png"/><Relationship Id="rId7" Type="http://schemas.openxmlformats.org/officeDocument/2006/relationships/image" Target="../media/image33.png"/><Relationship Id="rId2" Type="http://schemas.openxmlformats.org/officeDocument/2006/relationships/notesSlide" Target="../notesSlides/notesSlide35.xml"/><Relationship Id="rId1" Type="http://schemas.openxmlformats.org/officeDocument/2006/relationships/slideLayout" Target="../slideLayouts/slideLayout1.xml"/><Relationship Id="rId6" Type="http://schemas.openxmlformats.org/officeDocument/2006/relationships/image" Target="../media/image32.png"/><Relationship Id="rId5" Type="http://schemas.openxmlformats.org/officeDocument/2006/relationships/image" Target="../media/image24.png"/><Relationship Id="rId4" Type="http://schemas.openxmlformats.org/officeDocument/2006/relationships/image" Target="../media/image31.png"/><Relationship Id="rId9" Type="http://schemas.openxmlformats.org/officeDocument/2006/relationships/image" Target="../media/image35.png"/></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6.xml"/><Relationship Id="rId1" Type="http://schemas.openxmlformats.org/officeDocument/2006/relationships/slideLayout" Target="../slideLayouts/slideLayout1.xml"/><Relationship Id="rId4" Type="http://schemas.openxmlformats.org/officeDocument/2006/relationships/image" Target="../media/image36.png"/></Relationships>
</file>

<file path=ppt/slides/_rels/slide37.xml.rels><?xml version="1.0" encoding="UTF-8" standalone="yes"?>
<Relationships xmlns="http://schemas.openxmlformats.org/package/2006/relationships"><Relationship Id="rId3" Type="http://schemas.openxmlformats.org/officeDocument/2006/relationships/image" Target="../media/image37.png"/><Relationship Id="rId7" Type="http://schemas.openxmlformats.org/officeDocument/2006/relationships/image" Target="../media/image1.png"/><Relationship Id="rId2" Type="http://schemas.openxmlformats.org/officeDocument/2006/relationships/notesSlide" Target="../notesSlides/notesSlide37.xml"/><Relationship Id="rId1" Type="http://schemas.openxmlformats.org/officeDocument/2006/relationships/slideLayout" Target="../slideLayouts/slideLayout1.xml"/><Relationship Id="rId6" Type="http://schemas.openxmlformats.org/officeDocument/2006/relationships/image" Target="../media/image40.emf"/><Relationship Id="rId5" Type="http://schemas.openxmlformats.org/officeDocument/2006/relationships/image" Target="../media/image39.emf"/><Relationship Id="rId4" Type="http://schemas.openxmlformats.org/officeDocument/2006/relationships/image" Target="../media/image38.png"/></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8.xml"/><Relationship Id="rId1" Type="http://schemas.openxmlformats.org/officeDocument/2006/relationships/slideLayout" Target="../slideLayouts/slideLayout1.xml"/><Relationship Id="rId5" Type="http://schemas.openxmlformats.org/officeDocument/2006/relationships/image" Target="../media/image42.png"/><Relationship Id="rId4" Type="http://schemas.openxmlformats.org/officeDocument/2006/relationships/image" Target="../media/image41.png"/></Relationships>
</file>

<file path=ppt/slides/_rels/slide39.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2.png"/><Relationship Id="rId7" Type="http://schemas.openxmlformats.org/officeDocument/2006/relationships/image" Target="../media/image45.png"/><Relationship Id="rId2" Type="http://schemas.openxmlformats.org/officeDocument/2006/relationships/notesSlide" Target="../notesSlides/notesSlide39.xml"/><Relationship Id="rId1" Type="http://schemas.openxmlformats.org/officeDocument/2006/relationships/slideLayout" Target="../slideLayouts/slideLayout1.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1.png"/><Relationship Id="rId9" Type="http://schemas.openxmlformats.org/officeDocument/2006/relationships/image" Target="../media/image47.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0.xml"/><Relationship Id="rId1" Type="http://schemas.openxmlformats.org/officeDocument/2006/relationships/slideLayout" Target="../slideLayouts/slideLayout1.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1.png"/></Relationships>
</file>

<file path=ppt/slides/_rels/slide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1.xml"/><Relationship Id="rId1" Type="http://schemas.openxmlformats.org/officeDocument/2006/relationships/slideLayout" Target="../slideLayouts/slideLayout1.xml"/><Relationship Id="rId5" Type="http://schemas.openxmlformats.org/officeDocument/2006/relationships/image" Target="../media/image50.png"/><Relationship Id="rId4" Type="http://schemas.openxmlformats.org/officeDocument/2006/relationships/hyperlink" Target="https://github.com/gvolpe79/AliceO2/blob/c0c1787ee2f8d9e85171465e0ac0a74569a55ff8/Detectors/HMPID/reconstruction/include/HMPIDReconstruction/Recon.h#L61" TargetMode="External"/></Relationships>
</file>

<file path=ppt/slides/_rels/slide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2.xml"/><Relationship Id="rId1" Type="http://schemas.openxmlformats.org/officeDocument/2006/relationships/slideLayout" Target="../slideLayouts/slideLayout1.xml"/><Relationship Id="rId6" Type="http://schemas.openxmlformats.org/officeDocument/2006/relationships/hyperlink" Target="https://github.com/AliceO2Group/AliceO2/blob/dev/Detectors/HMPID/reconstruction/src/Recon.cxx#L531-L537" TargetMode="External"/><Relationship Id="rId5" Type="http://schemas.openxmlformats.org/officeDocument/2006/relationships/hyperlink" Target="https://github.com/AliceO2Group/AliceO2/blob/051b56f9f136e7977e83f5d26d922db9bd6ecef5/Detectors/HMPID/reconstruction/include/HMPIDReconstruction/Recon.h#L60C28-L60C28" TargetMode="External"/><Relationship Id="rId4" Type="http://schemas.openxmlformats.org/officeDocument/2006/relationships/image" Target="../media/image50.png"/></Relationships>
</file>

<file path=ppt/slides/_rels/slide43.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image" Target="../media/image2.png"/><Relationship Id="rId7" Type="http://schemas.openxmlformats.org/officeDocument/2006/relationships/image" Target="../media/image54.png"/><Relationship Id="rId2" Type="http://schemas.openxmlformats.org/officeDocument/2006/relationships/notesSlide" Target="../notesSlides/notesSlide43.xml"/><Relationship Id="rId1" Type="http://schemas.openxmlformats.org/officeDocument/2006/relationships/slideLayout" Target="../slideLayouts/slideLayout1.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 Id="rId9" Type="http://schemas.openxmlformats.org/officeDocument/2006/relationships/hyperlink" Target="https://github.com/AliceO2Group/AliceO2/blob/051b56f9f136e7977e83f5d26d922db9bd6ecef5/Detectors/HMPID/reconstruction/src/Recon.cxx#L539-L561" TargetMode="External"/></Relationships>
</file>

<file path=ppt/slides/_rels/slide44.xml.rels><?xml version="1.0" encoding="UTF-8" standalone="yes"?>
<Relationships xmlns="http://schemas.openxmlformats.org/package/2006/relationships"><Relationship Id="rId8" Type="http://schemas.openxmlformats.org/officeDocument/2006/relationships/hyperlink" Target="https://github.com/AliceO2Group/AliceO2/blob/dev/Detectors/HMPID/reconstruction/src/Recon.cxx#L563-L581" TargetMode="External"/><Relationship Id="rId3" Type="http://schemas.openxmlformats.org/officeDocument/2006/relationships/image" Target="../media/image2.png"/><Relationship Id="rId7" Type="http://schemas.openxmlformats.org/officeDocument/2006/relationships/image" Target="../media/image55.png"/><Relationship Id="rId2" Type="http://schemas.openxmlformats.org/officeDocument/2006/relationships/notesSlide" Target="../notesSlides/notesSlide44.xml"/><Relationship Id="rId1" Type="http://schemas.openxmlformats.org/officeDocument/2006/relationships/slideLayout" Target="../slideLayouts/slideLayout1.xml"/><Relationship Id="rId6" Type="http://schemas.openxmlformats.org/officeDocument/2006/relationships/image" Target="../media/image52.png"/><Relationship Id="rId5" Type="http://schemas.openxmlformats.org/officeDocument/2006/relationships/image" Target="../media/image57.png"/><Relationship Id="rId4" Type="http://schemas.openxmlformats.org/officeDocument/2006/relationships/image" Target="../media/image56.png"/></Relationships>
</file>

<file path=ppt/slides/_rels/slide45.xml.rels><?xml version="1.0" encoding="UTF-8" standalone="yes"?>
<Relationships xmlns="http://schemas.openxmlformats.org/package/2006/relationships"><Relationship Id="rId8" Type="http://schemas.openxmlformats.org/officeDocument/2006/relationships/image" Target="../media/image60.png"/><Relationship Id="rId13" Type="http://schemas.openxmlformats.org/officeDocument/2006/relationships/image" Target="../media/image64.png"/><Relationship Id="rId3" Type="http://schemas.openxmlformats.org/officeDocument/2006/relationships/image" Target="../media/image2.png"/><Relationship Id="rId7" Type="http://schemas.openxmlformats.org/officeDocument/2006/relationships/image" Target="../media/image59.png"/><Relationship Id="rId12" Type="http://schemas.openxmlformats.org/officeDocument/2006/relationships/hyperlink" Target="https://github.com/AliceO2Group/AliceO2/blob/051b56f9f136e7977e83f5d26d922db9bd6ecef5/Detectors/HMPID/reconstruction/src/Recon.cxx#L582-L589" TargetMode="External"/><Relationship Id="rId2" Type="http://schemas.openxmlformats.org/officeDocument/2006/relationships/notesSlide" Target="../notesSlides/notesSlide45.xml"/><Relationship Id="rId1" Type="http://schemas.openxmlformats.org/officeDocument/2006/relationships/slideLayout" Target="../slideLayouts/slideLayout1.xml"/><Relationship Id="rId6" Type="http://schemas.openxmlformats.org/officeDocument/2006/relationships/image" Target="../media/image58.png"/><Relationship Id="rId11" Type="http://schemas.openxmlformats.org/officeDocument/2006/relationships/image" Target="../media/image63.png"/><Relationship Id="rId5" Type="http://schemas.openxmlformats.org/officeDocument/2006/relationships/image" Target="../media/image52.png"/><Relationship Id="rId10" Type="http://schemas.openxmlformats.org/officeDocument/2006/relationships/image" Target="../media/image62.png"/><Relationship Id="rId4" Type="http://schemas.openxmlformats.org/officeDocument/2006/relationships/image" Target="../media/image57.png"/><Relationship Id="rId9" Type="http://schemas.openxmlformats.org/officeDocument/2006/relationships/image" Target="../media/image61.png"/></Relationships>
</file>

<file path=ppt/slides/_rels/slide46.xml.rels><?xml version="1.0" encoding="UTF-8" standalone="yes"?>
<Relationships xmlns="http://schemas.openxmlformats.org/package/2006/relationships"><Relationship Id="rId8" Type="http://schemas.openxmlformats.org/officeDocument/2006/relationships/image" Target="../media/image67.png"/><Relationship Id="rId3" Type="http://schemas.openxmlformats.org/officeDocument/2006/relationships/image" Target="../media/image2.png"/><Relationship Id="rId7" Type="http://schemas.openxmlformats.org/officeDocument/2006/relationships/image" Target="../media/image66.png"/><Relationship Id="rId2" Type="http://schemas.openxmlformats.org/officeDocument/2006/relationships/notesSlide" Target="../notesSlides/notesSlide46.xml"/><Relationship Id="rId1" Type="http://schemas.openxmlformats.org/officeDocument/2006/relationships/slideLayout" Target="../slideLayouts/slideLayout1.xml"/><Relationship Id="rId6" Type="http://schemas.openxmlformats.org/officeDocument/2006/relationships/image" Target="../media/image65.png"/><Relationship Id="rId5" Type="http://schemas.openxmlformats.org/officeDocument/2006/relationships/image" Target="../media/image59.png"/><Relationship Id="rId4" Type="http://schemas.openxmlformats.org/officeDocument/2006/relationships/image" Target="../media/image58.png"/></Relationships>
</file>

<file path=ppt/slides/_rels/slide4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70.png"/><Relationship Id="rId2" Type="http://schemas.openxmlformats.org/officeDocument/2006/relationships/notesSlide" Target="../notesSlides/notesSlide48.xml"/><Relationship Id="rId1" Type="http://schemas.openxmlformats.org/officeDocument/2006/relationships/slideLayout" Target="../slideLayouts/slideLayout1.xml"/><Relationship Id="rId6" Type="http://schemas.openxmlformats.org/officeDocument/2006/relationships/image" Target="../media/image69.png"/><Relationship Id="rId5" Type="http://schemas.openxmlformats.org/officeDocument/2006/relationships/image" Target="../media/image68.png"/><Relationship Id="rId4" Type="http://schemas.openxmlformats.org/officeDocument/2006/relationships/image" Target="../media/image41.png"/></Relationships>
</file>

<file path=ppt/slides/_rels/slide49.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73.png"/><Relationship Id="rId2" Type="http://schemas.openxmlformats.org/officeDocument/2006/relationships/notesSlide" Target="../notesSlides/notesSlide49.xml"/><Relationship Id="rId1" Type="http://schemas.openxmlformats.org/officeDocument/2006/relationships/slideLayout" Target="../slideLayouts/slideLayout1.xml"/><Relationship Id="rId6" Type="http://schemas.openxmlformats.org/officeDocument/2006/relationships/image" Target="../media/image72.png"/><Relationship Id="rId5" Type="http://schemas.openxmlformats.org/officeDocument/2006/relationships/image" Target="../media/image48.png"/><Relationship Id="rId4" Type="http://schemas.openxmlformats.org/officeDocument/2006/relationships/image" Target="../media/image71.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8" Type="http://schemas.openxmlformats.org/officeDocument/2006/relationships/image" Target="../media/image76.png"/><Relationship Id="rId3" Type="http://schemas.openxmlformats.org/officeDocument/2006/relationships/image" Target="../media/image2.png"/><Relationship Id="rId7" Type="http://schemas.openxmlformats.org/officeDocument/2006/relationships/image" Target="../media/image75.png"/><Relationship Id="rId2" Type="http://schemas.openxmlformats.org/officeDocument/2006/relationships/notesSlide" Target="../notesSlides/notesSlide50.xml"/><Relationship Id="rId1" Type="http://schemas.openxmlformats.org/officeDocument/2006/relationships/slideLayout" Target="../slideLayouts/slideLayout1.xml"/><Relationship Id="rId6" Type="http://schemas.openxmlformats.org/officeDocument/2006/relationships/image" Target="../media/image48.png"/><Relationship Id="rId5" Type="http://schemas.openxmlformats.org/officeDocument/2006/relationships/image" Target="../media/image71.png"/><Relationship Id="rId4" Type="http://schemas.openxmlformats.org/officeDocument/2006/relationships/image" Target="../media/image74.png"/><Relationship Id="rId9" Type="http://schemas.openxmlformats.org/officeDocument/2006/relationships/image" Target="../media/image77.png"/></Relationships>
</file>

<file path=ppt/slides/_rels/slide5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1.xml"/><Relationship Id="rId1" Type="http://schemas.openxmlformats.org/officeDocument/2006/relationships/slideLayout" Target="../slideLayouts/slideLayout1.xml"/><Relationship Id="rId4" Type="http://schemas.openxmlformats.org/officeDocument/2006/relationships/image" Target="../media/image78.png"/></Relationships>
</file>

<file path=ppt/slides/_rels/slide52.xml.rels><?xml version="1.0" encoding="UTF-8" standalone="yes"?>
<Relationships xmlns="http://schemas.openxmlformats.org/package/2006/relationships"><Relationship Id="rId8" Type="http://schemas.openxmlformats.org/officeDocument/2006/relationships/image" Target="../media/image81.png"/><Relationship Id="rId3" Type="http://schemas.openxmlformats.org/officeDocument/2006/relationships/image" Target="../media/image2.png"/><Relationship Id="rId7" Type="http://schemas.openxmlformats.org/officeDocument/2006/relationships/image" Target="../media/image80.png"/><Relationship Id="rId2" Type="http://schemas.openxmlformats.org/officeDocument/2006/relationships/notesSlide" Target="../notesSlides/notesSlide52.xml"/><Relationship Id="rId1" Type="http://schemas.openxmlformats.org/officeDocument/2006/relationships/slideLayout" Target="../slideLayouts/slideLayout1.xml"/><Relationship Id="rId6" Type="http://schemas.openxmlformats.org/officeDocument/2006/relationships/image" Target="../media/image79.png"/><Relationship Id="rId5" Type="http://schemas.openxmlformats.org/officeDocument/2006/relationships/image" Target="../media/image48.png"/><Relationship Id="rId4" Type="http://schemas.openxmlformats.org/officeDocument/2006/relationships/image" Target="../media/image71.png"/><Relationship Id="rId9" Type="http://schemas.openxmlformats.org/officeDocument/2006/relationships/image" Target="../media/image82.png"/></Relationships>
</file>

<file path=ppt/slides/_rels/slide5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54.xml"/><Relationship Id="rId1" Type="http://schemas.openxmlformats.org/officeDocument/2006/relationships/slideLayout" Target="../slideLayouts/slideLayout1.xml"/><Relationship Id="rId5" Type="http://schemas.openxmlformats.org/officeDocument/2006/relationships/image" Target="../media/image84.png"/><Relationship Id="rId4" Type="http://schemas.openxmlformats.org/officeDocument/2006/relationships/image" Target="../media/image2.png"/></Relationships>
</file>

<file path=ppt/slides/_rels/slide55.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55.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85.png"/></Relationships>
</file>

<file path=ppt/slides/_rels/slide56.xml.rels><?xml version="1.0" encoding="UTF-8" standalone="yes"?>
<Relationships xmlns="http://schemas.openxmlformats.org/package/2006/relationships"><Relationship Id="rId8" Type="http://schemas.openxmlformats.org/officeDocument/2006/relationships/image" Target="../media/image90.png"/><Relationship Id="rId3" Type="http://schemas.openxmlformats.org/officeDocument/2006/relationships/image" Target="../media/image86.png"/><Relationship Id="rId7" Type="http://schemas.openxmlformats.org/officeDocument/2006/relationships/image" Target="../media/image2.png"/><Relationship Id="rId2" Type="http://schemas.openxmlformats.org/officeDocument/2006/relationships/notesSlide" Target="../notesSlides/notesSlide56.xml"/><Relationship Id="rId1" Type="http://schemas.openxmlformats.org/officeDocument/2006/relationships/slideLayout" Target="../slideLayouts/slideLayout1.xml"/><Relationship Id="rId6" Type="http://schemas.openxmlformats.org/officeDocument/2006/relationships/image" Target="../media/image89.svg"/><Relationship Id="rId11" Type="http://schemas.openxmlformats.org/officeDocument/2006/relationships/image" Target="../media/image93.svg"/><Relationship Id="rId5" Type="http://schemas.openxmlformats.org/officeDocument/2006/relationships/image" Target="../media/image88.png"/><Relationship Id="rId10" Type="http://schemas.openxmlformats.org/officeDocument/2006/relationships/image" Target="../media/image92.png"/><Relationship Id="rId4" Type="http://schemas.openxmlformats.org/officeDocument/2006/relationships/image" Target="../media/image87.svg"/><Relationship Id="rId9" Type="http://schemas.openxmlformats.org/officeDocument/2006/relationships/image" Target="../media/image91.svg"/></Relationships>
</file>

<file path=ppt/slides/_rels/slide5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7.xml"/><Relationship Id="rId1" Type="http://schemas.openxmlformats.org/officeDocument/2006/relationships/slideLayout" Target="../slideLayouts/slideLayout1.xml"/><Relationship Id="rId5" Type="http://schemas.openxmlformats.org/officeDocument/2006/relationships/image" Target="../media/image95.png"/><Relationship Id="rId4" Type="http://schemas.openxmlformats.org/officeDocument/2006/relationships/image" Target="../media/image94.png"/></Relationships>
</file>

<file path=ppt/slides/_rels/slide58.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58.xml"/><Relationship Id="rId1" Type="http://schemas.openxmlformats.org/officeDocument/2006/relationships/slideLayout" Target="../slideLayouts/slideLayout11.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p38"/>
          <p:cNvSpPr txBox="1"/>
          <p:nvPr/>
        </p:nvSpPr>
        <p:spPr>
          <a:xfrm>
            <a:off x="0" y="0"/>
            <a:ext cx="9144000" cy="483205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000"/>
              <a:buFont typeface="Arial"/>
              <a:buNone/>
            </a:pPr>
            <a:endParaRPr sz="2000" b="0" i="1" u="none" strike="noStrike" cap="none" dirty="0">
              <a:solidFill>
                <a:srgbClr val="00206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2400"/>
              <a:buFont typeface="Arial"/>
              <a:buNone/>
            </a:pPr>
            <a:endParaRPr sz="2400" b="0" i="0" u="none" strike="noStrike" cap="none" dirty="0">
              <a:solidFill>
                <a:srgbClr val="4F81BD"/>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chemeClr val="dk1"/>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4000"/>
              <a:buFont typeface="Arial"/>
              <a:buNone/>
            </a:pPr>
            <a:endParaRPr sz="4000" b="0" i="0" u="none" strike="noStrike" cap="none" dirty="0">
              <a:solidFill>
                <a:srgbClr val="FF0000"/>
              </a:solidFill>
              <a:latin typeface="Times New Roman"/>
              <a:ea typeface="Times New Roman"/>
              <a:cs typeface="Times New Roman"/>
              <a:sym typeface="Times New Roman"/>
            </a:endParaRPr>
          </a:p>
          <a:p>
            <a:pPr marL="0" marR="0" lvl="0" indent="0" algn="ctr" rtl="0">
              <a:lnSpc>
                <a:spcPct val="100000"/>
              </a:lnSpc>
              <a:spcBef>
                <a:spcPts val="0"/>
              </a:spcBef>
              <a:spcAft>
                <a:spcPts val="0"/>
              </a:spcAft>
              <a:buClr>
                <a:srgbClr val="000000"/>
              </a:buClr>
              <a:buSzPts val="4400"/>
              <a:buFont typeface="Arial"/>
              <a:buNone/>
            </a:pPr>
            <a:r>
              <a:rPr lang="en-GB" sz="4400" dirty="0">
                <a:solidFill>
                  <a:srgbClr val="FF0000"/>
                </a:solidFill>
                <a:latin typeface="Calibri"/>
                <a:ea typeface="Calibri"/>
                <a:cs typeface="Calibri"/>
                <a:sym typeface="Calibri"/>
              </a:rPr>
              <a:t>Particle </a:t>
            </a:r>
            <a:r>
              <a:rPr lang="en-GB" sz="4400" dirty="0" err="1">
                <a:solidFill>
                  <a:srgbClr val="FF0000"/>
                </a:solidFill>
                <a:latin typeface="Calibri"/>
                <a:ea typeface="Calibri"/>
                <a:cs typeface="Calibri"/>
                <a:sym typeface="Calibri"/>
              </a:rPr>
              <a:t>IDentification</a:t>
            </a:r>
            <a:r>
              <a:rPr lang="en-GB" sz="4400" dirty="0">
                <a:solidFill>
                  <a:srgbClr val="FF0000"/>
                </a:solidFill>
                <a:latin typeface="Calibri"/>
                <a:ea typeface="Calibri"/>
                <a:cs typeface="Calibri"/>
                <a:sym typeface="Calibri"/>
              </a:rPr>
              <a:t> (</a:t>
            </a:r>
            <a:r>
              <a:rPr lang="en-GB" sz="4400" b="0" i="0" u="none" strike="noStrike" cap="none" dirty="0">
                <a:solidFill>
                  <a:srgbClr val="FF0000"/>
                </a:solidFill>
                <a:latin typeface="Calibri"/>
                <a:ea typeface="Calibri"/>
                <a:cs typeface="Calibri"/>
                <a:sym typeface="Calibri"/>
              </a:rPr>
              <a:t>PID) in the HMPID</a:t>
            </a:r>
            <a:endParaRPr sz="1400" b="0"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2000"/>
              <a:buFont typeface="Arial"/>
              <a:buNone/>
            </a:pPr>
            <a:endParaRPr sz="2000" b="0" i="1" u="none" strike="noStrike" cap="none" dirty="0">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2000"/>
              <a:buFont typeface="Arial"/>
              <a:buNone/>
            </a:pPr>
            <a:endParaRPr sz="2000" b="0" i="1" u="none" strike="noStrike" cap="none" dirty="0">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2000"/>
              <a:buFont typeface="Arial"/>
              <a:buNone/>
            </a:pPr>
            <a:r>
              <a:rPr lang="en-GB" sz="2000" b="0" i="1" u="none" strike="noStrike" cap="none" dirty="0">
                <a:solidFill>
                  <a:schemeClr val="dk1"/>
                </a:solidFill>
                <a:latin typeface="Calibri"/>
                <a:ea typeface="Calibri"/>
                <a:cs typeface="Calibri"/>
                <a:sym typeface="Calibri"/>
              </a:rPr>
              <a:t>Erlend Flatland</a:t>
            </a:r>
            <a:endParaRPr sz="1400" b="0"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2000"/>
              <a:buFont typeface="Arial"/>
              <a:buNone/>
            </a:pPr>
            <a:endParaRPr sz="2000" b="0" i="1" u="none" strike="noStrike" cap="none" dirty="0">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2000"/>
              <a:buFont typeface="Arial"/>
              <a:buNone/>
            </a:pPr>
            <a:r>
              <a:rPr lang="en-GB" sz="2000" b="0" i="1" u="none" strike="noStrike" cap="none" dirty="0">
                <a:solidFill>
                  <a:schemeClr val="dk1"/>
                </a:solidFill>
                <a:latin typeface="Calibri"/>
                <a:ea typeface="Calibri"/>
                <a:cs typeface="Calibri"/>
                <a:sym typeface="Calibri"/>
              </a:rPr>
              <a:t>University of </a:t>
            </a:r>
            <a:r>
              <a:rPr lang="en-GB" sz="2000" b="0" i="1" u="none" strike="noStrike" cap="none" dirty="0" err="1">
                <a:solidFill>
                  <a:schemeClr val="dk1"/>
                </a:solidFill>
                <a:latin typeface="Calibri"/>
                <a:ea typeface="Calibri"/>
                <a:cs typeface="Calibri"/>
                <a:sym typeface="Calibri"/>
              </a:rPr>
              <a:t>Agder</a:t>
            </a:r>
            <a:r>
              <a:rPr lang="en-GB" sz="2000" b="0" i="1" u="none" strike="noStrike" cap="none" dirty="0">
                <a:solidFill>
                  <a:schemeClr val="dk1"/>
                </a:solidFill>
                <a:latin typeface="Calibri"/>
                <a:ea typeface="Calibri"/>
                <a:cs typeface="Calibri"/>
                <a:sym typeface="Calibri"/>
              </a:rPr>
              <a:t> / CERN</a:t>
            </a:r>
            <a:endParaRPr sz="1400" b="0" i="0" u="none" strike="noStrike" cap="none" dirty="0">
              <a:solidFill>
                <a:srgbClr val="000000"/>
              </a:solidFill>
              <a:latin typeface="Arial"/>
              <a:ea typeface="Arial"/>
              <a:cs typeface="Arial"/>
              <a:sym typeface="Arial"/>
            </a:endParaRPr>
          </a:p>
        </p:txBody>
      </p:sp>
      <p:sp>
        <p:nvSpPr>
          <p:cNvPr id="243" name="Google Shape;243;p3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1</a:t>
            </a:fld>
            <a:endParaRPr sz="1200" b="0" i="0" u="none" strike="noStrike" cap="none">
              <a:solidFill>
                <a:srgbClr val="898989"/>
              </a:solidFill>
              <a:latin typeface="Arial"/>
              <a:ea typeface="Arial"/>
              <a:cs typeface="Arial"/>
              <a:sym typeface="Arial"/>
            </a:endParaRPr>
          </a:p>
        </p:txBody>
      </p:sp>
      <p:pic>
        <p:nvPicPr>
          <p:cNvPr id="244" name="Google Shape;244;p38" descr="2012-Jul-04-4_Color_Logo_CB.png"/>
          <p:cNvPicPr preferRelativeResize="0"/>
          <p:nvPr/>
        </p:nvPicPr>
        <p:blipFill rotWithShape="1">
          <a:blip r:embed="rId3">
            <a:alphaModFix/>
          </a:blip>
          <a:srcRect/>
          <a:stretch/>
        </p:blipFill>
        <p:spPr>
          <a:xfrm>
            <a:off x="8382000" y="76200"/>
            <a:ext cx="676275" cy="9144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514"/>
        <p:cNvGrpSpPr/>
        <p:nvPr/>
      </p:nvGrpSpPr>
      <p:grpSpPr>
        <a:xfrm>
          <a:off x="0" y="0"/>
          <a:ext cx="0" cy="0"/>
          <a:chOff x="0" y="0"/>
          <a:chExt cx="0" cy="0"/>
        </a:xfrm>
      </p:grpSpPr>
      <p:sp>
        <p:nvSpPr>
          <p:cNvPr id="515" name="Google Shape;515;p55"/>
          <p:cNvSpPr/>
          <p:nvPr/>
        </p:nvSpPr>
        <p:spPr>
          <a:xfrm>
            <a:off x="0" y="0"/>
            <a:ext cx="9144000" cy="609600"/>
          </a:xfrm>
          <a:prstGeom prst="rect">
            <a:avLst/>
          </a:prstGeom>
          <a:noFill/>
          <a:ln>
            <a:noFill/>
          </a:ln>
        </p:spPr>
        <p:txBody>
          <a:bodyPr spcFirstLastPara="1" wrap="square" lIns="91425" tIns="45700" rIns="91425" bIns="45700" anchor="ctr" anchorCtr="1">
            <a:noAutofit/>
          </a:bodyPr>
          <a:lstStyle/>
          <a:p>
            <a:pPr marL="0" marR="0" lvl="0" indent="0" algn="ctr" rtl="0">
              <a:spcBef>
                <a:spcPts val="0"/>
              </a:spcBef>
              <a:spcAft>
                <a:spcPts val="0"/>
              </a:spcAft>
              <a:buNone/>
            </a:pPr>
            <a:r>
              <a:rPr lang="en-GB" sz="3200">
                <a:solidFill>
                  <a:srgbClr val="FF0000"/>
                </a:solidFill>
                <a:latin typeface="Calibri"/>
                <a:ea typeface="Calibri"/>
                <a:cs typeface="Calibri"/>
                <a:sym typeface="Calibri"/>
              </a:rPr>
              <a:t>Cherenkov radiation</a:t>
            </a:r>
            <a:endParaRPr/>
          </a:p>
        </p:txBody>
      </p:sp>
      <p:cxnSp>
        <p:nvCxnSpPr>
          <p:cNvPr id="516" name="Google Shape;516;p55"/>
          <p:cNvCxnSpPr/>
          <p:nvPr/>
        </p:nvCxnSpPr>
        <p:spPr>
          <a:xfrm rot="10800000" flipH="1">
            <a:off x="457200" y="608700"/>
            <a:ext cx="7742100" cy="900"/>
          </a:xfrm>
          <a:prstGeom prst="straightConnector1">
            <a:avLst/>
          </a:prstGeom>
          <a:noFill/>
          <a:ln w="44450" cap="flat" cmpd="sng">
            <a:solidFill>
              <a:srgbClr val="FF0000"/>
            </a:solidFill>
            <a:prstDash val="solid"/>
            <a:round/>
            <a:headEnd type="none" w="sm" len="sm"/>
            <a:tailEnd type="none" w="sm" len="sm"/>
          </a:ln>
        </p:spPr>
      </p:cxnSp>
      <p:sp>
        <p:nvSpPr>
          <p:cNvPr id="517" name="Google Shape;517;p55"/>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GB"/>
              <a:t>10</a:t>
            </a:fld>
            <a:endParaRPr/>
          </a:p>
        </p:txBody>
      </p:sp>
      <p:pic>
        <p:nvPicPr>
          <p:cNvPr id="518" name="Google Shape;518;p55"/>
          <p:cNvPicPr preferRelativeResize="0"/>
          <p:nvPr/>
        </p:nvPicPr>
        <p:blipFill rotWithShape="1">
          <a:blip r:embed="rId3">
            <a:alphaModFix/>
          </a:blip>
          <a:srcRect/>
          <a:stretch/>
        </p:blipFill>
        <p:spPr>
          <a:xfrm>
            <a:off x="8153400" y="0"/>
            <a:ext cx="936625" cy="823913"/>
          </a:xfrm>
          <a:prstGeom prst="rect">
            <a:avLst/>
          </a:prstGeom>
          <a:noFill/>
          <a:ln>
            <a:noFill/>
          </a:ln>
        </p:spPr>
      </p:pic>
      <p:sp>
        <p:nvSpPr>
          <p:cNvPr id="519" name="Google Shape;519;p55"/>
          <p:cNvSpPr txBox="1"/>
          <p:nvPr/>
        </p:nvSpPr>
        <p:spPr>
          <a:xfrm>
            <a:off x="97200" y="1812747"/>
            <a:ext cx="5770200" cy="1938962"/>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1900" dirty="0">
              <a:solidFill>
                <a:schemeClr val="dk1"/>
              </a:solidFill>
            </a:endParaRPr>
          </a:p>
          <a:p>
            <a:pPr marL="0" lvl="0" indent="0" algn="l" rtl="0">
              <a:spcBef>
                <a:spcPts val="0"/>
              </a:spcBef>
              <a:spcAft>
                <a:spcPts val="0"/>
              </a:spcAft>
              <a:buNone/>
            </a:pPr>
            <a:r>
              <a:rPr lang="en-GB" sz="1900" dirty="0">
                <a:solidFill>
                  <a:schemeClr val="dk1"/>
                </a:solidFill>
              </a:rPr>
              <a:t>The Cherenkov photons will form a cone-like shape along the particle trajectory and have an angle </a:t>
            </a:r>
            <a:endParaRPr sz="1900" dirty="0">
              <a:solidFill>
                <a:schemeClr val="dk1"/>
              </a:solidFill>
            </a:endParaRPr>
          </a:p>
          <a:p>
            <a:pPr marL="0" lvl="0" indent="0" algn="l" rtl="0">
              <a:spcBef>
                <a:spcPts val="0"/>
              </a:spcBef>
              <a:spcAft>
                <a:spcPts val="0"/>
              </a:spcAft>
              <a:buNone/>
            </a:pPr>
            <a:r>
              <a:rPr lang="en-GB" sz="1900" dirty="0">
                <a:solidFill>
                  <a:schemeClr val="dk1"/>
                </a:solidFill>
              </a:rPr>
              <a:t>(the Cherenkov angle), increasing with speed.</a:t>
            </a:r>
            <a:endParaRPr sz="1900" dirty="0">
              <a:solidFill>
                <a:schemeClr val="dk1"/>
              </a:solidFill>
            </a:endParaRPr>
          </a:p>
          <a:p>
            <a:pPr marL="0" lvl="0" indent="0" algn="l" rtl="0">
              <a:spcBef>
                <a:spcPts val="0"/>
              </a:spcBef>
              <a:spcAft>
                <a:spcPts val="0"/>
              </a:spcAft>
              <a:buNone/>
            </a:pPr>
            <a:endParaRPr sz="1900" dirty="0">
              <a:solidFill>
                <a:schemeClr val="dk1"/>
              </a:solidFill>
            </a:endParaRPr>
          </a:p>
          <a:p>
            <a:pPr marL="0" lvl="0" indent="0" algn="l" rtl="0">
              <a:spcBef>
                <a:spcPts val="0"/>
              </a:spcBef>
              <a:spcAft>
                <a:spcPts val="0"/>
              </a:spcAft>
              <a:buNone/>
            </a:pPr>
            <a:endParaRPr sz="1900" dirty="0">
              <a:solidFill>
                <a:schemeClr val="dk1"/>
              </a:solidFill>
            </a:endParaRPr>
          </a:p>
        </p:txBody>
      </p:sp>
      <p:sp>
        <p:nvSpPr>
          <p:cNvPr id="523" name="Google Shape;523;p55"/>
          <p:cNvSpPr txBox="1"/>
          <p:nvPr/>
        </p:nvSpPr>
        <p:spPr>
          <a:xfrm>
            <a:off x="3020925" y="804625"/>
            <a:ext cx="4656600" cy="1169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3200" b="1" dirty="0">
                <a:solidFill>
                  <a:schemeClr val="dk1"/>
                </a:solidFill>
                <a:latin typeface="Calibri"/>
                <a:ea typeface="Calibri"/>
                <a:cs typeface="Calibri"/>
                <a:sym typeface="Calibri"/>
              </a:rPr>
              <a:t>Cherenkov angle</a:t>
            </a:r>
            <a:endParaRPr sz="3200" b="1" dirty="0">
              <a:latin typeface="Calibri"/>
              <a:ea typeface="Calibri"/>
              <a:cs typeface="Calibri"/>
              <a:sym typeface="Calibri"/>
            </a:endParaRPr>
          </a:p>
          <a:p>
            <a:pPr marL="0" lvl="0" indent="0" algn="l" rtl="0">
              <a:spcBef>
                <a:spcPts val="0"/>
              </a:spcBef>
              <a:spcAft>
                <a:spcPts val="0"/>
              </a:spcAft>
              <a:buNone/>
            </a:pPr>
            <a:endParaRPr sz="3200" dirty="0">
              <a:solidFill>
                <a:schemeClr val="dk1"/>
              </a:solidFill>
              <a:latin typeface="Calibri"/>
              <a:ea typeface="Calibri"/>
              <a:cs typeface="Calibri"/>
              <a:sym typeface="Calibri"/>
            </a:endParaRPr>
          </a:p>
        </p:txBody>
      </p:sp>
      <p:grpSp>
        <p:nvGrpSpPr>
          <p:cNvPr id="4" name="Group 3">
            <a:extLst>
              <a:ext uri="{FF2B5EF4-FFF2-40B4-BE49-F238E27FC236}">
                <a16:creationId xmlns:a16="http://schemas.microsoft.com/office/drawing/2014/main" id="{015AE6BB-357B-4D38-500A-9265518D0EFE}"/>
              </a:ext>
            </a:extLst>
          </p:cNvPr>
          <p:cNvGrpSpPr/>
          <p:nvPr/>
        </p:nvGrpSpPr>
        <p:grpSpPr>
          <a:xfrm>
            <a:off x="253100" y="4510100"/>
            <a:ext cx="6073200" cy="1466232"/>
            <a:chOff x="253100" y="4510100"/>
            <a:chExt cx="6073200" cy="1466232"/>
          </a:xfrm>
        </p:grpSpPr>
        <p:sp>
          <p:nvSpPr>
            <p:cNvPr id="522" name="Google Shape;522;p55"/>
            <p:cNvSpPr txBox="1"/>
            <p:nvPr/>
          </p:nvSpPr>
          <p:spPr>
            <a:xfrm>
              <a:off x="253100" y="4510100"/>
              <a:ext cx="6073200" cy="769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900" dirty="0">
                  <a:solidFill>
                    <a:schemeClr val="dk1"/>
                  </a:solidFill>
                </a:rPr>
                <a:t>The relation between the particle’s speed 𝛽 and the Cherenkov angle is given by the Cherenkov equation: </a:t>
              </a:r>
              <a:endParaRPr sz="1900" dirty="0">
                <a:solidFill>
                  <a:schemeClr val="dk1"/>
                </a:solidFill>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6B223D02-B0EC-1D03-57D8-BBE5D6AC363C}"/>
                    </a:ext>
                  </a:extLst>
                </p:cNvPr>
                <p:cNvSpPr txBox="1"/>
                <p:nvPr/>
              </p:nvSpPr>
              <p:spPr>
                <a:xfrm>
                  <a:off x="2678543" y="5335900"/>
                  <a:ext cx="2670682" cy="640432"/>
                </a:xfrm>
                <a:prstGeom prst="rect">
                  <a:avLst/>
                </a:prstGeom>
              </p:spPr>
              <p:style>
                <a:lnRef idx="2">
                  <a:schemeClr val="dk1"/>
                </a:lnRef>
                <a:fillRef idx="1">
                  <a:schemeClr val="lt1"/>
                </a:fillRef>
                <a:effectRef idx="0">
                  <a:schemeClr val="dk1"/>
                </a:effectRef>
                <a:fontRef idx="minor">
                  <a:schemeClr val="dk1"/>
                </a:fontRef>
              </p:style>
              <p:txBody>
                <a:bodyPr wrap="square" lIns="0" tIns="0" rIns="0" bIns="0" rtlCol="0">
                  <a:spAutoFit/>
                </a:bodyPr>
                <a:lstStyle/>
                <a:p>
                  <a:r>
                    <a:rPr lang="en-GB" sz="2700" dirty="0"/>
                    <a:t> </a:t>
                  </a:r>
                  <a14:m>
                    <m:oMath xmlns:m="http://schemas.openxmlformats.org/officeDocument/2006/math">
                      <m:r>
                        <a:rPr lang="en-GB" sz="2700" i="1" dirty="0">
                          <a:latin typeface="Cambria Math" panose="02040503050406030204" pitchFamily="18" charset="0"/>
                          <a:ea typeface="Cambria Math" panose="02040503050406030204" pitchFamily="18" charset="0"/>
                        </a:rPr>
                        <m:t>𝛽</m:t>
                      </m:r>
                    </m:oMath>
                  </a14:m>
                  <a:r>
                    <a:rPr lang="en-GB" sz="2700" dirty="0"/>
                    <a:t> </a:t>
                  </a:r>
                  <a14:m>
                    <m:oMath xmlns:m="http://schemas.openxmlformats.org/officeDocument/2006/math">
                      <m:r>
                        <a:rPr lang="en-GB" sz="2700" i="1" dirty="0">
                          <a:latin typeface="Cambria Math" panose="02040503050406030204" pitchFamily="18" charset="0"/>
                        </a:rPr>
                        <m:t>= </m:t>
                      </m:r>
                      <m:f>
                        <m:fPr>
                          <m:ctrlPr>
                            <a:rPr lang="en-GB" sz="2700" i="1" dirty="0">
                              <a:latin typeface="Cambria Math" panose="02040503050406030204" pitchFamily="18" charset="0"/>
                            </a:rPr>
                          </m:ctrlPr>
                        </m:fPr>
                        <m:num>
                          <m:r>
                            <a:rPr lang="en-GB" sz="2700" i="1" dirty="0">
                              <a:latin typeface="Cambria Math" panose="02040503050406030204" pitchFamily="18" charset="0"/>
                            </a:rPr>
                            <m:t>1</m:t>
                          </m:r>
                        </m:num>
                        <m:den>
                          <m:r>
                            <a:rPr lang="en-GB" sz="2700" i="1" dirty="0">
                              <a:latin typeface="Cambria Math" panose="02040503050406030204" pitchFamily="18" charset="0"/>
                            </a:rPr>
                            <m:t>𝑛</m:t>
                          </m:r>
                          <m:d>
                            <m:dPr>
                              <m:ctrlPr>
                                <a:rPr lang="en-GB" sz="2700" i="1" dirty="0">
                                  <a:latin typeface="Cambria Math" panose="02040503050406030204" pitchFamily="18" charset="0"/>
                                </a:rPr>
                              </m:ctrlPr>
                            </m:dPr>
                            <m:e>
                              <m:r>
                                <a:rPr lang="en-GB" sz="2700" i="1" dirty="0">
                                  <a:latin typeface="Cambria Math" panose="02040503050406030204" pitchFamily="18" charset="0"/>
                                  <a:ea typeface="Cambria Math" panose="02040503050406030204" pitchFamily="18" charset="0"/>
                                </a:rPr>
                                <m:t>𝜆</m:t>
                              </m:r>
                              <m:r>
                                <a:rPr lang="en-GB" sz="2700" i="1" dirty="0">
                                  <a:latin typeface="Cambria Math" panose="02040503050406030204" pitchFamily="18" charset="0"/>
                                  <a:ea typeface="Cambria Math" panose="02040503050406030204" pitchFamily="18" charset="0"/>
                                </a:rPr>
                                <m:t>,</m:t>
                              </m:r>
                              <m:r>
                                <a:rPr lang="en-GB" sz="2700" i="1" dirty="0">
                                  <a:latin typeface="Cambria Math" panose="02040503050406030204" pitchFamily="18" charset="0"/>
                                  <a:ea typeface="Cambria Math" panose="02040503050406030204" pitchFamily="18" charset="0"/>
                                </a:rPr>
                                <m:t>𝑇</m:t>
                              </m:r>
                            </m:e>
                          </m:d>
                          <m:func>
                            <m:funcPr>
                              <m:ctrlPr>
                                <a:rPr lang="en-GB" sz="2700" i="1" dirty="0">
                                  <a:latin typeface="Cambria Math" panose="02040503050406030204" pitchFamily="18" charset="0"/>
                                  <a:ea typeface="Cambria Math" panose="02040503050406030204" pitchFamily="18" charset="0"/>
                                </a:rPr>
                              </m:ctrlPr>
                            </m:funcPr>
                            <m:fName>
                              <m:r>
                                <a:rPr lang="en-GB" sz="2700" i="1" dirty="0">
                                  <a:latin typeface="Cambria Math" panose="02040503050406030204" pitchFamily="18" charset="0"/>
                                  <a:ea typeface="Cambria Math" panose="02040503050406030204" pitchFamily="18" charset="0"/>
                                </a:rPr>
                                <m:t>∙</m:t>
                              </m:r>
                              <m:r>
                                <m:rPr>
                                  <m:sty m:val="p"/>
                                </m:rPr>
                                <a:rPr lang="en-GB" sz="2700" dirty="0">
                                  <a:latin typeface="Cambria Math" panose="02040503050406030204" pitchFamily="18" charset="0"/>
                                  <a:ea typeface="Cambria Math" panose="02040503050406030204" pitchFamily="18" charset="0"/>
                                </a:rPr>
                                <m:t>cos</m:t>
                              </m:r>
                            </m:fName>
                            <m:e>
                              <m:sSub>
                                <m:sSubPr>
                                  <m:ctrlPr>
                                    <a:rPr lang="en-GB" sz="2700" i="1" dirty="0">
                                      <a:latin typeface="Cambria Math" panose="02040503050406030204" pitchFamily="18" charset="0"/>
                                      <a:ea typeface="Cambria Math" panose="02040503050406030204" pitchFamily="18" charset="0"/>
                                    </a:rPr>
                                  </m:ctrlPr>
                                </m:sSubPr>
                                <m:e>
                                  <m:r>
                                    <a:rPr lang="en-GB" sz="2700" i="1" dirty="0">
                                      <a:latin typeface="Cambria Math" panose="02040503050406030204" pitchFamily="18" charset="0"/>
                                      <a:ea typeface="Cambria Math" panose="02040503050406030204" pitchFamily="18" charset="0"/>
                                    </a:rPr>
                                    <m:t>𝜃</m:t>
                                  </m:r>
                                </m:e>
                                <m:sub>
                                  <m:r>
                                    <a:rPr lang="en-GB" sz="2700" i="1" dirty="0">
                                      <a:latin typeface="Cambria Math" panose="02040503050406030204" pitchFamily="18" charset="0"/>
                                      <a:ea typeface="Cambria Math" panose="02040503050406030204" pitchFamily="18" charset="0"/>
                                    </a:rPr>
                                    <m:t>𝑐</m:t>
                                  </m:r>
                                </m:sub>
                              </m:sSub>
                            </m:e>
                          </m:func>
                        </m:den>
                      </m:f>
                    </m:oMath>
                  </a14:m>
                  <a:endParaRPr lang="en-GB" sz="2700" dirty="0"/>
                </a:p>
              </p:txBody>
            </p:sp>
          </mc:Choice>
          <mc:Fallback xmlns="">
            <p:sp>
              <p:nvSpPr>
                <p:cNvPr id="3" name="TextBox 2">
                  <a:extLst>
                    <a:ext uri="{FF2B5EF4-FFF2-40B4-BE49-F238E27FC236}">
                      <a16:creationId xmlns:a16="http://schemas.microsoft.com/office/drawing/2014/main" id="{6B223D02-B0EC-1D03-57D8-BBE5D6AC363C}"/>
                    </a:ext>
                  </a:extLst>
                </p:cNvPr>
                <p:cNvSpPr txBox="1">
                  <a:spLocks noRot="1" noChangeAspect="1" noMove="1" noResize="1" noEditPoints="1" noAdjustHandles="1" noChangeArrowheads="1" noChangeShapeType="1" noTextEdit="1"/>
                </p:cNvSpPr>
                <p:nvPr/>
              </p:nvSpPr>
              <p:spPr>
                <a:xfrm>
                  <a:off x="2678543" y="5335900"/>
                  <a:ext cx="2670682" cy="640432"/>
                </a:xfrm>
                <a:prstGeom prst="rect">
                  <a:avLst/>
                </a:prstGeom>
                <a:blipFill>
                  <a:blip r:embed="rId4"/>
                  <a:stretch>
                    <a:fillRect/>
                  </a:stretch>
                </a:blipFill>
              </p:spPr>
              <p:txBody>
                <a:bodyPr/>
                <a:lstStyle/>
                <a:p>
                  <a:r>
                    <a:rPr lang="en-US">
                      <a:noFill/>
                    </a:rPr>
                    <a:t> </a:t>
                  </a:r>
                </a:p>
              </p:txBody>
            </p:sp>
          </mc:Fallback>
        </mc:AlternateContent>
      </p:grpSp>
      <p:sp>
        <p:nvSpPr>
          <p:cNvPr id="16" name="Rectangle 15">
            <a:extLst>
              <a:ext uri="{FF2B5EF4-FFF2-40B4-BE49-F238E27FC236}">
                <a16:creationId xmlns:a16="http://schemas.microsoft.com/office/drawing/2014/main" id="{2702FDC9-3776-2614-A5DB-FD4C94FDD5B3}"/>
              </a:ext>
            </a:extLst>
          </p:cNvPr>
          <p:cNvSpPr/>
          <p:nvPr/>
        </p:nvSpPr>
        <p:spPr>
          <a:xfrm>
            <a:off x="7763649" y="3956091"/>
            <a:ext cx="945563" cy="55400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1" name="Group 20">
            <a:extLst>
              <a:ext uri="{FF2B5EF4-FFF2-40B4-BE49-F238E27FC236}">
                <a16:creationId xmlns:a16="http://schemas.microsoft.com/office/drawing/2014/main" id="{4AD10D35-4A50-6ED7-A185-8315D496C540}"/>
              </a:ext>
            </a:extLst>
          </p:cNvPr>
          <p:cNvGrpSpPr/>
          <p:nvPr/>
        </p:nvGrpSpPr>
        <p:grpSpPr>
          <a:xfrm>
            <a:off x="6250259" y="1899321"/>
            <a:ext cx="2856237" cy="2492108"/>
            <a:chOff x="6250259" y="1899321"/>
            <a:chExt cx="2856237" cy="2492108"/>
          </a:xfrm>
        </p:grpSpPr>
        <p:grpSp>
          <p:nvGrpSpPr>
            <p:cNvPr id="19" name="Group 18">
              <a:extLst>
                <a:ext uri="{FF2B5EF4-FFF2-40B4-BE49-F238E27FC236}">
                  <a16:creationId xmlns:a16="http://schemas.microsoft.com/office/drawing/2014/main" id="{7CF2A673-2D95-DC5B-AD87-965CED742AEA}"/>
                </a:ext>
              </a:extLst>
            </p:cNvPr>
            <p:cNvGrpSpPr/>
            <p:nvPr/>
          </p:nvGrpSpPr>
          <p:grpSpPr>
            <a:xfrm>
              <a:off x="6250259" y="1899321"/>
              <a:ext cx="2856237" cy="2482877"/>
              <a:chOff x="6250259" y="1899321"/>
              <a:chExt cx="2856237" cy="2482877"/>
            </a:xfrm>
          </p:grpSpPr>
          <p:pic>
            <p:nvPicPr>
              <p:cNvPr id="1026" name="Picture 2">
                <a:extLst>
                  <a:ext uri="{FF2B5EF4-FFF2-40B4-BE49-F238E27FC236}">
                    <a16:creationId xmlns:a16="http://schemas.microsoft.com/office/drawing/2014/main" id="{85E1F24E-A8FE-3226-6AE2-E22217E7921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50259" y="1908551"/>
                <a:ext cx="2856237" cy="2473647"/>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3">
                <a:extLst>
                  <a:ext uri="{FF2B5EF4-FFF2-40B4-BE49-F238E27FC236}">
                    <a16:creationId xmlns:a16="http://schemas.microsoft.com/office/drawing/2014/main" id="{2F1C832E-CC6C-0F9D-CA2C-04980E496B80}"/>
                  </a:ext>
                </a:extLst>
              </p:cNvPr>
              <p:cNvSpPr/>
              <p:nvPr/>
            </p:nvSpPr>
            <p:spPr>
              <a:xfrm>
                <a:off x="6250259" y="2940424"/>
                <a:ext cx="625670" cy="72315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29BB80CE-29C6-1910-E7BC-08091E0404F8}"/>
                  </a:ext>
                </a:extLst>
              </p:cNvPr>
              <p:cNvSpPr/>
              <p:nvPr/>
            </p:nvSpPr>
            <p:spPr>
              <a:xfrm>
                <a:off x="6357013" y="3232934"/>
                <a:ext cx="625670" cy="72315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5B83D30C-2BE5-77A7-B689-116A43CBF93A}"/>
                  </a:ext>
                </a:extLst>
              </p:cNvPr>
              <p:cNvSpPr/>
              <p:nvPr/>
            </p:nvSpPr>
            <p:spPr>
              <a:xfrm>
                <a:off x="8221368" y="3271954"/>
                <a:ext cx="625670" cy="72315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25FA8385-2C59-6D4E-3C70-59AF75B47007}"/>
                  </a:ext>
                </a:extLst>
              </p:cNvPr>
              <p:cNvSpPr/>
              <p:nvPr/>
            </p:nvSpPr>
            <p:spPr>
              <a:xfrm>
                <a:off x="8236430" y="1899321"/>
                <a:ext cx="810370" cy="72315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Rectangle 19">
              <a:extLst>
                <a:ext uri="{FF2B5EF4-FFF2-40B4-BE49-F238E27FC236}">
                  <a16:creationId xmlns:a16="http://schemas.microsoft.com/office/drawing/2014/main" id="{85E6440F-43D0-0CD1-A7D7-B9463BA60789}"/>
                </a:ext>
              </a:extLst>
            </p:cNvPr>
            <p:cNvSpPr/>
            <p:nvPr/>
          </p:nvSpPr>
          <p:spPr>
            <a:xfrm>
              <a:off x="7800859" y="3921429"/>
              <a:ext cx="945562" cy="47000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04272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527"/>
        <p:cNvGrpSpPr/>
        <p:nvPr/>
      </p:nvGrpSpPr>
      <p:grpSpPr>
        <a:xfrm>
          <a:off x="0" y="0"/>
          <a:ext cx="0" cy="0"/>
          <a:chOff x="0" y="0"/>
          <a:chExt cx="0" cy="0"/>
        </a:xfrm>
      </p:grpSpPr>
      <p:sp>
        <p:nvSpPr>
          <p:cNvPr id="528" name="Google Shape;528;p56"/>
          <p:cNvSpPr txBox="1"/>
          <p:nvPr/>
        </p:nvSpPr>
        <p:spPr>
          <a:xfrm>
            <a:off x="-231900" y="2728875"/>
            <a:ext cx="9144000" cy="1323600"/>
          </a:xfrm>
          <a:prstGeom prst="rect">
            <a:avLst/>
          </a:prstGeom>
          <a:noFill/>
          <a:ln>
            <a:noFill/>
          </a:ln>
        </p:spPr>
        <p:txBody>
          <a:bodyPr spcFirstLastPara="1" wrap="square" lIns="91425" tIns="45700" rIns="91425" bIns="45700" anchor="ctr" anchorCtr="0">
            <a:noAutofit/>
          </a:bodyPr>
          <a:lstStyle/>
          <a:p>
            <a:pPr marL="457200" lvl="0" indent="0" algn="ctr" rtl="0">
              <a:spcBef>
                <a:spcPts val="0"/>
              </a:spcBef>
              <a:spcAft>
                <a:spcPts val="0"/>
              </a:spcAft>
              <a:buNone/>
            </a:pPr>
            <a:r>
              <a:rPr lang="en-GB" sz="4000" u="sng">
                <a:solidFill>
                  <a:schemeClr val="dk1"/>
                </a:solidFill>
                <a:latin typeface="Calibri"/>
                <a:ea typeface="Calibri"/>
                <a:cs typeface="Calibri"/>
                <a:sym typeface="Calibri"/>
              </a:rPr>
              <a:t>HMPID Structure</a:t>
            </a:r>
            <a:endParaRPr sz="4000" u="sng">
              <a:solidFill>
                <a:schemeClr val="dk1"/>
              </a:solidFill>
              <a:latin typeface="Calibri"/>
              <a:ea typeface="Calibri"/>
              <a:cs typeface="Calibri"/>
              <a:sym typeface="Calibri"/>
            </a:endParaRPr>
          </a:p>
          <a:p>
            <a:pPr marL="457200" marR="0" lvl="0" indent="0" algn="ctr" rtl="0">
              <a:lnSpc>
                <a:spcPct val="100000"/>
              </a:lnSpc>
              <a:spcBef>
                <a:spcPts val="0"/>
              </a:spcBef>
              <a:spcAft>
                <a:spcPts val="0"/>
              </a:spcAft>
              <a:buNone/>
            </a:pPr>
            <a:endParaRPr sz="4000" u="sng">
              <a:solidFill>
                <a:schemeClr val="dk1"/>
              </a:solidFill>
              <a:latin typeface="Calibri"/>
              <a:ea typeface="Calibri"/>
              <a:cs typeface="Calibri"/>
              <a:sym typeface="Calibri"/>
            </a:endParaRPr>
          </a:p>
        </p:txBody>
      </p:sp>
      <p:pic>
        <p:nvPicPr>
          <p:cNvPr id="529" name="Google Shape;529;p56"/>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530" name="Google Shape;530;p56"/>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11</a:t>
            </a:fld>
            <a:endParaRPr sz="1200" b="0" i="0" u="none" strike="noStrike" cap="none">
              <a:solidFill>
                <a:srgbClr val="898989"/>
              </a:solidFill>
              <a:latin typeface="Arial"/>
              <a:ea typeface="Arial"/>
              <a:cs typeface="Arial"/>
              <a:sym typeface="Arial"/>
            </a:endParaRPr>
          </a:p>
        </p:txBody>
      </p:sp>
      <p:sp>
        <p:nvSpPr>
          <p:cNvPr id="531" name="Google Shape;531;p56"/>
          <p:cNvSpPr txBox="1"/>
          <p:nvPr/>
        </p:nvSpPr>
        <p:spPr>
          <a:xfrm>
            <a:off x="885000" y="741825"/>
            <a:ext cx="7420800" cy="677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endParaRPr sz="3200">
              <a:solidFill>
                <a:schemeClr val="dk1"/>
              </a:solidFill>
              <a:latin typeface="Calibri"/>
              <a:ea typeface="Calibri"/>
              <a:cs typeface="Calibri"/>
              <a:sym typeface="Calibri"/>
            </a:endParaRPr>
          </a:p>
        </p:txBody>
      </p:sp>
      <p:sp>
        <p:nvSpPr>
          <p:cNvPr id="532" name="Google Shape;532;p56"/>
          <p:cNvSpPr/>
          <p:nvPr/>
        </p:nvSpPr>
        <p:spPr>
          <a:xfrm>
            <a:off x="5257300" y="2728875"/>
            <a:ext cx="108600" cy="84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Tree>
    <p:extLst>
      <p:ext uri="{BB962C8B-B14F-4D97-AF65-F5344CB8AC3E}">
        <p14:creationId xmlns:p14="http://schemas.microsoft.com/office/powerpoint/2010/main" val="39999586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536"/>
        <p:cNvGrpSpPr/>
        <p:nvPr/>
      </p:nvGrpSpPr>
      <p:grpSpPr>
        <a:xfrm>
          <a:off x="0" y="0"/>
          <a:ext cx="0" cy="0"/>
          <a:chOff x="0" y="0"/>
          <a:chExt cx="0" cy="0"/>
        </a:xfrm>
      </p:grpSpPr>
      <p:sp>
        <p:nvSpPr>
          <p:cNvPr id="537" name="Google Shape;537;p57"/>
          <p:cNvSpPr txBox="1"/>
          <p:nvPr/>
        </p:nvSpPr>
        <p:spPr>
          <a:xfrm>
            <a:off x="0" y="0"/>
            <a:ext cx="9144000" cy="5850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3200">
                <a:solidFill>
                  <a:srgbClr val="FF0000"/>
                </a:solidFill>
                <a:latin typeface="Calibri"/>
                <a:ea typeface="Calibri"/>
                <a:cs typeface="Calibri"/>
                <a:sym typeface="Calibri"/>
              </a:rPr>
              <a:t>HMPID Structure</a:t>
            </a:r>
            <a:endParaRPr/>
          </a:p>
        </p:txBody>
      </p:sp>
      <p:cxnSp>
        <p:nvCxnSpPr>
          <p:cNvPr id="538" name="Google Shape;538;p57"/>
          <p:cNvCxnSpPr/>
          <p:nvPr/>
        </p:nvCxnSpPr>
        <p:spPr>
          <a:xfrm>
            <a:off x="457200" y="609600"/>
            <a:ext cx="7848600" cy="0"/>
          </a:xfrm>
          <a:prstGeom prst="straightConnector1">
            <a:avLst/>
          </a:prstGeom>
          <a:noFill/>
          <a:ln w="44450" cap="flat" cmpd="sng">
            <a:solidFill>
              <a:srgbClr val="FF0000"/>
            </a:solidFill>
            <a:prstDash val="solid"/>
            <a:round/>
            <a:headEnd type="none" w="sm" len="sm"/>
            <a:tailEnd type="none" w="sm" len="sm"/>
          </a:ln>
        </p:spPr>
      </p:cxnSp>
      <p:sp>
        <p:nvSpPr>
          <p:cNvPr id="539" name="Google Shape;539;p57"/>
          <p:cNvSpPr txBox="1"/>
          <p:nvPr/>
        </p:nvSpPr>
        <p:spPr>
          <a:xfrm>
            <a:off x="168375" y="1106625"/>
            <a:ext cx="3242400" cy="4155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2100" u="sng" dirty="0">
                <a:solidFill>
                  <a:schemeClr val="dk1"/>
                </a:solidFill>
              </a:rPr>
              <a:t>Track impact</a:t>
            </a:r>
            <a:r>
              <a:rPr lang="en-GB" sz="2100" b="0" i="0" u="sng" dirty="0">
                <a:solidFill>
                  <a:schemeClr val="dk1"/>
                </a:solidFill>
                <a:latin typeface="Arial"/>
                <a:ea typeface="Arial"/>
                <a:cs typeface="Arial"/>
                <a:sym typeface="Arial"/>
              </a:rPr>
              <a:t> parameters</a:t>
            </a:r>
            <a:endParaRPr sz="2100" b="0" i="0" u="sng" dirty="0">
              <a:solidFill>
                <a:schemeClr val="dk1"/>
              </a:solidFill>
              <a:latin typeface="Arial"/>
              <a:ea typeface="Arial"/>
              <a:cs typeface="Arial"/>
              <a:sym typeface="Arial"/>
            </a:endParaRPr>
          </a:p>
        </p:txBody>
      </p:sp>
      <p:sp>
        <p:nvSpPr>
          <p:cNvPr id="540" name="Google Shape;540;p57"/>
          <p:cNvSpPr txBox="1"/>
          <p:nvPr/>
        </p:nvSpPr>
        <p:spPr>
          <a:xfrm>
            <a:off x="168375" y="2269815"/>
            <a:ext cx="4941300" cy="4155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2100" u="sng" dirty="0">
                <a:solidFill>
                  <a:schemeClr val="dk1"/>
                </a:solidFill>
              </a:rPr>
              <a:t>Track</a:t>
            </a:r>
            <a:r>
              <a:rPr lang="en-GB" sz="2100" b="0" i="0" u="sng" dirty="0">
                <a:solidFill>
                  <a:schemeClr val="dk1"/>
                </a:solidFill>
                <a:latin typeface="Arial"/>
                <a:ea typeface="Arial"/>
                <a:cs typeface="Arial"/>
                <a:sym typeface="Arial"/>
              </a:rPr>
              <a:t> </a:t>
            </a:r>
            <a:r>
              <a:rPr lang="en-GB" sz="2100" u="sng" dirty="0">
                <a:solidFill>
                  <a:schemeClr val="dk1"/>
                </a:solidFill>
              </a:rPr>
              <a:t>inclinations</a:t>
            </a:r>
            <a:endParaRPr sz="2100" dirty="0">
              <a:solidFill>
                <a:schemeClr val="dk1"/>
              </a:solidFill>
            </a:endParaRPr>
          </a:p>
        </p:txBody>
      </p:sp>
      <p:sp>
        <p:nvSpPr>
          <p:cNvPr id="541" name="Google Shape;541;p57"/>
          <p:cNvSpPr txBox="1"/>
          <p:nvPr/>
        </p:nvSpPr>
        <p:spPr>
          <a:xfrm>
            <a:off x="0" y="0"/>
            <a:ext cx="3000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pic>
        <p:nvPicPr>
          <p:cNvPr id="542" name="Google Shape;542;p57"/>
          <p:cNvPicPr preferRelativeResize="0"/>
          <p:nvPr/>
        </p:nvPicPr>
        <p:blipFill>
          <a:blip r:embed="rId3">
            <a:alphaModFix/>
          </a:blip>
          <a:stretch>
            <a:fillRect/>
          </a:stretch>
        </p:blipFill>
        <p:spPr>
          <a:xfrm>
            <a:off x="4733400" y="895825"/>
            <a:ext cx="4214575" cy="3446050"/>
          </a:xfrm>
          <a:prstGeom prst="rect">
            <a:avLst/>
          </a:prstGeom>
          <a:noFill/>
          <a:ln>
            <a:noFill/>
          </a:ln>
        </p:spPr>
      </p:pic>
      <p:sp>
        <p:nvSpPr>
          <p:cNvPr id="543" name="Google Shape;543;p57"/>
          <p:cNvSpPr txBox="1"/>
          <p:nvPr/>
        </p:nvSpPr>
        <p:spPr>
          <a:xfrm>
            <a:off x="168375" y="1851275"/>
            <a:ext cx="3829800" cy="477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900" dirty="0">
                <a:solidFill>
                  <a:schemeClr val="dk1"/>
                </a:solidFill>
                <a:latin typeface="Courier New"/>
                <a:ea typeface="Courier New"/>
                <a:cs typeface="Courier New"/>
                <a:sym typeface="Courier New"/>
              </a:rPr>
              <a:t>• </a:t>
            </a:r>
            <a:r>
              <a:rPr lang="en-GB" sz="1900" dirty="0">
                <a:solidFill>
                  <a:schemeClr val="dk1"/>
                </a:solidFill>
              </a:rPr>
              <a:t>MIP position </a:t>
            </a:r>
            <a:r>
              <a:rPr lang="en-GB" sz="1900" dirty="0">
                <a:solidFill>
                  <a:schemeClr val="dk1"/>
                </a:solidFill>
                <a:latin typeface="Calibri"/>
                <a:ea typeface="Calibri"/>
                <a:cs typeface="Calibri"/>
                <a:sym typeface="Calibri"/>
              </a:rPr>
              <a:t>(</a:t>
            </a:r>
            <a:r>
              <a:rPr lang="en-GB" sz="1900" i="1" dirty="0" err="1">
                <a:solidFill>
                  <a:schemeClr val="dk1"/>
                </a:solidFill>
                <a:latin typeface="Calibri"/>
                <a:ea typeface="Calibri"/>
                <a:cs typeface="Calibri"/>
                <a:sym typeface="Calibri"/>
              </a:rPr>
              <a:t>x</a:t>
            </a:r>
            <a:r>
              <a:rPr lang="en-GB" sz="1900" i="1" baseline="-25000" dirty="0" err="1">
                <a:solidFill>
                  <a:schemeClr val="dk1"/>
                </a:solidFill>
                <a:latin typeface="Calibri"/>
                <a:ea typeface="Calibri"/>
                <a:cs typeface="Calibri"/>
                <a:sym typeface="Calibri"/>
              </a:rPr>
              <a:t>p</a:t>
            </a:r>
            <a:r>
              <a:rPr lang="en-GB" sz="1900" dirty="0">
                <a:solidFill>
                  <a:schemeClr val="dk1"/>
                </a:solidFill>
                <a:latin typeface="Calibri"/>
                <a:ea typeface="Calibri"/>
                <a:cs typeface="Calibri"/>
                <a:sym typeface="Calibri"/>
              </a:rPr>
              <a:t>, </a:t>
            </a:r>
            <a:r>
              <a:rPr lang="en-GB" sz="1900" i="1" dirty="0" err="1">
                <a:solidFill>
                  <a:schemeClr val="dk1"/>
                </a:solidFill>
                <a:latin typeface="Calibri"/>
                <a:ea typeface="Calibri"/>
                <a:cs typeface="Calibri"/>
                <a:sym typeface="Calibri"/>
              </a:rPr>
              <a:t>y</a:t>
            </a:r>
            <a:r>
              <a:rPr lang="en-GB" sz="1900" i="1" baseline="-25000" dirty="0" err="1">
                <a:solidFill>
                  <a:schemeClr val="dk1"/>
                </a:solidFill>
                <a:latin typeface="Calibri"/>
                <a:ea typeface="Calibri"/>
                <a:cs typeface="Calibri"/>
                <a:sym typeface="Calibri"/>
              </a:rPr>
              <a:t>p</a:t>
            </a:r>
            <a:r>
              <a:rPr lang="en-GB" sz="1900" dirty="0">
                <a:solidFill>
                  <a:schemeClr val="dk1"/>
                </a:solidFill>
                <a:latin typeface="Calibri"/>
                <a:ea typeface="Calibri"/>
                <a:cs typeface="Calibri"/>
                <a:sym typeface="Calibri"/>
              </a:rPr>
              <a:t>) </a:t>
            </a:r>
            <a:r>
              <a:rPr lang="en-GB" sz="1900" dirty="0">
                <a:solidFill>
                  <a:schemeClr val="dk1"/>
                </a:solidFill>
              </a:rPr>
              <a:t>in PC-plane</a:t>
            </a:r>
            <a:endParaRPr sz="1900" dirty="0"/>
          </a:p>
        </p:txBody>
      </p:sp>
      <p:sp>
        <p:nvSpPr>
          <p:cNvPr id="544" name="Google Shape;544;p57"/>
          <p:cNvSpPr txBox="1"/>
          <p:nvPr/>
        </p:nvSpPr>
        <p:spPr>
          <a:xfrm>
            <a:off x="168375" y="1432755"/>
            <a:ext cx="3242400" cy="477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900" dirty="0">
                <a:solidFill>
                  <a:schemeClr val="dk1"/>
                </a:solidFill>
                <a:latin typeface="Courier New"/>
                <a:ea typeface="Courier New"/>
                <a:cs typeface="Courier New"/>
                <a:sym typeface="Courier New"/>
              </a:rPr>
              <a:t>• </a:t>
            </a:r>
            <a:r>
              <a:rPr lang="en-GB" sz="1900" dirty="0">
                <a:solidFill>
                  <a:schemeClr val="dk1"/>
                </a:solidFill>
              </a:rPr>
              <a:t>Impact point on RAD</a:t>
            </a:r>
            <a:endParaRPr sz="1900" dirty="0"/>
          </a:p>
        </p:txBody>
      </p:sp>
      <p:sp>
        <p:nvSpPr>
          <p:cNvPr id="546" name="Google Shape;546;p57"/>
          <p:cNvSpPr txBox="1"/>
          <p:nvPr/>
        </p:nvSpPr>
        <p:spPr>
          <a:xfrm>
            <a:off x="168375" y="2595945"/>
            <a:ext cx="2726400" cy="477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900" dirty="0">
                <a:solidFill>
                  <a:schemeClr val="dk1"/>
                </a:solidFill>
                <a:latin typeface="Courier New"/>
                <a:ea typeface="Courier New"/>
                <a:cs typeface="Courier New"/>
                <a:sym typeface="Courier New"/>
              </a:rPr>
              <a:t>• </a:t>
            </a:r>
            <a:r>
              <a:rPr lang="en-GB" sz="1900" dirty="0">
                <a:solidFill>
                  <a:schemeClr val="dk1"/>
                </a:solidFill>
              </a:rPr>
              <a:t>Track polar angle </a:t>
            </a:r>
            <a:r>
              <a:rPr lang="en-GB" sz="1900" i="1" dirty="0" err="1">
                <a:solidFill>
                  <a:schemeClr val="dk1"/>
                </a:solidFill>
                <a:latin typeface="Noto Sans Symbols"/>
                <a:ea typeface="Noto Sans Symbols"/>
                <a:cs typeface="Noto Sans Symbols"/>
                <a:sym typeface="Noto Sans Symbols"/>
              </a:rPr>
              <a:t>θ</a:t>
            </a:r>
            <a:r>
              <a:rPr lang="en-GB" sz="1900" baseline="-25000" dirty="0" err="1">
                <a:solidFill>
                  <a:schemeClr val="dk1"/>
                </a:solidFill>
                <a:latin typeface="Times New Roman"/>
                <a:ea typeface="Times New Roman"/>
                <a:cs typeface="Times New Roman"/>
                <a:sym typeface="Times New Roman"/>
              </a:rPr>
              <a:t>p</a:t>
            </a:r>
            <a:endParaRPr sz="1900" dirty="0">
              <a:solidFill>
                <a:schemeClr val="dk1"/>
              </a:solidFill>
            </a:endParaRPr>
          </a:p>
        </p:txBody>
      </p:sp>
      <p:sp>
        <p:nvSpPr>
          <p:cNvPr id="547" name="Google Shape;547;p57"/>
          <p:cNvSpPr txBox="1"/>
          <p:nvPr/>
        </p:nvSpPr>
        <p:spPr>
          <a:xfrm>
            <a:off x="0" y="0"/>
            <a:ext cx="3000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550" name="Google Shape;550;p57"/>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12</a:t>
            </a:fld>
            <a:endParaRPr/>
          </a:p>
        </p:txBody>
      </p:sp>
      <p:sp>
        <p:nvSpPr>
          <p:cNvPr id="551" name="Google Shape;551;p57"/>
          <p:cNvSpPr txBox="1"/>
          <p:nvPr/>
        </p:nvSpPr>
        <p:spPr>
          <a:xfrm>
            <a:off x="8325499" y="2069835"/>
            <a:ext cx="6882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dirty="0">
                <a:solidFill>
                  <a:schemeClr val="dk1"/>
                </a:solidFill>
              </a:rPr>
              <a:t>RAD</a:t>
            </a:r>
            <a:endParaRPr dirty="0"/>
          </a:p>
        </p:txBody>
      </p:sp>
      <p:sp>
        <p:nvSpPr>
          <p:cNvPr id="552" name="Google Shape;552;p57"/>
          <p:cNvSpPr txBox="1"/>
          <p:nvPr/>
        </p:nvSpPr>
        <p:spPr>
          <a:xfrm>
            <a:off x="8206225" y="3245914"/>
            <a:ext cx="6882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a:solidFill>
                  <a:schemeClr val="dk1"/>
                </a:solidFill>
              </a:rPr>
              <a:t>PC</a:t>
            </a:r>
            <a:endParaRPr/>
          </a:p>
        </p:txBody>
      </p:sp>
      <p:sp>
        <p:nvSpPr>
          <p:cNvPr id="553" name="Google Shape;553;p57"/>
          <p:cNvSpPr/>
          <p:nvPr/>
        </p:nvSpPr>
        <p:spPr>
          <a:xfrm>
            <a:off x="6886279" y="3382117"/>
            <a:ext cx="142500" cy="879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554" name="Google Shape;554;p57"/>
          <p:cNvSpPr/>
          <p:nvPr/>
        </p:nvSpPr>
        <p:spPr>
          <a:xfrm>
            <a:off x="6928062" y="3452534"/>
            <a:ext cx="128700" cy="321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555" name="Google Shape;555;p57"/>
          <p:cNvSpPr/>
          <p:nvPr/>
        </p:nvSpPr>
        <p:spPr>
          <a:xfrm>
            <a:off x="6958054" y="3439039"/>
            <a:ext cx="85200" cy="639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556" name="Google Shape;556;p57"/>
          <p:cNvSpPr txBox="1"/>
          <p:nvPr/>
        </p:nvSpPr>
        <p:spPr>
          <a:xfrm>
            <a:off x="7056762" y="3221950"/>
            <a:ext cx="646200" cy="369300"/>
          </a:xfrm>
          <a:prstGeom prst="rect">
            <a:avLst/>
          </a:prstGeom>
          <a:noFill/>
          <a:ln>
            <a:noFill/>
          </a:ln>
        </p:spPr>
        <p:txBody>
          <a:bodyPr spcFirstLastPara="1" wrap="square" lIns="91425" tIns="91425" rIns="91425" bIns="91425" anchor="t" anchorCtr="0">
            <a:spAutoFit/>
          </a:bodyPr>
          <a:lstStyle/>
          <a:p>
            <a:pPr marL="0" lvl="0" indent="0" algn="l" rtl="0">
              <a:lnSpc>
                <a:spcPct val="110795"/>
              </a:lnSpc>
              <a:spcBef>
                <a:spcPts val="0"/>
              </a:spcBef>
              <a:spcAft>
                <a:spcPts val="0"/>
              </a:spcAft>
              <a:buNone/>
            </a:pPr>
            <a:r>
              <a:rPr lang="en-GB" sz="1200" dirty="0">
                <a:solidFill>
                  <a:schemeClr val="dk1"/>
                </a:solidFill>
                <a:latin typeface="Calibri"/>
                <a:ea typeface="Calibri"/>
                <a:cs typeface="Calibri"/>
                <a:sym typeface="Calibri"/>
              </a:rPr>
              <a:t>(</a:t>
            </a:r>
            <a:r>
              <a:rPr lang="en-GB" sz="1200" dirty="0" err="1">
                <a:solidFill>
                  <a:schemeClr val="dk1"/>
                </a:solidFill>
                <a:latin typeface="Calibri"/>
                <a:ea typeface="Calibri"/>
                <a:cs typeface="Calibri"/>
                <a:sym typeface="Calibri"/>
              </a:rPr>
              <a:t>x</a:t>
            </a:r>
            <a:r>
              <a:rPr lang="en-GB" sz="1200" baseline="-25000" dirty="0" err="1">
                <a:solidFill>
                  <a:schemeClr val="dk1"/>
                </a:solidFill>
                <a:latin typeface="Calibri"/>
                <a:ea typeface="Calibri"/>
                <a:cs typeface="Calibri"/>
                <a:sym typeface="Calibri"/>
              </a:rPr>
              <a:t>p</a:t>
            </a:r>
            <a:r>
              <a:rPr lang="en-GB" sz="1200" dirty="0">
                <a:solidFill>
                  <a:schemeClr val="dk1"/>
                </a:solidFill>
                <a:latin typeface="Calibri"/>
                <a:ea typeface="Calibri"/>
                <a:cs typeface="Calibri"/>
                <a:sym typeface="Calibri"/>
              </a:rPr>
              <a:t>, </a:t>
            </a:r>
            <a:r>
              <a:rPr lang="en-GB" sz="1200" dirty="0" err="1">
                <a:solidFill>
                  <a:schemeClr val="dk1"/>
                </a:solidFill>
                <a:latin typeface="Calibri"/>
                <a:ea typeface="Calibri"/>
                <a:cs typeface="Calibri"/>
                <a:sym typeface="Calibri"/>
              </a:rPr>
              <a:t>y</a:t>
            </a:r>
            <a:r>
              <a:rPr lang="en-GB" sz="1200" baseline="-25000" dirty="0" err="1">
                <a:solidFill>
                  <a:schemeClr val="dk1"/>
                </a:solidFill>
                <a:latin typeface="Calibri"/>
                <a:ea typeface="Calibri"/>
                <a:cs typeface="Calibri"/>
                <a:sym typeface="Calibri"/>
              </a:rPr>
              <a:t>p</a:t>
            </a:r>
            <a:r>
              <a:rPr lang="en-GB" sz="1200" dirty="0">
                <a:solidFill>
                  <a:schemeClr val="dk1"/>
                </a:solidFill>
                <a:latin typeface="Calibri"/>
                <a:ea typeface="Calibri"/>
                <a:cs typeface="Calibri"/>
                <a:sym typeface="Calibri"/>
              </a:rPr>
              <a:t>) </a:t>
            </a:r>
            <a:endParaRPr sz="1000" dirty="0">
              <a:solidFill>
                <a:schemeClr val="dk1"/>
              </a:solidFill>
            </a:endParaRPr>
          </a:p>
        </p:txBody>
      </p:sp>
      <p:sp>
        <p:nvSpPr>
          <p:cNvPr id="560" name="Google Shape;560;p57"/>
          <p:cNvSpPr txBox="1"/>
          <p:nvPr/>
        </p:nvSpPr>
        <p:spPr>
          <a:xfrm>
            <a:off x="168375" y="3045375"/>
            <a:ext cx="3242400" cy="477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900" dirty="0">
                <a:solidFill>
                  <a:schemeClr val="dk1"/>
                </a:solidFill>
                <a:latin typeface="Courier New"/>
                <a:ea typeface="Courier New"/>
                <a:cs typeface="Courier New"/>
                <a:sym typeface="Courier New"/>
              </a:rPr>
              <a:t>• </a:t>
            </a:r>
            <a:r>
              <a:rPr lang="en-GB" sz="1900" dirty="0">
                <a:solidFill>
                  <a:schemeClr val="dk1"/>
                </a:solidFill>
              </a:rPr>
              <a:t>Track azimuthal angle</a:t>
            </a:r>
            <a:r>
              <a:rPr lang="en-GB" sz="1900" dirty="0">
                <a:solidFill>
                  <a:schemeClr val="dk1"/>
                </a:solidFill>
                <a:latin typeface="Times New Roman"/>
                <a:ea typeface="Times New Roman"/>
                <a:cs typeface="Times New Roman"/>
                <a:sym typeface="Times New Roman"/>
              </a:rPr>
              <a:t> </a:t>
            </a:r>
            <a:r>
              <a:rPr lang="en-GB" sz="1900" i="1" dirty="0" err="1">
                <a:solidFill>
                  <a:schemeClr val="dk1"/>
                </a:solidFill>
                <a:latin typeface="Noto Sans Symbols"/>
                <a:ea typeface="Noto Sans Symbols"/>
                <a:cs typeface="Noto Sans Symbols"/>
                <a:sym typeface="Noto Sans Symbols"/>
              </a:rPr>
              <a:t>ϕ</a:t>
            </a:r>
            <a:r>
              <a:rPr lang="en-GB" sz="1900" i="1" baseline="-25000" dirty="0" err="1">
                <a:solidFill>
                  <a:schemeClr val="dk1"/>
                </a:solidFill>
                <a:latin typeface="Times New Roman"/>
                <a:ea typeface="Times New Roman"/>
                <a:cs typeface="Times New Roman"/>
                <a:sym typeface="Times New Roman"/>
              </a:rPr>
              <a:t>p</a:t>
            </a:r>
            <a:endParaRPr sz="1900" i="1" dirty="0"/>
          </a:p>
        </p:txBody>
      </p:sp>
      <p:pic>
        <p:nvPicPr>
          <p:cNvPr id="561" name="Google Shape;561;p57"/>
          <p:cNvPicPr preferRelativeResize="0"/>
          <p:nvPr/>
        </p:nvPicPr>
        <p:blipFill>
          <a:blip r:embed="rId4">
            <a:alphaModFix/>
          </a:blip>
          <a:stretch>
            <a:fillRect/>
          </a:stretch>
        </p:blipFill>
        <p:spPr>
          <a:xfrm>
            <a:off x="0" y="4628100"/>
            <a:ext cx="6423289" cy="2229900"/>
          </a:xfrm>
          <a:prstGeom prst="rect">
            <a:avLst/>
          </a:prstGeom>
          <a:noFill/>
          <a:ln>
            <a:noFill/>
          </a:ln>
        </p:spPr>
      </p:pic>
      <p:sp>
        <p:nvSpPr>
          <p:cNvPr id="562" name="Google Shape;562;p57"/>
          <p:cNvSpPr txBox="1"/>
          <p:nvPr/>
        </p:nvSpPr>
        <p:spPr>
          <a:xfrm>
            <a:off x="6788955" y="3208600"/>
            <a:ext cx="3738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200" dirty="0" err="1">
                <a:solidFill>
                  <a:schemeClr val="dk1"/>
                </a:solidFill>
                <a:latin typeface="Noto Sans Symbols"/>
                <a:ea typeface="Noto Sans Symbols"/>
                <a:cs typeface="Noto Sans Symbols"/>
                <a:sym typeface="Noto Sans Symbols"/>
              </a:rPr>
              <a:t>ϕ</a:t>
            </a:r>
            <a:r>
              <a:rPr lang="en-GB" sz="1200" baseline="-25000" dirty="0" err="1">
                <a:solidFill>
                  <a:schemeClr val="dk1"/>
                </a:solidFill>
                <a:latin typeface="Times New Roman"/>
                <a:ea typeface="Times New Roman"/>
                <a:cs typeface="Times New Roman"/>
                <a:sym typeface="Times New Roman"/>
              </a:rPr>
              <a:t>p</a:t>
            </a:r>
            <a:endParaRPr dirty="0"/>
          </a:p>
        </p:txBody>
      </p:sp>
      <p:sp>
        <p:nvSpPr>
          <p:cNvPr id="563" name="Google Shape;563;p57"/>
          <p:cNvSpPr txBox="1"/>
          <p:nvPr/>
        </p:nvSpPr>
        <p:spPr>
          <a:xfrm>
            <a:off x="6254975" y="5233450"/>
            <a:ext cx="3000000" cy="7803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None/>
            </a:pPr>
            <a:r>
              <a:rPr lang="en-GB" sz="1800" i="1" dirty="0">
                <a:solidFill>
                  <a:schemeClr val="dk1"/>
                </a:solidFill>
                <a:latin typeface="Noto Sans Symbols"/>
                <a:ea typeface="Noto Sans Symbols"/>
                <a:cs typeface="Noto Sans Symbols"/>
                <a:sym typeface="Noto Sans Symbols"/>
              </a:rPr>
              <a:t>Cherenkov patterns for different </a:t>
            </a:r>
            <a:r>
              <a:rPr lang="en-GB" sz="1800" i="1" dirty="0" err="1">
                <a:solidFill>
                  <a:schemeClr val="dk1"/>
                </a:solidFill>
                <a:latin typeface="Noto Sans Symbols"/>
                <a:ea typeface="Noto Sans Symbols"/>
                <a:cs typeface="Noto Sans Symbols"/>
                <a:sym typeface="Noto Sans Symbols"/>
              </a:rPr>
              <a:t>θ</a:t>
            </a:r>
            <a:r>
              <a:rPr lang="en-GB" sz="1800" baseline="-25000" dirty="0" err="1">
                <a:solidFill>
                  <a:schemeClr val="dk1"/>
                </a:solidFill>
                <a:latin typeface="Times New Roman"/>
                <a:ea typeface="Times New Roman"/>
                <a:cs typeface="Times New Roman"/>
                <a:sym typeface="Times New Roman"/>
              </a:rPr>
              <a:t>p</a:t>
            </a:r>
            <a:r>
              <a:rPr lang="en-GB" sz="1800" b="1" dirty="0">
                <a:solidFill>
                  <a:schemeClr val="dk1"/>
                </a:solidFill>
                <a:highlight>
                  <a:schemeClr val="lt1"/>
                </a:highlight>
                <a:latin typeface="Calibri"/>
                <a:ea typeface="Calibri"/>
                <a:cs typeface="Calibri"/>
                <a:sym typeface="Calibri"/>
              </a:rPr>
              <a:t> </a:t>
            </a:r>
            <a:endParaRPr dirty="0"/>
          </a:p>
        </p:txBody>
      </p:sp>
      <p:sp>
        <p:nvSpPr>
          <p:cNvPr id="4" name="Rectangle 3">
            <a:extLst>
              <a:ext uri="{FF2B5EF4-FFF2-40B4-BE49-F238E27FC236}">
                <a16:creationId xmlns:a16="http://schemas.microsoft.com/office/drawing/2014/main" id="{1EDC2F9A-E5B5-2D10-67AD-2350FCF2F556}"/>
              </a:ext>
            </a:extLst>
          </p:cNvPr>
          <p:cNvSpPr/>
          <p:nvPr/>
        </p:nvSpPr>
        <p:spPr>
          <a:xfrm>
            <a:off x="5249400" y="952201"/>
            <a:ext cx="3437400" cy="2108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89973353-7C61-0B9D-4AE5-1DBB730F2635}"/>
              </a:ext>
            </a:extLst>
          </p:cNvPr>
          <p:cNvSpPr/>
          <p:nvPr/>
        </p:nvSpPr>
        <p:spPr>
          <a:xfrm>
            <a:off x="6673347" y="3027830"/>
            <a:ext cx="167340" cy="14878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CED7343C-32C2-9BDB-AF0D-9E54654DCBD8}"/>
              </a:ext>
            </a:extLst>
          </p:cNvPr>
          <p:cNvSpPr txBox="1"/>
          <p:nvPr/>
        </p:nvSpPr>
        <p:spPr>
          <a:xfrm>
            <a:off x="6609587" y="2944951"/>
            <a:ext cx="338960" cy="276999"/>
          </a:xfrm>
          <a:prstGeom prst="rect">
            <a:avLst/>
          </a:prstGeom>
          <a:noFill/>
        </p:spPr>
        <p:txBody>
          <a:bodyPr wrap="square">
            <a:spAutoFit/>
          </a:bodyPr>
          <a:lstStyle/>
          <a:p>
            <a:r>
              <a:rPr lang="en-GB" sz="1200" i="1" dirty="0" err="1">
                <a:solidFill>
                  <a:schemeClr val="dk1"/>
                </a:solidFill>
                <a:latin typeface="Noto Sans Symbols"/>
                <a:ea typeface="Noto Sans Symbols"/>
                <a:cs typeface="Noto Sans Symbols"/>
                <a:sym typeface="Noto Sans Symbols"/>
              </a:rPr>
              <a:t>θ</a:t>
            </a:r>
            <a:r>
              <a:rPr lang="en-GB" sz="1200" baseline="-25000" dirty="0" err="1">
                <a:solidFill>
                  <a:schemeClr val="dk1"/>
                </a:solidFill>
                <a:latin typeface="Times New Roman"/>
                <a:ea typeface="Times New Roman"/>
                <a:cs typeface="Times New Roman"/>
                <a:sym typeface="Times New Roman"/>
              </a:rPr>
              <a:t>p</a:t>
            </a:r>
            <a:endParaRPr lang="en-US" dirty="0"/>
          </a:p>
        </p:txBody>
      </p:sp>
    </p:spTree>
    <p:extLst>
      <p:ext uri="{BB962C8B-B14F-4D97-AF65-F5344CB8AC3E}">
        <p14:creationId xmlns:p14="http://schemas.microsoft.com/office/powerpoint/2010/main" val="4115887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4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4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56">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40">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46">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60">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62">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61"/>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5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4" grpId="0"/>
      <p:bldP spid="563" grpId="0"/>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567"/>
        <p:cNvGrpSpPr/>
        <p:nvPr/>
      </p:nvGrpSpPr>
      <p:grpSpPr>
        <a:xfrm>
          <a:off x="0" y="0"/>
          <a:ext cx="0" cy="0"/>
          <a:chOff x="0" y="0"/>
          <a:chExt cx="0" cy="0"/>
        </a:xfrm>
      </p:grpSpPr>
      <p:sp>
        <p:nvSpPr>
          <p:cNvPr id="568" name="Google Shape;568;p58"/>
          <p:cNvSpPr txBox="1"/>
          <p:nvPr/>
        </p:nvSpPr>
        <p:spPr>
          <a:xfrm>
            <a:off x="-231900" y="2728875"/>
            <a:ext cx="9144000" cy="1323600"/>
          </a:xfrm>
          <a:prstGeom prst="rect">
            <a:avLst/>
          </a:prstGeom>
          <a:noFill/>
          <a:ln>
            <a:noFill/>
          </a:ln>
        </p:spPr>
        <p:txBody>
          <a:bodyPr spcFirstLastPara="1" wrap="square" lIns="91425" tIns="45700" rIns="91425" bIns="45700" anchor="t" anchorCtr="0">
            <a:spAutoFit/>
          </a:bodyPr>
          <a:lstStyle/>
          <a:p>
            <a:pPr marL="457200" lvl="0" indent="0" algn="l" rtl="0">
              <a:spcBef>
                <a:spcPts val="0"/>
              </a:spcBef>
              <a:spcAft>
                <a:spcPts val="0"/>
              </a:spcAft>
              <a:buNone/>
            </a:pPr>
            <a:r>
              <a:rPr lang="en-GB" sz="4000" u="sng">
                <a:solidFill>
                  <a:schemeClr val="dk1"/>
                </a:solidFill>
                <a:latin typeface="Calibri"/>
                <a:ea typeface="Calibri"/>
                <a:cs typeface="Calibri"/>
                <a:sym typeface="Calibri"/>
              </a:rPr>
              <a:t>Particle IDentification (PID) in the HMPID</a:t>
            </a:r>
            <a:endParaRPr sz="4000" u="sng">
              <a:solidFill>
                <a:schemeClr val="dk1"/>
              </a:solidFill>
              <a:latin typeface="Calibri"/>
              <a:ea typeface="Calibri"/>
              <a:cs typeface="Calibri"/>
              <a:sym typeface="Calibri"/>
            </a:endParaRPr>
          </a:p>
          <a:p>
            <a:pPr marL="457200" marR="0" lvl="0" indent="0" algn="ctr" rtl="0">
              <a:lnSpc>
                <a:spcPct val="100000"/>
              </a:lnSpc>
              <a:spcBef>
                <a:spcPts val="0"/>
              </a:spcBef>
              <a:spcAft>
                <a:spcPts val="0"/>
              </a:spcAft>
              <a:buNone/>
            </a:pPr>
            <a:endParaRPr sz="4000" u="sng">
              <a:solidFill>
                <a:schemeClr val="dk1"/>
              </a:solidFill>
              <a:latin typeface="Calibri"/>
              <a:ea typeface="Calibri"/>
              <a:cs typeface="Calibri"/>
              <a:sym typeface="Calibri"/>
            </a:endParaRPr>
          </a:p>
        </p:txBody>
      </p:sp>
      <p:pic>
        <p:nvPicPr>
          <p:cNvPr id="569" name="Google Shape;569;p58"/>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570" name="Google Shape;570;p58"/>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13</a:t>
            </a:fld>
            <a:endParaRPr sz="1200" b="0" i="0" u="none" strike="noStrike" cap="none">
              <a:solidFill>
                <a:srgbClr val="898989"/>
              </a:solidFill>
              <a:latin typeface="Arial"/>
              <a:ea typeface="Arial"/>
              <a:cs typeface="Arial"/>
              <a:sym typeface="Arial"/>
            </a:endParaRPr>
          </a:p>
        </p:txBody>
      </p:sp>
      <p:sp>
        <p:nvSpPr>
          <p:cNvPr id="571" name="Google Shape;571;p58"/>
          <p:cNvSpPr txBox="1"/>
          <p:nvPr/>
        </p:nvSpPr>
        <p:spPr>
          <a:xfrm>
            <a:off x="885000" y="741825"/>
            <a:ext cx="7420800" cy="677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endParaRPr sz="3200">
              <a:solidFill>
                <a:schemeClr val="dk1"/>
              </a:solidFill>
              <a:latin typeface="Calibri"/>
              <a:ea typeface="Calibri"/>
              <a:cs typeface="Calibri"/>
              <a:sym typeface="Calibri"/>
            </a:endParaRPr>
          </a:p>
        </p:txBody>
      </p:sp>
      <p:sp>
        <p:nvSpPr>
          <p:cNvPr id="572" name="Google Shape;572;p58"/>
          <p:cNvSpPr/>
          <p:nvPr/>
        </p:nvSpPr>
        <p:spPr>
          <a:xfrm>
            <a:off x="5257300" y="2728875"/>
            <a:ext cx="108600" cy="84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Tree>
    <p:extLst>
      <p:ext uri="{BB962C8B-B14F-4D97-AF65-F5344CB8AC3E}">
        <p14:creationId xmlns:p14="http://schemas.microsoft.com/office/powerpoint/2010/main" val="7486397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576"/>
        <p:cNvGrpSpPr/>
        <p:nvPr/>
      </p:nvGrpSpPr>
      <p:grpSpPr>
        <a:xfrm>
          <a:off x="0" y="0"/>
          <a:ext cx="0" cy="0"/>
          <a:chOff x="0" y="0"/>
          <a:chExt cx="0" cy="0"/>
        </a:xfrm>
      </p:grpSpPr>
      <p:sp>
        <p:nvSpPr>
          <p:cNvPr id="577" name="Google Shape;577;p59"/>
          <p:cNvSpPr txBox="1"/>
          <p:nvPr/>
        </p:nvSpPr>
        <p:spPr>
          <a:xfrm>
            <a:off x="0" y="0"/>
            <a:ext cx="9144000" cy="5850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200"/>
              <a:buFont typeface="Arial"/>
              <a:buNone/>
            </a:pPr>
            <a:r>
              <a:rPr lang="en-GB" sz="3200">
                <a:solidFill>
                  <a:srgbClr val="FF0000"/>
                </a:solidFill>
                <a:latin typeface="Calibri"/>
                <a:ea typeface="Calibri"/>
                <a:cs typeface="Calibri"/>
                <a:sym typeface="Calibri"/>
              </a:rPr>
              <a:t>PID in the HMPID</a:t>
            </a:r>
            <a:endParaRPr sz="1400" b="0" i="0" u="none" strike="noStrike" cap="none">
              <a:solidFill>
                <a:srgbClr val="000000"/>
              </a:solidFill>
              <a:latin typeface="Arial"/>
              <a:ea typeface="Arial"/>
              <a:cs typeface="Arial"/>
              <a:sym typeface="Arial"/>
            </a:endParaRPr>
          </a:p>
        </p:txBody>
      </p:sp>
      <p:cxnSp>
        <p:nvCxnSpPr>
          <p:cNvPr id="578" name="Google Shape;578;p59"/>
          <p:cNvCxnSpPr/>
          <p:nvPr/>
        </p:nvCxnSpPr>
        <p:spPr>
          <a:xfrm>
            <a:off x="457200" y="609600"/>
            <a:ext cx="7848600" cy="0"/>
          </a:xfrm>
          <a:prstGeom prst="straightConnector1">
            <a:avLst/>
          </a:prstGeom>
          <a:noFill/>
          <a:ln w="44450" cap="flat" cmpd="sng">
            <a:solidFill>
              <a:srgbClr val="FF0000"/>
            </a:solidFill>
            <a:prstDash val="solid"/>
            <a:round/>
            <a:headEnd type="none" w="sm" len="sm"/>
            <a:tailEnd type="none" w="sm" len="sm"/>
          </a:ln>
        </p:spPr>
      </p:cxnSp>
      <p:pic>
        <p:nvPicPr>
          <p:cNvPr id="579" name="Google Shape;579;p59"/>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580" name="Google Shape;580;p59"/>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14</a:t>
            </a:fld>
            <a:endParaRPr sz="1200" b="0" i="0" u="none" strike="noStrike" cap="none">
              <a:solidFill>
                <a:srgbClr val="898989"/>
              </a:solidFill>
              <a:latin typeface="Arial"/>
              <a:ea typeface="Arial"/>
              <a:cs typeface="Arial"/>
              <a:sym typeface="Arial"/>
            </a:endParaRPr>
          </a:p>
        </p:txBody>
      </p:sp>
      <p:sp>
        <p:nvSpPr>
          <p:cNvPr id="581" name="Google Shape;581;p59"/>
          <p:cNvSpPr/>
          <p:nvPr/>
        </p:nvSpPr>
        <p:spPr>
          <a:xfrm>
            <a:off x="233375" y="1510513"/>
            <a:ext cx="8556600" cy="40497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2000"/>
              <a:buFont typeface="Arial"/>
              <a:buNone/>
            </a:pPr>
            <a:endParaRPr sz="2000" b="1" i="0" u="none" strike="noStrike" cap="none">
              <a:solidFill>
                <a:schemeClr val="dk1"/>
              </a:solidFill>
              <a:latin typeface="Comic Sans MS"/>
              <a:ea typeface="Comic Sans MS"/>
              <a:cs typeface="Comic Sans MS"/>
              <a:sym typeface="Comic Sans MS"/>
            </a:endParaRPr>
          </a:p>
        </p:txBody>
      </p:sp>
      <p:cxnSp>
        <p:nvCxnSpPr>
          <p:cNvPr id="582" name="Google Shape;582;p59"/>
          <p:cNvCxnSpPr/>
          <p:nvPr/>
        </p:nvCxnSpPr>
        <p:spPr>
          <a:xfrm>
            <a:off x="1719275" y="3683800"/>
            <a:ext cx="1036500" cy="0"/>
          </a:xfrm>
          <a:prstGeom prst="straightConnector1">
            <a:avLst/>
          </a:prstGeom>
          <a:noFill/>
          <a:ln w="28575" cap="sq" cmpd="sng">
            <a:solidFill>
              <a:schemeClr val="accent1"/>
            </a:solidFill>
            <a:prstDash val="solid"/>
            <a:round/>
            <a:headEnd type="none" w="sm" len="sm"/>
            <a:tailEnd type="none" w="sm" len="sm"/>
          </a:ln>
        </p:spPr>
      </p:cxnSp>
      <p:cxnSp>
        <p:nvCxnSpPr>
          <p:cNvPr id="583" name="Google Shape;583;p59"/>
          <p:cNvCxnSpPr/>
          <p:nvPr/>
        </p:nvCxnSpPr>
        <p:spPr>
          <a:xfrm>
            <a:off x="2894025" y="3683800"/>
            <a:ext cx="1036500" cy="0"/>
          </a:xfrm>
          <a:prstGeom prst="straightConnector1">
            <a:avLst/>
          </a:prstGeom>
          <a:noFill/>
          <a:ln w="28575" cap="sq" cmpd="sng">
            <a:solidFill>
              <a:schemeClr val="accent1"/>
            </a:solidFill>
            <a:prstDash val="solid"/>
            <a:round/>
            <a:headEnd type="none" w="sm" len="sm"/>
            <a:tailEnd type="none" w="sm" len="sm"/>
          </a:ln>
        </p:spPr>
      </p:cxnSp>
      <p:cxnSp>
        <p:nvCxnSpPr>
          <p:cNvPr id="584" name="Google Shape;584;p59"/>
          <p:cNvCxnSpPr/>
          <p:nvPr/>
        </p:nvCxnSpPr>
        <p:spPr>
          <a:xfrm>
            <a:off x="4070363" y="3675863"/>
            <a:ext cx="1036500" cy="0"/>
          </a:xfrm>
          <a:prstGeom prst="straightConnector1">
            <a:avLst/>
          </a:prstGeom>
          <a:noFill/>
          <a:ln w="28575" cap="sq" cmpd="sng">
            <a:solidFill>
              <a:schemeClr val="accent1"/>
            </a:solidFill>
            <a:prstDash val="solid"/>
            <a:round/>
            <a:headEnd type="none" w="sm" len="sm"/>
            <a:tailEnd type="none" w="sm" len="sm"/>
          </a:ln>
        </p:spPr>
      </p:cxnSp>
      <p:cxnSp>
        <p:nvCxnSpPr>
          <p:cNvPr id="585" name="Google Shape;585;p59"/>
          <p:cNvCxnSpPr/>
          <p:nvPr/>
        </p:nvCxnSpPr>
        <p:spPr>
          <a:xfrm>
            <a:off x="5245113" y="3675863"/>
            <a:ext cx="1036500" cy="0"/>
          </a:xfrm>
          <a:prstGeom prst="straightConnector1">
            <a:avLst/>
          </a:prstGeom>
          <a:noFill/>
          <a:ln w="28575" cap="sq" cmpd="sng">
            <a:solidFill>
              <a:schemeClr val="accent1"/>
            </a:solidFill>
            <a:prstDash val="solid"/>
            <a:round/>
            <a:headEnd type="none" w="sm" len="sm"/>
            <a:tailEnd type="none" w="sm" len="sm"/>
          </a:ln>
        </p:spPr>
      </p:cxnSp>
      <p:cxnSp>
        <p:nvCxnSpPr>
          <p:cNvPr id="586" name="Google Shape;586;p59"/>
          <p:cNvCxnSpPr/>
          <p:nvPr/>
        </p:nvCxnSpPr>
        <p:spPr>
          <a:xfrm>
            <a:off x="6419863" y="3675863"/>
            <a:ext cx="1036500" cy="0"/>
          </a:xfrm>
          <a:prstGeom prst="straightConnector1">
            <a:avLst/>
          </a:prstGeom>
          <a:noFill/>
          <a:ln w="28575" cap="sq" cmpd="sng">
            <a:solidFill>
              <a:schemeClr val="accent1"/>
            </a:solidFill>
            <a:prstDash val="solid"/>
            <a:round/>
            <a:headEnd type="none" w="sm" len="sm"/>
            <a:tailEnd type="none" w="sm" len="sm"/>
          </a:ln>
        </p:spPr>
      </p:cxnSp>
      <p:sp>
        <p:nvSpPr>
          <p:cNvPr id="587" name="Google Shape;587;p59"/>
          <p:cNvSpPr txBox="1"/>
          <p:nvPr/>
        </p:nvSpPr>
        <p:spPr>
          <a:xfrm>
            <a:off x="1504963" y="3758413"/>
            <a:ext cx="7020000" cy="330000"/>
          </a:xfrm>
          <a:prstGeom prst="rect">
            <a:avLst/>
          </a:prstGeom>
          <a:noFill/>
          <a:ln>
            <a:noFill/>
          </a:ln>
        </p:spPr>
        <p:txBody>
          <a:bodyPr spcFirstLastPara="1" wrap="square" lIns="82925" tIns="41450" rIns="82925" bIns="41450" anchor="t" anchorCtr="0">
            <a:spAutoFit/>
          </a:bodyPr>
          <a:lstStyle/>
          <a:p>
            <a:pPr marL="0" marR="0" lvl="0" indent="0" algn="l" rtl="0">
              <a:spcBef>
                <a:spcPts val="0"/>
              </a:spcBef>
              <a:spcAft>
                <a:spcPts val="0"/>
              </a:spcAft>
              <a:buClr>
                <a:schemeClr val="dk1"/>
              </a:buClr>
              <a:buSzPts val="1600"/>
              <a:buFont typeface="Arial"/>
              <a:buNone/>
            </a:pPr>
            <a:r>
              <a:rPr lang="en-GB" sz="1600" b="1" i="0" u="none" strike="noStrike" cap="none">
                <a:solidFill>
                  <a:schemeClr val="dk1"/>
                </a:solidFill>
                <a:latin typeface="Times New Roman"/>
                <a:ea typeface="Times New Roman"/>
                <a:cs typeface="Times New Roman"/>
                <a:sym typeface="Times New Roman"/>
              </a:rPr>
              <a:t>0                     1                     2                    3                     4                    5  p (GeV/c)</a:t>
            </a:r>
            <a:endParaRPr/>
          </a:p>
        </p:txBody>
      </p:sp>
      <p:cxnSp>
        <p:nvCxnSpPr>
          <p:cNvPr id="588" name="Google Shape;588;p59"/>
          <p:cNvCxnSpPr/>
          <p:nvPr/>
        </p:nvCxnSpPr>
        <p:spPr>
          <a:xfrm>
            <a:off x="1857388" y="1880400"/>
            <a:ext cx="257100" cy="0"/>
          </a:xfrm>
          <a:prstGeom prst="straightConnector1">
            <a:avLst/>
          </a:prstGeom>
          <a:noFill/>
          <a:ln w="203200" cap="sq" cmpd="sng">
            <a:solidFill>
              <a:srgbClr val="FF0000"/>
            </a:solidFill>
            <a:prstDash val="solid"/>
            <a:round/>
            <a:headEnd type="none" w="sm" len="sm"/>
            <a:tailEnd type="none" w="sm" len="sm"/>
          </a:ln>
        </p:spPr>
      </p:cxnSp>
      <p:cxnSp>
        <p:nvCxnSpPr>
          <p:cNvPr id="589" name="Google Shape;589;p59"/>
          <p:cNvCxnSpPr/>
          <p:nvPr/>
        </p:nvCxnSpPr>
        <p:spPr>
          <a:xfrm>
            <a:off x="1857388" y="2069313"/>
            <a:ext cx="739800" cy="0"/>
          </a:xfrm>
          <a:prstGeom prst="straightConnector1">
            <a:avLst/>
          </a:prstGeom>
          <a:noFill/>
          <a:ln w="203200" cap="sq" cmpd="sng">
            <a:solidFill>
              <a:srgbClr val="66FFFF"/>
            </a:solidFill>
            <a:prstDash val="solid"/>
            <a:round/>
            <a:headEnd type="none" w="sm" len="sm"/>
            <a:tailEnd type="none" w="sm" len="sm"/>
          </a:ln>
        </p:spPr>
      </p:cxnSp>
      <p:cxnSp>
        <p:nvCxnSpPr>
          <p:cNvPr id="590" name="Google Shape;590;p59"/>
          <p:cNvCxnSpPr/>
          <p:nvPr/>
        </p:nvCxnSpPr>
        <p:spPr>
          <a:xfrm>
            <a:off x="2314588" y="2694788"/>
            <a:ext cx="1679700" cy="0"/>
          </a:xfrm>
          <a:prstGeom prst="straightConnector1">
            <a:avLst/>
          </a:prstGeom>
          <a:noFill/>
          <a:ln w="203200" cap="sq" cmpd="sng">
            <a:solidFill>
              <a:srgbClr val="FF0000"/>
            </a:solidFill>
            <a:prstDash val="solid"/>
            <a:round/>
            <a:headEnd type="none" w="sm" len="sm"/>
            <a:tailEnd type="none" w="sm" len="sm"/>
          </a:ln>
        </p:spPr>
      </p:cxnSp>
      <p:cxnSp>
        <p:nvCxnSpPr>
          <p:cNvPr id="591" name="Google Shape;591;p59"/>
          <p:cNvCxnSpPr/>
          <p:nvPr/>
        </p:nvCxnSpPr>
        <p:spPr>
          <a:xfrm>
            <a:off x="2314588" y="2901163"/>
            <a:ext cx="3622800" cy="0"/>
          </a:xfrm>
          <a:prstGeom prst="straightConnector1">
            <a:avLst/>
          </a:prstGeom>
          <a:noFill/>
          <a:ln w="203200" cap="sq" cmpd="sng">
            <a:solidFill>
              <a:srgbClr val="66FFFF"/>
            </a:solidFill>
            <a:prstDash val="solid"/>
            <a:round/>
            <a:headEnd type="none" w="sm" len="sm"/>
            <a:tailEnd type="none" w="sm" len="sm"/>
          </a:ln>
        </p:spPr>
      </p:cxnSp>
      <p:cxnSp>
        <p:nvCxnSpPr>
          <p:cNvPr id="592" name="Google Shape;592;p59"/>
          <p:cNvCxnSpPr/>
          <p:nvPr/>
        </p:nvCxnSpPr>
        <p:spPr>
          <a:xfrm>
            <a:off x="2986100" y="3285338"/>
            <a:ext cx="2081100" cy="0"/>
          </a:xfrm>
          <a:prstGeom prst="straightConnector1">
            <a:avLst/>
          </a:prstGeom>
          <a:noFill/>
          <a:ln w="203200" cap="sq" cmpd="sng">
            <a:solidFill>
              <a:srgbClr val="FF0000"/>
            </a:solidFill>
            <a:prstDash val="solid"/>
            <a:round/>
            <a:headEnd type="none" w="sm" len="sm"/>
            <a:tailEnd type="none" w="sm" len="sm"/>
          </a:ln>
        </p:spPr>
      </p:cxnSp>
      <p:cxnSp>
        <p:nvCxnSpPr>
          <p:cNvPr id="593" name="Google Shape;593;p59"/>
          <p:cNvCxnSpPr/>
          <p:nvPr/>
        </p:nvCxnSpPr>
        <p:spPr>
          <a:xfrm>
            <a:off x="2986100" y="3486950"/>
            <a:ext cx="4470300" cy="0"/>
          </a:xfrm>
          <a:prstGeom prst="straightConnector1">
            <a:avLst/>
          </a:prstGeom>
          <a:noFill/>
          <a:ln w="203200" cap="sq" cmpd="sng">
            <a:solidFill>
              <a:srgbClr val="66FFFF"/>
            </a:solidFill>
            <a:prstDash val="solid"/>
            <a:round/>
            <a:headEnd type="none" w="sm" len="sm"/>
            <a:tailEnd type="none" w="sm" len="sm"/>
          </a:ln>
        </p:spPr>
      </p:cxnSp>
      <p:cxnSp>
        <p:nvCxnSpPr>
          <p:cNvPr id="594" name="Google Shape;594;p59"/>
          <p:cNvCxnSpPr/>
          <p:nvPr/>
        </p:nvCxnSpPr>
        <p:spPr>
          <a:xfrm>
            <a:off x="2805125" y="4903000"/>
            <a:ext cx="919200" cy="0"/>
          </a:xfrm>
          <a:prstGeom prst="straightConnector1">
            <a:avLst/>
          </a:prstGeom>
          <a:noFill/>
          <a:ln w="28575" cap="sq" cmpd="sng">
            <a:solidFill>
              <a:schemeClr val="accent1"/>
            </a:solidFill>
            <a:prstDash val="solid"/>
            <a:round/>
            <a:headEnd type="none" w="sm" len="sm"/>
            <a:tailEnd type="none" w="sm" len="sm"/>
          </a:ln>
        </p:spPr>
      </p:cxnSp>
      <p:cxnSp>
        <p:nvCxnSpPr>
          <p:cNvPr id="595" name="Google Shape;595;p59"/>
          <p:cNvCxnSpPr/>
          <p:nvPr/>
        </p:nvCxnSpPr>
        <p:spPr>
          <a:xfrm>
            <a:off x="3884625" y="4903000"/>
            <a:ext cx="1566900" cy="0"/>
          </a:xfrm>
          <a:prstGeom prst="straightConnector1">
            <a:avLst/>
          </a:prstGeom>
          <a:noFill/>
          <a:ln w="28575" cap="sq" cmpd="sng">
            <a:solidFill>
              <a:schemeClr val="accent1"/>
            </a:solidFill>
            <a:prstDash val="solid"/>
            <a:round/>
            <a:headEnd type="none" w="sm" len="sm"/>
            <a:tailEnd type="none" w="sm" len="sm"/>
          </a:ln>
        </p:spPr>
      </p:cxnSp>
      <p:cxnSp>
        <p:nvCxnSpPr>
          <p:cNvPr id="596" name="Google Shape;596;p59"/>
          <p:cNvCxnSpPr/>
          <p:nvPr/>
        </p:nvCxnSpPr>
        <p:spPr>
          <a:xfrm>
            <a:off x="5611825" y="4903000"/>
            <a:ext cx="1568400" cy="0"/>
          </a:xfrm>
          <a:prstGeom prst="straightConnector1">
            <a:avLst/>
          </a:prstGeom>
          <a:noFill/>
          <a:ln w="28575" cap="sq" cmpd="sng">
            <a:solidFill>
              <a:schemeClr val="accent1"/>
            </a:solidFill>
            <a:prstDash val="solid"/>
            <a:round/>
            <a:headEnd type="none" w="sm" len="sm"/>
            <a:tailEnd type="none" w="sm" len="sm"/>
          </a:ln>
        </p:spPr>
      </p:cxnSp>
      <p:sp>
        <p:nvSpPr>
          <p:cNvPr id="597" name="Google Shape;597;p59"/>
          <p:cNvSpPr txBox="1"/>
          <p:nvPr/>
        </p:nvSpPr>
        <p:spPr>
          <a:xfrm>
            <a:off x="3309950" y="4915700"/>
            <a:ext cx="5183100" cy="330000"/>
          </a:xfrm>
          <a:prstGeom prst="rect">
            <a:avLst/>
          </a:prstGeom>
          <a:noFill/>
          <a:ln>
            <a:noFill/>
          </a:ln>
        </p:spPr>
        <p:txBody>
          <a:bodyPr spcFirstLastPara="1" wrap="square" lIns="82925" tIns="41450" rIns="82925" bIns="41450" anchor="t" anchorCtr="0">
            <a:spAutoFit/>
          </a:bodyPr>
          <a:lstStyle/>
          <a:p>
            <a:pPr marL="0" marR="0" lvl="0" indent="0" algn="l" rtl="0">
              <a:spcBef>
                <a:spcPts val="0"/>
              </a:spcBef>
              <a:spcAft>
                <a:spcPts val="0"/>
              </a:spcAft>
              <a:buClr>
                <a:schemeClr val="dk1"/>
              </a:buClr>
              <a:buSzPts val="1600"/>
              <a:buFont typeface="Arial"/>
              <a:buNone/>
            </a:pPr>
            <a:r>
              <a:rPr lang="en-GB" sz="1600" b="1" i="0" u="none" strike="noStrike" cap="none">
                <a:solidFill>
                  <a:schemeClr val="dk1"/>
                </a:solidFill>
                <a:latin typeface="Times New Roman"/>
                <a:ea typeface="Times New Roman"/>
                <a:cs typeface="Times New Roman"/>
                <a:sym typeface="Times New Roman"/>
              </a:rPr>
              <a:t>       1                              10                            100   p (GeV/c) </a:t>
            </a:r>
            <a:endParaRPr/>
          </a:p>
        </p:txBody>
      </p:sp>
      <p:cxnSp>
        <p:nvCxnSpPr>
          <p:cNvPr id="598" name="Google Shape;598;p59"/>
          <p:cNvCxnSpPr/>
          <p:nvPr/>
        </p:nvCxnSpPr>
        <p:spPr>
          <a:xfrm>
            <a:off x="7318388" y="4903000"/>
            <a:ext cx="746100" cy="0"/>
          </a:xfrm>
          <a:prstGeom prst="straightConnector1">
            <a:avLst/>
          </a:prstGeom>
          <a:noFill/>
          <a:ln w="28575" cap="sq" cmpd="sng">
            <a:solidFill>
              <a:schemeClr val="accent1"/>
            </a:solidFill>
            <a:prstDash val="solid"/>
            <a:round/>
            <a:headEnd type="none" w="sm" len="sm"/>
            <a:tailEnd type="none" w="sm" len="sm"/>
          </a:ln>
        </p:spPr>
      </p:cxnSp>
      <p:cxnSp>
        <p:nvCxnSpPr>
          <p:cNvPr id="599" name="Google Shape;599;p59"/>
          <p:cNvCxnSpPr/>
          <p:nvPr/>
        </p:nvCxnSpPr>
        <p:spPr>
          <a:xfrm>
            <a:off x="3884625" y="4342613"/>
            <a:ext cx="3295800" cy="0"/>
          </a:xfrm>
          <a:prstGeom prst="straightConnector1">
            <a:avLst/>
          </a:prstGeom>
          <a:noFill/>
          <a:ln w="190500" cap="sq" cmpd="sng">
            <a:solidFill>
              <a:srgbClr val="00FF00"/>
            </a:solidFill>
            <a:prstDash val="solid"/>
            <a:round/>
            <a:headEnd type="none" w="sm" len="sm"/>
            <a:tailEnd type="none" w="sm" len="sm"/>
          </a:ln>
        </p:spPr>
      </p:cxnSp>
      <p:cxnSp>
        <p:nvCxnSpPr>
          <p:cNvPr id="600" name="Google Shape;600;p59"/>
          <p:cNvCxnSpPr/>
          <p:nvPr/>
        </p:nvCxnSpPr>
        <p:spPr>
          <a:xfrm>
            <a:off x="4346588" y="4649000"/>
            <a:ext cx="2487600" cy="0"/>
          </a:xfrm>
          <a:prstGeom prst="straightConnector1">
            <a:avLst/>
          </a:prstGeom>
          <a:noFill/>
          <a:ln w="193675" cap="sq" cmpd="sng">
            <a:solidFill>
              <a:srgbClr val="3366FF"/>
            </a:solidFill>
            <a:prstDash val="solid"/>
            <a:round/>
            <a:headEnd type="none" w="sm" len="sm"/>
            <a:tailEnd type="none" w="sm" len="sm"/>
          </a:ln>
        </p:spPr>
      </p:cxnSp>
      <p:cxnSp>
        <p:nvCxnSpPr>
          <p:cNvPr id="601" name="Google Shape;601;p59"/>
          <p:cNvCxnSpPr/>
          <p:nvPr/>
        </p:nvCxnSpPr>
        <p:spPr>
          <a:xfrm>
            <a:off x="1890725" y="2753525"/>
            <a:ext cx="243000" cy="6300"/>
          </a:xfrm>
          <a:prstGeom prst="straightConnector1">
            <a:avLst/>
          </a:prstGeom>
          <a:noFill/>
          <a:ln>
            <a:noFill/>
          </a:ln>
        </p:spPr>
      </p:cxnSp>
      <p:cxnSp>
        <p:nvCxnSpPr>
          <p:cNvPr id="602" name="Google Shape;602;p59"/>
          <p:cNvCxnSpPr/>
          <p:nvPr/>
        </p:nvCxnSpPr>
        <p:spPr>
          <a:xfrm>
            <a:off x="1719275" y="2070900"/>
            <a:ext cx="0" cy="0"/>
          </a:xfrm>
          <a:prstGeom prst="straightConnector1">
            <a:avLst/>
          </a:prstGeom>
          <a:noFill/>
          <a:ln w="12700" cap="sq" cmpd="sng">
            <a:solidFill>
              <a:schemeClr val="lt2"/>
            </a:solidFill>
            <a:prstDash val="solid"/>
            <a:round/>
            <a:headEnd type="none" w="sm" len="sm"/>
            <a:tailEnd type="none" w="sm" len="sm"/>
          </a:ln>
        </p:spPr>
      </p:cxnSp>
      <p:sp>
        <p:nvSpPr>
          <p:cNvPr id="603" name="Google Shape;603;p59"/>
          <p:cNvSpPr/>
          <p:nvPr/>
        </p:nvSpPr>
        <p:spPr>
          <a:xfrm>
            <a:off x="1719275" y="2148688"/>
            <a:ext cx="138000" cy="130200"/>
          </a:xfrm>
          <a:prstGeom prst="rect">
            <a:avLst/>
          </a:prstGeom>
          <a:solidFill>
            <a:srgbClr val="00FF00"/>
          </a:solidFill>
          <a:ln>
            <a:noFill/>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2000"/>
              <a:buFont typeface="Arial"/>
              <a:buNone/>
            </a:pPr>
            <a:endParaRPr sz="2000" b="1" i="0" u="none" strike="noStrike" cap="none">
              <a:solidFill>
                <a:schemeClr val="dk1"/>
              </a:solidFill>
              <a:latin typeface="Comic Sans MS"/>
              <a:ea typeface="Comic Sans MS"/>
              <a:cs typeface="Comic Sans MS"/>
              <a:sym typeface="Comic Sans MS"/>
            </a:endParaRPr>
          </a:p>
        </p:txBody>
      </p:sp>
      <p:sp>
        <p:nvSpPr>
          <p:cNvPr id="604" name="Google Shape;604;p59" descr="Wide upward diagonal"/>
          <p:cNvSpPr/>
          <p:nvPr/>
        </p:nvSpPr>
        <p:spPr>
          <a:xfrm>
            <a:off x="2114563" y="2137575"/>
            <a:ext cx="606300" cy="138000"/>
          </a:xfrm>
          <a:prstGeom prst="rect">
            <a:avLst/>
          </a:prstGeom>
          <a:blipFill rotWithShape="1">
            <a:blip r:embed="rId4">
              <a:alphaModFix/>
            </a:blip>
            <a:tile tx="0" ty="0" sx="100000" sy="100000" flip="none" algn="tl"/>
          </a:blipFill>
          <a:ln>
            <a:noFill/>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2000"/>
              <a:buFont typeface="Arial"/>
              <a:buNone/>
            </a:pPr>
            <a:endParaRPr sz="2000" b="1" i="0" u="none" strike="noStrike" cap="none">
              <a:solidFill>
                <a:schemeClr val="dk1"/>
              </a:solidFill>
              <a:latin typeface="Comic Sans MS"/>
              <a:ea typeface="Comic Sans MS"/>
              <a:cs typeface="Comic Sans MS"/>
              <a:sym typeface="Comic Sans MS"/>
            </a:endParaRPr>
          </a:p>
        </p:txBody>
      </p:sp>
      <p:sp>
        <p:nvSpPr>
          <p:cNvPr id="605" name="Google Shape;605;p59"/>
          <p:cNvSpPr txBox="1"/>
          <p:nvPr/>
        </p:nvSpPr>
        <p:spPr>
          <a:xfrm>
            <a:off x="371488" y="4210850"/>
            <a:ext cx="2627400" cy="576300"/>
          </a:xfrm>
          <a:prstGeom prst="rect">
            <a:avLst/>
          </a:prstGeom>
          <a:noFill/>
          <a:ln>
            <a:noFill/>
          </a:ln>
        </p:spPr>
        <p:txBody>
          <a:bodyPr spcFirstLastPara="1" wrap="square" lIns="82925" tIns="41450" rIns="82925" bIns="41450" anchor="t" anchorCtr="0">
            <a:spAutoFit/>
          </a:bodyPr>
          <a:lstStyle/>
          <a:p>
            <a:pPr marL="0" marR="0" lvl="0" indent="0" algn="l" rtl="0">
              <a:spcBef>
                <a:spcPts val="0"/>
              </a:spcBef>
              <a:spcAft>
                <a:spcPts val="0"/>
              </a:spcAft>
              <a:buClr>
                <a:schemeClr val="dk1"/>
              </a:buClr>
              <a:buSzPts val="1600"/>
              <a:buFont typeface="Arial"/>
              <a:buNone/>
            </a:pPr>
            <a:r>
              <a:rPr lang="en-GB" sz="1600" b="0" i="0" u="none" strike="noStrike" cap="none">
                <a:solidFill>
                  <a:schemeClr val="dk1"/>
                </a:solidFill>
                <a:latin typeface="Comic Sans MS"/>
                <a:ea typeface="Comic Sans MS"/>
                <a:cs typeface="Comic Sans MS"/>
                <a:sym typeface="Comic Sans MS"/>
              </a:rPr>
              <a:t>TRD</a:t>
            </a:r>
            <a:r>
              <a:rPr lang="en-GB" sz="1600" b="0" i="0" u="none" strike="noStrike" cap="none">
                <a:solidFill>
                  <a:srgbClr val="CC0000"/>
                </a:solidFill>
                <a:latin typeface="Comic Sans MS"/>
                <a:ea typeface="Comic Sans MS"/>
                <a:cs typeface="Comic Sans MS"/>
                <a:sym typeface="Comic Sans MS"/>
              </a:rPr>
              <a:t>            </a:t>
            </a:r>
            <a:r>
              <a:rPr lang="en-GB" sz="1600" b="1" i="0" u="none" strike="noStrike" cap="none">
                <a:solidFill>
                  <a:schemeClr val="dk1"/>
                </a:solidFill>
                <a:latin typeface="Comic Sans MS"/>
                <a:ea typeface="Comic Sans MS"/>
                <a:cs typeface="Comic Sans MS"/>
                <a:sym typeface="Comic Sans MS"/>
              </a:rPr>
              <a:t>e /</a:t>
            </a:r>
            <a:r>
              <a:rPr lang="en-GB" sz="1600" b="1" i="0" u="none" strike="noStrike" cap="none">
                <a:solidFill>
                  <a:schemeClr val="dk1"/>
                </a:solidFill>
                <a:latin typeface="Noto Sans Symbols"/>
                <a:ea typeface="Noto Sans Symbols"/>
                <a:cs typeface="Noto Sans Symbols"/>
                <a:sym typeface="Noto Sans Symbols"/>
              </a:rPr>
              <a:t>π</a:t>
            </a:r>
            <a:r>
              <a:rPr lang="en-GB" sz="1600" b="0" i="0" u="none" strike="noStrike" cap="none">
                <a:solidFill>
                  <a:srgbClr val="0000FF"/>
                </a:solidFill>
                <a:latin typeface="Comic Sans MS"/>
                <a:ea typeface="Comic Sans MS"/>
                <a:cs typeface="Comic Sans MS"/>
                <a:sym typeface="Comic Sans MS"/>
              </a:rPr>
              <a:t>                                               </a:t>
            </a:r>
            <a:endParaRPr sz="1600" b="0" i="0" u="none" strike="noStrike" cap="none">
              <a:solidFill>
                <a:schemeClr val="dk1"/>
              </a:solidFill>
              <a:latin typeface="Comic Sans MS"/>
              <a:ea typeface="Comic Sans MS"/>
              <a:cs typeface="Comic Sans MS"/>
              <a:sym typeface="Comic Sans MS"/>
            </a:endParaRPr>
          </a:p>
          <a:p>
            <a:pPr marL="0" marR="0" lvl="0" indent="0" algn="l" rtl="0">
              <a:spcBef>
                <a:spcPts val="0"/>
              </a:spcBef>
              <a:spcAft>
                <a:spcPts val="0"/>
              </a:spcAft>
              <a:buClr>
                <a:schemeClr val="dk1"/>
              </a:buClr>
              <a:buSzPts val="1600"/>
              <a:buFont typeface="Arial"/>
              <a:buNone/>
            </a:pPr>
            <a:r>
              <a:rPr lang="en-GB" sz="1600" b="0" i="0" u="none" strike="noStrike" cap="none">
                <a:solidFill>
                  <a:schemeClr val="dk1"/>
                </a:solidFill>
                <a:latin typeface="Comic Sans MS"/>
                <a:ea typeface="Comic Sans MS"/>
                <a:cs typeface="Comic Sans MS"/>
                <a:sym typeface="Comic Sans MS"/>
              </a:rPr>
              <a:t>PHOS       </a:t>
            </a:r>
            <a:r>
              <a:rPr lang="en-GB" sz="1600" b="0" i="0" u="none" strike="noStrike" cap="none">
                <a:solidFill>
                  <a:schemeClr val="hlink"/>
                </a:solidFill>
                <a:latin typeface="Comic Sans MS"/>
                <a:ea typeface="Comic Sans MS"/>
                <a:cs typeface="Comic Sans MS"/>
                <a:sym typeface="Comic Sans MS"/>
              </a:rPr>
              <a:t>    </a:t>
            </a:r>
            <a:r>
              <a:rPr lang="en-GB" sz="1600" b="0" i="0" u="none" strike="noStrike" cap="none">
                <a:solidFill>
                  <a:srgbClr val="CC0000"/>
                </a:solidFill>
                <a:latin typeface="Comic Sans MS"/>
                <a:ea typeface="Comic Sans MS"/>
                <a:cs typeface="Comic Sans MS"/>
                <a:sym typeface="Comic Sans MS"/>
              </a:rPr>
              <a:t>        </a:t>
            </a:r>
            <a:r>
              <a:rPr lang="en-GB" sz="1600" b="0" i="0" u="none" strike="noStrike" cap="none">
                <a:solidFill>
                  <a:srgbClr val="CC0000"/>
                </a:solidFill>
                <a:latin typeface="Noto Sans Symbols"/>
                <a:ea typeface="Noto Sans Symbols"/>
                <a:cs typeface="Noto Sans Symbols"/>
                <a:sym typeface="Noto Sans Symbols"/>
              </a:rPr>
              <a:t> </a:t>
            </a:r>
            <a:r>
              <a:rPr lang="en-GB" sz="1600" b="1" i="0" u="none" strike="noStrike" cap="none">
                <a:solidFill>
                  <a:schemeClr val="dk1"/>
                </a:solidFill>
                <a:latin typeface="Noto Sans Symbols"/>
                <a:ea typeface="Noto Sans Symbols"/>
                <a:cs typeface="Noto Sans Symbols"/>
                <a:sym typeface="Noto Sans Symbols"/>
              </a:rPr>
              <a:t>γ</a:t>
            </a:r>
            <a:r>
              <a:rPr lang="en-GB" sz="1600" b="1" i="0" u="none" strike="noStrike" cap="none">
                <a:solidFill>
                  <a:schemeClr val="dk1"/>
                </a:solidFill>
                <a:latin typeface="Comic Sans MS"/>
                <a:ea typeface="Comic Sans MS"/>
                <a:cs typeface="Comic Sans MS"/>
                <a:sym typeface="Comic Sans MS"/>
              </a:rPr>
              <a:t> /</a:t>
            </a:r>
            <a:r>
              <a:rPr lang="en-GB" sz="1600" b="1" i="0" u="none" strike="noStrike" cap="none">
                <a:solidFill>
                  <a:schemeClr val="dk1"/>
                </a:solidFill>
                <a:latin typeface="Noto Sans Symbols"/>
                <a:ea typeface="Noto Sans Symbols"/>
                <a:cs typeface="Noto Sans Symbols"/>
                <a:sym typeface="Noto Sans Symbols"/>
              </a:rPr>
              <a:t>π</a:t>
            </a:r>
            <a:r>
              <a:rPr lang="en-GB" sz="1600" b="1" i="0" u="none" strike="noStrike" cap="none" baseline="30000">
                <a:solidFill>
                  <a:schemeClr val="dk1"/>
                </a:solidFill>
                <a:latin typeface="Comic Sans MS"/>
                <a:ea typeface="Comic Sans MS"/>
                <a:cs typeface="Comic Sans MS"/>
                <a:sym typeface="Comic Sans MS"/>
              </a:rPr>
              <a:t>0</a:t>
            </a:r>
            <a:endParaRPr/>
          </a:p>
        </p:txBody>
      </p:sp>
      <p:sp>
        <p:nvSpPr>
          <p:cNvPr id="606" name="Google Shape;606;p59"/>
          <p:cNvSpPr txBox="1"/>
          <p:nvPr/>
        </p:nvSpPr>
        <p:spPr>
          <a:xfrm>
            <a:off x="268300" y="1762925"/>
            <a:ext cx="1244700" cy="576300"/>
          </a:xfrm>
          <a:prstGeom prst="rect">
            <a:avLst/>
          </a:prstGeom>
          <a:noFill/>
          <a:ln>
            <a:noFill/>
          </a:ln>
        </p:spPr>
        <p:txBody>
          <a:bodyPr spcFirstLastPara="1" wrap="square" lIns="82925" tIns="41450" rIns="82925" bIns="41450" anchor="t" anchorCtr="0">
            <a:spAutoFit/>
          </a:bodyPr>
          <a:lstStyle/>
          <a:p>
            <a:pPr marL="0" marR="0" lvl="0" indent="0" algn="l" rtl="0">
              <a:spcBef>
                <a:spcPts val="0"/>
              </a:spcBef>
              <a:spcAft>
                <a:spcPts val="0"/>
              </a:spcAft>
              <a:buClr>
                <a:schemeClr val="dk1"/>
              </a:buClr>
              <a:buSzPts val="1600"/>
              <a:buFont typeface="Arial"/>
              <a:buNone/>
            </a:pPr>
            <a:r>
              <a:rPr lang="en-GB" sz="1600" b="0" i="0" u="none" strike="noStrike" cap="none">
                <a:solidFill>
                  <a:schemeClr val="dk1"/>
                </a:solidFill>
                <a:latin typeface="Comic Sans MS"/>
                <a:ea typeface="Comic Sans MS"/>
                <a:cs typeface="Comic Sans MS"/>
                <a:sym typeface="Comic Sans MS"/>
              </a:rPr>
              <a:t>TPC + ITS </a:t>
            </a:r>
            <a:endParaRPr/>
          </a:p>
          <a:p>
            <a:pPr marL="0" marR="0" lvl="0" indent="0" algn="l" rtl="0">
              <a:spcBef>
                <a:spcPts val="0"/>
              </a:spcBef>
              <a:spcAft>
                <a:spcPts val="0"/>
              </a:spcAft>
              <a:buClr>
                <a:schemeClr val="dk1"/>
              </a:buClr>
              <a:buSzPts val="1600"/>
              <a:buFont typeface="Arial"/>
              <a:buNone/>
            </a:pPr>
            <a:r>
              <a:rPr lang="en-GB" sz="1600" b="0" i="0" u="none" strike="noStrike" cap="none">
                <a:solidFill>
                  <a:schemeClr val="dk1"/>
                </a:solidFill>
                <a:latin typeface="Comic Sans MS"/>
                <a:ea typeface="Comic Sans MS"/>
                <a:cs typeface="Comic Sans MS"/>
                <a:sym typeface="Comic Sans MS"/>
              </a:rPr>
              <a:t>(dE/dx) </a:t>
            </a:r>
            <a:endParaRPr/>
          </a:p>
        </p:txBody>
      </p:sp>
      <p:sp>
        <p:nvSpPr>
          <p:cNvPr id="607" name="Google Shape;607;p59"/>
          <p:cNvSpPr txBox="1"/>
          <p:nvPr/>
        </p:nvSpPr>
        <p:spPr>
          <a:xfrm>
            <a:off x="7975613" y="1723238"/>
            <a:ext cx="601800" cy="283800"/>
          </a:xfrm>
          <a:prstGeom prst="rect">
            <a:avLst/>
          </a:prstGeom>
          <a:noFill/>
          <a:ln>
            <a:noFill/>
          </a:ln>
        </p:spPr>
        <p:txBody>
          <a:bodyPr spcFirstLastPara="1" wrap="square" lIns="82925" tIns="41450" rIns="82925" bIns="41450" anchor="t" anchorCtr="0">
            <a:spAutoFit/>
          </a:bodyPr>
          <a:lstStyle/>
          <a:p>
            <a:pPr marL="0" marR="0" lvl="0" indent="0" algn="l" rtl="0">
              <a:spcBef>
                <a:spcPts val="0"/>
              </a:spcBef>
              <a:spcAft>
                <a:spcPts val="0"/>
              </a:spcAft>
              <a:buClr>
                <a:schemeClr val="dk1"/>
              </a:buClr>
              <a:buSzPts val="1300"/>
              <a:buFont typeface="Arial"/>
              <a:buNone/>
            </a:pPr>
            <a:r>
              <a:rPr lang="en-GB" sz="1300" b="1" i="0" u="none" strike="noStrike" cap="none">
                <a:solidFill>
                  <a:schemeClr val="dk1"/>
                </a:solidFill>
                <a:latin typeface="Noto Sans Symbols"/>
                <a:ea typeface="Noto Sans Symbols"/>
                <a:cs typeface="Noto Sans Symbols"/>
                <a:sym typeface="Noto Sans Symbols"/>
              </a:rPr>
              <a:t>π</a:t>
            </a:r>
            <a:r>
              <a:rPr lang="en-GB" sz="1300" b="1" i="0" u="none" strike="noStrike" cap="none">
                <a:solidFill>
                  <a:schemeClr val="dk1"/>
                </a:solidFill>
                <a:latin typeface="Arial"/>
                <a:ea typeface="Arial"/>
                <a:cs typeface="Arial"/>
                <a:sym typeface="Arial"/>
              </a:rPr>
              <a:t>/K</a:t>
            </a:r>
            <a:endParaRPr/>
          </a:p>
        </p:txBody>
      </p:sp>
      <p:sp>
        <p:nvSpPr>
          <p:cNvPr id="608" name="Google Shape;608;p59"/>
          <p:cNvSpPr txBox="1"/>
          <p:nvPr/>
        </p:nvSpPr>
        <p:spPr>
          <a:xfrm>
            <a:off x="4208475" y="2551913"/>
            <a:ext cx="446100" cy="299100"/>
          </a:xfrm>
          <a:prstGeom prst="rect">
            <a:avLst/>
          </a:prstGeom>
          <a:noFill/>
          <a:ln>
            <a:noFill/>
          </a:ln>
        </p:spPr>
        <p:txBody>
          <a:bodyPr spcFirstLastPara="1" wrap="square" lIns="82925" tIns="41450" rIns="82925" bIns="41450" anchor="t" anchorCtr="0">
            <a:spAutoFit/>
          </a:bodyPr>
          <a:lstStyle/>
          <a:p>
            <a:pPr marL="0" marR="0" lvl="0" indent="0" algn="l" rtl="0">
              <a:spcBef>
                <a:spcPts val="0"/>
              </a:spcBef>
              <a:spcAft>
                <a:spcPts val="0"/>
              </a:spcAft>
              <a:buClr>
                <a:schemeClr val="dk1"/>
              </a:buClr>
              <a:buSzPts val="1400"/>
              <a:buFont typeface="Arial"/>
              <a:buNone/>
            </a:pPr>
            <a:r>
              <a:rPr lang="en-GB" sz="1400" b="1" i="0" u="none" strike="noStrike" cap="none">
                <a:solidFill>
                  <a:schemeClr val="dk1"/>
                </a:solidFill>
                <a:latin typeface="Noto Sans Symbols"/>
                <a:ea typeface="Noto Sans Symbols"/>
                <a:cs typeface="Noto Sans Symbols"/>
                <a:sym typeface="Noto Sans Symbols"/>
              </a:rPr>
              <a:t>π</a:t>
            </a:r>
            <a:r>
              <a:rPr lang="en-GB" sz="1400" b="1" i="0" u="none" strike="noStrike" cap="none">
                <a:solidFill>
                  <a:schemeClr val="dk1"/>
                </a:solidFill>
                <a:latin typeface="Arial"/>
                <a:ea typeface="Arial"/>
                <a:cs typeface="Arial"/>
                <a:sym typeface="Arial"/>
              </a:rPr>
              <a:t>/K</a:t>
            </a:r>
            <a:endParaRPr/>
          </a:p>
        </p:txBody>
      </p:sp>
      <p:sp>
        <p:nvSpPr>
          <p:cNvPr id="609" name="Google Shape;609;p59"/>
          <p:cNvSpPr txBox="1"/>
          <p:nvPr/>
        </p:nvSpPr>
        <p:spPr>
          <a:xfrm>
            <a:off x="5245113" y="3174213"/>
            <a:ext cx="446100" cy="299100"/>
          </a:xfrm>
          <a:prstGeom prst="rect">
            <a:avLst/>
          </a:prstGeom>
          <a:noFill/>
          <a:ln>
            <a:noFill/>
          </a:ln>
        </p:spPr>
        <p:txBody>
          <a:bodyPr spcFirstLastPara="1" wrap="square" lIns="82925" tIns="41450" rIns="82925" bIns="41450" anchor="t" anchorCtr="0">
            <a:spAutoFit/>
          </a:bodyPr>
          <a:lstStyle/>
          <a:p>
            <a:pPr marL="0" marR="0" lvl="0" indent="0" algn="l" rtl="0">
              <a:spcBef>
                <a:spcPts val="0"/>
              </a:spcBef>
              <a:spcAft>
                <a:spcPts val="0"/>
              </a:spcAft>
              <a:buClr>
                <a:schemeClr val="dk1"/>
              </a:buClr>
              <a:buSzPts val="1400"/>
              <a:buFont typeface="Arial"/>
              <a:buNone/>
            </a:pPr>
            <a:r>
              <a:rPr lang="en-GB" sz="1400" b="1" i="0" u="none" strike="noStrike" cap="none">
                <a:solidFill>
                  <a:schemeClr val="dk1"/>
                </a:solidFill>
                <a:latin typeface="Noto Sans Symbols"/>
                <a:ea typeface="Noto Sans Symbols"/>
                <a:cs typeface="Noto Sans Symbols"/>
                <a:sym typeface="Noto Sans Symbols"/>
              </a:rPr>
              <a:t>π</a:t>
            </a:r>
            <a:r>
              <a:rPr lang="en-GB" sz="1400" b="1" i="0" u="none" strike="noStrike" cap="none">
                <a:solidFill>
                  <a:schemeClr val="dk1"/>
                </a:solidFill>
                <a:latin typeface="Arial"/>
                <a:ea typeface="Arial"/>
                <a:cs typeface="Arial"/>
                <a:sym typeface="Arial"/>
              </a:rPr>
              <a:t>/K</a:t>
            </a:r>
            <a:endParaRPr/>
          </a:p>
        </p:txBody>
      </p:sp>
      <p:sp>
        <p:nvSpPr>
          <p:cNvPr id="610" name="Google Shape;610;p59"/>
          <p:cNvSpPr txBox="1"/>
          <p:nvPr/>
        </p:nvSpPr>
        <p:spPr>
          <a:xfrm>
            <a:off x="7929575" y="1910563"/>
            <a:ext cx="436500" cy="283800"/>
          </a:xfrm>
          <a:prstGeom prst="rect">
            <a:avLst/>
          </a:prstGeom>
          <a:noFill/>
          <a:ln>
            <a:noFill/>
          </a:ln>
        </p:spPr>
        <p:txBody>
          <a:bodyPr spcFirstLastPara="1" wrap="square" lIns="82925" tIns="41450" rIns="82925" bIns="41450" anchor="t" anchorCtr="0">
            <a:spAutoFit/>
          </a:bodyPr>
          <a:lstStyle/>
          <a:p>
            <a:pPr marL="0" marR="0" lvl="0" indent="0" algn="l" rtl="0">
              <a:spcBef>
                <a:spcPts val="0"/>
              </a:spcBef>
              <a:spcAft>
                <a:spcPts val="0"/>
              </a:spcAft>
              <a:buClr>
                <a:schemeClr val="dk1"/>
              </a:buClr>
              <a:buSzPts val="1300"/>
              <a:buFont typeface="Arial"/>
              <a:buNone/>
            </a:pPr>
            <a:r>
              <a:rPr lang="en-GB" sz="1300" b="1" i="0" u="none" strike="noStrike" cap="none">
                <a:solidFill>
                  <a:schemeClr val="dk1"/>
                </a:solidFill>
                <a:latin typeface="Times New Roman"/>
                <a:ea typeface="Times New Roman"/>
                <a:cs typeface="Times New Roman"/>
                <a:sym typeface="Times New Roman"/>
              </a:rPr>
              <a:t>K/p</a:t>
            </a:r>
            <a:endParaRPr sz="2200" b="1" i="0" u="none" strike="noStrike" cap="none">
              <a:solidFill>
                <a:schemeClr val="dk1"/>
              </a:solidFill>
              <a:latin typeface="Times New Roman"/>
              <a:ea typeface="Times New Roman"/>
              <a:cs typeface="Times New Roman"/>
              <a:sym typeface="Times New Roman"/>
            </a:endParaRPr>
          </a:p>
        </p:txBody>
      </p:sp>
      <p:sp>
        <p:nvSpPr>
          <p:cNvPr id="611" name="Google Shape;611;p59"/>
          <p:cNvSpPr txBox="1"/>
          <p:nvPr/>
        </p:nvSpPr>
        <p:spPr>
          <a:xfrm>
            <a:off x="6080138" y="2759875"/>
            <a:ext cx="455700" cy="299100"/>
          </a:xfrm>
          <a:prstGeom prst="rect">
            <a:avLst/>
          </a:prstGeom>
          <a:noFill/>
          <a:ln>
            <a:noFill/>
          </a:ln>
        </p:spPr>
        <p:txBody>
          <a:bodyPr spcFirstLastPara="1" wrap="square" lIns="82925" tIns="41450" rIns="82925" bIns="41450" anchor="t" anchorCtr="0">
            <a:spAutoFit/>
          </a:bodyPr>
          <a:lstStyle/>
          <a:p>
            <a:pPr marL="0" marR="0" lvl="0" indent="0" algn="l" rtl="0">
              <a:spcBef>
                <a:spcPts val="0"/>
              </a:spcBef>
              <a:spcAft>
                <a:spcPts val="0"/>
              </a:spcAft>
              <a:buClr>
                <a:schemeClr val="dk1"/>
              </a:buClr>
              <a:buSzPts val="1400"/>
              <a:buFont typeface="Arial"/>
              <a:buNone/>
            </a:pPr>
            <a:r>
              <a:rPr lang="en-GB" sz="1400" b="1" i="0" u="none" strike="noStrike" cap="none">
                <a:solidFill>
                  <a:schemeClr val="dk1"/>
                </a:solidFill>
                <a:latin typeface="Times New Roman"/>
                <a:ea typeface="Times New Roman"/>
                <a:cs typeface="Times New Roman"/>
                <a:sym typeface="Times New Roman"/>
              </a:rPr>
              <a:t>K/p</a:t>
            </a:r>
            <a:endParaRPr sz="2400" b="1" i="0" u="none" strike="noStrike" cap="none">
              <a:solidFill>
                <a:schemeClr val="dk1"/>
              </a:solidFill>
              <a:latin typeface="Times New Roman"/>
              <a:ea typeface="Times New Roman"/>
              <a:cs typeface="Times New Roman"/>
              <a:sym typeface="Times New Roman"/>
            </a:endParaRPr>
          </a:p>
        </p:txBody>
      </p:sp>
      <p:sp>
        <p:nvSpPr>
          <p:cNvPr id="612" name="Google Shape;612;p59"/>
          <p:cNvSpPr txBox="1"/>
          <p:nvPr/>
        </p:nvSpPr>
        <p:spPr>
          <a:xfrm>
            <a:off x="7531113" y="3382175"/>
            <a:ext cx="455700" cy="299100"/>
          </a:xfrm>
          <a:prstGeom prst="rect">
            <a:avLst/>
          </a:prstGeom>
          <a:noFill/>
          <a:ln>
            <a:noFill/>
          </a:ln>
        </p:spPr>
        <p:txBody>
          <a:bodyPr spcFirstLastPara="1" wrap="square" lIns="82925" tIns="41450" rIns="82925" bIns="41450" anchor="t" anchorCtr="0">
            <a:spAutoFit/>
          </a:bodyPr>
          <a:lstStyle/>
          <a:p>
            <a:pPr marL="0" marR="0" lvl="0" indent="0" algn="l" rtl="0">
              <a:spcBef>
                <a:spcPts val="0"/>
              </a:spcBef>
              <a:spcAft>
                <a:spcPts val="0"/>
              </a:spcAft>
              <a:buClr>
                <a:schemeClr val="dk1"/>
              </a:buClr>
              <a:buSzPts val="1400"/>
              <a:buFont typeface="Arial"/>
              <a:buNone/>
            </a:pPr>
            <a:r>
              <a:rPr lang="en-GB" sz="1400" b="1" i="0" u="none" strike="noStrike" cap="none">
                <a:solidFill>
                  <a:schemeClr val="dk1"/>
                </a:solidFill>
                <a:latin typeface="Times New Roman"/>
                <a:ea typeface="Times New Roman"/>
                <a:cs typeface="Times New Roman"/>
                <a:sym typeface="Times New Roman"/>
              </a:rPr>
              <a:t>K/p</a:t>
            </a:r>
            <a:endParaRPr sz="2400" b="1" i="0" u="none" strike="noStrike" cap="none">
              <a:solidFill>
                <a:schemeClr val="dk1"/>
              </a:solidFill>
              <a:latin typeface="Times New Roman"/>
              <a:ea typeface="Times New Roman"/>
              <a:cs typeface="Times New Roman"/>
              <a:sym typeface="Times New Roman"/>
            </a:endParaRPr>
          </a:p>
        </p:txBody>
      </p:sp>
      <p:sp>
        <p:nvSpPr>
          <p:cNvPr id="613" name="Google Shape;613;p59"/>
          <p:cNvSpPr txBox="1"/>
          <p:nvPr/>
        </p:nvSpPr>
        <p:spPr>
          <a:xfrm>
            <a:off x="7905763" y="2137575"/>
            <a:ext cx="420600" cy="283800"/>
          </a:xfrm>
          <a:prstGeom prst="rect">
            <a:avLst/>
          </a:prstGeom>
          <a:noFill/>
          <a:ln>
            <a:noFill/>
          </a:ln>
        </p:spPr>
        <p:txBody>
          <a:bodyPr spcFirstLastPara="1" wrap="square" lIns="82925" tIns="41450" rIns="82925" bIns="41450" anchor="t" anchorCtr="0">
            <a:spAutoFit/>
          </a:bodyPr>
          <a:lstStyle/>
          <a:p>
            <a:pPr marL="0" marR="0" lvl="0" indent="0" algn="l" rtl="0">
              <a:spcBef>
                <a:spcPts val="0"/>
              </a:spcBef>
              <a:spcAft>
                <a:spcPts val="0"/>
              </a:spcAft>
              <a:buClr>
                <a:schemeClr val="dk1"/>
              </a:buClr>
              <a:buSzPts val="1300"/>
              <a:buFont typeface="Arial"/>
              <a:buNone/>
            </a:pPr>
            <a:r>
              <a:rPr lang="en-GB" sz="1300" b="1" i="0" u="none" strike="noStrike" cap="none">
                <a:solidFill>
                  <a:schemeClr val="dk1"/>
                </a:solidFill>
                <a:latin typeface="Times New Roman"/>
                <a:ea typeface="Times New Roman"/>
                <a:cs typeface="Times New Roman"/>
                <a:sym typeface="Times New Roman"/>
              </a:rPr>
              <a:t>e /</a:t>
            </a:r>
            <a:r>
              <a:rPr lang="en-GB" sz="1300" b="1" i="0" u="none" strike="noStrike" cap="none">
                <a:solidFill>
                  <a:schemeClr val="dk1"/>
                </a:solidFill>
                <a:latin typeface="Noto Sans Symbols"/>
                <a:ea typeface="Noto Sans Symbols"/>
                <a:cs typeface="Noto Sans Symbols"/>
                <a:sym typeface="Noto Sans Symbols"/>
              </a:rPr>
              <a:t>π</a:t>
            </a:r>
            <a:endParaRPr sz="1600" b="1" i="0" u="none" strike="noStrike" cap="none">
              <a:solidFill>
                <a:schemeClr val="dk1"/>
              </a:solidFill>
              <a:latin typeface="Noto Sans Symbols"/>
              <a:ea typeface="Noto Sans Symbols"/>
              <a:cs typeface="Noto Sans Symbols"/>
              <a:sym typeface="Noto Sans Symbols"/>
            </a:endParaRPr>
          </a:p>
        </p:txBody>
      </p:sp>
      <p:sp>
        <p:nvSpPr>
          <p:cNvPr id="614" name="Google Shape;614;p59"/>
          <p:cNvSpPr txBox="1"/>
          <p:nvPr/>
        </p:nvSpPr>
        <p:spPr>
          <a:xfrm>
            <a:off x="1373200" y="2621763"/>
            <a:ext cx="441300" cy="299100"/>
          </a:xfrm>
          <a:prstGeom prst="rect">
            <a:avLst/>
          </a:prstGeom>
          <a:noFill/>
          <a:ln>
            <a:noFill/>
          </a:ln>
        </p:spPr>
        <p:txBody>
          <a:bodyPr spcFirstLastPara="1" wrap="square" lIns="82925" tIns="41450" rIns="82925" bIns="41450" anchor="t" anchorCtr="0">
            <a:spAutoFit/>
          </a:bodyPr>
          <a:lstStyle/>
          <a:p>
            <a:pPr marL="0" marR="0" lvl="0" indent="0" algn="l" rtl="0">
              <a:spcBef>
                <a:spcPts val="0"/>
              </a:spcBef>
              <a:spcAft>
                <a:spcPts val="0"/>
              </a:spcAft>
              <a:buClr>
                <a:schemeClr val="dk1"/>
              </a:buClr>
              <a:buSzPts val="1400"/>
              <a:buFont typeface="Arial"/>
              <a:buNone/>
            </a:pPr>
            <a:r>
              <a:rPr lang="en-GB" sz="1400" b="1" i="0" u="none" strike="noStrike" cap="none">
                <a:solidFill>
                  <a:schemeClr val="dk1"/>
                </a:solidFill>
                <a:latin typeface="Times New Roman"/>
                <a:ea typeface="Times New Roman"/>
                <a:cs typeface="Times New Roman"/>
                <a:sym typeface="Times New Roman"/>
              </a:rPr>
              <a:t>e /</a:t>
            </a:r>
            <a:r>
              <a:rPr lang="en-GB" sz="1400" b="1" i="0" u="none" strike="noStrike" cap="none">
                <a:solidFill>
                  <a:schemeClr val="dk1"/>
                </a:solidFill>
                <a:latin typeface="Noto Sans Symbols"/>
                <a:ea typeface="Noto Sans Symbols"/>
                <a:cs typeface="Noto Sans Symbols"/>
                <a:sym typeface="Noto Sans Symbols"/>
              </a:rPr>
              <a:t>π</a:t>
            </a:r>
            <a:endParaRPr sz="1800" b="1" i="0" u="none" strike="noStrike" cap="none">
              <a:solidFill>
                <a:schemeClr val="dk1"/>
              </a:solidFill>
              <a:latin typeface="Noto Sans Symbols"/>
              <a:ea typeface="Noto Sans Symbols"/>
              <a:cs typeface="Noto Sans Symbols"/>
              <a:sym typeface="Noto Sans Symbols"/>
            </a:endParaRPr>
          </a:p>
        </p:txBody>
      </p:sp>
      <p:sp>
        <p:nvSpPr>
          <p:cNvPr id="615" name="Google Shape;615;p59"/>
          <p:cNvSpPr txBox="1"/>
          <p:nvPr/>
        </p:nvSpPr>
        <p:spPr>
          <a:xfrm>
            <a:off x="268300" y="3178975"/>
            <a:ext cx="995400" cy="561000"/>
          </a:xfrm>
          <a:prstGeom prst="rect">
            <a:avLst/>
          </a:prstGeom>
          <a:noFill/>
          <a:ln>
            <a:noFill/>
          </a:ln>
        </p:spPr>
        <p:txBody>
          <a:bodyPr spcFirstLastPara="1" wrap="square" lIns="82925" tIns="41450" rIns="82925" bIns="41450" anchor="t" anchorCtr="0">
            <a:spAutoFit/>
          </a:bodyPr>
          <a:lstStyle/>
          <a:p>
            <a:pPr marL="0" marR="0" lvl="0" indent="0" algn="l" rtl="0">
              <a:spcBef>
                <a:spcPts val="0"/>
              </a:spcBef>
              <a:spcAft>
                <a:spcPts val="0"/>
              </a:spcAft>
              <a:buClr>
                <a:schemeClr val="dk1"/>
              </a:buClr>
              <a:buSzPts val="1600"/>
              <a:buFont typeface="Arial"/>
              <a:buNone/>
            </a:pPr>
            <a:r>
              <a:rPr lang="en-GB" sz="1600" b="0" i="0" u="none" strike="noStrike" cap="none">
                <a:solidFill>
                  <a:schemeClr val="dk1"/>
                </a:solidFill>
                <a:latin typeface="Comic Sans MS"/>
                <a:ea typeface="Comic Sans MS"/>
                <a:cs typeface="Comic Sans MS"/>
                <a:sym typeface="Comic Sans MS"/>
              </a:rPr>
              <a:t>HMPID  </a:t>
            </a:r>
            <a:endParaRPr/>
          </a:p>
          <a:p>
            <a:pPr marL="0" marR="0" lvl="0" indent="0" algn="l" rtl="0">
              <a:spcBef>
                <a:spcPts val="0"/>
              </a:spcBef>
              <a:spcAft>
                <a:spcPts val="0"/>
              </a:spcAft>
              <a:buClr>
                <a:schemeClr val="dk1"/>
              </a:buClr>
              <a:buSzPts val="1500"/>
              <a:buFont typeface="Arial"/>
              <a:buNone/>
            </a:pPr>
            <a:r>
              <a:rPr lang="en-GB" sz="1500" b="0" i="0" u="none" strike="noStrike" cap="none">
                <a:solidFill>
                  <a:schemeClr val="dk1"/>
                </a:solidFill>
                <a:latin typeface="Comic Sans MS"/>
                <a:ea typeface="Comic Sans MS"/>
                <a:cs typeface="Comic Sans MS"/>
                <a:sym typeface="Comic Sans MS"/>
              </a:rPr>
              <a:t>(RICH)</a:t>
            </a:r>
            <a:endParaRPr sz="1600" b="0" i="0" u="none" strike="noStrike" cap="none">
              <a:solidFill>
                <a:schemeClr val="dk1"/>
              </a:solidFill>
              <a:latin typeface="Comic Sans MS"/>
              <a:ea typeface="Comic Sans MS"/>
              <a:cs typeface="Comic Sans MS"/>
              <a:sym typeface="Comic Sans MS"/>
            </a:endParaRPr>
          </a:p>
        </p:txBody>
      </p:sp>
      <p:sp>
        <p:nvSpPr>
          <p:cNvPr id="616" name="Google Shape;616;p59"/>
          <p:cNvSpPr txBox="1"/>
          <p:nvPr/>
        </p:nvSpPr>
        <p:spPr>
          <a:xfrm>
            <a:off x="268300" y="2626525"/>
            <a:ext cx="595200" cy="330000"/>
          </a:xfrm>
          <a:prstGeom prst="rect">
            <a:avLst/>
          </a:prstGeom>
          <a:noFill/>
          <a:ln>
            <a:noFill/>
          </a:ln>
        </p:spPr>
        <p:txBody>
          <a:bodyPr spcFirstLastPara="1" wrap="square" lIns="82925" tIns="41450" rIns="82925" bIns="41450" anchor="t" anchorCtr="0">
            <a:spAutoFit/>
          </a:bodyPr>
          <a:lstStyle/>
          <a:p>
            <a:pPr marL="0" marR="0" lvl="0" indent="0" algn="l" rtl="0">
              <a:spcBef>
                <a:spcPts val="0"/>
              </a:spcBef>
              <a:spcAft>
                <a:spcPts val="0"/>
              </a:spcAft>
              <a:buClr>
                <a:schemeClr val="dk1"/>
              </a:buClr>
              <a:buSzPts val="1600"/>
              <a:buFont typeface="Arial"/>
              <a:buNone/>
            </a:pPr>
            <a:r>
              <a:rPr lang="en-GB" sz="1600" b="0" i="0" u="none" strike="noStrike" cap="none">
                <a:solidFill>
                  <a:schemeClr val="dk1"/>
                </a:solidFill>
                <a:latin typeface="Comic Sans MS"/>
                <a:ea typeface="Comic Sans MS"/>
                <a:cs typeface="Comic Sans MS"/>
                <a:sym typeface="Comic Sans MS"/>
              </a:rPr>
              <a:t>TOF</a:t>
            </a:r>
            <a:endParaRPr/>
          </a:p>
        </p:txBody>
      </p:sp>
      <p:sp>
        <p:nvSpPr>
          <p:cNvPr id="617" name="Google Shape;617;p59" descr="Wide upward diagonal"/>
          <p:cNvSpPr/>
          <p:nvPr/>
        </p:nvSpPr>
        <p:spPr>
          <a:xfrm>
            <a:off x="2860688" y="2137575"/>
            <a:ext cx="4907100" cy="138000"/>
          </a:xfrm>
          <a:prstGeom prst="rect">
            <a:avLst/>
          </a:prstGeom>
          <a:blipFill rotWithShape="1">
            <a:blip r:embed="rId4">
              <a:alphaModFix/>
            </a:blip>
            <a:tile tx="0" ty="0" sx="100000" sy="100000" flip="none" algn="tl"/>
          </a:blipFill>
          <a:ln>
            <a:noFill/>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2000"/>
              <a:buFont typeface="Arial"/>
              <a:buNone/>
            </a:pPr>
            <a:endParaRPr sz="2000" b="1" i="0" u="none" strike="noStrike" cap="none">
              <a:solidFill>
                <a:schemeClr val="dk1"/>
              </a:solidFill>
              <a:latin typeface="Comic Sans MS"/>
              <a:ea typeface="Comic Sans MS"/>
              <a:cs typeface="Comic Sans MS"/>
              <a:sym typeface="Comic Sans MS"/>
            </a:endParaRPr>
          </a:p>
        </p:txBody>
      </p:sp>
      <p:sp>
        <p:nvSpPr>
          <p:cNvPr id="618" name="Google Shape;618;p59" descr="Wide upward diagonal"/>
          <p:cNvSpPr/>
          <p:nvPr/>
        </p:nvSpPr>
        <p:spPr>
          <a:xfrm>
            <a:off x="2998800" y="1999463"/>
            <a:ext cx="4907100" cy="138000"/>
          </a:xfrm>
          <a:prstGeom prst="rect">
            <a:avLst/>
          </a:prstGeom>
          <a:blipFill rotWithShape="1">
            <a:blip r:embed="rId5">
              <a:alphaModFix/>
            </a:blip>
            <a:tile tx="0" ty="0" sx="100000" sy="100000" flip="none" algn="tl"/>
          </a:blipFill>
          <a:ln>
            <a:noFill/>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2000"/>
              <a:buFont typeface="Arial"/>
              <a:buNone/>
            </a:pPr>
            <a:endParaRPr sz="2000" b="1" i="0" u="none" strike="noStrike" cap="none">
              <a:solidFill>
                <a:schemeClr val="dk1"/>
              </a:solidFill>
              <a:latin typeface="Comic Sans MS"/>
              <a:ea typeface="Comic Sans MS"/>
              <a:cs typeface="Comic Sans MS"/>
              <a:sym typeface="Comic Sans MS"/>
            </a:endParaRPr>
          </a:p>
        </p:txBody>
      </p:sp>
      <p:sp>
        <p:nvSpPr>
          <p:cNvPr id="619" name="Google Shape;619;p59" descr="Wide upward diagonal"/>
          <p:cNvSpPr/>
          <p:nvPr/>
        </p:nvSpPr>
        <p:spPr>
          <a:xfrm>
            <a:off x="2238388" y="1791500"/>
            <a:ext cx="5667300" cy="138000"/>
          </a:xfrm>
          <a:prstGeom prst="rect">
            <a:avLst/>
          </a:prstGeom>
          <a:blipFill rotWithShape="1">
            <a:blip r:embed="rId6">
              <a:alphaModFix/>
            </a:blip>
            <a:tile tx="0" ty="0" sx="100000" sy="100000" flip="none" algn="tl"/>
          </a:blipFill>
          <a:ln>
            <a:noFill/>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2000"/>
              <a:buFont typeface="Arial"/>
              <a:buNone/>
            </a:pPr>
            <a:endParaRPr sz="2000" b="1" i="0" u="none" strike="noStrike" cap="none">
              <a:solidFill>
                <a:schemeClr val="dk1"/>
              </a:solidFill>
              <a:latin typeface="Comic Sans MS"/>
              <a:ea typeface="Comic Sans MS"/>
              <a:cs typeface="Comic Sans MS"/>
              <a:sym typeface="Comic Sans MS"/>
            </a:endParaRPr>
          </a:p>
        </p:txBody>
      </p:sp>
      <p:sp>
        <p:nvSpPr>
          <p:cNvPr id="620" name="Google Shape;620;p59"/>
          <p:cNvSpPr txBox="1"/>
          <p:nvPr/>
        </p:nvSpPr>
        <p:spPr>
          <a:xfrm>
            <a:off x="1062050" y="4488663"/>
            <a:ext cx="1176300" cy="330000"/>
          </a:xfrm>
          <a:prstGeom prst="rect">
            <a:avLst/>
          </a:prstGeom>
          <a:noFill/>
          <a:ln>
            <a:noFill/>
          </a:ln>
        </p:spPr>
        <p:txBody>
          <a:bodyPr spcFirstLastPara="1" wrap="square" lIns="82925" tIns="41450" rIns="82925" bIns="41450" anchor="t" anchorCtr="0">
            <a:spAutoFit/>
          </a:bodyPr>
          <a:lstStyle/>
          <a:p>
            <a:pPr marL="0" marR="0" lvl="0" indent="0" algn="l" rtl="0">
              <a:spcBef>
                <a:spcPts val="0"/>
              </a:spcBef>
              <a:spcAft>
                <a:spcPts val="0"/>
              </a:spcAft>
              <a:buClr>
                <a:schemeClr val="dk1"/>
              </a:buClr>
              <a:buSzPts val="1600"/>
              <a:buFont typeface="Arial"/>
              <a:buNone/>
            </a:pPr>
            <a:r>
              <a:rPr lang="en-GB" sz="1600" b="0" i="0" u="none" strike="noStrike" cap="none">
                <a:solidFill>
                  <a:schemeClr val="dk1"/>
                </a:solidFill>
                <a:latin typeface="Comic Sans MS"/>
                <a:ea typeface="Comic Sans MS"/>
                <a:cs typeface="Comic Sans MS"/>
                <a:sym typeface="Comic Sans MS"/>
              </a:rPr>
              <a:t>EMCAL</a:t>
            </a:r>
            <a:r>
              <a:rPr lang="en-GB" sz="1600" b="0" i="0" u="none" strike="noStrike" cap="none">
                <a:solidFill>
                  <a:srgbClr val="CC0000"/>
                </a:solidFill>
                <a:latin typeface="Comic Sans MS"/>
                <a:ea typeface="Comic Sans MS"/>
                <a:cs typeface="Comic Sans MS"/>
                <a:sym typeface="Comic Sans MS"/>
              </a:rPr>
              <a:t>        </a:t>
            </a:r>
            <a:r>
              <a:rPr lang="en-GB" sz="1600" b="0" i="0" u="none" strike="noStrike" cap="none">
                <a:solidFill>
                  <a:srgbClr val="CC0000"/>
                </a:solidFill>
                <a:latin typeface="Noto Sans Symbols"/>
                <a:ea typeface="Noto Sans Symbols"/>
                <a:cs typeface="Noto Sans Symbols"/>
                <a:sym typeface="Noto Sans Symbols"/>
              </a:rPr>
              <a:t> </a:t>
            </a:r>
            <a:endParaRPr sz="1600" b="0" i="0" u="none" strike="noStrike" cap="none" baseline="30000">
              <a:solidFill>
                <a:schemeClr val="dk1"/>
              </a:solidFill>
              <a:latin typeface="Comic Sans MS"/>
              <a:ea typeface="Comic Sans MS"/>
              <a:cs typeface="Comic Sans MS"/>
              <a:sym typeface="Comic Sans MS"/>
            </a:endParaRPr>
          </a:p>
        </p:txBody>
      </p:sp>
      <p:sp>
        <p:nvSpPr>
          <p:cNvPr id="621" name="Google Shape;621;p59"/>
          <p:cNvSpPr/>
          <p:nvPr/>
        </p:nvSpPr>
        <p:spPr>
          <a:xfrm>
            <a:off x="130188" y="3072613"/>
            <a:ext cx="8604300" cy="1057200"/>
          </a:xfrm>
          <a:prstGeom prst="rect">
            <a:avLst/>
          </a:prstGeom>
          <a:noFill/>
          <a:ln w="12700" cap="flat" cmpd="sng">
            <a:solidFill>
              <a:schemeClr val="dk1"/>
            </a:solidFill>
            <a:prstDash val="solid"/>
            <a:miter lim="800000"/>
            <a:headEnd type="none" w="sm" len="sm"/>
            <a:tailEnd type="none" w="sm" len="sm"/>
          </a:ln>
          <a:effectLst>
            <a:outerShdw dist="107763" dir="13500000" algn="ctr" rotWithShape="0">
              <a:schemeClr val="lt2">
                <a:alpha val="49800"/>
              </a:schemeClr>
            </a:outerShdw>
          </a:effectLst>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p:txBody>
      </p:sp>
      <p:sp>
        <p:nvSpPr>
          <p:cNvPr id="622" name="Google Shape;622;p59"/>
          <p:cNvSpPr/>
          <p:nvPr/>
        </p:nvSpPr>
        <p:spPr>
          <a:xfrm>
            <a:off x="-26975" y="5295113"/>
            <a:ext cx="4572000" cy="8619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2000" b="1" i="0" u="none" strike="noStrike" cap="none">
                <a:solidFill>
                  <a:schemeClr val="dk1"/>
                </a:solidFill>
                <a:latin typeface="Calibri"/>
                <a:ea typeface="Calibri"/>
                <a:cs typeface="Calibri"/>
                <a:sym typeface="Calibri"/>
              </a:rPr>
              <a:t>Solid: track-by-track</a:t>
            </a:r>
            <a:endParaRPr/>
          </a:p>
          <a:p>
            <a:pPr marL="0" marR="0" lvl="0" indent="0" algn="ctr" rtl="0">
              <a:spcBef>
                <a:spcPts val="1000"/>
              </a:spcBef>
              <a:spcAft>
                <a:spcPts val="0"/>
              </a:spcAft>
              <a:buNone/>
            </a:pPr>
            <a:r>
              <a:rPr lang="en-GB" sz="2000" b="1" i="0" u="none" strike="noStrike" cap="none">
                <a:solidFill>
                  <a:schemeClr val="dk1"/>
                </a:solidFill>
                <a:latin typeface="Calibri"/>
                <a:ea typeface="Calibri"/>
                <a:cs typeface="Calibri"/>
                <a:sym typeface="Calibri"/>
              </a:rPr>
              <a:t>Dashed: only statistical</a:t>
            </a:r>
            <a:endParaRPr/>
          </a:p>
        </p:txBody>
      </p:sp>
      <p:sp>
        <p:nvSpPr>
          <p:cNvPr id="623" name="Google Shape;623;p59"/>
          <p:cNvSpPr/>
          <p:nvPr/>
        </p:nvSpPr>
        <p:spPr>
          <a:xfrm>
            <a:off x="5538800" y="1459713"/>
            <a:ext cx="1801800" cy="3381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1600"/>
              <a:buFont typeface="Arial"/>
              <a:buNone/>
            </a:pPr>
            <a:r>
              <a:rPr lang="en-GB" sz="1600" b="0" i="1" u="none" strike="noStrike" cap="none">
                <a:solidFill>
                  <a:schemeClr val="dk1"/>
                </a:solidFill>
                <a:latin typeface="Arial"/>
                <a:ea typeface="Arial"/>
                <a:cs typeface="Arial"/>
                <a:sym typeface="Arial"/>
              </a:rPr>
              <a:t>“Relativistic rise”</a:t>
            </a:r>
            <a:endParaRPr sz="1800" b="0" i="1" u="none" strike="noStrike" cap="none">
              <a:solidFill>
                <a:schemeClr val="dk1"/>
              </a:solidFill>
              <a:latin typeface="Arial"/>
              <a:ea typeface="Arial"/>
              <a:cs typeface="Arial"/>
              <a:sym typeface="Arial"/>
            </a:endParaRPr>
          </a:p>
        </p:txBody>
      </p:sp>
      <p:sp>
        <p:nvSpPr>
          <p:cNvPr id="624" name="Google Shape;624;p59"/>
          <p:cNvSpPr txBox="1"/>
          <p:nvPr/>
        </p:nvSpPr>
        <p:spPr>
          <a:xfrm>
            <a:off x="753000" y="805313"/>
            <a:ext cx="7400400" cy="677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3200" b="1" dirty="0">
                <a:solidFill>
                  <a:schemeClr val="dk1"/>
                </a:solidFill>
                <a:latin typeface="Calibri"/>
                <a:ea typeface="Calibri"/>
                <a:cs typeface="Calibri"/>
                <a:sym typeface="Calibri"/>
              </a:rPr>
              <a:t>Momentum ranges for PID in ALICE</a:t>
            </a:r>
            <a:endParaRPr sz="3200" b="1" dirty="0">
              <a:solidFill>
                <a:schemeClr val="dk1"/>
              </a:solidFill>
            </a:endParaRPr>
          </a:p>
        </p:txBody>
      </p:sp>
    </p:spTree>
    <p:extLst>
      <p:ext uri="{BB962C8B-B14F-4D97-AF65-F5344CB8AC3E}">
        <p14:creationId xmlns:p14="http://schemas.microsoft.com/office/powerpoint/2010/main" val="37217106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628"/>
        <p:cNvGrpSpPr/>
        <p:nvPr/>
      </p:nvGrpSpPr>
      <p:grpSpPr>
        <a:xfrm>
          <a:off x="0" y="0"/>
          <a:ext cx="0" cy="0"/>
          <a:chOff x="0" y="0"/>
          <a:chExt cx="0" cy="0"/>
        </a:xfrm>
      </p:grpSpPr>
      <p:sp>
        <p:nvSpPr>
          <p:cNvPr id="629" name="Google Shape;629;p60"/>
          <p:cNvSpPr txBox="1"/>
          <p:nvPr/>
        </p:nvSpPr>
        <p:spPr>
          <a:xfrm>
            <a:off x="0" y="0"/>
            <a:ext cx="9144000" cy="5850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200"/>
              <a:buFont typeface="Arial"/>
              <a:buNone/>
            </a:pPr>
            <a:r>
              <a:rPr lang="en-GB" sz="3200">
                <a:solidFill>
                  <a:srgbClr val="FF0000"/>
                </a:solidFill>
                <a:latin typeface="Calibri"/>
                <a:ea typeface="Calibri"/>
                <a:cs typeface="Calibri"/>
                <a:sym typeface="Calibri"/>
              </a:rPr>
              <a:t>PID in the HMPID</a:t>
            </a:r>
            <a:endParaRPr sz="1400" b="0" i="0" u="none" strike="noStrike" cap="none">
              <a:solidFill>
                <a:srgbClr val="000000"/>
              </a:solidFill>
              <a:latin typeface="Arial"/>
              <a:ea typeface="Arial"/>
              <a:cs typeface="Arial"/>
              <a:sym typeface="Arial"/>
            </a:endParaRPr>
          </a:p>
        </p:txBody>
      </p:sp>
      <p:cxnSp>
        <p:nvCxnSpPr>
          <p:cNvPr id="630" name="Google Shape;630;p60"/>
          <p:cNvCxnSpPr/>
          <p:nvPr/>
        </p:nvCxnSpPr>
        <p:spPr>
          <a:xfrm>
            <a:off x="457200" y="609600"/>
            <a:ext cx="7848600" cy="0"/>
          </a:xfrm>
          <a:prstGeom prst="straightConnector1">
            <a:avLst/>
          </a:prstGeom>
          <a:noFill/>
          <a:ln w="44450" cap="flat" cmpd="sng">
            <a:solidFill>
              <a:srgbClr val="FF0000"/>
            </a:solidFill>
            <a:prstDash val="solid"/>
            <a:round/>
            <a:headEnd type="none" w="sm" len="sm"/>
            <a:tailEnd type="none" w="sm" len="sm"/>
          </a:ln>
        </p:spPr>
      </p:cxnSp>
      <p:pic>
        <p:nvPicPr>
          <p:cNvPr id="631" name="Google Shape;631;p60"/>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632" name="Google Shape;632;p60"/>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15</a:t>
            </a:fld>
            <a:endParaRPr sz="1200" b="0" i="0" u="none" strike="noStrike" cap="none">
              <a:solidFill>
                <a:srgbClr val="898989"/>
              </a:solidFill>
              <a:latin typeface="Arial"/>
              <a:ea typeface="Arial"/>
              <a:cs typeface="Arial"/>
              <a:sym typeface="Arial"/>
            </a:endParaRPr>
          </a:p>
        </p:txBody>
      </p:sp>
      <p:sp>
        <p:nvSpPr>
          <p:cNvPr id="633" name="Google Shape;633;p60"/>
          <p:cNvSpPr txBox="1"/>
          <p:nvPr/>
        </p:nvSpPr>
        <p:spPr>
          <a:xfrm>
            <a:off x="961200" y="683150"/>
            <a:ext cx="7420800" cy="67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3200" b="1" dirty="0">
                <a:solidFill>
                  <a:schemeClr val="dk1"/>
                </a:solidFill>
                <a:latin typeface="Calibri"/>
                <a:ea typeface="Calibri"/>
                <a:cs typeface="Calibri"/>
                <a:sym typeface="Calibri"/>
              </a:rPr>
              <a:t>Particle </a:t>
            </a:r>
            <a:r>
              <a:rPr lang="en-GB" sz="3200" b="1" dirty="0" err="1">
                <a:solidFill>
                  <a:schemeClr val="dk1"/>
                </a:solidFill>
                <a:latin typeface="Calibri"/>
                <a:ea typeface="Calibri"/>
                <a:cs typeface="Calibri"/>
                <a:sym typeface="Calibri"/>
              </a:rPr>
              <a:t>IDentification</a:t>
            </a:r>
            <a:r>
              <a:rPr lang="en-GB" sz="3200" b="1" dirty="0">
                <a:solidFill>
                  <a:schemeClr val="dk1"/>
                </a:solidFill>
                <a:latin typeface="Calibri"/>
                <a:ea typeface="Calibri"/>
                <a:cs typeface="Calibri"/>
                <a:sym typeface="Calibri"/>
              </a:rPr>
              <a:t> (PID) in the HMPID</a:t>
            </a:r>
            <a:endParaRPr sz="3200" b="1" dirty="0">
              <a:solidFill>
                <a:schemeClr val="dk1"/>
              </a:solidFill>
              <a:latin typeface="Calibri"/>
              <a:ea typeface="Calibri"/>
              <a:cs typeface="Calibri"/>
              <a:sym typeface="Calibri"/>
            </a:endParaRPr>
          </a:p>
        </p:txBody>
      </p:sp>
      <p:sp>
        <p:nvSpPr>
          <p:cNvPr id="634" name="Google Shape;634;p60"/>
          <p:cNvSpPr/>
          <p:nvPr/>
        </p:nvSpPr>
        <p:spPr>
          <a:xfrm>
            <a:off x="5257300" y="2728875"/>
            <a:ext cx="108600" cy="84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635" name="Google Shape;635;p60"/>
          <p:cNvSpPr txBox="1"/>
          <p:nvPr/>
        </p:nvSpPr>
        <p:spPr>
          <a:xfrm>
            <a:off x="512900" y="4849675"/>
            <a:ext cx="8112000" cy="538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2300">
              <a:solidFill>
                <a:schemeClr val="dk1"/>
              </a:solidFill>
              <a:latin typeface="Calibri"/>
              <a:ea typeface="Calibri"/>
              <a:cs typeface="Calibri"/>
              <a:sym typeface="Calibri"/>
            </a:endParaRPr>
          </a:p>
        </p:txBody>
      </p:sp>
      <p:sp>
        <p:nvSpPr>
          <p:cNvPr id="636" name="Google Shape;636;p60"/>
          <p:cNvSpPr txBox="1"/>
          <p:nvPr/>
        </p:nvSpPr>
        <p:spPr>
          <a:xfrm>
            <a:off x="512900" y="2788000"/>
            <a:ext cx="7578000" cy="923400"/>
          </a:xfrm>
          <a:prstGeom prst="rect">
            <a:avLst/>
          </a:prstGeom>
          <a:noFill/>
          <a:ln>
            <a:noFill/>
          </a:ln>
        </p:spPr>
        <p:txBody>
          <a:bodyPr spcFirstLastPara="1" wrap="square" lIns="91425" tIns="91425" rIns="91425" bIns="91425" anchor="t" anchorCtr="0">
            <a:spAutoFit/>
          </a:bodyPr>
          <a:lstStyle/>
          <a:p>
            <a:pPr marL="457200" lvl="0" indent="-381000" algn="l" rtl="0">
              <a:spcBef>
                <a:spcPts val="0"/>
              </a:spcBef>
              <a:spcAft>
                <a:spcPts val="0"/>
              </a:spcAft>
              <a:buClr>
                <a:schemeClr val="dk1"/>
              </a:buClr>
              <a:buSzPts val="2400"/>
              <a:buFont typeface="Calibri"/>
              <a:buChar char="●"/>
            </a:pPr>
            <a:r>
              <a:rPr lang="en-GB" sz="2400">
                <a:solidFill>
                  <a:schemeClr val="dk1"/>
                </a:solidFill>
                <a:latin typeface="Calibri"/>
                <a:ea typeface="Calibri"/>
                <a:cs typeface="Calibri"/>
                <a:sym typeface="Calibri"/>
              </a:rPr>
              <a:t>For PID : the mass and charge of the mass has to be known to establish which specie a particle is</a:t>
            </a:r>
            <a:endParaRPr sz="2400">
              <a:solidFill>
                <a:schemeClr val="dk1"/>
              </a:solidFill>
              <a:latin typeface="Calibri"/>
              <a:ea typeface="Calibri"/>
              <a:cs typeface="Calibri"/>
              <a:sym typeface="Calibri"/>
            </a:endParaRPr>
          </a:p>
        </p:txBody>
      </p:sp>
      <p:sp>
        <p:nvSpPr>
          <p:cNvPr id="637" name="Google Shape;637;p60"/>
          <p:cNvSpPr txBox="1"/>
          <p:nvPr/>
        </p:nvSpPr>
        <p:spPr>
          <a:xfrm>
            <a:off x="512900" y="4009625"/>
            <a:ext cx="8631000" cy="1293000"/>
          </a:xfrm>
          <a:prstGeom prst="rect">
            <a:avLst/>
          </a:prstGeom>
          <a:noFill/>
          <a:ln>
            <a:noFill/>
          </a:ln>
        </p:spPr>
        <p:txBody>
          <a:bodyPr spcFirstLastPara="1" wrap="square" lIns="91425" tIns="91425" rIns="91425" bIns="91425" anchor="t" anchorCtr="0">
            <a:spAutoFit/>
          </a:bodyPr>
          <a:lstStyle/>
          <a:p>
            <a:pPr marL="457200" lvl="0" indent="-381000" algn="l" rtl="0">
              <a:spcBef>
                <a:spcPts val="0"/>
              </a:spcBef>
              <a:spcAft>
                <a:spcPts val="0"/>
              </a:spcAft>
              <a:buClr>
                <a:schemeClr val="dk1"/>
              </a:buClr>
              <a:buSzPts val="2400"/>
              <a:buFont typeface="Calibri"/>
              <a:buChar char="●"/>
            </a:pPr>
            <a:r>
              <a:rPr lang="en-GB" sz="2400" dirty="0">
                <a:solidFill>
                  <a:schemeClr val="dk1"/>
                </a:solidFill>
                <a:latin typeface="Calibri"/>
                <a:ea typeface="Calibri"/>
                <a:cs typeface="Calibri"/>
                <a:sym typeface="Calibri"/>
              </a:rPr>
              <a:t>The PID in HMPID is a joint effort; </a:t>
            </a:r>
            <a:endParaRPr sz="2400" dirty="0">
              <a:solidFill>
                <a:schemeClr val="dk1"/>
              </a:solidFill>
              <a:latin typeface="Calibri"/>
              <a:ea typeface="Calibri"/>
              <a:cs typeface="Calibri"/>
              <a:sym typeface="Calibri"/>
            </a:endParaRPr>
          </a:p>
          <a:p>
            <a:pPr marL="914400" lvl="1" indent="-381000" algn="l" rtl="0">
              <a:spcBef>
                <a:spcPts val="0"/>
              </a:spcBef>
              <a:spcAft>
                <a:spcPts val="0"/>
              </a:spcAft>
              <a:buClr>
                <a:schemeClr val="dk1"/>
              </a:buClr>
              <a:buSzPts val="2400"/>
              <a:buFont typeface="Calibri"/>
              <a:buChar char="○"/>
            </a:pPr>
            <a:r>
              <a:rPr lang="en-GB" sz="2400" dirty="0">
                <a:solidFill>
                  <a:schemeClr val="dk1"/>
                </a:solidFill>
                <a:latin typeface="Calibri"/>
                <a:ea typeface="Calibri"/>
                <a:cs typeface="Calibri"/>
                <a:sym typeface="Calibri"/>
              </a:rPr>
              <a:t>The HMPID gives an estimate of the mass with help of track information given by other detectors (</a:t>
            </a:r>
            <a:r>
              <a:rPr lang="en-GB" sz="2000" dirty="0">
                <a:solidFill>
                  <a:schemeClr val="dk1"/>
                </a:solidFill>
                <a:latin typeface="Calibri"/>
                <a:ea typeface="Calibri"/>
                <a:cs typeface="Calibri"/>
                <a:sym typeface="Calibri"/>
              </a:rPr>
              <a:t>ITS, TPC, TRD and TOF</a:t>
            </a:r>
            <a:r>
              <a:rPr lang="en-GB" sz="2400" dirty="0">
                <a:solidFill>
                  <a:schemeClr val="dk1"/>
                </a:solidFill>
                <a:latin typeface="Calibri"/>
                <a:ea typeface="Calibri"/>
                <a:cs typeface="Calibri"/>
                <a:sym typeface="Calibri"/>
              </a:rPr>
              <a:t>)</a:t>
            </a:r>
            <a:endParaRPr sz="2400"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627239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3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641"/>
        <p:cNvGrpSpPr/>
        <p:nvPr/>
      </p:nvGrpSpPr>
      <p:grpSpPr>
        <a:xfrm>
          <a:off x="0" y="0"/>
          <a:ext cx="0" cy="0"/>
          <a:chOff x="0" y="0"/>
          <a:chExt cx="0" cy="0"/>
        </a:xfrm>
      </p:grpSpPr>
      <p:sp>
        <p:nvSpPr>
          <p:cNvPr id="642" name="Google Shape;642;p61"/>
          <p:cNvSpPr txBox="1"/>
          <p:nvPr/>
        </p:nvSpPr>
        <p:spPr>
          <a:xfrm>
            <a:off x="0" y="0"/>
            <a:ext cx="9144000" cy="1077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3200">
                <a:solidFill>
                  <a:srgbClr val="FF0000"/>
                </a:solidFill>
                <a:latin typeface="Calibri"/>
                <a:ea typeface="Calibri"/>
                <a:cs typeface="Calibri"/>
                <a:sym typeface="Calibri"/>
              </a:rPr>
              <a:t>PID in the HMPID</a:t>
            </a:r>
            <a:endParaRPr>
              <a:solidFill>
                <a:schemeClr val="dk1"/>
              </a:solidFill>
            </a:endParaRPr>
          </a:p>
          <a:p>
            <a:pPr marL="0" marR="0" lvl="0" indent="0" algn="ctr" rtl="0">
              <a:lnSpc>
                <a:spcPct val="100000"/>
              </a:lnSpc>
              <a:spcBef>
                <a:spcPts val="0"/>
              </a:spcBef>
              <a:spcAft>
                <a:spcPts val="0"/>
              </a:spcAft>
              <a:buClr>
                <a:srgbClr val="000000"/>
              </a:buClr>
              <a:buSzPts val="3200"/>
              <a:buFont typeface="Arial"/>
              <a:buNone/>
            </a:pPr>
            <a:endParaRPr sz="3200">
              <a:solidFill>
                <a:srgbClr val="FF0000"/>
              </a:solidFill>
              <a:latin typeface="Calibri"/>
              <a:ea typeface="Calibri"/>
              <a:cs typeface="Calibri"/>
              <a:sym typeface="Calibri"/>
            </a:endParaRPr>
          </a:p>
        </p:txBody>
      </p:sp>
      <p:cxnSp>
        <p:nvCxnSpPr>
          <p:cNvPr id="643" name="Google Shape;643;p61"/>
          <p:cNvCxnSpPr/>
          <p:nvPr/>
        </p:nvCxnSpPr>
        <p:spPr>
          <a:xfrm>
            <a:off x="457200" y="609600"/>
            <a:ext cx="7848600" cy="0"/>
          </a:xfrm>
          <a:prstGeom prst="straightConnector1">
            <a:avLst/>
          </a:prstGeom>
          <a:noFill/>
          <a:ln w="44450" cap="flat" cmpd="sng">
            <a:solidFill>
              <a:srgbClr val="FF0000"/>
            </a:solidFill>
            <a:prstDash val="solid"/>
            <a:round/>
            <a:headEnd type="none" w="sm" len="sm"/>
            <a:tailEnd type="none" w="sm" len="sm"/>
          </a:ln>
        </p:spPr>
      </p:cxnSp>
      <p:pic>
        <p:nvPicPr>
          <p:cNvPr id="644" name="Google Shape;644;p61"/>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645" name="Google Shape;645;p61"/>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16</a:t>
            </a:fld>
            <a:endParaRPr sz="1200" b="0" i="0" u="none" strike="noStrike" cap="none">
              <a:solidFill>
                <a:srgbClr val="898989"/>
              </a:solidFill>
              <a:latin typeface="Arial"/>
              <a:ea typeface="Arial"/>
              <a:cs typeface="Arial"/>
              <a:sym typeface="Arial"/>
            </a:endParaRPr>
          </a:p>
        </p:txBody>
      </p:sp>
      <p:sp>
        <p:nvSpPr>
          <p:cNvPr id="647" name="Google Shape;647;p61"/>
          <p:cNvSpPr/>
          <p:nvPr/>
        </p:nvSpPr>
        <p:spPr>
          <a:xfrm>
            <a:off x="2812938" y="1811638"/>
            <a:ext cx="108600" cy="84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649" name="Google Shape;649;p61"/>
          <p:cNvSpPr txBox="1"/>
          <p:nvPr/>
        </p:nvSpPr>
        <p:spPr>
          <a:xfrm>
            <a:off x="231300" y="4572117"/>
            <a:ext cx="8455500" cy="569356"/>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500" dirty="0">
                <a:solidFill>
                  <a:schemeClr val="dk1"/>
                </a:solidFill>
                <a:latin typeface="Calibri"/>
                <a:ea typeface="Calibri"/>
                <a:cs typeface="Calibri"/>
                <a:sym typeface="Calibri"/>
              </a:rPr>
              <a:t>Cherenkov angle ( </a:t>
            </a:r>
            <a:r>
              <a:rPr lang="en-GB" sz="2200" i="1" dirty="0">
                <a:solidFill>
                  <a:schemeClr val="dk1"/>
                </a:solidFill>
                <a:latin typeface="Noto Sans Symbols"/>
                <a:ea typeface="Noto Sans Symbols"/>
                <a:cs typeface="Noto Sans Symbols"/>
                <a:sym typeface="Noto Sans Symbols"/>
              </a:rPr>
              <a:t>θ</a:t>
            </a:r>
            <a:r>
              <a:rPr lang="en-GB" sz="2200" i="1" baseline="-25000" dirty="0">
                <a:solidFill>
                  <a:schemeClr val="dk1"/>
                </a:solidFill>
                <a:latin typeface="Times New Roman"/>
                <a:ea typeface="Times New Roman"/>
                <a:cs typeface="Times New Roman"/>
                <a:sym typeface="Times New Roman"/>
              </a:rPr>
              <a:t>c </a:t>
            </a:r>
            <a:r>
              <a:rPr lang="en-GB" sz="2500" dirty="0">
                <a:solidFill>
                  <a:schemeClr val="dk1"/>
                </a:solidFill>
                <a:latin typeface="Calibri"/>
                <a:ea typeface="Calibri"/>
                <a:cs typeface="Calibri"/>
                <a:sym typeface="Calibri"/>
              </a:rPr>
              <a:t>)  to be </a:t>
            </a:r>
            <a:r>
              <a:rPr lang="en-GB" sz="2500" dirty="0">
                <a:solidFill>
                  <a:schemeClr val="tx1"/>
                </a:solidFill>
                <a:latin typeface="Calibri"/>
                <a:ea typeface="Calibri"/>
                <a:cs typeface="Calibri"/>
                <a:sym typeface="Calibri"/>
              </a:rPr>
              <a:t>measured</a:t>
            </a:r>
            <a:r>
              <a:rPr lang="en-GB" sz="2500" dirty="0">
                <a:solidFill>
                  <a:schemeClr val="dk1"/>
                </a:solidFill>
                <a:latin typeface="Calibri"/>
                <a:ea typeface="Calibri"/>
                <a:cs typeface="Calibri"/>
                <a:sym typeface="Calibri"/>
              </a:rPr>
              <a:t> by the HMPID</a:t>
            </a:r>
            <a:endParaRPr sz="2500" dirty="0">
              <a:solidFill>
                <a:schemeClr val="dk1"/>
              </a:solidFill>
              <a:latin typeface="Calibri"/>
              <a:ea typeface="Calibri"/>
              <a:cs typeface="Calibri"/>
              <a:sym typeface="Calibri"/>
            </a:endParaRPr>
          </a:p>
        </p:txBody>
      </p:sp>
      <p:sp>
        <p:nvSpPr>
          <p:cNvPr id="650" name="Google Shape;650;p61"/>
          <p:cNvSpPr txBox="1"/>
          <p:nvPr/>
        </p:nvSpPr>
        <p:spPr>
          <a:xfrm>
            <a:off x="231300" y="5156475"/>
            <a:ext cx="7848600" cy="584745"/>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600" b="1" dirty="0">
                <a:solidFill>
                  <a:schemeClr val="dk1"/>
                </a:solidFill>
                <a:latin typeface="Calibri"/>
                <a:ea typeface="Calibri"/>
                <a:cs typeface="Calibri"/>
                <a:sym typeface="Calibri"/>
              </a:rPr>
              <a:t>By </a:t>
            </a:r>
            <a:r>
              <a:rPr lang="en-GB" sz="2600" b="1" dirty="0">
                <a:solidFill>
                  <a:schemeClr val="tx1"/>
                </a:solidFill>
                <a:latin typeface="Calibri"/>
                <a:ea typeface="Calibri"/>
                <a:cs typeface="Calibri"/>
                <a:sym typeface="Calibri"/>
              </a:rPr>
              <a:t>inverting </a:t>
            </a:r>
            <a:r>
              <a:rPr lang="en-GB" sz="2600" b="1" dirty="0">
                <a:solidFill>
                  <a:schemeClr val="dk1"/>
                </a:solidFill>
                <a:latin typeface="Calibri"/>
                <a:ea typeface="Calibri"/>
                <a:cs typeface="Calibri"/>
                <a:sym typeface="Calibri"/>
              </a:rPr>
              <a:t>the equation, m can be calculated</a:t>
            </a:r>
            <a:endParaRPr sz="2600" b="1" dirty="0">
              <a:solidFill>
                <a:schemeClr val="dk1"/>
              </a:solidFill>
              <a:latin typeface="Calibri"/>
              <a:ea typeface="Calibri"/>
              <a:cs typeface="Calibri"/>
              <a:sym typeface="Calibri"/>
            </a:endParaRPr>
          </a:p>
        </p:txBody>
      </p:sp>
      <p:sp>
        <p:nvSpPr>
          <p:cNvPr id="651" name="Google Shape;651;p61"/>
          <p:cNvSpPr txBox="1"/>
          <p:nvPr/>
        </p:nvSpPr>
        <p:spPr>
          <a:xfrm>
            <a:off x="231300" y="3403400"/>
            <a:ext cx="7693500" cy="569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500" dirty="0">
                <a:solidFill>
                  <a:schemeClr val="dk1"/>
                </a:solidFill>
                <a:latin typeface="Calibri"/>
                <a:ea typeface="Calibri"/>
                <a:cs typeface="Calibri"/>
                <a:sym typeface="Calibri"/>
              </a:rPr>
              <a:t>Momentum (</a:t>
            </a:r>
            <a:r>
              <a:rPr lang="en-GB" sz="2500" i="1" dirty="0">
                <a:solidFill>
                  <a:schemeClr val="dk1"/>
                </a:solidFill>
                <a:latin typeface="Calibri"/>
                <a:ea typeface="Calibri"/>
                <a:cs typeface="Calibri"/>
                <a:sym typeface="Calibri"/>
              </a:rPr>
              <a:t>p</a:t>
            </a:r>
            <a:r>
              <a:rPr lang="en-GB" sz="2500" dirty="0">
                <a:solidFill>
                  <a:schemeClr val="dk1"/>
                </a:solidFill>
                <a:latin typeface="Calibri"/>
                <a:ea typeface="Calibri"/>
                <a:cs typeface="Calibri"/>
                <a:sym typeface="Calibri"/>
              </a:rPr>
              <a:t>) given from TPC</a:t>
            </a:r>
            <a:endParaRPr sz="2500" dirty="0">
              <a:solidFill>
                <a:schemeClr val="dk1"/>
              </a:solidFill>
              <a:latin typeface="Calibri"/>
              <a:ea typeface="Calibri"/>
              <a:cs typeface="Calibri"/>
              <a:sym typeface="Calibri"/>
            </a:endParaRPr>
          </a:p>
        </p:txBody>
      </p:sp>
      <p:sp>
        <p:nvSpPr>
          <p:cNvPr id="652" name="Google Shape;652;p61"/>
          <p:cNvSpPr txBox="1"/>
          <p:nvPr/>
        </p:nvSpPr>
        <p:spPr>
          <a:xfrm>
            <a:off x="231300" y="3987758"/>
            <a:ext cx="6399000" cy="569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500">
                <a:solidFill>
                  <a:schemeClr val="dk1"/>
                </a:solidFill>
                <a:latin typeface="Calibri"/>
                <a:ea typeface="Calibri"/>
                <a:cs typeface="Calibri"/>
                <a:sym typeface="Calibri"/>
              </a:rPr>
              <a:t>Refractive index (</a:t>
            </a:r>
            <a:r>
              <a:rPr lang="en-GB" sz="2500" i="1">
                <a:solidFill>
                  <a:schemeClr val="dk1"/>
                </a:solidFill>
                <a:latin typeface="Calibri"/>
                <a:ea typeface="Calibri"/>
                <a:cs typeface="Calibri"/>
                <a:sym typeface="Calibri"/>
              </a:rPr>
              <a:t>n</a:t>
            </a:r>
            <a:r>
              <a:rPr lang="en-GB" sz="2500">
                <a:solidFill>
                  <a:schemeClr val="dk1"/>
                </a:solidFill>
                <a:latin typeface="Calibri"/>
                <a:ea typeface="Calibri"/>
                <a:cs typeface="Calibri"/>
                <a:sym typeface="Calibri"/>
              </a:rPr>
              <a:t>) is constant</a:t>
            </a:r>
            <a:endParaRPr sz="2500">
              <a:solidFill>
                <a:schemeClr val="dk1"/>
              </a:solidFill>
              <a:latin typeface="Calibri"/>
              <a:ea typeface="Calibri"/>
              <a:cs typeface="Calibri"/>
              <a:sym typeface="Calibri"/>
            </a:endParaRP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ECD21EA8-B664-590C-0817-05FF9BB7F4E3}"/>
                  </a:ext>
                </a:extLst>
              </p:cNvPr>
              <p:cNvSpPr txBox="1"/>
              <p:nvPr/>
            </p:nvSpPr>
            <p:spPr>
              <a:xfrm>
                <a:off x="2202329" y="1972920"/>
                <a:ext cx="4739341" cy="1130822"/>
              </a:xfrm>
              <a:prstGeom prst="rect">
                <a:avLst/>
              </a:prstGeom>
              <a:noFill/>
            </p:spPr>
            <p:txBody>
              <a:bodyPr wrap="square" lIns="0" tIns="0" rIns="0" bIns="0" rtlCol="0">
                <a:spAutoFit/>
              </a:bodyPr>
              <a:lstStyle/>
              <a:p>
                <a:r>
                  <a:rPr lang="en-GB" sz="4000" dirty="0"/>
                  <a:t> </a:t>
                </a:r>
                <a14:m>
                  <m:oMath xmlns:m="http://schemas.openxmlformats.org/officeDocument/2006/math">
                    <m:func>
                      <m:funcPr>
                        <m:ctrlPr>
                          <a:rPr lang="en-GB" sz="4000" i="1">
                            <a:latin typeface="Cambria Math" panose="02040503050406030204" pitchFamily="18" charset="0"/>
                          </a:rPr>
                        </m:ctrlPr>
                      </m:funcPr>
                      <m:fName>
                        <m:r>
                          <m:rPr>
                            <m:sty m:val="p"/>
                          </m:rPr>
                          <a:rPr lang="en-GB" sz="4000">
                            <a:latin typeface="Cambria Math" panose="02040503050406030204" pitchFamily="18" charset="0"/>
                          </a:rPr>
                          <m:t>cos</m:t>
                        </m:r>
                      </m:fName>
                      <m:e>
                        <m:sSub>
                          <m:sSubPr>
                            <m:ctrlPr>
                              <a:rPr lang="en-GB" sz="4000" i="1">
                                <a:latin typeface="Cambria Math" panose="02040503050406030204" pitchFamily="18" charset="0"/>
                              </a:rPr>
                            </m:ctrlPr>
                          </m:sSubPr>
                          <m:e>
                            <m:sSub>
                              <m:sSubPr>
                                <m:ctrlPr>
                                  <a:rPr lang="en-GB" sz="4000" i="1" smtClean="0">
                                    <a:latin typeface="Cambria Math" panose="02040503050406030204" pitchFamily="18" charset="0"/>
                                  </a:rPr>
                                </m:ctrlPr>
                              </m:sSubPr>
                              <m:e>
                                <m:r>
                                  <a:rPr lang="en-GB" sz="4000" i="1">
                                    <a:latin typeface="Cambria Math" panose="02040503050406030204" pitchFamily="18" charset="0"/>
                                    <a:ea typeface="Cambria Math" panose="02040503050406030204" pitchFamily="18" charset="0"/>
                                  </a:rPr>
                                  <m:t>𝜃</m:t>
                                </m:r>
                              </m:e>
                              <m:sub>
                                <m:r>
                                  <a:rPr lang="en-US" sz="4000" b="0" i="1" smtClean="0">
                                    <a:latin typeface="Cambria Math" panose="02040503050406030204" pitchFamily="18" charset="0"/>
                                  </a:rPr>
                                  <m:t>𝑐</m:t>
                                </m:r>
                              </m:sub>
                            </m:sSub>
                          </m:e>
                          <m:sub>
                            <m:r>
                              <a:rPr lang="en-GB" sz="4000" i="1">
                                <a:latin typeface="Cambria Math" panose="02040503050406030204" pitchFamily="18" charset="0"/>
                                <a:ea typeface="Cambria Math" panose="02040503050406030204" pitchFamily="18" charset="0"/>
                              </a:rPr>
                              <m:t> </m:t>
                            </m:r>
                          </m:sub>
                        </m:sSub>
                        <m:r>
                          <a:rPr lang="en-GB" sz="4000" i="1">
                            <a:latin typeface="Cambria Math" panose="02040503050406030204" pitchFamily="18" charset="0"/>
                          </a:rPr>
                          <m:t>= </m:t>
                        </m:r>
                        <m:d>
                          <m:dPr>
                            <m:ctrlPr>
                              <a:rPr lang="en-GB" sz="4000" i="1">
                                <a:latin typeface="Cambria Math" panose="02040503050406030204" pitchFamily="18" charset="0"/>
                              </a:rPr>
                            </m:ctrlPr>
                          </m:dPr>
                          <m:e>
                            <m:f>
                              <m:fPr>
                                <m:ctrlPr>
                                  <a:rPr lang="en-GB" sz="4000" i="1">
                                    <a:latin typeface="Cambria Math" panose="02040503050406030204" pitchFamily="18" charset="0"/>
                                  </a:rPr>
                                </m:ctrlPr>
                              </m:fPr>
                              <m:num>
                                <m:rad>
                                  <m:radPr>
                                    <m:degHide m:val="on"/>
                                    <m:ctrlPr>
                                      <a:rPr lang="en-GB" sz="4000" i="1">
                                        <a:latin typeface="Cambria Math" panose="02040503050406030204" pitchFamily="18" charset="0"/>
                                      </a:rPr>
                                    </m:ctrlPr>
                                  </m:radPr>
                                  <m:deg/>
                                  <m:e>
                                    <m:sSup>
                                      <m:sSupPr>
                                        <m:ctrlPr>
                                          <a:rPr lang="en-GB" sz="4000" i="1">
                                            <a:latin typeface="Cambria Math" panose="02040503050406030204" pitchFamily="18" charset="0"/>
                                          </a:rPr>
                                        </m:ctrlPr>
                                      </m:sSupPr>
                                      <m:e>
                                        <m:r>
                                          <a:rPr lang="en-GB" sz="4000" i="1">
                                            <a:latin typeface="Cambria Math" panose="02040503050406030204" pitchFamily="18" charset="0"/>
                                          </a:rPr>
                                          <m:t>𝑝</m:t>
                                        </m:r>
                                      </m:e>
                                      <m:sup>
                                        <m:r>
                                          <a:rPr lang="en-GB" sz="4000" i="1">
                                            <a:latin typeface="Cambria Math" panose="02040503050406030204" pitchFamily="18" charset="0"/>
                                          </a:rPr>
                                          <m:t>2</m:t>
                                        </m:r>
                                      </m:sup>
                                    </m:sSup>
                                    <m:r>
                                      <a:rPr lang="en-GB" sz="4000" i="1">
                                        <a:latin typeface="Cambria Math" panose="02040503050406030204" pitchFamily="18" charset="0"/>
                                      </a:rPr>
                                      <m:t>+</m:t>
                                    </m:r>
                                    <m:sSup>
                                      <m:sSupPr>
                                        <m:ctrlPr>
                                          <a:rPr lang="en-GB" sz="4000" i="1" smtClean="0">
                                            <a:latin typeface="Cambria Math" panose="02040503050406030204" pitchFamily="18" charset="0"/>
                                          </a:rPr>
                                        </m:ctrlPr>
                                      </m:sSupPr>
                                      <m:e>
                                        <m:r>
                                          <a:rPr lang="en-US" sz="4000" b="0" i="1" smtClean="0">
                                            <a:latin typeface="Cambria Math" panose="02040503050406030204" pitchFamily="18" charset="0"/>
                                          </a:rPr>
                                          <m:t>𝑚</m:t>
                                        </m:r>
                                      </m:e>
                                      <m:sup>
                                        <m:r>
                                          <a:rPr lang="en-US" sz="4000" b="0" i="1" smtClean="0">
                                            <a:latin typeface="Cambria Math" panose="02040503050406030204" pitchFamily="18" charset="0"/>
                                          </a:rPr>
                                          <m:t>2</m:t>
                                        </m:r>
                                      </m:sup>
                                    </m:sSup>
                                  </m:e>
                                </m:rad>
                              </m:num>
                              <m:den>
                                <m:r>
                                  <a:rPr lang="en-GB" sz="4000" i="1">
                                    <a:latin typeface="Cambria Math" panose="02040503050406030204" pitchFamily="18" charset="0"/>
                                  </a:rPr>
                                  <m:t>𝑝</m:t>
                                </m:r>
                                <m:r>
                                  <a:rPr lang="en-GB" sz="4000" i="1">
                                    <a:latin typeface="Cambria Math" panose="02040503050406030204" pitchFamily="18" charset="0"/>
                                    <a:ea typeface="Cambria Math" panose="02040503050406030204" pitchFamily="18" charset="0"/>
                                  </a:rPr>
                                  <m:t>∙</m:t>
                                </m:r>
                                <m:r>
                                  <a:rPr lang="en-GB" sz="4000" i="1">
                                    <a:latin typeface="Cambria Math" panose="02040503050406030204" pitchFamily="18" charset="0"/>
                                  </a:rPr>
                                  <m:t> </m:t>
                                </m:r>
                                <m:r>
                                  <a:rPr lang="en-GB" sz="4000" i="1">
                                    <a:latin typeface="Cambria Math" panose="02040503050406030204" pitchFamily="18" charset="0"/>
                                  </a:rPr>
                                  <m:t>𝑛</m:t>
                                </m:r>
                              </m:den>
                            </m:f>
                          </m:e>
                        </m:d>
                      </m:e>
                    </m:func>
                  </m:oMath>
                </a14:m>
                <a:endParaRPr lang="en-GB" sz="4000" dirty="0"/>
              </a:p>
            </p:txBody>
          </p:sp>
        </mc:Choice>
        <mc:Fallback xmlns="">
          <p:sp>
            <p:nvSpPr>
              <p:cNvPr id="2" name="TextBox 1">
                <a:extLst>
                  <a:ext uri="{FF2B5EF4-FFF2-40B4-BE49-F238E27FC236}">
                    <a16:creationId xmlns:a16="http://schemas.microsoft.com/office/drawing/2014/main" id="{ECD21EA8-B664-590C-0817-05FF9BB7F4E3}"/>
                  </a:ext>
                </a:extLst>
              </p:cNvPr>
              <p:cNvSpPr txBox="1">
                <a:spLocks noRot="1" noChangeAspect="1" noMove="1" noResize="1" noEditPoints="1" noAdjustHandles="1" noChangeArrowheads="1" noChangeShapeType="1" noTextEdit="1"/>
              </p:cNvSpPr>
              <p:nvPr/>
            </p:nvSpPr>
            <p:spPr>
              <a:xfrm>
                <a:off x="2202329" y="1972920"/>
                <a:ext cx="4739341" cy="1130822"/>
              </a:xfrm>
              <a:prstGeom prst="rect">
                <a:avLst/>
              </a:prstGeom>
              <a:blipFill>
                <a:blip r:embed="rId4"/>
                <a:stretch>
                  <a:fillRect/>
                </a:stretch>
              </a:blipFill>
            </p:spPr>
            <p:txBody>
              <a:bodyPr/>
              <a:lstStyle/>
              <a:p>
                <a:r>
                  <a:rPr lang="en-US">
                    <a:noFill/>
                  </a:rPr>
                  <a:t> </a:t>
                </a:r>
              </a:p>
            </p:txBody>
          </p:sp>
        </mc:Fallback>
      </mc:AlternateContent>
      <p:sp>
        <p:nvSpPr>
          <p:cNvPr id="3" name="Google Shape;633;p60">
            <a:extLst>
              <a:ext uri="{FF2B5EF4-FFF2-40B4-BE49-F238E27FC236}">
                <a16:creationId xmlns:a16="http://schemas.microsoft.com/office/drawing/2014/main" id="{452E4118-DA6D-361F-31B8-05BB8DEFE878}"/>
              </a:ext>
            </a:extLst>
          </p:cNvPr>
          <p:cNvSpPr txBox="1"/>
          <p:nvPr/>
        </p:nvSpPr>
        <p:spPr>
          <a:xfrm>
            <a:off x="961200" y="683150"/>
            <a:ext cx="7420800" cy="67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3200" b="1" dirty="0">
                <a:solidFill>
                  <a:schemeClr val="dk1"/>
                </a:solidFill>
                <a:latin typeface="Calibri"/>
                <a:ea typeface="Calibri"/>
                <a:cs typeface="Calibri"/>
                <a:sym typeface="Calibri"/>
              </a:rPr>
              <a:t>Particle </a:t>
            </a:r>
            <a:r>
              <a:rPr lang="en-GB" sz="3200" b="1" dirty="0" err="1">
                <a:solidFill>
                  <a:schemeClr val="dk1"/>
                </a:solidFill>
                <a:latin typeface="Calibri"/>
                <a:ea typeface="Calibri"/>
                <a:cs typeface="Calibri"/>
                <a:sym typeface="Calibri"/>
              </a:rPr>
              <a:t>IDentification</a:t>
            </a:r>
            <a:r>
              <a:rPr lang="en-GB" sz="3200" b="1" dirty="0">
                <a:solidFill>
                  <a:schemeClr val="dk1"/>
                </a:solidFill>
                <a:latin typeface="Calibri"/>
                <a:ea typeface="Calibri"/>
                <a:cs typeface="Calibri"/>
                <a:sym typeface="Calibri"/>
              </a:rPr>
              <a:t> (PID) in the HMPID</a:t>
            </a:r>
            <a:endParaRPr sz="3200" b="1"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56378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5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5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4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656"/>
        <p:cNvGrpSpPr/>
        <p:nvPr/>
      </p:nvGrpSpPr>
      <p:grpSpPr>
        <a:xfrm>
          <a:off x="0" y="0"/>
          <a:ext cx="0" cy="0"/>
          <a:chOff x="0" y="0"/>
          <a:chExt cx="0" cy="0"/>
        </a:xfrm>
      </p:grpSpPr>
      <p:sp>
        <p:nvSpPr>
          <p:cNvPr id="657" name="Google Shape;657;p62"/>
          <p:cNvSpPr txBox="1"/>
          <p:nvPr/>
        </p:nvSpPr>
        <p:spPr>
          <a:xfrm>
            <a:off x="0" y="0"/>
            <a:ext cx="9144000" cy="1077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3200">
                <a:solidFill>
                  <a:srgbClr val="FF0000"/>
                </a:solidFill>
                <a:latin typeface="Calibri"/>
                <a:ea typeface="Calibri"/>
                <a:cs typeface="Calibri"/>
                <a:sym typeface="Calibri"/>
              </a:rPr>
              <a:t>PID in the HMPID</a:t>
            </a:r>
            <a:endParaRPr>
              <a:solidFill>
                <a:schemeClr val="dk1"/>
              </a:solidFill>
            </a:endParaRPr>
          </a:p>
          <a:p>
            <a:pPr marL="0" marR="0" lvl="0" indent="0" algn="ctr" rtl="0">
              <a:lnSpc>
                <a:spcPct val="100000"/>
              </a:lnSpc>
              <a:spcBef>
                <a:spcPts val="0"/>
              </a:spcBef>
              <a:spcAft>
                <a:spcPts val="0"/>
              </a:spcAft>
              <a:buClr>
                <a:srgbClr val="000000"/>
              </a:buClr>
              <a:buSzPts val="3200"/>
              <a:buFont typeface="Arial"/>
              <a:buNone/>
            </a:pPr>
            <a:endParaRPr sz="3200">
              <a:solidFill>
                <a:srgbClr val="FF0000"/>
              </a:solidFill>
              <a:latin typeface="Calibri"/>
              <a:ea typeface="Calibri"/>
              <a:cs typeface="Calibri"/>
              <a:sym typeface="Calibri"/>
            </a:endParaRPr>
          </a:p>
        </p:txBody>
      </p:sp>
      <p:cxnSp>
        <p:nvCxnSpPr>
          <p:cNvPr id="658" name="Google Shape;658;p62"/>
          <p:cNvCxnSpPr/>
          <p:nvPr/>
        </p:nvCxnSpPr>
        <p:spPr>
          <a:xfrm>
            <a:off x="457200" y="609600"/>
            <a:ext cx="7848600" cy="0"/>
          </a:xfrm>
          <a:prstGeom prst="straightConnector1">
            <a:avLst/>
          </a:prstGeom>
          <a:noFill/>
          <a:ln w="44450" cap="flat" cmpd="sng">
            <a:solidFill>
              <a:srgbClr val="FF0000"/>
            </a:solidFill>
            <a:prstDash val="solid"/>
            <a:round/>
            <a:headEnd type="none" w="sm" len="sm"/>
            <a:tailEnd type="none" w="sm" len="sm"/>
          </a:ln>
        </p:spPr>
      </p:cxnSp>
      <p:pic>
        <p:nvPicPr>
          <p:cNvPr id="659" name="Google Shape;659;p62"/>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660" name="Google Shape;660;p62"/>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17</a:t>
            </a:fld>
            <a:endParaRPr sz="1200" b="0" i="0" u="none" strike="noStrike" cap="none">
              <a:solidFill>
                <a:srgbClr val="898989"/>
              </a:solidFill>
              <a:latin typeface="Arial"/>
              <a:ea typeface="Arial"/>
              <a:cs typeface="Arial"/>
              <a:sym typeface="Arial"/>
            </a:endParaRPr>
          </a:p>
        </p:txBody>
      </p:sp>
      <p:sp>
        <p:nvSpPr>
          <p:cNvPr id="661" name="Google Shape;661;p62"/>
          <p:cNvSpPr txBox="1"/>
          <p:nvPr/>
        </p:nvSpPr>
        <p:spPr>
          <a:xfrm>
            <a:off x="885000" y="741825"/>
            <a:ext cx="7420800" cy="677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3200" b="1" dirty="0">
                <a:solidFill>
                  <a:schemeClr val="dk1"/>
                </a:solidFill>
                <a:latin typeface="Calibri"/>
                <a:ea typeface="Calibri"/>
                <a:cs typeface="Calibri"/>
                <a:sym typeface="Calibri"/>
              </a:rPr>
              <a:t>Event Display</a:t>
            </a:r>
            <a:endParaRPr sz="3200" b="1" dirty="0">
              <a:solidFill>
                <a:schemeClr val="dk1"/>
              </a:solidFill>
              <a:latin typeface="Calibri"/>
              <a:ea typeface="Calibri"/>
              <a:cs typeface="Calibri"/>
              <a:sym typeface="Calibri"/>
            </a:endParaRPr>
          </a:p>
        </p:txBody>
      </p:sp>
      <p:sp>
        <p:nvSpPr>
          <p:cNvPr id="662" name="Google Shape;662;p62"/>
          <p:cNvSpPr/>
          <p:nvPr/>
        </p:nvSpPr>
        <p:spPr>
          <a:xfrm>
            <a:off x="5257300" y="2728875"/>
            <a:ext cx="108600" cy="84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663" name="Google Shape;663;p62"/>
          <p:cNvSpPr txBox="1"/>
          <p:nvPr/>
        </p:nvSpPr>
        <p:spPr>
          <a:xfrm>
            <a:off x="251200" y="1695650"/>
            <a:ext cx="8133000" cy="554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2400">
              <a:solidFill>
                <a:schemeClr val="dk1"/>
              </a:solidFill>
              <a:latin typeface="Calibri"/>
              <a:ea typeface="Calibri"/>
              <a:cs typeface="Calibri"/>
              <a:sym typeface="Calibri"/>
            </a:endParaRPr>
          </a:p>
        </p:txBody>
      </p:sp>
      <p:pic>
        <p:nvPicPr>
          <p:cNvPr id="3" name="Picture 2" descr="A screen shot of a screen&#10;&#10;Description automatically generated">
            <a:extLst>
              <a:ext uri="{FF2B5EF4-FFF2-40B4-BE49-F238E27FC236}">
                <a16:creationId xmlns:a16="http://schemas.microsoft.com/office/drawing/2014/main" id="{182A699D-DCBF-1298-C3FE-F87E358FCA40}"/>
              </a:ext>
            </a:extLst>
          </p:cNvPr>
          <p:cNvPicPr>
            <a:picLocks noChangeAspect="1"/>
          </p:cNvPicPr>
          <p:nvPr/>
        </p:nvPicPr>
        <p:blipFill>
          <a:blip r:embed="rId4"/>
          <a:stretch>
            <a:fillRect/>
          </a:stretch>
        </p:blipFill>
        <p:spPr>
          <a:xfrm>
            <a:off x="885000" y="1947434"/>
            <a:ext cx="3210750" cy="2979704"/>
          </a:xfrm>
          <a:prstGeom prst="rect">
            <a:avLst/>
          </a:prstGeom>
        </p:spPr>
      </p:pic>
      <p:pic>
        <p:nvPicPr>
          <p:cNvPr id="5" name="Picture 4" descr="A screen shot of a screen&#10;&#10;Description automatically generated">
            <a:extLst>
              <a:ext uri="{FF2B5EF4-FFF2-40B4-BE49-F238E27FC236}">
                <a16:creationId xmlns:a16="http://schemas.microsoft.com/office/drawing/2014/main" id="{835973FB-59C1-FC52-959E-F29CFE17EE39}"/>
              </a:ext>
            </a:extLst>
          </p:cNvPr>
          <p:cNvPicPr>
            <a:picLocks noChangeAspect="1"/>
          </p:cNvPicPr>
          <p:nvPr/>
        </p:nvPicPr>
        <p:blipFill>
          <a:blip r:embed="rId5"/>
          <a:stretch>
            <a:fillRect/>
          </a:stretch>
        </p:blipFill>
        <p:spPr>
          <a:xfrm>
            <a:off x="4852607" y="1947434"/>
            <a:ext cx="3305257" cy="2908986"/>
          </a:xfrm>
          <a:prstGeom prst="rect">
            <a:avLst/>
          </a:prstGeom>
        </p:spPr>
      </p:pic>
    </p:spTree>
    <p:extLst>
      <p:ext uri="{BB962C8B-B14F-4D97-AF65-F5344CB8AC3E}">
        <p14:creationId xmlns:p14="http://schemas.microsoft.com/office/powerpoint/2010/main" val="40101431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668"/>
        <p:cNvGrpSpPr/>
        <p:nvPr/>
      </p:nvGrpSpPr>
      <p:grpSpPr>
        <a:xfrm>
          <a:off x="0" y="0"/>
          <a:ext cx="0" cy="0"/>
          <a:chOff x="0" y="0"/>
          <a:chExt cx="0" cy="0"/>
        </a:xfrm>
      </p:grpSpPr>
      <p:sp>
        <p:nvSpPr>
          <p:cNvPr id="669" name="Google Shape;669;p63"/>
          <p:cNvSpPr txBox="1"/>
          <p:nvPr/>
        </p:nvSpPr>
        <p:spPr>
          <a:xfrm>
            <a:off x="0" y="0"/>
            <a:ext cx="9144000" cy="1077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3200">
                <a:solidFill>
                  <a:srgbClr val="FF0000"/>
                </a:solidFill>
                <a:latin typeface="Calibri"/>
                <a:ea typeface="Calibri"/>
                <a:cs typeface="Calibri"/>
                <a:sym typeface="Calibri"/>
              </a:rPr>
              <a:t>PID in the HMPID</a:t>
            </a:r>
            <a:endParaRPr>
              <a:solidFill>
                <a:schemeClr val="dk1"/>
              </a:solidFill>
            </a:endParaRPr>
          </a:p>
          <a:p>
            <a:pPr marL="0" marR="0" lvl="0" indent="0" algn="ctr" rtl="0">
              <a:lnSpc>
                <a:spcPct val="100000"/>
              </a:lnSpc>
              <a:spcBef>
                <a:spcPts val="0"/>
              </a:spcBef>
              <a:spcAft>
                <a:spcPts val="0"/>
              </a:spcAft>
              <a:buClr>
                <a:srgbClr val="000000"/>
              </a:buClr>
              <a:buSzPts val="3200"/>
              <a:buFont typeface="Arial"/>
              <a:buNone/>
            </a:pPr>
            <a:endParaRPr sz="3200">
              <a:solidFill>
                <a:srgbClr val="FF0000"/>
              </a:solidFill>
              <a:latin typeface="Calibri"/>
              <a:ea typeface="Calibri"/>
              <a:cs typeface="Calibri"/>
              <a:sym typeface="Calibri"/>
            </a:endParaRPr>
          </a:p>
        </p:txBody>
      </p:sp>
      <p:cxnSp>
        <p:nvCxnSpPr>
          <p:cNvPr id="670" name="Google Shape;670;p63"/>
          <p:cNvCxnSpPr/>
          <p:nvPr/>
        </p:nvCxnSpPr>
        <p:spPr>
          <a:xfrm>
            <a:off x="457200" y="609600"/>
            <a:ext cx="7848600" cy="0"/>
          </a:xfrm>
          <a:prstGeom prst="straightConnector1">
            <a:avLst/>
          </a:prstGeom>
          <a:noFill/>
          <a:ln w="44450" cap="flat" cmpd="sng">
            <a:solidFill>
              <a:srgbClr val="FF0000"/>
            </a:solidFill>
            <a:prstDash val="solid"/>
            <a:round/>
            <a:headEnd type="none" w="sm" len="sm"/>
            <a:tailEnd type="none" w="sm" len="sm"/>
          </a:ln>
        </p:spPr>
      </p:cxnSp>
      <p:pic>
        <p:nvPicPr>
          <p:cNvPr id="671" name="Google Shape;671;p63"/>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672" name="Google Shape;672;p63"/>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18</a:t>
            </a:fld>
            <a:endParaRPr sz="1200" b="0" i="0" u="none" strike="noStrike" cap="none">
              <a:solidFill>
                <a:srgbClr val="898989"/>
              </a:solidFill>
              <a:latin typeface="Arial"/>
              <a:ea typeface="Arial"/>
              <a:cs typeface="Arial"/>
              <a:sym typeface="Arial"/>
            </a:endParaRPr>
          </a:p>
        </p:txBody>
      </p:sp>
      <p:sp>
        <p:nvSpPr>
          <p:cNvPr id="673" name="Google Shape;673;p63"/>
          <p:cNvSpPr txBox="1"/>
          <p:nvPr/>
        </p:nvSpPr>
        <p:spPr>
          <a:xfrm>
            <a:off x="885000" y="741825"/>
            <a:ext cx="7420800" cy="677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3200" b="1" dirty="0">
                <a:solidFill>
                  <a:schemeClr val="dk1"/>
                </a:solidFill>
                <a:latin typeface="Calibri"/>
                <a:ea typeface="Calibri"/>
                <a:cs typeface="Calibri"/>
                <a:sym typeface="Calibri"/>
              </a:rPr>
              <a:t>Track-MIP matching</a:t>
            </a:r>
            <a:endParaRPr sz="3200" b="1" dirty="0">
              <a:solidFill>
                <a:schemeClr val="dk1"/>
              </a:solidFill>
              <a:latin typeface="Calibri"/>
              <a:ea typeface="Calibri"/>
              <a:cs typeface="Calibri"/>
              <a:sym typeface="Calibri"/>
            </a:endParaRPr>
          </a:p>
        </p:txBody>
      </p:sp>
      <p:sp>
        <p:nvSpPr>
          <p:cNvPr id="674" name="Google Shape;674;p63"/>
          <p:cNvSpPr/>
          <p:nvPr/>
        </p:nvSpPr>
        <p:spPr>
          <a:xfrm>
            <a:off x="5257300" y="2728875"/>
            <a:ext cx="108600" cy="84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675" name="Google Shape;675;p63"/>
          <p:cNvSpPr txBox="1"/>
          <p:nvPr/>
        </p:nvSpPr>
        <p:spPr>
          <a:xfrm>
            <a:off x="556000" y="1771850"/>
            <a:ext cx="8133000" cy="1293000"/>
          </a:xfrm>
          <a:prstGeom prst="rect">
            <a:avLst/>
          </a:prstGeom>
          <a:noFill/>
          <a:ln>
            <a:noFill/>
          </a:ln>
        </p:spPr>
        <p:txBody>
          <a:bodyPr spcFirstLastPara="1" wrap="square" lIns="91425" tIns="91425" rIns="91425" bIns="91425" anchor="t" anchorCtr="0">
            <a:spAutoFit/>
          </a:bodyPr>
          <a:lstStyle/>
          <a:p>
            <a:pPr marL="457200" lvl="0" indent="-381000" algn="l" rtl="0">
              <a:spcBef>
                <a:spcPts val="0"/>
              </a:spcBef>
              <a:spcAft>
                <a:spcPts val="0"/>
              </a:spcAft>
              <a:buClr>
                <a:schemeClr val="dk1"/>
              </a:buClr>
              <a:buSzPts val="2400"/>
              <a:buFont typeface="Calibri"/>
              <a:buChar char="●"/>
            </a:pPr>
            <a:r>
              <a:rPr lang="en-GB" sz="2400" dirty="0">
                <a:solidFill>
                  <a:schemeClr val="dk1"/>
                </a:solidFill>
                <a:latin typeface="Calibri"/>
                <a:ea typeface="Calibri"/>
                <a:cs typeface="Calibri"/>
                <a:sym typeface="Calibri"/>
              </a:rPr>
              <a:t>Every track to be reconstructed has to be matched with a Minimum Ionizing Particle (MIP) </a:t>
            </a:r>
            <a:r>
              <a:rPr lang="en-GB" sz="2400" dirty="0">
                <a:solidFill>
                  <a:schemeClr val="tx1"/>
                </a:solidFill>
                <a:latin typeface="Calibri"/>
                <a:ea typeface="Calibri"/>
                <a:cs typeface="Calibri"/>
                <a:sym typeface="Calibri"/>
              </a:rPr>
              <a:t>cluster on the HMPID Photo-Cathode</a:t>
            </a:r>
            <a:endParaRPr sz="2400" dirty="0">
              <a:solidFill>
                <a:schemeClr val="tx1"/>
              </a:solidFill>
              <a:latin typeface="Calibri"/>
              <a:ea typeface="Calibri"/>
              <a:cs typeface="Calibri"/>
              <a:sym typeface="Calibri"/>
            </a:endParaRPr>
          </a:p>
        </p:txBody>
      </p:sp>
      <p:sp>
        <p:nvSpPr>
          <p:cNvPr id="676" name="Google Shape;676;p63"/>
          <p:cNvSpPr txBox="1"/>
          <p:nvPr/>
        </p:nvSpPr>
        <p:spPr>
          <a:xfrm>
            <a:off x="556000" y="2899350"/>
            <a:ext cx="8054700" cy="923400"/>
          </a:xfrm>
          <a:prstGeom prst="rect">
            <a:avLst/>
          </a:prstGeom>
          <a:noFill/>
          <a:ln>
            <a:noFill/>
          </a:ln>
        </p:spPr>
        <p:txBody>
          <a:bodyPr spcFirstLastPara="1" wrap="square" lIns="91425" tIns="91425" rIns="91425" bIns="91425" anchor="t" anchorCtr="0">
            <a:spAutoFit/>
          </a:bodyPr>
          <a:lstStyle/>
          <a:p>
            <a:pPr marL="457200" lvl="0" indent="-381000" algn="l" rtl="0">
              <a:spcBef>
                <a:spcPts val="0"/>
              </a:spcBef>
              <a:spcAft>
                <a:spcPts val="0"/>
              </a:spcAft>
              <a:buClr>
                <a:schemeClr val="dk1"/>
              </a:buClr>
              <a:buSzPts val="2400"/>
              <a:buFont typeface="Calibri"/>
              <a:buChar char="●"/>
            </a:pPr>
            <a:r>
              <a:rPr lang="en-GB" sz="2400" dirty="0">
                <a:solidFill>
                  <a:schemeClr val="dk1"/>
                </a:solidFill>
                <a:latin typeface="Calibri"/>
                <a:ea typeface="Calibri"/>
                <a:cs typeface="Calibri"/>
                <a:sym typeface="Calibri"/>
              </a:rPr>
              <a:t>The MIP has distinct features in </a:t>
            </a:r>
            <a:r>
              <a:rPr lang="en-GB" sz="2400" dirty="0">
                <a:solidFill>
                  <a:schemeClr val="tx1"/>
                </a:solidFill>
                <a:latin typeface="Calibri"/>
                <a:ea typeface="Calibri"/>
                <a:cs typeface="Calibri"/>
                <a:sym typeface="Calibri"/>
              </a:rPr>
              <a:t>detected charge </a:t>
            </a:r>
            <a:r>
              <a:rPr lang="en-GB" sz="2400" dirty="0">
                <a:solidFill>
                  <a:schemeClr val="dk1"/>
                </a:solidFill>
                <a:latin typeface="Calibri"/>
                <a:ea typeface="Calibri"/>
                <a:cs typeface="Calibri"/>
                <a:sym typeface="Calibri"/>
              </a:rPr>
              <a:t>and </a:t>
            </a:r>
            <a:r>
              <a:rPr lang="en-GB" sz="2400" dirty="0">
                <a:solidFill>
                  <a:schemeClr val="tx1"/>
                </a:solidFill>
                <a:latin typeface="Calibri"/>
                <a:ea typeface="Calibri"/>
                <a:cs typeface="Calibri"/>
                <a:sym typeface="Calibri"/>
              </a:rPr>
              <a:t>cluster</a:t>
            </a:r>
            <a:r>
              <a:rPr lang="en-GB" sz="2400" dirty="0">
                <a:solidFill>
                  <a:schemeClr val="dk1"/>
                </a:solidFill>
                <a:latin typeface="Calibri"/>
                <a:ea typeface="Calibri"/>
                <a:cs typeface="Calibri"/>
                <a:sym typeface="Calibri"/>
              </a:rPr>
              <a:t> size</a:t>
            </a:r>
            <a:endParaRPr sz="1200" dirty="0">
              <a:solidFill>
                <a:schemeClr val="dk1"/>
              </a:solidFill>
              <a:latin typeface="Calibri"/>
              <a:ea typeface="Calibri"/>
              <a:cs typeface="Calibri"/>
              <a:sym typeface="Calibri"/>
            </a:endParaRPr>
          </a:p>
        </p:txBody>
      </p:sp>
      <p:sp>
        <p:nvSpPr>
          <p:cNvPr id="677" name="Google Shape;677;p63"/>
          <p:cNvSpPr txBox="1"/>
          <p:nvPr/>
        </p:nvSpPr>
        <p:spPr>
          <a:xfrm>
            <a:off x="556000" y="4396450"/>
            <a:ext cx="7626900" cy="1662300"/>
          </a:xfrm>
          <a:prstGeom prst="rect">
            <a:avLst/>
          </a:prstGeom>
          <a:noFill/>
          <a:ln>
            <a:noFill/>
          </a:ln>
        </p:spPr>
        <p:txBody>
          <a:bodyPr spcFirstLastPara="1" wrap="square" lIns="91425" tIns="91425" rIns="91425" bIns="91425" anchor="t" anchorCtr="0">
            <a:spAutoFit/>
          </a:bodyPr>
          <a:lstStyle/>
          <a:p>
            <a:pPr marL="457200" lvl="0" indent="-381000" algn="l" rtl="0">
              <a:spcBef>
                <a:spcPts val="0"/>
              </a:spcBef>
              <a:spcAft>
                <a:spcPts val="0"/>
              </a:spcAft>
              <a:buClr>
                <a:schemeClr val="dk1"/>
              </a:buClr>
              <a:buSzPts val="2400"/>
              <a:buFont typeface="Calibri"/>
              <a:buChar char="●"/>
            </a:pPr>
            <a:r>
              <a:rPr lang="en-GB" sz="2400">
                <a:solidFill>
                  <a:schemeClr val="dk1"/>
                </a:solidFill>
                <a:latin typeface="Calibri"/>
                <a:ea typeface="Calibri"/>
                <a:cs typeface="Calibri"/>
                <a:sym typeface="Calibri"/>
              </a:rPr>
              <a:t>One can do a separation of MIPs from photons by applying cuts for the charge and size </a:t>
            </a:r>
            <a:endParaRPr sz="2400">
              <a:solidFill>
                <a:schemeClr val="dk1"/>
              </a:solidFill>
              <a:latin typeface="Calibri"/>
              <a:ea typeface="Calibri"/>
              <a:cs typeface="Calibri"/>
              <a:sym typeface="Calibri"/>
            </a:endParaRPr>
          </a:p>
          <a:p>
            <a:pPr marL="914400" lvl="1" indent="-381000" algn="l" rtl="0">
              <a:spcBef>
                <a:spcPts val="0"/>
              </a:spcBef>
              <a:spcAft>
                <a:spcPts val="0"/>
              </a:spcAft>
              <a:buClr>
                <a:schemeClr val="dk1"/>
              </a:buClr>
              <a:buSzPts val="2400"/>
              <a:buFont typeface="Calibri"/>
              <a:buChar char="○"/>
            </a:pPr>
            <a:r>
              <a:rPr lang="en-GB" sz="2400">
                <a:solidFill>
                  <a:schemeClr val="dk1"/>
                </a:solidFill>
                <a:latin typeface="Calibri"/>
                <a:ea typeface="Calibri"/>
                <a:cs typeface="Calibri"/>
                <a:sym typeface="Calibri"/>
              </a:rPr>
              <a:t>For instance, 200 ADC channel charge and more than 2 pads fired</a:t>
            </a:r>
            <a:endParaRPr sz="24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2853862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7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7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7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681"/>
        <p:cNvGrpSpPr/>
        <p:nvPr/>
      </p:nvGrpSpPr>
      <p:grpSpPr>
        <a:xfrm>
          <a:off x="0" y="0"/>
          <a:ext cx="0" cy="0"/>
          <a:chOff x="0" y="0"/>
          <a:chExt cx="0" cy="0"/>
        </a:xfrm>
      </p:grpSpPr>
      <p:sp>
        <p:nvSpPr>
          <p:cNvPr id="682" name="Google Shape;682;p64"/>
          <p:cNvSpPr txBox="1"/>
          <p:nvPr/>
        </p:nvSpPr>
        <p:spPr>
          <a:xfrm>
            <a:off x="0" y="0"/>
            <a:ext cx="9144000" cy="1077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3200">
                <a:solidFill>
                  <a:srgbClr val="FF0000"/>
                </a:solidFill>
                <a:latin typeface="Calibri"/>
                <a:ea typeface="Calibri"/>
                <a:cs typeface="Calibri"/>
                <a:sym typeface="Calibri"/>
              </a:rPr>
              <a:t>PID in the HMPID</a:t>
            </a:r>
            <a:endParaRPr>
              <a:solidFill>
                <a:schemeClr val="dk1"/>
              </a:solidFill>
            </a:endParaRPr>
          </a:p>
          <a:p>
            <a:pPr marL="0" marR="0" lvl="0" indent="0" algn="ctr" rtl="0">
              <a:lnSpc>
                <a:spcPct val="100000"/>
              </a:lnSpc>
              <a:spcBef>
                <a:spcPts val="0"/>
              </a:spcBef>
              <a:spcAft>
                <a:spcPts val="0"/>
              </a:spcAft>
              <a:buClr>
                <a:srgbClr val="000000"/>
              </a:buClr>
              <a:buSzPts val="3200"/>
              <a:buFont typeface="Arial"/>
              <a:buNone/>
            </a:pPr>
            <a:endParaRPr sz="3200">
              <a:solidFill>
                <a:srgbClr val="FF0000"/>
              </a:solidFill>
              <a:latin typeface="Calibri"/>
              <a:ea typeface="Calibri"/>
              <a:cs typeface="Calibri"/>
              <a:sym typeface="Calibri"/>
            </a:endParaRPr>
          </a:p>
        </p:txBody>
      </p:sp>
      <p:cxnSp>
        <p:nvCxnSpPr>
          <p:cNvPr id="683" name="Google Shape;683;p64"/>
          <p:cNvCxnSpPr/>
          <p:nvPr/>
        </p:nvCxnSpPr>
        <p:spPr>
          <a:xfrm>
            <a:off x="457200" y="609600"/>
            <a:ext cx="7848600" cy="0"/>
          </a:xfrm>
          <a:prstGeom prst="straightConnector1">
            <a:avLst/>
          </a:prstGeom>
          <a:noFill/>
          <a:ln w="44450" cap="flat" cmpd="sng">
            <a:solidFill>
              <a:srgbClr val="FF0000"/>
            </a:solidFill>
            <a:prstDash val="solid"/>
            <a:round/>
            <a:headEnd type="none" w="sm" len="sm"/>
            <a:tailEnd type="none" w="sm" len="sm"/>
          </a:ln>
        </p:spPr>
      </p:cxnSp>
      <p:pic>
        <p:nvPicPr>
          <p:cNvPr id="684" name="Google Shape;684;p64"/>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685" name="Google Shape;685;p64"/>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19</a:t>
            </a:fld>
            <a:endParaRPr sz="1200" b="0" i="0" u="none" strike="noStrike" cap="none">
              <a:solidFill>
                <a:srgbClr val="898989"/>
              </a:solidFill>
              <a:latin typeface="Arial"/>
              <a:ea typeface="Arial"/>
              <a:cs typeface="Arial"/>
              <a:sym typeface="Arial"/>
            </a:endParaRPr>
          </a:p>
        </p:txBody>
      </p:sp>
      <p:sp>
        <p:nvSpPr>
          <p:cNvPr id="686" name="Google Shape;686;p64"/>
          <p:cNvSpPr txBox="1"/>
          <p:nvPr/>
        </p:nvSpPr>
        <p:spPr>
          <a:xfrm>
            <a:off x="885000" y="741825"/>
            <a:ext cx="7420800" cy="677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3200" b="1" dirty="0">
                <a:solidFill>
                  <a:schemeClr val="dk1"/>
                </a:solidFill>
                <a:latin typeface="Calibri"/>
                <a:ea typeface="Calibri"/>
                <a:cs typeface="Calibri"/>
                <a:sym typeface="Calibri"/>
              </a:rPr>
              <a:t>Track-MIP matching</a:t>
            </a:r>
            <a:endParaRPr sz="3200" b="1" dirty="0">
              <a:solidFill>
                <a:schemeClr val="dk1"/>
              </a:solidFill>
              <a:latin typeface="Calibri"/>
              <a:ea typeface="Calibri"/>
              <a:cs typeface="Calibri"/>
              <a:sym typeface="Calibri"/>
            </a:endParaRPr>
          </a:p>
        </p:txBody>
      </p:sp>
      <p:sp>
        <p:nvSpPr>
          <p:cNvPr id="687" name="Google Shape;687;p64"/>
          <p:cNvSpPr/>
          <p:nvPr/>
        </p:nvSpPr>
        <p:spPr>
          <a:xfrm>
            <a:off x="5257300" y="2728875"/>
            <a:ext cx="108600" cy="84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pic>
        <p:nvPicPr>
          <p:cNvPr id="688" name="Google Shape;688;p64"/>
          <p:cNvPicPr preferRelativeResize="0"/>
          <p:nvPr/>
        </p:nvPicPr>
        <p:blipFill rotWithShape="1">
          <a:blip r:embed="rId4">
            <a:alphaModFix/>
          </a:blip>
          <a:srcRect/>
          <a:stretch/>
        </p:blipFill>
        <p:spPr>
          <a:xfrm>
            <a:off x="4572001" y="2292274"/>
            <a:ext cx="4491325" cy="3040425"/>
          </a:xfrm>
          <a:prstGeom prst="rect">
            <a:avLst/>
          </a:prstGeom>
          <a:noFill/>
          <a:ln>
            <a:noFill/>
          </a:ln>
        </p:spPr>
      </p:pic>
      <p:sp>
        <p:nvSpPr>
          <p:cNvPr id="689" name="Google Shape;689;p64"/>
          <p:cNvSpPr txBox="1"/>
          <p:nvPr/>
        </p:nvSpPr>
        <p:spPr>
          <a:xfrm>
            <a:off x="304800" y="2381475"/>
            <a:ext cx="3991200" cy="1108200"/>
          </a:xfrm>
          <a:prstGeom prst="rect">
            <a:avLst/>
          </a:prstGeom>
          <a:noFill/>
          <a:ln>
            <a:noFill/>
          </a:ln>
        </p:spPr>
        <p:txBody>
          <a:bodyPr spcFirstLastPara="1" wrap="square" lIns="91425" tIns="91425" rIns="91425" bIns="91425" anchor="t" anchorCtr="0">
            <a:spAutoFit/>
          </a:bodyPr>
          <a:lstStyle/>
          <a:p>
            <a:pPr marL="457200" lvl="0" indent="-355600" algn="l" rtl="0">
              <a:spcBef>
                <a:spcPts val="0"/>
              </a:spcBef>
              <a:spcAft>
                <a:spcPts val="0"/>
              </a:spcAft>
              <a:buClr>
                <a:schemeClr val="dk1"/>
              </a:buClr>
              <a:buSzPts val="2000"/>
              <a:buFont typeface="Calibri"/>
              <a:buChar char="●"/>
            </a:pPr>
            <a:r>
              <a:rPr lang="en-GB" sz="2000">
                <a:solidFill>
                  <a:schemeClr val="dk1"/>
                </a:solidFill>
                <a:latin typeface="Calibri"/>
                <a:ea typeface="Calibri"/>
                <a:cs typeface="Calibri"/>
                <a:sym typeface="Calibri"/>
              </a:rPr>
              <a:t>The distance from the extrapolated track to the MIP is a crucial parameter for PID</a:t>
            </a:r>
            <a:endParaRPr sz="2000">
              <a:solidFill>
                <a:schemeClr val="dk1"/>
              </a:solidFill>
              <a:latin typeface="Calibri"/>
              <a:ea typeface="Calibri"/>
              <a:cs typeface="Calibri"/>
              <a:sym typeface="Calibri"/>
            </a:endParaRPr>
          </a:p>
        </p:txBody>
      </p:sp>
      <p:sp>
        <p:nvSpPr>
          <p:cNvPr id="690" name="Google Shape;690;p64"/>
          <p:cNvSpPr txBox="1"/>
          <p:nvPr/>
        </p:nvSpPr>
        <p:spPr>
          <a:xfrm>
            <a:off x="304800" y="3790300"/>
            <a:ext cx="4058100" cy="1108200"/>
          </a:xfrm>
          <a:prstGeom prst="rect">
            <a:avLst/>
          </a:prstGeom>
          <a:noFill/>
          <a:ln>
            <a:noFill/>
          </a:ln>
        </p:spPr>
        <p:txBody>
          <a:bodyPr spcFirstLastPara="1" wrap="square" lIns="91425" tIns="91425" rIns="91425" bIns="91425" anchor="t" anchorCtr="0">
            <a:spAutoFit/>
          </a:bodyPr>
          <a:lstStyle/>
          <a:p>
            <a:pPr marL="457200" lvl="0" indent="-355600" algn="l" rtl="0">
              <a:spcBef>
                <a:spcPts val="0"/>
              </a:spcBef>
              <a:spcAft>
                <a:spcPts val="0"/>
              </a:spcAft>
              <a:buClr>
                <a:schemeClr val="dk1"/>
              </a:buClr>
              <a:buSzPts val="2000"/>
              <a:buFont typeface="Calibri"/>
              <a:buChar char="●"/>
            </a:pPr>
            <a:r>
              <a:rPr lang="en-GB" sz="2000">
                <a:solidFill>
                  <a:schemeClr val="dk1"/>
                </a:solidFill>
                <a:latin typeface="Calibri"/>
                <a:ea typeface="Calibri"/>
                <a:cs typeface="Calibri"/>
                <a:sym typeface="Calibri"/>
              </a:rPr>
              <a:t> A cut for the distance is applied; only reconstructing tracks under a certain distance</a:t>
            </a:r>
            <a:endParaRPr sz="20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214245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8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8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9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01"/>
        <p:cNvGrpSpPr/>
        <p:nvPr/>
      </p:nvGrpSpPr>
      <p:grpSpPr>
        <a:xfrm>
          <a:off x="0" y="0"/>
          <a:ext cx="0" cy="0"/>
          <a:chOff x="0" y="0"/>
          <a:chExt cx="0" cy="0"/>
        </a:xfrm>
      </p:grpSpPr>
      <p:sp>
        <p:nvSpPr>
          <p:cNvPr id="402" name="Google Shape;402;p4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r>
              <a:rPr lang="en-GB" sz="1200" b="0" i="0" u="none" strike="noStrike" cap="none">
                <a:solidFill>
                  <a:srgbClr val="898989"/>
                </a:solidFill>
                <a:latin typeface="Arial"/>
                <a:ea typeface="Arial"/>
                <a:cs typeface="Arial"/>
                <a:sym typeface="Arial"/>
              </a:rPr>
              <a:t>2</a:t>
            </a:r>
            <a:endParaRPr/>
          </a:p>
        </p:txBody>
      </p:sp>
      <p:sp>
        <p:nvSpPr>
          <p:cNvPr id="403" name="Google Shape;403;p47"/>
          <p:cNvSpPr txBox="1"/>
          <p:nvPr/>
        </p:nvSpPr>
        <p:spPr>
          <a:xfrm>
            <a:off x="0" y="0"/>
            <a:ext cx="9144000" cy="5850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200"/>
              <a:buFont typeface="Arial"/>
              <a:buNone/>
            </a:pPr>
            <a:r>
              <a:rPr lang="en-GB" sz="3200" b="0" i="0" u="none" strike="noStrike" cap="none">
                <a:solidFill>
                  <a:srgbClr val="FF0000"/>
                </a:solidFill>
                <a:latin typeface="Calibri"/>
                <a:ea typeface="Calibri"/>
                <a:cs typeface="Calibri"/>
                <a:sym typeface="Calibri"/>
              </a:rPr>
              <a:t>Outline</a:t>
            </a:r>
            <a:endParaRPr sz="1400" b="0" i="0" u="none" strike="noStrike" cap="none">
              <a:solidFill>
                <a:srgbClr val="000000"/>
              </a:solidFill>
              <a:latin typeface="Arial"/>
              <a:ea typeface="Arial"/>
              <a:cs typeface="Arial"/>
              <a:sym typeface="Arial"/>
            </a:endParaRPr>
          </a:p>
        </p:txBody>
      </p:sp>
      <p:cxnSp>
        <p:nvCxnSpPr>
          <p:cNvPr id="404" name="Google Shape;404;p47"/>
          <p:cNvCxnSpPr/>
          <p:nvPr/>
        </p:nvCxnSpPr>
        <p:spPr>
          <a:xfrm>
            <a:off x="457200" y="609600"/>
            <a:ext cx="7848600" cy="0"/>
          </a:xfrm>
          <a:prstGeom prst="straightConnector1">
            <a:avLst/>
          </a:prstGeom>
          <a:noFill/>
          <a:ln w="44450" cap="flat" cmpd="sng">
            <a:solidFill>
              <a:srgbClr val="FF0000"/>
            </a:solidFill>
            <a:prstDash val="solid"/>
            <a:round/>
            <a:headEnd type="none" w="sm" len="sm"/>
            <a:tailEnd type="none" w="sm" len="sm"/>
          </a:ln>
        </p:spPr>
      </p:cxnSp>
      <p:pic>
        <p:nvPicPr>
          <p:cNvPr id="405" name="Google Shape;405;p47"/>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406" name="Google Shape;406;p47"/>
          <p:cNvSpPr txBox="1"/>
          <p:nvPr/>
        </p:nvSpPr>
        <p:spPr>
          <a:xfrm>
            <a:off x="533400" y="2142850"/>
            <a:ext cx="7772400" cy="2862282"/>
          </a:xfrm>
          <a:prstGeom prst="rect">
            <a:avLst/>
          </a:prstGeom>
          <a:noFill/>
          <a:ln>
            <a:noFill/>
          </a:ln>
        </p:spPr>
        <p:txBody>
          <a:bodyPr spcFirstLastPara="1" wrap="square" lIns="91425" tIns="45700" rIns="91425" bIns="45700" anchor="t" anchorCtr="0">
            <a:spAutoFit/>
          </a:bodyPr>
          <a:lstStyle/>
          <a:p>
            <a:pPr marL="0" lvl="0" indent="0" algn="l" rtl="0">
              <a:spcBef>
                <a:spcPts val="0"/>
              </a:spcBef>
              <a:spcAft>
                <a:spcPts val="0"/>
              </a:spcAft>
              <a:buNone/>
            </a:pPr>
            <a:endParaRPr sz="2000" dirty="0">
              <a:solidFill>
                <a:schemeClr val="dk1"/>
              </a:solidFill>
            </a:endParaRPr>
          </a:p>
          <a:p>
            <a:pPr marL="457200" lvl="0" indent="-355600" algn="l" rtl="0">
              <a:spcBef>
                <a:spcPts val="0"/>
              </a:spcBef>
              <a:spcAft>
                <a:spcPts val="0"/>
              </a:spcAft>
              <a:buClr>
                <a:schemeClr val="dk1"/>
              </a:buClr>
              <a:buSzPts val="2000"/>
              <a:buChar char="●"/>
            </a:pPr>
            <a:r>
              <a:rPr lang="en-GB" sz="2000" dirty="0">
                <a:solidFill>
                  <a:schemeClr val="dk1"/>
                </a:solidFill>
              </a:rPr>
              <a:t>HMPID Description</a:t>
            </a:r>
            <a:endParaRPr sz="2000" dirty="0">
              <a:solidFill>
                <a:schemeClr val="dk1"/>
              </a:solidFill>
            </a:endParaRPr>
          </a:p>
          <a:p>
            <a:pPr marL="457200" lvl="0" indent="0" algn="l" rtl="0">
              <a:spcBef>
                <a:spcPts val="0"/>
              </a:spcBef>
              <a:spcAft>
                <a:spcPts val="0"/>
              </a:spcAft>
              <a:buNone/>
            </a:pPr>
            <a:endParaRPr sz="2000" dirty="0">
              <a:solidFill>
                <a:schemeClr val="dk1"/>
              </a:solidFill>
            </a:endParaRPr>
          </a:p>
          <a:p>
            <a:pPr marL="457200" lvl="0" indent="-355600" algn="l" rtl="0">
              <a:spcBef>
                <a:spcPts val="0"/>
              </a:spcBef>
              <a:spcAft>
                <a:spcPts val="0"/>
              </a:spcAft>
              <a:buClr>
                <a:schemeClr val="dk1"/>
              </a:buClr>
              <a:buSzPts val="2000"/>
              <a:buChar char="●"/>
            </a:pPr>
            <a:r>
              <a:rPr lang="en-GB" sz="2000" dirty="0">
                <a:solidFill>
                  <a:schemeClr val="dk1"/>
                </a:solidFill>
              </a:rPr>
              <a:t>HMPID structure</a:t>
            </a:r>
            <a:endParaRPr sz="2000" dirty="0">
              <a:solidFill>
                <a:schemeClr val="dk1"/>
              </a:solidFill>
            </a:endParaRPr>
          </a:p>
          <a:p>
            <a:pPr marL="457200" lvl="0" indent="0" algn="l" rtl="0">
              <a:spcBef>
                <a:spcPts val="0"/>
              </a:spcBef>
              <a:spcAft>
                <a:spcPts val="0"/>
              </a:spcAft>
              <a:buNone/>
            </a:pPr>
            <a:endParaRPr sz="2000" dirty="0">
              <a:solidFill>
                <a:schemeClr val="dk1"/>
              </a:solidFill>
            </a:endParaRPr>
          </a:p>
          <a:p>
            <a:pPr marL="457200" lvl="0" indent="-355600" algn="l" rtl="0">
              <a:spcBef>
                <a:spcPts val="0"/>
              </a:spcBef>
              <a:spcAft>
                <a:spcPts val="0"/>
              </a:spcAft>
              <a:buClr>
                <a:schemeClr val="dk1"/>
              </a:buClr>
              <a:buSzPts val="2000"/>
              <a:buChar char="●"/>
            </a:pPr>
            <a:r>
              <a:rPr lang="en-GB" sz="2000" dirty="0">
                <a:solidFill>
                  <a:schemeClr val="dk1"/>
                </a:solidFill>
              </a:rPr>
              <a:t>Particle </a:t>
            </a:r>
            <a:r>
              <a:rPr lang="en-GB" sz="2000" dirty="0" err="1">
                <a:solidFill>
                  <a:schemeClr val="dk1"/>
                </a:solidFill>
              </a:rPr>
              <a:t>IDentification</a:t>
            </a:r>
            <a:r>
              <a:rPr lang="en-GB" sz="2000" dirty="0">
                <a:solidFill>
                  <a:schemeClr val="dk1"/>
                </a:solidFill>
              </a:rPr>
              <a:t> (</a:t>
            </a:r>
            <a:r>
              <a:rPr lang="en-GB" sz="2000" b="1" dirty="0">
                <a:solidFill>
                  <a:schemeClr val="dk1"/>
                </a:solidFill>
              </a:rPr>
              <a:t>PID</a:t>
            </a:r>
            <a:r>
              <a:rPr lang="en-GB" sz="2000" dirty="0">
                <a:solidFill>
                  <a:schemeClr val="dk1"/>
                </a:solidFill>
              </a:rPr>
              <a:t>) in the HMPID</a:t>
            </a:r>
            <a:endParaRPr sz="2000" dirty="0">
              <a:solidFill>
                <a:schemeClr val="dk1"/>
              </a:solidFill>
            </a:endParaRPr>
          </a:p>
          <a:p>
            <a:pPr marL="457200" lvl="0" indent="0" algn="l" rtl="0">
              <a:spcBef>
                <a:spcPts val="0"/>
              </a:spcBef>
              <a:spcAft>
                <a:spcPts val="0"/>
              </a:spcAft>
              <a:buNone/>
            </a:pPr>
            <a:endParaRPr sz="2000" dirty="0">
              <a:solidFill>
                <a:schemeClr val="dk1"/>
              </a:solidFill>
            </a:endParaRPr>
          </a:p>
          <a:p>
            <a:pPr marL="457200" lvl="0" indent="-355600" algn="l" rtl="0">
              <a:spcBef>
                <a:spcPts val="0"/>
              </a:spcBef>
              <a:spcAft>
                <a:spcPts val="0"/>
              </a:spcAft>
              <a:buClr>
                <a:schemeClr val="dk1"/>
              </a:buClr>
              <a:buSzPts val="2000"/>
              <a:buChar char="●"/>
            </a:pPr>
            <a:r>
              <a:rPr lang="en-GB" sz="2000" dirty="0">
                <a:solidFill>
                  <a:schemeClr val="dk1"/>
                </a:solidFill>
              </a:rPr>
              <a:t>Current PID algorithm in the HMPID</a:t>
            </a:r>
            <a:endParaRPr sz="2000" dirty="0">
              <a:solidFill>
                <a:schemeClr val="dk1"/>
              </a:solidFill>
            </a:endParaRPr>
          </a:p>
          <a:p>
            <a:pPr marL="457200" lvl="0" indent="0" algn="l" rtl="0">
              <a:spcBef>
                <a:spcPts val="0"/>
              </a:spcBef>
              <a:spcAft>
                <a:spcPts val="0"/>
              </a:spcAft>
              <a:buNone/>
            </a:pPr>
            <a:endParaRPr sz="2000" dirty="0">
              <a:solidFill>
                <a:schemeClr val="dk1"/>
              </a:solidFill>
            </a:endParaRPr>
          </a:p>
        </p:txBody>
      </p:sp>
      <p:sp>
        <p:nvSpPr>
          <p:cNvPr id="407" name="Google Shape;407;p47"/>
          <p:cNvSpPr txBox="1"/>
          <p:nvPr/>
        </p:nvSpPr>
        <p:spPr>
          <a:xfrm>
            <a:off x="1714500" y="912276"/>
            <a:ext cx="4572000" cy="3078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30671899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Shape 694"/>
        <p:cNvGrpSpPr/>
        <p:nvPr/>
      </p:nvGrpSpPr>
      <p:grpSpPr>
        <a:xfrm>
          <a:off x="0" y="0"/>
          <a:ext cx="0" cy="0"/>
          <a:chOff x="0" y="0"/>
          <a:chExt cx="0" cy="0"/>
        </a:xfrm>
      </p:grpSpPr>
      <p:pic>
        <p:nvPicPr>
          <p:cNvPr id="695" name="Google Shape;695;p65"/>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696" name="Google Shape;696;p65"/>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20</a:t>
            </a:fld>
            <a:endParaRPr sz="1200" b="0" i="0" u="none" strike="noStrike" cap="none">
              <a:solidFill>
                <a:srgbClr val="898989"/>
              </a:solidFill>
              <a:latin typeface="Arial"/>
              <a:ea typeface="Arial"/>
              <a:cs typeface="Arial"/>
              <a:sym typeface="Arial"/>
            </a:endParaRPr>
          </a:p>
        </p:txBody>
      </p:sp>
      <p:sp>
        <p:nvSpPr>
          <p:cNvPr id="697" name="Google Shape;697;p65"/>
          <p:cNvSpPr txBox="1"/>
          <p:nvPr/>
        </p:nvSpPr>
        <p:spPr>
          <a:xfrm>
            <a:off x="885000" y="741825"/>
            <a:ext cx="7420800" cy="677078"/>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Clr>
                <a:schemeClr val="dk1"/>
              </a:buClr>
              <a:buSzPts val="1100"/>
              <a:buFont typeface="Arial"/>
              <a:buNone/>
            </a:pPr>
            <a:r>
              <a:rPr lang="en-GB" sz="3200" b="1" dirty="0">
                <a:solidFill>
                  <a:schemeClr val="dk1"/>
                </a:solidFill>
                <a:latin typeface="Calibri"/>
                <a:ea typeface="Calibri"/>
                <a:cs typeface="Calibri"/>
                <a:sym typeface="Calibri"/>
              </a:rPr>
              <a:t>PID : Parameters</a:t>
            </a:r>
            <a:endParaRPr sz="3200" b="1" dirty="0">
              <a:solidFill>
                <a:schemeClr val="dk1"/>
              </a:solidFill>
              <a:latin typeface="Calibri"/>
              <a:ea typeface="Calibri"/>
              <a:cs typeface="Calibri"/>
              <a:sym typeface="Calibri"/>
            </a:endParaRPr>
          </a:p>
        </p:txBody>
      </p:sp>
      <p:sp>
        <p:nvSpPr>
          <p:cNvPr id="698" name="Google Shape;698;p65"/>
          <p:cNvSpPr/>
          <p:nvPr/>
        </p:nvSpPr>
        <p:spPr>
          <a:xfrm>
            <a:off x="5257300" y="2728875"/>
            <a:ext cx="108600" cy="84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699" name="Google Shape;699;p65"/>
          <p:cNvSpPr txBox="1"/>
          <p:nvPr/>
        </p:nvSpPr>
        <p:spPr>
          <a:xfrm>
            <a:off x="358500" y="1551144"/>
            <a:ext cx="8172600" cy="11391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u="sng">
                <a:solidFill>
                  <a:schemeClr val="dk1"/>
                </a:solidFill>
              </a:rPr>
              <a:t>Track impact</a:t>
            </a:r>
            <a:r>
              <a:rPr lang="en-GB" sz="1800" b="0" i="0" u="sng">
                <a:solidFill>
                  <a:schemeClr val="dk1"/>
                </a:solidFill>
                <a:latin typeface="Arial"/>
                <a:ea typeface="Arial"/>
                <a:cs typeface="Arial"/>
                <a:sym typeface="Arial"/>
              </a:rPr>
              <a:t> parameters</a:t>
            </a:r>
            <a:br>
              <a:rPr lang="en-GB" sz="1800">
                <a:solidFill>
                  <a:schemeClr val="dk1"/>
                </a:solidFill>
                <a:latin typeface="Arial"/>
                <a:ea typeface="Arial"/>
                <a:cs typeface="Arial"/>
                <a:sym typeface="Arial"/>
              </a:rPr>
            </a:br>
            <a:br>
              <a:rPr lang="en-GB" sz="1800">
                <a:solidFill>
                  <a:schemeClr val="dk1"/>
                </a:solidFill>
                <a:latin typeface="Arial"/>
                <a:ea typeface="Arial"/>
                <a:cs typeface="Arial"/>
                <a:sym typeface="Arial"/>
              </a:rPr>
            </a:br>
            <a:endParaRPr/>
          </a:p>
          <a:p>
            <a:pPr marL="0" marR="0" lvl="0" indent="0" algn="l" rtl="0">
              <a:spcBef>
                <a:spcPts val="0"/>
              </a:spcBef>
              <a:spcAft>
                <a:spcPts val="0"/>
              </a:spcAft>
              <a:buNone/>
            </a:pPr>
            <a:endParaRPr sz="1800" b="0" i="0" u="sng">
              <a:solidFill>
                <a:schemeClr val="dk1"/>
              </a:solidFill>
              <a:latin typeface="Arial"/>
              <a:ea typeface="Arial"/>
              <a:cs typeface="Arial"/>
              <a:sym typeface="Arial"/>
            </a:endParaRPr>
          </a:p>
        </p:txBody>
      </p:sp>
      <p:sp>
        <p:nvSpPr>
          <p:cNvPr id="700" name="Google Shape;700;p65"/>
          <p:cNvSpPr txBox="1"/>
          <p:nvPr/>
        </p:nvSpPr>
        <p:spPr>
          <a:xfrm>
            <a:off x="358499" y="2932071"/>
            <a:ext cx="4572000" cy="9234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u="sng">
              <a:solidFill>
                <a:schemeClr val="dk1"/>
              </a:solidFill>
            </a:endParaRPr>
          </a:p>
          <a:p>
            <a:pPr marL="0" marR="0" lvl="0" indent="0" algn="l" rtl="0">
              <a:spcBef>
                <a:spcPts val="0"/>
              </a:spcBef>
              <a:spcAft>
                <a:spcPts val="0"/>
              </a:spcAft>
              <a:buNone/>
            </a:pPr>
            <a:r>
              <a:rPr lang="en-GB" sz="1800" u="sng">
                <a:solidFill>
                  <a:schemeClr val="dk1"/>
                </a:solidFill>
              </a:rPr>
              <a:t>Track</a:t>
            </a:r>
            <a:r>
              <a:rPr lang="en-GB" sz="1800" b="0" i="0" u="sng">
                <a:solidFill>
                  <a:schemeClr val="dk1"/>
                </a:solidFill>
                <a:latin typeface="Arial"/>
                <a:ea typeface="Arial"/>
                <a:cs typeface="Arial"/>
                <a:sym typeface="Arial"/>
              </a:rPr>
              <a:t> parameters</a:t>
            </a:r>
            <a:br>
              <a:rPr lang="en-GB" sz="1800">
                <a:solidFill>
                  <a:schemeClr val="dk1"/>
                </a:solidFill>
                <a:latin typeface="Arial"/>
                <a:ea typeface="Arial"/>
                <a:cs typeface="Arial"/>
                <a:sym typeface="Arial"/>
              </a:rPr>
            </a:br>
            <a:endParaRPr sz="1800">
              <a:solidFill>
                <a:schemeClr val="dk1"/>
              </a:solidFill>
            </a:endParaRPr>
          </a:p>
        </p:txBody>
      </p:sp>
      <p:sp>
        <p:nvSpPr>
          <p:cNvPr id="701" name="Google Shape;701;p65"/>
          <p:cNvSpPr txBox="1"/>
          <p:nvPr/>
        </p:nvSpPr>
        <p:spPr>
          <a:xfrm>
            <a:off x="358500" y="4277973"/>
            <a:ext cx="4572000" cy="3693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a:solidFill>
                <a:schemeClr val="dk1"/>
              </a:solidFill>
              <a:latin typeface="Courier New"/>
              <a:ea typeface="Courier New"/>
              <a:cs typeface="Courier New"/>
              <a:sym typeface="Courier New"/>
            </a:endParaRPr>
          </a:p>
        </p:txBody>
      </p:sp>
      <p:sp>
        <p:nvSpPr>
          <p:cNvPr id="702" name="Google Shape;702;p65"/>
          <p:cNvSpPr txBox="1"/>
          <p:nvPr/>
        </p:nvSpPr>
        <p:spPr>
          <a:xfrm>
            <a:off x="344125" y="2657000"/>
            <a:ext cx="42348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a:solidFill>
                  <a:schemeClr val="dk1"/>
                </a:solidFill>
                <a:latin typeface="Courier New"/>
                <a:ea typeface="Courier New"/>
                <a:cs typeface="Courier New"/>
                <a:sym typeface="Courier New"/>
              </a:rPr>
              <a:t>• </a:t>
            </a:r>
            <a:r>
              <a:rPr lang="en-GB" sz="1800">
                <a:solidFill>
                  <a:schemeClr val="dk1"/>
                </a:solidFill>
              </a:rPr>
              <a:t>MIP position </a:t>
            </a:r>
            <a:r>
              <a:rPr lang="en-GB" sz="1800" i="1">
                <a:solidFill>
                  <a:schemeClr val="dk1"/>
                </a:solidFill>
              </a:rPr>
              <a:t>(</a:t>
            </a:r>
            <a:r>
              <a:rPr lang="en-GB" sz="1800" i="1">
                <a:solidFill>
                  <a:schemeClr val="dk1"/>
                </a:solidFill>
                <a:latin typeface="Calibri"/>
                <a:ea typeface="Calibri"/>
                <a:cs typeface="Calibri"/>
                <a:sym typeface="Calibri"/>
              </a:rPr>
              <a:t>x</a:t>
            </a:r>
            <a:r>
              <a:rPr lang="en-GB" sz="1800" i="1" baseline="-25000">
                <a:solidFill>
                  <a:schemeClr val="dk1"/>
                </a:solidFill>
                <a:latin typeface="Calibri"/>
                <a:ea typeface="Calibri"/>
                <a:cs typeface="Calibri"/>
                <a:sym typeface="Calibri"/>
              </a:rPr>
              <a:t>p</a:t>
            </a:r>
            <a:r>
              <a:rPr lang="en-GB" sz="1800" i="1">
                <a:solidFill>
                  <a:schemeClr val="dk1"/>
                </a:solidFill>
                <a:latin typeface="Calibri"/>
                <a:ea typeface="Calibri"/>
                <a:cs typeface="Calibri"/>
                <a:sym typeface="Calibri"/>
              </a:rPr>
              <a:t>, y</a:t>
            </a:r>
            <a:r>
              <a:rPr lang="en-GB" sz="1800" i="1" baseline="-25000">
                <a:solidFill>
                  <a:schemeClr val="dk1"/>
                </a:solidFill>
                <a:latin typeface="Calibri"/>
                <a:ea typeface="Calibri"/>
                <a:cs typeface="Calibri"/>
                <a:sym typeface="Calibri"/>
              </a:rPr>
              <a:t>p</a:t>
            </a:r>
            <a:r>
              <a:rPr lang="en-GB" sz="1800" i="1">
                <a:solidFill>
                  <a:schemeClr val="dk1"/>
                </a:solidFill>
                <a:latin typeface="Calibri"/>
                <a:ea typeface="Calibri"/>
                <a:cs typeface="Calibri"/>
                <a:sym typeface="Calibri"/>
              </a:rPr>
              <a:t>)</a:t>
            </a:r>
            <a:r>
              <a:rPr lang="en-GB" sz="1600">
                <a:solidFill>
                  <a:schemeClr val="dk1"/>
                </a:solidFill>
                <a:latin typeface="Calibri"/>
                <a:ea typeface="Calibri"/>
                <a:cs typeface="Calibri"/>
                <a:sym typeface="Calibri"/>
              </a:rPr>
              <a:t> </a:t>
            </a:r>
            <a:r>
              <a:rPr lang="en-GB" sz="1800">
                <a:solidFill>
                  <a:schemeClr val="dk1"/>
                </a:solidFill>
              </a:rPr>
              <a:t>in PC-plane</a:t>
            </a:r>
            <a:endParaRPr/>
          </a:p>
        </p:txBody>
      </p:sp>
      <p:sp>
        <p:nvSpPr>
          <p:cNvPr id="703" name="Google Shape;703;p65"/>
          <p:cNvSpPr txBox="1"/>
          <p:nvPr/>
        </p:nvSpPr>
        <p:spPr>
          <a:xfrm>
            <a:off x="334300" y="2043725"/>
            <a:ext cx="3000000" cy="738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a:solidFill>
                  <a:schemeClr val="dk1"/>
                </a:solidFill>
                <a:latin typeface="Courier New"/>
                <a:ea typeface="Courier New"/>
                <a:cs typeface="Courier New"/>
                <a:sym typeface="Courier New"/>
              </a:rPr>
              <a:t>• </a:t>
            </a:r>
            <a:r>
              <a:rPr lang="en-GB" sz="1800">
                <a:solidFill>
                  <a:schemeClr val="dk1"/>
                </a:solidFill>
              </a:rPr>
              <a:t>Impact point on RAD</a:t>
            </a:r>
            <a:endParaRPr sz="1800">
              <a:solidFill>
                <a:schemeClr val="dk1"/>
              </a:solidFill>
            </a:endParaRPr>
          </a:p>
          <a:p>
            <a:pPr marL="0" lvl="0" indent="457200" algn="l" rtl="0">
              <a:spcBef>
                <a:spcPts val="0"/>
              </a:spcBef>
              <a:spcAft>
                <a:spcPts val="0"/>
              </a:spcAft>
              <a:buNone/>
            </a:pPr>
            <a:r>
              <a:rPr lang="en-GB" sz="1800" b="1">
                <a:solidFill>
                  <a:schemeClr val="dk1"/>
                </a:solidFill>
              </a:rPr>
              <a:t>→ Extrapolated to PC</a:t>
            </a:r>
            <a:endParaRPr sz="1800">
              <a:solidFill>
                <a:schemeClr val="dk1"/>
              </a:solidFill>
            </a:endParaRPr>
          </a:p>
        </p:txBody>
      </p:sp>
      <p:pic>
        <p:nvPicPr>
          <p:cNvPr id="704" name="Google Shape;704;p65"/>
          <p:cNvPicPr preferRelativeResize="0"/>
          <p:nvPr/>
        </p:nvPicPr>
        <p:blipFill rotWithShape="1">
          <a:blip r:embed="rId4">
            <a:alphaModFix/>
          </a:blip>
          <a:srcRect l="52033" t="6467" r="11052" b="24361"/>
          <a:stretch/>
        </p:blipFill>
        <p:spPr>
          <a:xfrm>
            <a:off x="5305800" y="4098175"/>
            <a:ext cx="3000000" cy="2581125"/>
          </a:xfrm>
          <a:prstGeom prst="rect">
            <a:avLst/>
          </a:prstGeom>
          <a:noFill/>
          <a:ln>
            <a:noFill/>
          </a:ln>
        </p:spPr>
      </p:pic>
      <p:sp>
        <p:nvSpPr>
          <p:cNvPr id="705" name="Google Shape;705;p65"/>
          <p:cNvSpPr txBox="1"/>
          <p:nvPr/>
        </p:nvSpPr>
        <p:spPr>
          <a:xfrm>
            <a:off x="410500" y="4464450"/>
            <a:ext cx="5976000" cy="1569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b="1" u="sng">
                <a:solidFill>
                  <a:schemeClr val="dk1"/>
                </a:solidFill>
                <a:latin typeface="Calibri"/>
                <a:ea typeface="Calibri"/>
                <a:cs typeface="Calibri"/>
                <a:sym typeface="Calibri"/>
              </a:rPr>
              <a:t>Cluster map</a:t>
            </a:r>
            <a:endParaRPr sz="1800" b="1" u="sng">
              <a:solidFill>
                <a:schemeClr val="dk1"/>
              </a:solidFill>
              <a:latin typeface="Calibri"/>
              <a:ea typeface="Calibri"/>
              <a:cs typeface="Calibri"/>
              <a:sym typeface="Calibri"/>
            </a:endParaRPr>
          </a:p>
          <a:p>
            <a:pPr marL="0" lvl="0" indent="0" algn="l" rtl="0">
              <a:spcBef>
                <a:spcPts val="0"/>
              </a:spcBef>
              <a:spcAft>
                <a:spcPts val="0"/>
              </a:spcAft>
              <a:buNone/>
            </a:pPr>
            <a:r>
              <a:rPr lang="en-GB" sz="1800">
                <a:solidFill>
                  <a:schemeClr val="dk1"/>
                </a:solidFill>
                <a:latin typeface="Calibri"/>
                <a:ea typeface="Calibri"/>
                <a:cs typeface="Calibri"/>
                <a:sym typeface="Calibri"/>
              </a:rPr>
              <a:t>All clusters in a given chamber of an event</a:t>
            </a:r>
            <a:endParaRPr sz="1800">
              <a:solidFill>
                <a:schemeClr val="dk1"/>
              </a:solidFill>
              <a:latin typeface="Calibri"/>
              <a:ea typeface="Calibri"/>
              <a:cs typeface="Calibri"/>
              <a:sym typeface="Calibri"/>
            </a:endParaRPr>
          </a:p>
          <a:p>
            <a:pPr marL="0" lvl="0" indent="0" algn="l" rtl="0">
              <a:spcBef>
                <a:spcPts val="0"/>
              </a:spcBef>
              <a:spcAft>
                <a:spcPts val="0"/>
              </a:spcAft>
              <a:buNone/>
            </a:pPr>
            <a:endParaRPr sz="1800">
              <a:solidFill>
                <a:schemeClr val="dk1"/>
              </a:solidFill>
              <a:latin typeface="Calibri"/>
              <a:ea typeface="Calibri"/>
              <a:cs typeface="Calibri"/>
              <a:sym typeface="Calibri"/>
            </a:endParaRPr>
          </a:p>
          <a:p>
            <a:pPr marL="0" lvl="0" indent="0" algn="l" rtl="0">
              <a:spcBef>
                <a:spcPts val="0"/>
              </a:spcBef>
              <a:spcAft>
                <a:spcPts val="0"/>
              </a:spcAft>
              <a:buNone/>
            </a:pPr>
            <a:endParaRPr sz="1800">
              <a:solidFill>
                <a:schemeClr val="dk1"/>
              </a:solidFill>
              <a:latin typeface="Calibri"/>
              <a:ea typeface="Calibri"/>
              <a:cs typeface="Calibri"/>
              <a:sym typeface="Calibri"/>
            </a:endParaRPr>
          </a:p>
          <a:p>
            <a:pPr marL="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06" name="Google Shape;706;p65"/>
          <p:cNvSpPr txBox="1"/>
          <p:nvPr/>
        </p:nvSpPr>
        <p:spPr>
          <a:xfrm>
            <a:off x="457200" y="5124625"/>
            <a:ext cx="4983300" cy="184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a:solidFill>
                  <a:schemeClr val="dk1"/>
                </a:solidFill>
                <a:latin typeface="Calibri"/>
                <a:ea typeface="Calibri"/>
                <a:cs typeface="Calibri"/>
                <a:sym typeface="Calibri"/>
              </a:rPr>
              <a:t>Clusters have numerous features, most important : </a:t>
            </a:r>
            <a:endParaRPr sz="1800">
              <a:solidFill>
                <a:schemeClr val="dk1"/>
              </a:solidFill>
              <a:latin typeface="Calibri"/>
              <a:ea typeface="Calibri"/>
              <a:cs typeface="Calibri"/>
              <a:sym typeface="Calibri"/>
            </a:endParaRPr>
          </a:p>
          <a:p>
            <a:pPr marL="457200" lvl="0" indent="-342900" algn="l" rtl="0">
              <a:spcBef>
                <a:spcPts val="0"/>
              </a:spcBef>
              <a:spcAft>
                <a:spcPts val="0"/>
              </a:spcAft>
              <a:buClr>
                <a:schemeClr val="dk1"/>
              </a:buClr>
              <a:buSzPts val="1800"/>
              <a:buFont typeface="Calibri"/>
              <a:buChar char="●"/>
            </a:pPr>
            <a:r>
              <a:rPr lang="en-GB" sz="1800">
                <a:solidFill>
                  <a:schemeClr val="dk1"/>
                </a:solidFill>
                <a:latin typeface="Calibri"/>
                <a:ea typeface="Calibri"/>
                <a:cs typeface="Calibri"/>
                <a:sym typeface="Calibri"/>
              </a:rPr>
              <a:t>size (number of pads fired) </a:t>
            </a:r>
            <a:endParaRPr sz="1800">
              <a:solidFill>
                <a:schemeClr val="dk1"/>
              </a:solidFill>
              <a:latin typeface="Calibri"/>
              <a:ea typeface="Calibri"/>
              <a:cs typeface="Calibri"/>
              <a:sym typeface="Calibri"/>
            </a:endParaRPr>
          </a:p>
          <a:p>
            <a:pPr marL="457200" lvl="0" indent="-342900" algn="l" rtl="0">
              <a:spcBef>
                <a:spcPts val="0"/>
              </a:spcBef>
              <a:spcAft>
                <a:spcPts val="0"/>
              </a:spcAft>
              <a:buClr>
                <a:schemeClr val="dk1"/>
              </a:buClr>
              <a:buSzPts val="1800"/>
              <a:buFont typeface="Calibri"/>
              <a:buChar char="●"/>
            </a:pPr>
            <a:r>
              <a:rPr lang="en-GB" sz="1800">
                <a:solidFill>
                  <a:schemeClr val="dk1"/>
                </a:solidFill>
                <a:latin typeface="Calibri"/>
                <a:ea typeface="Calibri"/>
                <a:cs typeface="Calibri"/>
                <a:sym typeface="Calibri"/>
              </a:rPr>
              <a:t>Charge</a:t>
            </a:r>
            <a:endParaRPr sz="1800">
              <a:solidFill>
                <a:schemeClr val="dk1"/>
              </a:solidFill>
              <a:latin typeface="Calibri"/>
              <a:ea typeface="Calibri"/>
              <a:cs typeface="Calibri"/>
              <a:sym typeface="Calibri"/>
            </a:endParaRPr>
          </a:p>
          <a:p>
            <a:pPr marL="457200" lvl="0" indent="-342900" algn="l" rtl="0">
              <a:spcBef>
                <a:spcPts val="0"/>
              </a:spcBef>
              <a:spcAft>
                <a:spcPts val="0"/>
              </a:spcAft>
              <a:buClr>
                <a:schemeClr val="dk1"/>
              </a:buClr>
              <a:buSzPts val="1800"/>
              <a:buFont typeface="Calibri"/>
              <a:buChar char="●"/>
            </a:pPr>
            <a:r>
              <a:rPr lang="en-GB" sz="1800">
                <a:solidFill>
                  <a:schemeClr val="dk1"/>
                </a:solidFill>
                <a:latin typeface="Calibri"/>
                <a:ea typeface="Calibri"/>
                <a:cs typeface="Calibri"/>
                <a:sym typeface="Calibri"/>
              </a:rPr>
              <a:t>Position </a:t>
            </a:r>
            <a:r>
              <a:rPr lang="en-GB" sz="1800" i="1">
                <a:solidFill>
                  <a:schemeClr val="dk1"/>
                </a:solidFill>
                <a:latin typeface="Calibri"/>
                <a:ea typeface="Calibri"/>
                <a:cs typeface="Calibri"/>
                <a:sym typeface="Calibri"/>
              </a:rPr>
              <a:t>(x, y)</a:t>
            </a:r>
            <a:endParaRPr sz="1800" i="1">
              <a:solidFill>
                <a:schemeClr val="dk1"/>
              </a:solidFill>
              <a:latin typeface="Calibri"/>
              <a:ea typeface="Calibri"/>
              <a:cs typeface="Calibri"/>
              <a:sym typeface="Calibri"/>
            </a:endParaRPr>
          </a:p>
          <a:p>
            <a:pPr marL="0" lvl="0" indent="0" algn="l" rtl="0">
              <a:spcBef>
                <a:spcPts val="0"/>
              </a:spcBef>
              <a:spcAft>
                <a:spcPts val="0"/>
              </a:spcAft>
              <a:buNone/>
            </a:pPr>
            <a:endParaRPr sz="1800">
              <a:solidFill>
                <a:schemeClr val="dk1"/>
              </a:solidFill>
              <a:latin typeface="Calibri"/>
              <a:ea typeface="Calibri"/>
              <a:cs typeface="Calibri"/>
              <a:sym typeface="Calibri"/>
            </a:endParaRPr>
          </a:p>
          <a:p>
            <a:pPr marL="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07" name="Google Shape;707;p65"/>
          <p:cNvSpPr txBox="1"/>
          <p:nvPr/>
        </p:nvSpPr>
        <p:spPr>
          <a:xfrm>
            <a:off x="334300" y="3449125"/>
            <a:ext cx="3574312" cy="1077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dirty="0">
                <a:solidFill>
                  <a:schemeClr val="dk1"/>
                </a:solidFill>
                <a:latin typeface="Courier New"/>
                <a:ea typeface="Courier New"/>
                <a:cs typeface="Courier New"/>
                <a:sym typeface="Courier New"/>
              </a:rPr>
              <a:t>• </a:t>
            </a:r>
            <a:r>
              <a:rPr lang="en-GB" sz="1800" dirty="0">
                <a:solidFill>
                  <a:schemeClr val="dk1"/>
                </a:solidFill>
              </a:rPr>
              <a:t>Track azimuthal angle</a:t>
            </a:r>
            <a:r>
              <a:rPr lang="en-GB" sz="2000" dirty="0">
                <a:solidFill>
                  <a:schemeClr val="dk1"/>
                </a:solidFill>
                <a:latin typeface="Times New Roman"/>
                <a:ea typeface="Times New Roman"/>
                <a:cs typeface="Times New Roman"/>
                <a:sym typeface="Times New Roman"/>
              </a:rPr>
              <a:t> </a:t>
            </a:r>
            <a:r>
              <a:rPr lang="en-GB" sz="2000" i="1" dirty="0" err="1">
                <a:solidFill>
                  <a:schemeClr val="dk1"/>
                </a:solidFill>
                <a:latin typeface="Noto Sans Symbols"/>
                <a:ea typeface="Noto Sans Symbols"/>
                <a:cs typeface="Noto Sans Symbols"/>
                <a:sym typeface="Noto Sans Symbols"/>
              </a:rPr>
              <a:t>ϕ</a:t>
            </a:r>
            <a:r>
              <a:rPr lang="en-GB" sz="2000" i="1" baseline="-25000" dirty="0" err="1">
                <a:solidFill>
                  <a:schemeClr val="dk1"/>
                </a:solidFill>
                <a:latin typeface="Times New Roman"/>
                <a:ea typeface="Times New Roman"/>
                <a:cs typeface="Times New Roman"/>
                <a:sym typeface="Times New Roman"/>
              </a:rPr>
              <a:t>p</a:t>
            </a:r>
            <a:endParaRPr sz="1800" i="1" dirty="0">
              <a:solidFill>
                <a:schemeClr val="dk1"/>
              </a:solidFill>
            </a:endParaRPr>
          </a:p>
          <a:p>
            <a:pPr marL="0" lvl="0" indent="0" algn="l" rtl="0">
              <a:spcBef>
                <a:spcPts val="0"/>
              </a:spcBef>
              <a:spcAft>
                <a:spcPts val="0"/>
              </a:spcAft>
              <a:buNone/>
            </a:pPr>
            <a:r>
              <a:rPr lang="en-GB" sz="1800" dirty="0">
                <a:solidFill>
                  <a:schemeClr val="dk1"/>
                </a:solidFill>
                <a:latin typeface="Courier New"/>
                <a:ea typeface="Courier New"/>
                <a:cs typeface="Courier New"/>
                <a:sym typeface="Courier New"/>
              </a:rPr>
              <a:t>• </a:t>
            </a:r>
            <a:r>
              <a:rPr lang="en-GB" sz="1800" dirty="0">
                <a:solidFill>
                  <a:schemeClr val="dk1"/>
                </a:solidFill>
              </a:rPr>
              <a:t>Track polar angle </a:t>
            </a:r>
            <a:r>
              <a:rPr lang="en-GB" sz="2000" i="1" dirty="0" err="1">
                <a:solidFill>
                  <a:schemeClr val="dk1"/>
                </a:solidFill>
                <a:latin typeface="Noto Sans Symbols"/>
                <a:ea typeface="Noto Sans Symbols"/>
                <a:cs typeface="Noto Sans Symbols"/>
                <a:sym typeface="Noto Sans Symbols"/>
              </a:rPr>
              <a:t>θ</a:t>
            </a:r>
            <a:r>
              <a:rPr lang="en-GB" sz="2000" i="1" baseline="-25000" dirty="0" err="1">
                <a:solidFill>
                  <a:schemeClr val="dk1"/>
                </a:solidFill>
                <a:latin typeface="Times New Roman"/>
                <a:ea typeface="Times New Roman"/>
                <a:cs typeface="Times New Roman"/>
                <a:sym typeface="Times New Roman"/>
              </a:rPr>
              <a:t>p</a:t>
            </a:r>
            <a:endParaRPr sz="2000" i="1" baseline="-25000" dirty="0">
              <a:solidFill>
                <a:schemeClr val="dk1"/>
              </a:solidFill>
              <a:latin typeface="Times New Roman"/>
              <a:ea typeface="Times New Roman"/>
              <a:cs typeface="Times New Roman"/>
              <a:sym typeface="Times New Roman"/>
            </a:endParaRPr>
          </a:p>
          <a:p>
            <a:pPr marL="0" lvl="0" indent="0" algn="l" rtl="0">
              <a:spcBef>
                <a:spcPts val="0"/>
              </a:spcBef>
              <a:spcAft>
                <a:spcPts val="0"/>
              </a:spcAft>
              <a:buNone/>
            </a:pPr>
            <a:r>
              <a:rPr lang="en-GB" sz="1800" dirty="0">
                <a:solidFill>
                  <a:schemeClr val="dk1"/>
                </a:solidFill>
                <a:latin typeface="Courier New"/>
                <a:ea typeface="Courier New"/>
                <a:cs typeface="Courier New"/>
                <a:sym typeface="Courier New"/>
              </a:rPr>
              <a:t>• </a:t>
            </a:r>
            <a:r>
              <a:rPr lang="en-GB" sz="1800" dirty="0">
                <a:solidFill>
                  <a:schemeClr val="dk1"/>
                </a:solidFill>
              </a:rPr>
              <a:t>Track momentum </a:t>
            </a:r>
            <a:r>
              <a:rPr lang="en-GB" sz="1800" i="1" dirty="0">
                <a:solidFill>
                  <a:schemeClr val="dk1"/>
                </a:solidFill>
              </a:rPr>
              <a:t>p</a:t>
            </a:r>
            <a:endParaRPr i="1" dirty="0">
              <a:solidFill>
                <a:schemeClr val="dk1"/>
              </a:solidFill>
            </a:endParaRPr>
          </a:p>
        </p:txBody>
      </p:sp>
      <p:sp>
        <p:nvSpPr>
          <p:cNvPr id="708" name="Google Shape;708;p65"/>
          <p:cNvSpPr txBox="1"/>
          <p:nvPr/>
        </p:nvSpPr>
        <p:spPr>
          <a:xfrm>
            <a:off x="0" y="0"/>
            <a:ext cx="9144000" cy="584735"/>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3200" dirty="0">
                <a:solidFill>
                  <a:srgbClr val="FF0000"/>
                </a:solidFill>
                <a:latin typeface="Calibri"/>
                <a:ea typeface="Calibri"/>
                <a:cs typeface="Calibri"/>
                <a:sym typeface="Calibri"/>
              </a:rPr>
              <a:t>PID in the HMPID</a:t>
            </a:r>
            <a:endParaRPr sz="3200" dirty="0">
              <a:solidFill>
                <a:srgbClr val="FF0000"/>
              </a:solidFill>
              <a:latin typeface="Calibri"/>
              <a:ea typeface="Calibri"/>
              <a:cs typeface="Calibri"/>
              <a:sym typeface="Calibri"/>
            </a:endParaRPr>
          </a:p>
        </p:txBody>
      </p:sp>
      <p:cxnSp>
        <p:nvCxnSpPr>
          <p:cNvPr id="709" name="Google Shape;709;p65"/>
          <p:cNvCxnSpPr/>
          <p:nvPr/>
        </p:nvCxnSpPr>
        <p:spPr>
          <a:xfrm>
            <a:off x="457200" y="609600"/>
            <a:ext cx="7848600" cy="0"/>
          </a:xfrm>
          <a:prstGeom prst="straightConnector1">
            <a:avLst/>
          </a:prstGeom>
          <a:noFill/>
          <a:ln w="44450" cap="flat" cmpd="sng">
            <a:solidFill>
              <a:srgbClr val="FF0000"/>
            </a:solidFill>
            <a:prstDash val="solid"/>
            <a:round/>
            <a:headEnd type="none" w="sm" len="sm"/>
            <a:tailEnd type="none" w="sm" len="sm"/>
          </a:ln>
        </p:spPr>
      </p:cxnSp>
      <p:grpSp>
        <p:nvGrpSpPr>
          <p:cNvPr id="710" name="Google Shape;710;p65"/>
          <p:cNvGrpSpPr/>
          <p:nvPr/>
        </p:nvGrpSpPr>
        <p:grpSpPr>
          <a:xfrm>
            <a:off x="4623018" y="1504044"/>
            <a:ext cx="4162880" cy="2347194"/>
            <a:chOff x="4537463" y="1552075"/>
            <a:chExt cx="4071675" cy="2131100"/>
          </a:xfrm>
        </p:grpSpPr>
        <p:grpSp>
          <p:nvGrpSpPr>
            <p:cNvPr id="711" name="Google Shape;711;p65"/>
            <p:cNvGrpSpPr/>
            <p:nvPr/>
          </p:nvGrpSpPr>
          <p:grpSpPr>
            <a:xfrm>
              <a:off x="4537463" y="1552075"/>
              <a:ext cx="4071675" cy="2131100"/>
              <a:chOff x="4537463" y="1552075"/>
              <a:chExt cx="4071675" cy="2131100"/>
            </a:xfrm>
          </p:grpSpPr>
          <p:pic>
            <p:nvPicPr>
              <p:cNvPr id="712" name="Google Shape;712;p65"/>
              <p:cNvPicPr preferRelativeResize="0"/>
              <p:nvPr/>
            </p:nvPicPr>
            <p:blipFill rotWithShape="1">
              <a:blip r:embed="rId5">
                <a:alphaModFix/>
              </a:blip>
              <a:srcRect l="10244" t="36507" r="5580" b="10226"/>
              <a:stretch/>
            </p:blipFill>
            <p:spPr>
              <a:xfrm>
                <a:off x="4537463" y="1552075"/>
                <a:ext cx="4071675" cy="2131100"/>
              </a:xfrm>
              <a:prstGeom prst="rect">
                <a:avLst/>
              </a:prstGeom>
              <a:noFill/>
              <a:ln>
                <a:noFill/>
              </a:ln>
            </p:spPr>
          </p:pic>
          <p:sp>
            <p:nvSpPr>
              <p:cNvPr id="713" name="Google Shape;713;p65"/>
              <p:cNvSpPr/>
              <p:nvPr/>
            </p:nvSpPr>
            <p:spPr>
              <a:xfrm>
                <a:off x="6525225" y="2986675"/>
                <a:ext cx="147600" cy="84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714" name="Google Shape;714;p65"/>
              <p:cNvSpPr/>
              <p:nvPr/>
            </p:nvSpPr>
            <p:spPr>
              <a:xfrm>
                <a:off x="6616775" y="3046175"/>
                <a:ext cx="72600" cy="75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grpSp>
        <p:sp>
          <p:nvSpPr>
            <p:cNvPr id="715" name="Google Shape;715;p65"/>
            <p:cNvSpPr txBox="1"/>
            <p:nvPr/>
          </p:nvSpPr>
          <p:spPr>
            <a:xfrm>
              <a:off x="6471892" y="2849064"/>
              <a:ext cx="466200" cy="363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a:solidFill>
                    <a:schemeClr val="dk1"/>
                  </a:solidFill>
                  <a:latin typeface="Noto Sans Symbols"/>
                  <a:ea typeface="Noto Sans Symbols"/>
                  <a:cs typeface="Noto Sans Symbols"/>
                  <a:sym typeface="Noto Sans Symbols"/>
                </a:rPr>
                <a:t>ϕ</a:t>
              </a:r>
              <a:r>
                <a:rPr lang="en-GB" baseline="-25000">
                  <a:solidFill>
                    <a:schemeClr val="dk1"/>
                  </a:solidFill>
                  <a:latin typeface="Times New Roman"/>
                  <a:ea typeface="Times New Roman"/>
                  <a:cs typeface="Times New Roman"/>
                  <a:sym typeface="Times New Roman"/>
                </a:rPr>
                <a:t>p</a:t>
              </a:r>
              <a:endParaRPr/>
            </a:p>
          </p:txBody>
        </p:sp>
      </p:grpSp>
      <p:sp>
        <p:nvSpPr>
          <p:cNvPr id="716" name="Google Shape;716;p65"/>
          <p:cNvSpPr txBox="1"/>
          <p:nvPr/>
        </p:nvSpPr>
        <p:spPr>
          <a:xfrm>
            <a:off x="8350700" y="1449825"/>
            <a:ext cx="6684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a:solidFill>
                  <a:schemeClr val="dk1"/>
                </a:solidFill>
              </a:rPr>
              <a:t>RAD</a:t>
            </a:r>
            <a:endParaRPr/>
          </a:p>
        </p:txBody>
      </p:sp>
      <p:sp>
        <p:nvSpPr>
          <p:cNvPr id="717" name="Google Shape;717;p65"/>
          <p:cNvSpPr txBox="1"/>
          <p:nvPr/>
        </p:nvSpPr>
        <p:spPr>
          <a:xfrm>
            <a:off x="8305800" y="3059525"/>
            <a:ext cx="6684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a:solidFill>
                  <a:schemeClr val="dk1"/>
                </a:solidFill>
              </a:rPr>
              <a:t>PC</a:t>
            </a:r>
            <a:endParaRPr/>
          </a:p>
        </p:txBody>
      </p:sp>
      <p:sp>
        <p:nvSpPr>
          <p:cNvPr id="718" name="Google Shape;718;p65"/>
          <p:cNvSpPr txBox="1"/>
          <p:nvPr/>
        </p:nvSpPr>
        <p:spPr>
          <a:xfrm>
            <a:off x="6880075" y="2932075"/>
            <a:ext cx="864000" cy="369300"/>
          </a:xfrm>
          <a:prstGeom prst="rect">
            <a:avLst/>
          </a:prstGeom>
          <a:noFill/>
          <a:ln>
            <a:noFill/>
          </a:ln>
        </p:spPr>
        <p:txBody>
          <a:bodyPr spcFirstLastPara="1" wrap="square" lIns="91425" tIns="91425" rIns="91425" bIns="91425" anchor="t" anchorCtr="0">
            <a:spAutoFit/>
          </a:bodyPr>
          <a:lstStyle/>
          <a:p>
            <a:pPr marL="0" lvl="0" indent="0" algn="l" rtl="0">
              <a:lnSpc>
                <a:spcPct val="110795"/>
              </a:lnSpc>
              <a:spcBef>
                <a:spcPts val="0"/>
              </a:spcBef>
              <a:spcAft>
                <a:spcPts val="0"/>
              </a:spcAft>
              <a:buNone/>
            </a:pPr>
            <a:r>
              <a:rPr lang="en-GB" sz="1200">
                <a:solidFill>
                  <a:schemeClr val="dk1"/>
                </a:solidFill>
                <a:latin typeface="Calibri"/>
                <a:ea typeface="Calibri"/>
                <a:cs typeface="Calibri"/>
                <a:sym typeface="Calibri"/>
              </a:rPr>
              <a:t>(x</a:t>
            </a:r>
            <a:r>
              <a:rPr lang="en-GB" sz="1200" baseline="-25000">
                <a:solidFill>
                  <a:schemeClr val="dk1"/>
                </a:solidFill>
                <a:latin typeface="Calibri"/>
                <a:ea typeface="Calibri"/>
                <a:cs typeface="Calibri"/>
                <a:sym typeface="Calibri"/>
              </a:rPr>
              <a:t>p</a:t>
            </a:r>
            <a:r>
              <a:rPr lang="en-GB" sz="1200">
                <a:solidFill>
                  <a:schemeClr val="dk1"/>
                </a:solidFill>
                <a:latin typeface="Calibri"/>
                <a:ea typeface="Calibri"/>
                <a:cs typeface="Calibri"/>
                <a:sym typeface="Calibri"/>
              </a:rPr>
              <a:t>, y</a:t>
            </a:r>
            <a:r>
              <a:rPr lang="en-GB" sz="1200" baseline="-25000">
                <a:solidFill>
                  <a:schemeClr val="dk1"/>
                </a:solidFill>
                <a:latin typeface="Calibri"/>
                <a:ea typeface="Calibri"/>
                <a:cs typeface="Calibri"/>
                <a:sym typeface="Calibri"/>
              </a:rPr>
              <a:t>p</a:t>
            </a:r>
            <a:r>
              <a:rPr lang="en-GB" sz="1200">
                <a:solidFill>
                  <a:schemeClr val="dk1"/>
                </a:solidFill>
                <a:latin typeface="Calibri"/>
                <a:ea typeface="Calibri"/>
                <a:cs typeface="Calibri"/>
                <a:sym typeface="Calibri"/>
              </a:rPr>
              <a:t>) </a:t>
            </a:r>
            <a:endParaRPr sz="1000">
              <a:solidFill>
                <a:schemeClr val="dk1"/>
              </a:solidFill>
            </a:endParaRPr>
          </a:p>
        </p:txBody>
      </p:sp>
    </p:spTree>
    <p:extLst>
      <p:ext uri="{BB962C8B-B14F-4D97-AF65-F5344CB8AC3E}">
        <p14:creationId xmlns:p14="http://schemas.microsoft.com/office/powerpoint/2010/main" val="1861808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0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0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0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0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05"/>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0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0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722"/>
        <p:cNvGrpSpPr/>
        <p:nvPr/>
      </p:nvGrpSpPr>
      <p:grpSpPr>
        <a:xfrm>
          <a:off x="0" y="0"/>
          <a:ext cx="0" cy="0"/>
          <a:chOff x="0" y="0"/>
          <a:chExt cx="0" cy="0"/>
        </a:xfrm>
      </p:grpSpPr>
      <p:sp>
        <p:nvSpPr>
          <p:cNvPr id="723" name="Google Shape;723;p66"/>
          <p:cNvSpPr txBox="1"/>
          <p:nvPr/>
        </p:nvSpPr>
        <p:spPr>
          <a:xfrm>
            <a:off x="23400" y="1927800"/>
            <a:ext cx="9144000" cy="38172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4600" u="sng">
                <a:solidFill>
                  <a:schemeClr val="dk1"/>
                </a:solidFill>
                <a:latin typeface="Calibri"/>
                <a:ea typeface="Calibri"/>
                <a:cs typeface="Calibri"/>
                <a:sym typeface="Calibri"/>
              </a:rPr>
              <a:t>Current PID algorithm in the HMPID : </a:t>
            </a:r>
            <a:endParaRPr sz="4600" u="sng">
              <a:solidFill>
                <a:schemeClr val="dk1"/>
              </a:solidFill>
              <a:latin typeface="Calibri"/>
              <a:ea typeface="Calibri"/>
              <a:cs typeface="Calibri"/>
              <a:sym typeface="Calibri"/>
            </a:endParaRPr>
          </a:p>
          <a:p>
            <a:pPr marL="457200" marR="0" lvl="0" indent="0" algn="ctr" rtl="0">
              <a:lnSpc>
                <a:spcPct val="100000"/>
              </a:lnSpc>
              <a:spcBef>
                <a:spcPts val="0"/>
              </a:spcBef>
              <a:spcAft>
                <a:spcPts val="0"/>
              </a:spcAft>
              <a:buNone/>
            </a:pPr>
            <a:endParaRPr sz="2800">
              <a:solidFill>
                <a:schemeClr val="dk1"/>
              </a:solidFill>
              <a:latin typeface="Calibri"/>
              <a:ea typeface="Calibri"/>
              <a:cs typeface="Calibri"/>
              <a:sym typeface="Calibri"/>
            </a:endParaRPr>
          </a:p>
          <a:p>
            <a:pPr marL="457200" lvl="0" indent="-406400" algn="l" rtl="0">
              <a:spcBef>
                <a:spcPts val="0"/>
              </a:spcBef>
              <a:spcAft>
                <a:spcPts val="0"/>
              </a:spcAft>
              <a:buClr>
                <a:schemeClr val="dk1"/>
              </a:buClr>
              <a:buSzPts val="2800"/>
              <a:buFont typeface="Calibri"/>
              <a:buChar char="-"/>
            </a:pPr>
            <a:r>
              <a:rPr lang="en-GB" sz="2800">
                <a:solidFill>
                  <a:schemeClr val="dk1"/>
                </a:solidFill>
                <a:latin typeface="Calibri"/>
                <a:ea typeface="Calibri"/>
                <a:cs typeface="Calibri"/>
                <a:sym typeface="Calibri"/>
              </a:rPr>
              <a:t>Difficulties with PID in Pb-Pb collisions in the HMPID</a:t>
            </a:r>
            <a:endParaRPr sz="2800">
              <a:solidFill>
                <a:schemeClr val="dk1"/>
              </a:solidFill>
              <a:latin typeface="Calibri"/>
              <a:ea typeface="Calibri"/>
              <a:cs typeface="Calibri"/>
              <a:sym typeface="Calibri"/>
            </a:endParaRPr>
          </a:p>
          <a:p>
            <a:pPr marL="457200" marR="0" lvl="0" indent="-406400" algn="l" rtl="0">
              <a:lnSpc>
                <a:spcPct val="100000"/>
              </a:lnSpc>
              <a:spcBef>
                <a:spcPts val="0"/>
              </a:spcBef>
              <a:spcAft>
                <a:spcPts val="0"/>
              </a:spcAft>
              <a:buClr>
                <a:schemeClr val="dk1"/>
              </a:buClr>
              <a:buSzPts val="2800"/>
              <a:buFont typeface="Calibri"/>
              <a:buChar char="-"/>
            </a:pPr>
            <a:r>
              <a:rPr lang="en-GB" sz="2800">
                <a:solidFill>
                  <a:schemeClr val="dk1"/>
                </a:solidFill>
                <a:latin typeface="Calibri"/>
                <a:ea typeface="Calibri"/>
                <a:cs typeface="Calibri"/>
                <a:sym typeface="Calibri"/>
              </a:rPr>
              <a:t>PID workflow in the HMPID</a:t>
            </a:r>
            <a:endParaRPr sz="2800">
              <a:solidFill>
                <a:schemeClr val="dk1"/>
              </a:solidFill>
              <a:latin typeface="Calibri"/>
              <a:ea typeface="Calibri"/>
              <a:cs typeface="Calibri"/>
              <a:sym typeface="Calibri"/>
            </a:endParaRPr>
          </a:p>
          <a:p>
            <a:pPr marL="457200" marR="0" lvl="0" indent="-406400" algn="l" rtl="0">
              <a:lnSpc>
                <a:spcPct val="100000"/>
              </a:lnSpc>
              <a:spcBef>
                <a:spcPts val="0"/>
              </a:spcBef>
              <a:spcAft>
                <a:spcPts val="0"/>
              </a:spcAft>
              <a:buClr>
                <a:schemeClr val="dk1"/>
              </a:buClr>
              <a:buSzPts val="2800"/>
              <a:buFont typeface="Calibri"/>
              <a:buChar char="-"/>
            </a:pPr>
            <a:r>
              <a:rPr lang="en-GB" sz="2800">
                <a:solidFill>
                  <a:schemeClr val="dk1"/>
                </a:solidFill>
                <a:latin typeface="Calibri"/>
                <a:ea typeface="Calibri"/>
                <a:cs typeface="Calibri"/>
                <a:sym typeface="Calibri"/>
              </a:rPr>
              <a:t>Hough Transform Method</a:t>
            </a:r>
            <a:endParaRPr sz="2800">
              <a:solidFill>
                <a:schemeClr val="dk1"/>
              </a:solidFill>
              <a:latin typeface="Calibri"/>
              <a:ea typeface="Calibri"/>
              <a:cs typeface="Calibri"/>
              <a:sym typeface="Calibri"/>
            </a:endParaRPr>
          </a:p>
          <a:p>
            <a:pPr marL="457200" marR="0" lvl="0" indent="-406400" algn="l" rtl="0">
              <a:lnSpc>
                <a:spcPct val="100000"/>
              </a:lnSpc>
              <a:spcBef>
                <a:spcPts val="0"/>
              </a:spcBef>
              <a:spcAft>
                <a:spcPts val="0"/>
              </a:spcAft>
              <a:buClr>
                <a:schemeClr val="dk1"/>
              </a:buClr>
              <a:buSzPts val="2800"/>
              <a:buFont typeface="Calibri"/>
              <a:buChar char="-"/>
            </a:pPr>
            <a:r>
              <a:rPr lang="en-GB" sz="2800">
                <a:solidFill>
                  <a:schemeClr val="dk1"/>
                </a:solidFill>
                <a:latin typeface="Calibri"/>
                <a:ea typeface="Calibri"/>
                <a:cs typeface="Calibri"/>
                <a:sym typeface="Calibri"/>
              </a:rPr>
              <a:t>Single and ring-average Cherenkov photons distributions</a:t>
            </a:r>
            <a:endParaRPr sz="2800">
              <a:solidFill>
                <a:schemeClr val="dk1"/>
              </a:solidFill>
              <a:latin typeface="Calibri"/>
              <a:ea typeface="Calibri"/>
              <a:cs typeface="Calibri"/>
              <a:sym typeface="Calibri"/>
            </a:endParaRPr>
          </a:p>
          <a:p>
            <a:pPr marL="457200" lvl="0" indent="-368300" algn="l" rtl="0">
              <a:spcBef>
                <a:spcPts val="0"/>
              </a:spcBef>
              <a:spcAft>
                <a:spcPts val="0"/>
              </a:spcAft>
              <a:buClr>
                <a:schemeClr val="dk1"/>
              </a:buClr>
              <a:buSzPts val="2200"/>
              <a:buFont typeface="Calibri"/>
              <a:buChar char="-"/>
            </a:pPr>
            <a:r>
              <a:rPr lang="en-GB" sz="2800">
                <a:solidFill>
                  <a:schemeClr val="dk1"/>
                </a:solidFill>
                <a:latin typeface="Calibri"/>
                <a:ea typeface="Calibri"/>
                <a:cs typeface="Calibri"/>
                <a:sym typeface="Calibri"/>
              </a:rPr>
              <a:t>Evaluation of performance</a:t>
            </a:r>
            <a:endParaRPr sz="2800">
              <a:solidFill>
                <a:schemeClr val="dk1"/>
              </a:solidFill>
              <a:latin typeface="Calibri"/>
              <a:ea typeface="Calibri"/>
              <a:cs typeface="Calibri"/>
              <a:sym typeface="Calibri"/>
            </a:endParaRPr>
          </a:p>
          <a:p>
            <a:pPr marL="457200" marR="0" lvl="0" indent="0" algn="l" rtl="0">
              <a:lnSpc>
                <a:spcPct val="100000"/>
              </a:lnSpc>
              <a:spcBef>
                <a:spcPts val="0"/>
              </a:spcBef>
              <a:spcAft>
                <a:spcPts val="0"/>
              </a:spcAft>
              <a:buNone/>
            </a:pPr>
            <a:endParaRPr sz="2800">
              <a:solidFill>
                <a:schemeClr val="dk1"/>
              </a:solidFill>
              <a:latin typeface="Calibri"/>
              <a:ea typeface="Calibri"/>
              <a:cs typeface="Calibri"/>
              <a:sym typeface="Calibri"/>
            </a:endParaRPr>
          </a:p>
        </p:txBody>
      </p:sp>
      <p:pic>
        <p:nvPicPr>
          <p:cNvPr id="724" name="Google Shape;724;p66"/>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725" name="Google Shape;725;p66"/>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21</a:t>
            </a:fld>
            <a:endParaRPr sz="1200" b="0" i="0" u="none" strike="noStrike" cap="none">
              <a:solidFill>
                <a:srgbClr val="898989"/>
              </a:solidFill>
              <a:latin typeface="Arial"/>
              <a:ea typeface="Arial"/>
              <a:cs typeface="Arial"/>
              <a:sym typeface="Arial"/>
            </a:endParaRPr>
          </a:p>
        </p:txBody>
      </p:sp>
      <p:sp>
        <p:nvSpPr>
          <p:cNvPr id="726" name="Google Shape;726;p66"/>
          <p:cNvSpPr/>
          <p:nvPr/>
        </p:nvSpPr>
        <p:spPr>
          <a:xfrm>
            <a:off x="5257300" y="2728875"/>
            <a:ext cx="108600" cy="84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Tree>
    <p:extLst>
      <p:ext uri="{BB962C8B-B14F-4D97-AF65-F5344CB8AC3E}">
        <p14:creationId xmlns:p14="http://schemas.microsoft.com/office/powerpoint/2010/main" val="14298935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730"/>
        <p:cNvGrpSpPr/>
        <p:nvPr/>
      </p:nvGrpSpPr>
      <p:grpSpPr>
        <a:xfrm>
          <a:off x="0" y="0"/>
          <a:ext cx="0" cy="0"/>
          <a:chOff x="0" y="0"/>
          <a:chExt cx="0" cy="0"/>
        </a:xfrm>
      </p:grpSpPr>
      <p:pic>
        <p:nvPicPr>
          <p:cNvPr id="731" name="Google Shape;731;p67"/>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732" name="Google Shape;732;p67"/>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22</a:t>
            </a:fld>
            <a:endParaRPr sz="1200" b="0" i="0" u="none" strike="noStrike" cap="none">
              <a:solidFill>
                <a:srgbClr val="898989"/>
              </a:solidFill>
              <a:latin typeface="Arial"/>
              <a:ea typeface="Arial"/>
              <a:cs typeface="Arial"/>
              <a:sym typeface="Arial"/>
            </a:endParaRPr>
          </a:p>
        </p:txBody>
      </p:sp>
      <p:sp>
        <p:nvSpPr>
          <p:cNvPr id="733" name="Google Shape;733;p67"/>
          <p:cNvSpPr txBox="1"/>
          <p:nvPr/>
        </p:nvSpPr>
        <p:spPr>
          <a:xfrm>
            <a:off x="861600" y="824625"/>
            <a:ext cx="7420800" cy="1600408"/>
          </a:xfrm>
          <a:prstGeom prst="rect">
            <a:avLst/>
          </a:prstGeom>
          <a:noFill/>
          <a:ln>
            <a:noFill/>
          </a:ln>
        </p:spPr>
        <p:txBody>
          <a:bodyPr spcFirstLastPara="1" wrap="square" lIns="91425" tIns="91425" rIns="91425" bIns="91425" anchor="t" anchorCtr="0">
            <a:spAutoFit/>
          </a:bodyPr>
          <a:lstStyle/>
          <a:p>
            <a:pPr marL="457200" lvl="0" indent="0" algn="ctr" rtl="0">
              <a:spcBef>
                <a:spcPts val="0"/>
              </a:spcBef>
              <a:spcAft>
                <a:spcPts val="0"/>
              </a:spcAft>
              <a:buNone/>
            </a:pPr>
            <a:r>
              <a:rPr lang="en-GB" sz="3200" b="1" dirty="0">
                <a:solidFill>
                  <a:schemeClr val="dk1"/>
                </a:solidFill>
                <a:latin typeface="Calibri"/>
                <a:ea typeface="Calibri"/>
                <a:cs typeface="Calibri"/>
                <a:sym typeface="Calibri"/>
              </a:rPr>
              <a:t>Difficulties with PID in Pb-Pb collisions in the HMPID</a:t>
            </a:r>
            <a:endParaRPr sz="3200" b="1" dirty="0">
              <a:solidFill>
                <a:schemeClr val="dk1"/>
              </a:solidFill>
              <a:latin typeface="Calibri"/>
              <a:ea typeface="Calibri"/>
              <a:cs typeface="Calibri"/>
              <a:sym typeface="Calibri"/>
            </a:endParaRPr>
          </a:p>
          <a:p>
            <a:pPr marL="0" lvl="0" indent="0" algn="ctr" rtl="0">
              <a:spcBef>
                <a:spcPts val="0"/>
              </a:spcBef>
              <a:spcAft>
                <a:spcPts val="0"/>
              </a:spcAft>
              <a:buNone/>
            </a:pPr>
            <a:endParaRPr sz="2800" dirty="0">
              <a:solidFill>
                <a:schemeClr val="dk1"/>
              </a:solidFill>
              <a:latin typeface="Calibri"/>
              <a:ea typeface="Calibri"/>
              <a:cs typeface="Calibri"/>
              <a:sym typeface="Calibri"/>
            </a:endParaRPr>
          </a:p>
        </p:txBody>
      </p:sp>
      <p:sp>
        <p:nvSpPr>
          <p:cNvPr id="734" name="Google Shape;734;p67"/>
          <p:cNvSpPr/>
          <p:nvPr/>
        </p:nvSpPr>
        <p:spPr>
          <a:xfrm>
            <a:off x="5257300" y="2728875"/>
            <a:ext cx="108600" cy="84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735" name="Google Shape;735;p67"/>
          <p:cNvSpPr txBox="1"/>
          <p:nvPr/>
        </p:nvSpPr>
        <p:spPr>
          <a:xfrm>
            <a:off x="354300" y="2400300"/>
            <a:ext cx="8511300" cy="769500"/>
          </a:xfrm>
          <a:prstGeom prst="rect">
            <a:avLst/>
          </a:prstGeom>
          <a:noFill/>
          <a:ln>
            <a:noFill/>
          </a:ln>
        </p:spPr>
        <p:txBody>
          <a:bodyPr spcFirstLastPara="1" wrap="square" lIns="91425" tIns="91425" rIns="91425" bIns="91425" anchor="t" anchorCtr="0">
            <a:spAutoFit/>
          </a:bodyPr>
          <a:lstStyle/>
          <a:p>
            <a:pPr marL="457200" lvl="0" indent="-349250" algn="l" rtl="0">
              <a:spcBef>
                <a:spcPts val="360"/>
              </a:spcBef>
              <a:spcAft>
                <a:spcPts val="0"/>
              </a:spcAft>
              <a:buClr>
                <a:schemeClr val="dk1"/>
              </a:buClr>
              <a:buSzPts val="1900"/>
              <a:buChar char="●"/>
            </a:pPr>
            <a:r>
              <a:rPr lang="en-GB" sz="1900">
                <a:solidFill>
                  <a:schemeClr val="dk1"/>
                </a:solidFill>
              </a:rPr>
              <a:t>The biggest challenge in PID in the HMPID is in Pb-Pb collisions because of lower Signal-to-Noise Ratio (SNR)</a:t>
            </a:r>
            <a:endParaRPr sz="1900">
              <a:solidFill>
                <a:schemeClr val="dk1"/>
              </a:solidFill>
            </a:endParaRPr>
          </a:p>
        </p:txBody>
      </p:sp>
      <p:sp>
        <p:nvSpPr>
          <p:cNvPr id="736" name="Google Shape;736;p67"/>
          <p:cNvSpPr txBox="1"/>
          <p:nvPr/>
        </p:nvSpPr>
        <p:spPr>
          <a:xfrm>
            <a:off x="0" y="0"/>
            <a:ext cx="9144000" cy="723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a:solidFill>
                  <a:srgbClr val="FF0000"/>
                </a:solidFill>
                <a:latin typeface="Calibri"/>
                <a:ea typeface="Calibri"/>
                <a:cs typeface="Calibri"/>
                <a:sym typeface="Calibri"/>
              </a:rPr>
              <a:t>Current PID algorithm in the HMPID</a:t>
            </a:r>
            <a:endParaRPr sz="700">
              <a:solidFill>
                <a:schemeClr val="dk1"/>
              </a:solidFill>
            </a:endParaRPr>
          </a:p>
          <a:p>
            <a:pPr marL="0" lvl="0" indent="0" algn="ctr" rtl="0">
              <a:spcBef>
                <a:spcPts val="0"/>
              </a:spcBef>
              <a:spcAft>
                <a:spcPts val="0"/>
              </a:spcAft>
              <a:buClr>
                <a:schemeClr val="dk1"/>
              </a:buClr>
              <a:buSzPts val="1100"/>
              <a:buFont typeface="Arial"/>
              <a:buNone/>
            </a:pPr>
            <a:r>
              <a:rPr lang="en-GB" sz="1600">
                <a:solidFill>
                  <a:schemeClr val="dk1"/>
                </a:solidFill>
                <a:latin typeface="Calibri"/>
                <a:ea typeface="Calibri"/>
                <a:cs typeface="Calibri"/>
                <a:sym typeface="Calibri"/>
              </a:rPr>
              <a:t>PID workflow in the HMPID</a:t>
            </a:r>
            <a:endParaRPr sz="3200">
              <a:solidFill>
                <a:srgbClr val="FF0000"/>
              </a:solidFill>
              <a:latin typeface="Calibri"/>
              <a:ea typeface="Calibri"/>
              <a:cs typeface="Calibri"/>
              <a:sym typeface="Calibri"/>
            </a:endParaRPr>
          </a:p>
        </p:txBody>
      </p:sp>
      <p:cxnSp>
        <p:nvCxnSpPr>
          <p:cNvPr id="737" name="Google Shape;737;p67"/>
          <p:cNvCxnSpPr/>
          <p:nvPr/>
        </p:nvCxnSpPr>
        <p:spPr>
          <a:xfrm>
            <a:off x="285200" y="752700"/>
            <a:ext cx="7848600" cy="0"/>
          </a:xfrm>
          <a:prstGeom prst="straightConnector1">
            <a:avLst/>
          </a:prstGeom>
          <a:noFill/>
          <a:ln w="44450" cap="flat" cmpd="sng">
            <a:solidFill>
              <a:srgbClr val="FF0000"/>
            </a:solidFill>
            <a:prstDash val="solid"/>
            <a:round/>
            <a:headEnd type="none" w="sm" len="sm"/>
            <a:tailEnd type="none" w="sm" len="sm"/>
          </a:ln>
        </p:spPr>
      </p:cxnSp>
      <p:sp>
        <p:nvSpPr>
          <p:cNvPr id="738" name="Google Shape;738;p67"/>
          <p:cNvSpPr txBox="1"/>
          <p:nvPr/>
        </p:nvSpPr>
        <p:spPr>
          <a:xfrm>
            <a:off x="354300" y="3151067"/>
            <a:ext cx="8171700" cy="769500"/>
          </a:xfrm>
          <a:prstGeom prst="rect">
            <a:avLst/>
          </a:prstGeom>
          <a:noFill/>
          <a:ln>
            <a:noFill/>
          </a:ln>
        </p:spPr>
        <p:txBody>
          <a:bodyPr spcFirstLastPara="1" wrap="square" lIns="91425" tIns="91425" rIns="91425" bIns="91425" anchor="t" anchorCtr="0">
            <a:spAutoFit/>
          </a:bodyPr>
          <a:lstStyle/>
          <a:p>
            <a:pPr marL="457200" lvl="0" indent="-349250" algn="l" rtl="0">
              <a:spcBef>
                <a:spcPts val="0"/>
              </a:spcBef>
              <a:spcAft>
                <a:spcPts val="0"/>
              </a:spcAft>
              <a:buClr>
                <a:schemeClr val="dk1"/>
              </a:buClr>
              <a:buSzPts val="1900"/>
              <a:buChar char="●"/>
            </a:pPr>
            <a:r>
              <a:rPr lang="en-GB" sz="1900">
                <a:solidFill>
                  <a:schemeClr val="dk1"/>
                </a:solidFill>
              </a:rPr>
              <a:t>The PID algorithm involves finding emitted Cherenkov photons in the Photo-Cathode emitted by a track matched with a MIP</a:t>
            </a:r>
            <a:endParaRPr/>
          </a:p>
        </p:txBody>
      </p:sp>
      <p:sp>
        <p:nvSpPr>
          <p:cNvPr id="739" name="Google Shape;739;p67"/>
          <p:cNvSpPr txBox="1"/>
          <p:nvPr/>
        </p:nvSpPr>
        <p:spPr>
          <a:xfrm>
            <a:off x="354300" y="4652600"/>
            <a:ext cx="8062500" cy="769500"/>
          </a:xfrm>
          <a:prstGeom prst="rect">
            <a:avLst/>
          </a:prstGeom>
          <a:noFill/>
          <a:ln>
            <a:noFill/>
          </a:ln>
        </p:spPr>
        <p:txBody>
          <a:bodyPr spcFirstLastPara="1" wrap="square" lIns="91425" tIns="91425" rIns="91425" bIns="91425" anchor="t" anchorCtr="0">
            <a:spAutoFit/>
          </a:bodyPr>
          <a:lstStyle/>
          <a:p>
            <a:pPr marL="457200" lvl="0" indent="-349250" algn="l" rtl="0">
              <a:spcBef>
                <a:spcPts val="0"/>
              </a:spcBef>
              <a:spcAft>
                <a:spcPts val="0"/>
              </a:spcAft>
              <a:buClr>
                <a:schemeClr val="dk1"/>
              </a:buClr>
              <a:buSzPts val="1900"/>
              <a:buChar char="●"/>
            </a:pPr>
            <a:r>
              <a:rPr lang="en-GB" sz="1900">
                <a:solidFill>
                  <a:schemeClr val="dk1"/>
                </a:solidFill>
              </a:rPr>
              <a:t>Background signals are for instance emitted photons that belongs to other tracks, feedback photons and secondary charged particles</a:t>
            </a:r>
            <a:endParaRPr>
              <a:solidFill>
                <a:schemeClr val="dk1"/>
              </a:solidFill>
            </a:endParaRPr>
          </a:p>
        </p:txBody>
      </p:sp>
      <p:sp>
        <p:nvSpPr>
          <p:cNvPr id="740" name="Google Shape;740;p67"/>
          <p:cNvSpPr txBox="1"/>
          <p:nvPr/>
        </p:nvSpPr>
        <p:spPr>
          <a:xfrm>
            <a:off x="354300" y="3901833"/>
            <a:ext cx="8171700" cy="769500"/>
          </a:xfrm>
          <a:prstGeom prst="rect">
            <a:avLst/>
          </a:prstGeom>
          <a:noFill/>
          <a:ln>
            <a:noFill/>
          </a:ln>
        </p:spPr>
        <p:txBody>
          <a:bodyPr spcFirstLastPara="1" wrap="square" lIns="91425" tIns="91425" rIns="91425" bIns="91425" anchor="t" anchorCtr="0">
            <a:spAutoFit/>
          </a:bodyPr>
          <a:lstStyle/>
          <a:p>
            <a:pPr marL="457200" lvl="0" indent="-349250" algn="l" rtl="0">
              <a:spcBef>
                <a:spcPts val="0"/>
              </a:spcBef>
              <a:spcAft>
                <a:spcPts val="0"/>
              </a:spcAft>
              <a:buClr>
                <a:schemeClr val="dk1"/>
              </a:buClr>
              <a:buSzPts val="1900"/>
              <a:buChar char="●"/>
            </a:pPr>
            <a:r>
              <a:rPr lang="en-GB" sz="1900">
                <a:solidFill>
                  <a:schemeClr val="dk1"/>
                </a:solidFill>
              </a:rPr>
              <a:t>The ability to distinguish the actual signal (the Cherenkov photons) from background signals are limited.</a:t>
            </a:r>
            <a:endParaRPr/>
          </a:p>
        </p:txBody>
      </p:sp>
    </p:spTree>
    <p:extLst>
      <p:ext uri="{BB962C8B-B14F-4D97-AF65-F5344CB8AC3E}">
        <p14:creationId xmlns:p14="http://schemas.microsoft.com/office/powerpoint/2010/main" val="4005808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3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3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4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744"/>
        <p:cNvGrpSpPr/>
        <p:nvPr/>
      </p:nvGrpSpPr>
      <p:grpSpPr>
        <a:xfrm>
          <a:off x="0" y="0"/>
          <a:ext cx="0" cy="0"/>
          <a:chOff x="0" y="0"/>
          <a:chExt cx="0" cy="0"/>
        </a:xfrm>
      </p:grpSpPr>
      <p:pic>
        <p:nvPicPr>
          <p:cNvPr id="745" name="Google Shape;745;p68"/>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746" name="Google Shape;746;p68"/>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23</a:t>
            </a:fld>
            <a:endParaRPr sz="1200" b="0" i="0" u="none" strike="noStrike" cap="none">
              <a:solidFill>
                <a:srgbClr val="898989"/>
              </a:solidFill>
              <a:latin typeface="Arial"/>
              <a:ea typeface="Arial"/>
              <a:cs typeface="Arial"/>
              <a:sym typeface="Arial"/>
            </a:endParaRPr>
          </a:p>
        </p:txBody>
      </p:sp>
      <p:sp>
        <p:nvSpPr>
          <p:cNvPr id="747" name="Google Shape;747;p68"/>
          <p:cNvSpPr txBox="1"/>
          <p:nvPr/>
        </p:nvSpPr>
        <p:spPr>
          <a:xfrm>
            <a:off x="861600" y="824625"/>
            <a:ext cx="7420800" cy="1061799"/>
          </a:xfrm>
          <a:prstGeom prst="rect">
            <a:avLst/>
          </a:prstGeom>
          <a:noFill/>
          <a:ln>
            <a:noFill/>
          </a:ln>
        </p:spPr>
        <p:txBody>
          <a:bodyPr spcFirstLastPara="1" wrap="square" lIns="91425" tIns="91425" rIns="91425" bIns="91425" anchor="t" anchorCtr="0">
            <a:spAutoFit/>
          </a:bodyPr>
          <a:lstStyle/>
          <a:p>
            <a:pPr marL="457200" lvl="0" indent="0" algn="ctr" rtl="0">
              <a:spcBef>
                <a:spcPts val="0"/>
              </a:spcBef>
              <a:spcAft>
                <a:spcPts val="0"/>
              </a:spcAft>
              <a:buNone/>
            </a:pPr>
            <a:r>
              <a:rPr lang="en-GB" sz="3200" b="1" dirty="0">
                <a:solidFill>
                  <a:schemeClr val="dk1"/>
                </a:solidFill>
                <a:latin typeface="Calibri"/>
                <a:ea typeface="Calibri"/>
                <a:cs typeface="Calibri"/>
                <a:sym typeface="Calibri"/>
              </a:rPr>
              <a:t>PID workflow in the HMPID</a:t>
            </a:r>
            <a:endParaRPr sz="3200" b="1" dirty="0">
              <a:solidFill>
                <a:schemeClr val="dk1"/>
              </a:solidFill>
              <a:latin typeface="Calibri"/>
              <a:ea typeface="Calibri"/>
              <a:cs typeface="Calibri"/>
              <a:sym typeface="Calibri"/>
            </a:endParaRPr>
          </a:p>
          <a:p>
            <a:pPr marL="0" lvl="0" indent="0" algn="ctr" rtl="0">
              <a:spcBef>
                <a:spcPts val="0"/>
              </a:spcBef>
              <a:spcAft>
                <a:spcPts val="0"/>
              </a:spcAft>
              <a:buNone/>
            </a:pPr>
            <a:endParaRPr sz="2500" dirty="0">
              <a:solidFill>
                <a:schemeClr val="dk1"/>
              </a:solidFill>
              <a:latin typeface="Calibri"/>
              <a:ea typeface="Calibri"/>
              <a:cs typeface="Calibri"/>
              <a:sym typeface="Calibri"/>
            </a:endParaRPr>
          </a:p>
        </p:txBody>
      </p:sp>
      <p:sp>
        <p:nvSpPr>
          <p:cNvPr id="748" name="Google Shape;748;p68"/>
          <p:cNvSpPr/>
          <p:nvPr/>
        </p:nvSpPr>
        <p:spPr>
          <a:xfrm>
            <a:off x="5257300" y="2728875"/>
            <a:ext cx="108600" cy="84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749" name="Google Shape;749;p68"/>
          <p:cNvSpPr txBox="1"/>
          <p:nvPr/>
        </p:nvSpPr>
        <p:spPr>
          <a:xfrm>
            <a:off x="285200" y="3319425"/>
            <a:ext cx="8467200" cy="769500"/>
          </a:xfrm>
          <a:prstGeom prst="rect">
            <a:avLst/>
          </a:prstGeom>
          <a:noFill/>
          <a:ln>
            <a:noFill/>
          </a:ln>
        </p:spPr>
        <p:txBody>
          <a:bodyPr spcFirstLastPara="1" wrap="square" lIns="91425" tIns="91425" rIns="91425" bIns="91425" anchor="t" anchorCtr="0">
            <a:spAutoFit/>
          </a:bodyPr>
          <a:lstStyle/>
          <a:p>
            <a:pPr marL="457200" lvl="0" indent="-349250" algn="l" rtl="0">
              <a:spcBef>
                <a:spcPts val="0"/>
              </a:spcBef>
              <a:spcAft>
                <a:spcPts val="0"/>
              </a:spcAft>
              <a:buClr>
                <a:schemeClr val="dk1"/>
              </a:buClr>
              <a:buSzPts val="1900"/>
              <a:buAutoNum type="arabicPeriod"/>
            </a:pPr>
            <a:r>
              <a:rPr lang="en-GB" sz="1900">
                <a:latin typeface="Calibri"/>
                <a:ea typeface="Calibri"/>
                <a:cs typeface="Calibri"/>
                <a:sym typeface="Calibri"/>
              </a:rPr>
              <a:t>Try to match every track given by the tracking devices that intersects the HMPID acceptance with MIPs in the HMPID Photo-Cathode (PC) </a:t>
            </a:r>
            <a:r>
              <a:rPr lang="en-GB" sz="1900">
                <a:solidFill>
                  <a:schemeClr val="dk1"/>
                </a:solidFill>
                <a:latin typeface="Calibri"/>
                <a:ea typeface="Calibri"/>
                <a:cs typeface="Calibri"/>
                <a:sym typeface="Calibri"/>
              </a:rPr>
              <a:t>[</a:t>
            </a:r>
            <a:r>
              <a:rPr lang="en-GB" sz="1900" u="sng">
                <a:solidFill>
                  <a:schemeClr val="hlink"/>
                </a:solidFill>
                <a:latin typeface="Calibri"/>
                <a:ea typeface="Calibri"/>
                <a:cs typeface="Calibri"/>
                <a:sym typeface="Calibri"/>
                <a:hlinkClick r:id="rId4"/>
              </a:rPr>
              <a:t>MatchHMP.cxx#L391</a:t>
            </a:r>
            <a:r>
              <a:rPr lang="en-GB" sz="1900">
                <a:solidFill>
                  <a:schemeClr val="dk1"/>
                </a:solidFill>
                <a:latin typeface="Calibri"/>
                <a:ea typeface="Calibri"/>
                <a:cs typeface="Calibri"/>
                <a:sym typeface="Calibri"/>
              </a:rPr>
              <a:t>]</a:t>
            </a:r>
            <a:endParaRPr sz="1900">
              <a:latin typeface="Calibri"/>
              <a:ea typeface="Calibri"/>
              <a:cs typeface="Calibri"/>
              <a:sym typeface="Calibri"/>
            </a:endParaRPr>
          </a:p>
        </p:txBody>
      </p:sp>
      <p:sp>
        <p:nvSpPr>
          <p:cNvPr id="750" name="Google Shape;750;p68"/>
          <p:cNvSpPr txBox="1"/>
          <p:nvPr/>
        </p:nvSpPr>
        <p:spPr>
          <a:xfrm>
            <a:off x="381000" y="1528975"/>
            <a:ext cx="8174700" cy="1015632"/>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dirty="0">
                <a:solidFill>
                  <a:schemeClr val="dk1"/>
                </a:solidFill>
                <a:latin typeface="Calibri"/>
                <a:ea typeface="Calibri"/>
                <a:cs typeface="Calibri"/>
                <a:sym typeface="Calibri"/>
              </a:rPr>
              <a:t>Particle </a:t>
            </a:r>
            <a:r>
              <a:rPr lang="en-GB" sz="1800" dirty="0" err="1">
                <a:solidFill>
                  <a:schemeClr val="dk1"/>
                </a:solidFill>
                <a:latin typeface="Calibri"/>
                <a:ea typeface="Calibri"/>
                <a:cs typeface="Calibri"/>
                <a:sym typeface="Calibri"/>
              </a:rPr>
              <a:t>IDentification</a:t>
            </a:r>
            <a:r>
              <a:rPr lang="en-GB" sz="1800" dirty="0">
                <a:solidFill>
                  <a:schemeClr val="dk1"/>
                </a:solidFill>
                <a:latin typeface="Calibri"/>
                <a:ea typeface="Calibri"/>
                <a:cs typeface="Calibri"/>
                <a:sym typeface="Calibri"/>
              </a:rPr>
              <a:t> (</a:t>
            </a:r>
            <a:r>
              <a:rPr lang="en-GB" sz="1800" b="1" dirty="0">
                <a:solidFill>
                  <a:schemeClr val="dk1"/>
                </a:solidFill>
                <a:latin typeface="Calibri"/>
                <a:ea typeface="Calibri"/>
                <a:cs typeface="Calibri"/>
                <a:sym typeface="Calibri"/>
              </a:rPr>
              <a:t>PID</a:t>
            </a:r>
            <a:r>
              <a:rPr lang="en-GB" sz="1800" dirty="0">
                <a:solidFill>
                  <a:schemeClr val="dk1"/>
                </a:solidFill>
                <a:latin typeface="Calibri"/>
                <a:ea typeface="Calibri"/>
                <a:cs typeface="Calibri"/>
                <a:sym typeface="Calibri"/>
              </a:rPr>
              <a:t>) is undertaken using the Hough Transform Method (</a:t>
            </a:r>
            <a:r>
              <a:rPr lang="en-GB" sz="1800" b="1" dirty="0">
                <a:solidFill>
                  <a:schemeClr val="dk1"/>
                </a:solidFill>
                <a:latin typeface="Calibri"/>
                <a:ea typeface="Calibri"/>
                <a:cs typeface="Calibri"/>
                <a:sym typeface="Calibri"/>
              </a:rPr>
              <a:t>HTM</a:t>
            </a:r>
            <a:r>
              <a:rPr lang="en-GB" sz="1800" dirty="0">
                <a:solidFill>
                  <a:schemeClr val="dk1"/>
                </a:solidFill>
                <a:latin typeface="Calibri"/>
                <a:ea typeface="Calibri"/>
                <a:cs typeface="Calibri"/>
                <a:sym typeface="Calibri"/>
              </a:rPr>
              <a:t>)</a:t>
            </a:r>
            <a:endParaRPr sz="1800" dirty="0">
              <a:solidFill>
                <a:schemeClr val="dk1"/>
              </a:solidFill>
              <a:latin typeface="Calibri"/>
              <a:ea typeface="Calibri"/>
              <a:cs typeface="Calibri"/>
              <a:sym typeface="Calibri"/>
            </a:endParaRPr>
          </a:p>
          <a:p>
            <a:pPr marL="0" lvl="0" indent="0" algn="l" rtl="0">
              <a:spcBef>
                <a:spcPts val="0"/>
              </a:spcBef>
              <a:spcAft>
                <a:spcPts val="0"/>
              </a:spcAft>
              <a:buNone/>
            </a:pPr>
            <a:r>
              <a:rPr lang="en-GB" sz="1800" dirty="0">
                <a:solidFill>
                  <a:schemeClr val="dk1"/>
                </a:solidFill>
                <a:latin typeface="Calibri"/>
                <a:ea typeface="Calibri"/>
                <a:cs typeface="Calibri"/>
                <a:sym typeface="Calibri"/>
              </a:rPr>
              <a:t>The method is used for </a:t>
            </a:r>
            <a:r>
              <a:rPr lang="en-GB" sz="1800" b="1" dirty="0">
                <a:solidFill>
                  <a:schemeClr val="dk1"/>
                </a:solidFill>
                <a:latin typeface="Calibri"/>
                <a:ea typeface="Calibri"/>
                <a:cs typeface="Calibri"/>
                <a:sym typeface="Calibri"/>
              </a:rPr>
              <a:t>track-by-track</a:t>
            </a:r>
            <a:r>
              <a:rPr lang="en-GB" sz="1800" dirty="0">
                <a:solidFill>
                  <a:schemeClr val="dk1"/>
                </a:solidFill>
                <a:latin typeface="Calibri"/>
                <a:ea typeface="Calibri"/>
                <a:cs typeface="Calibri"/>
                <a:sym typeface="Calibri"/>
              </a:rPr>
              <a:t> identification of charged particles in the HMPID</a:t>
            </a:r>
            <a:endParaRPr sz="1800" dirty="0">
              <a:solidFill>
                <a:schemeClr val="dk1"/>
              </a:solidFill>
              <a:latin typeface="Calibri"/>
              <a:ea typeface="Calibri"/>
              <a:cs typeface="Calibri"/>
              <a:sym typeface="Calibri"/>
            </a:endParaRPr>
          </a:p>
        </p:txBody>
      </p:sp>
      <p:sp>
        <p:nvSpPr>
          <p:cNvPr id="751" name="Google Shape;751;p68"/>
          <p:cNvSpPr txBox="1"/>
          <p:nvPr/>
        </p:nvSpPr>
        <p:spPr>
          <a:xfrm>
            <a:off x="0" y="0"/>
            <a:ext cx="9144000" cy="723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a:solidFill>
                  <a:srgbClr val="FF0000"/>
                </a:solidFill>
                <a:latin typeface="Calibri"/>
                <a:ea typeface="Calibri"/>
                <a:cs typeface="Calibri"/>
                <a:sym typeface="Calibri"/>
              </a:rPr>
              <a:t>Current PID algorithm in the HMPID</a:t>
            </a:r>
            <a:endParaRPr sz="700">
              <a:solidFill>
                <a:schemeClr val="dk1"/>
              </a:solidFill>
            </a:endParaRPr>
          </a:p>
          <a:p>
            <a:pPr marL="0" lvl="0" indent="0" algn="ctr" rtl="0">
              <a:spcBef>
                <a:spcPts val="0"/>
              </a:spcBef>
              <a:spcAft>
                <a:spcPts val="0"/>
              </a:spcAft>
              <a:buClr>
                <a:schemeClr val="dk1"/>
              </a:buClr>
              <a:buSzPts val="1100"/>
              <a:buFont typeface="Arial"/>
              <a:buNone/>
            </a:pPr>
            <a:r>
              <a:rPr lang="en-GB" sz="1600">
                <a:solidFill>
                  <a:schemeClr val="dk1"/>
                </a:solidFill>
                <a:latin typeface="Calibri"/>
                <a:ea typeface="Calibri"/>
                <a:cs typeface="Calibri"/>
                <a:sym typeface="Calibri"/>
              </a:rPr>
              <a:t>PID workflow in the HMPID</a:t>
            </a:r>
            <a:endParaRPr sz="3200">
              <a:solidFill>
                <a:srgbClr val="FF0000"/>
              </a:solidFill>
              <a:latin typeface="Calibri"/>
              <a:ea typeface="Calibri"/>
              <a:cs typeface="Calibri"/>
              <a:sym typeface="Calibri"/>
            </a:endParaRPr>
          </a:p>
        </p:txBody>
      </p:sp>
      <p:cxnSp>
        <p:nvCxnSpPr>
          <p:cNvPr id="752" name="Google Shape;752;p68"/>
          <p:cNvCxnSpPr/>
          <p:nvPr/>
        </p:nvCxnSpPr>
        <p:spPr>
          <a:xfrm>
            <a:off x="285200" y="752700"/>
            <a:ext cx="7848600" cy="0"/>
          </a:xfrm>
          <a:prstGeom prst="straightConnector1">
            <a:avLst/>
          </a:prstGeom>
          <a:noFill/>
          <a:ln w="44450" cap="flat" cmpd="sng">
            <a:solidFill>
              <a:srgbClr val="FF0000"/>
            </a:solidFill>
            <a:prstDash val="solid"/>
            <a:round/>
            <a:headEnd type="none" w="sm" len="sm"/>
            <a:tailEnd type="none" w="sm" len="sm"/>
          </a:ln>
        </p:spPr>
      </p:cxnSp>
      <p:sp>
        <p:nvSpPr>
          <p:cNvPr id="753" name="Google Shape;753;p68"/>
          <p:cNvSpPr txBox="1"/>
          <p:nvPr/>
        </p:nvSpPr>
        <p:spPr>
          <a:xfrm>
            <a:off x="285200" y="2883463"/>
            <a:ext cx="6451500" cy="492600"/>
          </a:xfrm>
          <a:prstGeom prst="rect">
            <a:avLst/>
          </a:prstGeom>
          <a:noFill/>
          <a:ln>
            <a:noFill/>
          </a:ln>
        </p:spPr>
        <p:txBody>
          <a:bodyPr spcFirstLastPara="1" wrap="square" lIns="91425" tIns="91425" rIns="91425" bIns="91425" anchor="t" anchorCtr="0">
            <a:spAutoFit/>
          </a:bodyPr>
          <a:lstStyle/>
          <a:p>
            <a:pPr marL="457200" lvl="0" indent="0" algn="l" rtl="0">
              <a:spcBef>
                <a:spcPts val="0"/>
              </a:spcBef>
              <a:spcAft>
                <a:spcPts val="0"/>
              </a:spcAft>
              <a:buNone/>
            </a:pPr>
            <a:r>
              <a:rPr lang="en-GB" sz="2000">
                <a:solidFill>
                  <a:schemeClr val="dk1"/>
                </a:solidFill>
                <a:latin typeface="Calibri"/>
                <a:ea typeface="Calibri"/>
                <a:cs typeface="Calibri"/>
                <a:sym typeface="Calibri"/>
              </a:rPr>
              <a:t>For every event, the following is done : </a:t>
            </a:r>
            <a:endParaRPr sz="2000">
              <a:solidFill>
                <a:schemeClr val="dk1"/>
              </a:solidFill>
              <a:latin typeface="Calibri"/>
              <a:ea typeface="Calibri"/>
              <a:cs typeface="Calibri"/>
              <a:sym typeface="Calibri"/>
            </a:endParaRPr>
          </a:p>
        </p:txBody>
      </p:sp>
      <p:sp>
        <p:nvSpPr>
          <p:cNvPr id="754" name="Google Shape;754;p68"/>
          <p:cNvSpPr txBox="1"/>
          <p:nvPr/>
        </p:nvSpPr>
        <p:spPr>
          <a:xfrm>
            <a:off x="285200" y="4042713"/>
            <a:ext cx="8467200" cy="1647000"/>
          </a:xfrm>
          <a:prstGeom prst="rect">
            <a:avLst/>
          </a:prstGeom>
          <a:noFill/>
          <a:ln>
            <a:noFill/>
          </a:ln>
        </p:spPr>
        <p:txBody>
          <a:bodyPr spcFirstLastPara="1" wrap="square" lIns="91425" tIns="91425" rIns="91425" bIns="91425" anchor="t" anchorCtr="0">
            <a:spAutoFit/>
          </a:bodyPr>
          <a:lstStyle/>
          <a:p>
            <a:pPr marL="457200" lvl="0" indent="0" algn="l" rtl="0">
              <a:spcBef>
                <a:spcPts val="0"/>
              </a:spcBef>
              <a:spcAft>
                <a:spcPts val="0"/>
              </a:spcAft>
              <a:buNone/>
            </a:pPr>
            <a:endParaRPr sz="1900">
              <a:latin typeface="Calibri"/>
              <a:ea typeface="Calibri"/>
              <a:cs typeface="Calibri"/>
              <a:sym typeface="Calibri"/>
            </a:endParaRPr>
          </a:p>
          <a:p>
            <a:pPr marL="457200" lvl="0" indent="-349250" algn="l" rtl="0">
              <a:spcBef>
                <a:spcPts val="0"/>
              </a:spcBef>
              <a:spcAft>
                <a:spcPts val="0"/>
              </a:spcAft>
              <a:buSzPts val="1900"/>
              <a:buFont typeface="Calibri"/>
              <a:buAutoNum type="arabicPeriod" startAt="2"/>
            </a:pPr>
            <a:r>
              <a:rPr lang="en-GB" sz="1900">
                <a:latin typeface="Calibri"/>
                <a:ea typeface="Calibri"/>
                <a:cs typeface="Calibri"/>
                <a:sym typeface="Calibri"/>
              </a:rPr>
              <a:t>If the track is matched with a MIP : evaluate the distance from the MIP to the extrapolated track’s intersection with the PC-plane [</a:t>
            </a:r>
            <a:r>
              <a:rPr lang="en-GB" sz="1900" u="sng">
                <a:solidFill>
                  <a:schemeClr val="hlink"/>
                </a:solidFill>
                <a:latin typeface="Calibri"/>
                <a:ea typeface="Calibri"/>
                <a:cs typeface="Calibri"/>
                <a:sym typeface="Calibri"/>
                <a:hlinkClick r:id="rId5"/>
              </a:rPr>
              <a:t>MatchHMP.cxx#L538</a:t>
            </a:r>
            <a:r>
              <a:rPr lang="en-GB" sz="1900">
                <a:latin typeface="Calibri"/>
                <a:ea typeface="Calibri"/>
                <a:cs typeface="Calibri"/>
                <a:sym typeface="Calibri"/>
              </a:rPr>
              <a:t>]</a:t>
            </a:r>
            <a:endParaRPr sz="1900">
              <a:latin typeface="Calibri"/>
              <a:ea typeface="Calibri"/>
              <a:cs typeface="Calibri"/>
              <a:sym typeface="Calibri"/>
            </a:endParaRPr>
          </a:p>
          <a:p>
            <a:pPr marL="457200" lvl="0" indent="0" algn="l" rtl="0">
              <a:spcBef>
                <a:spcPts val="0"/>
              </a:spcBef>
              <a:spcAft>
                <a:spcPts val="0"/>
              </a:spcAft>
              <a:buNone/>
            </a:pPr>
            <a:endParaRPr sz="1900">
              <a:latin typeface="Calibri"/>
              <a:ea typeface="Calibri"/>
              <a:cs typeface="Calibri"/>
              <a:sym typeface="Calibri"/>
            </a:endParaRPr>
          </a:p>
          <a:p>
            <a:pPr marL="914400" lvl="0" indent="0" algn="l" rtl="0">
              <a:spcBef>
                <a:spcPts val="0"/>
              </a:spcBef>
              <a:spcAft>
                <a:spcPts val="0"/>
              </a:spcAft>
              <a:buNone/>
            </a:pPr>
            <a:endParaRPr sz="1900">
              <a:latin typeface="Calibri"/>
              <a:ea typeface="Calibri"/>
              <a:cs typeface="Calibri"/>
              <a:sym typeface="Calibri"/>
            </a:endParaRPr>
          </a:p>
        </p:txBody>
      </p:sp>
    </p:spTree>
    <p:extLst>
      <p:ext uri="{BB962C8B-B14F-4D97-AF65-F5344CB8AC3E}">
        <p14:creationId xmlns:p14="http://schemas.microsoft.com/office/powerpoint/2010/main" val="3774239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5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5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4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758"/>
        <p:cNvGrpSpPr/>
        <p:nvPr/>
      </p:nvGrpSpPr>
      <p:grpSpPr>
        <a:xfrm>
          <a:off x="0" y="0"/>
          <a:ext cx="0" cy="0"/>
          <a:chOff x="0" y="0"/>
          <a:chExt cx="0" cy="0"/>
        </a:xfrm>
      </p:grpSpPr>
      <p:pic>
        <p:nvPicPr>
          <p:cNvPr id="759" name="Google Shape;759;p69"/>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760" name="Google Shape;760;p69"/>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24</a:t>
            </a:fld>
            <a:endParaRPr sz="1200" b="0" i="0" u="none" strike="noStrike" cap="none">
              <a:solidFill>
                <a:srgbClr val="898989"/>
              </a:solidFill>
              <a:latin typeface="Arial"/>
              <a:ea typeface="Arial"/>
              <a:cs typeface="Arial"/>
              <a:sym typeface="Arial"/>
            </a:endParaRPr>
          </a:p>
        </p:txBody>
      </p:sp>
      <p:sp>
        <p:nvSpPr>
          <p:cNvPr id="761" name="Google Shape;761;p69"/>
          <p:cNvSpPr txBox="1"/>
          <p:nvPr/>
        </p:nvSpPr>
        <p:spPr>
          <a:xfrm>
            <a:off x="713000" y="826325"/>
            <a:ext cx="7420800" cy="1061799"/>
          </a:xfrm>
          <a:prstGeom prst="rect">
            <a:avLst/>
          </a:prstGeom>
          <a:noFill/>
          <a:ln>
            <a:noFill/>
          </a:ln>
        </p:spPr>
        <p:txBody>
          <a:bodyPr spcFirstLastPara="1" wrap="square" lIns="91425" tIns="91425" rIns="91425" bIns="91425" anchor="t" anchorCtr="0">
            <a:spAutoFit/>
          </a:bodyPr>
          <a:lstStyle/>
          <a:p>
            <a:pPr marL="457200" lvl="0" indent="0" algn="ctr" rtl="0">
              <a:spcBef>
                <a:spcPts val="0"/>
              </a:spcBef>
              <a:spcAft>
                <a:spcPts val="0"/>
              </a:spcAft>
              <a:buNone/>
            </a:pPr>
            <a:r>
              <a:rPr lang="en-GB" sz="3200" b="1" dirty="0">
                <a:solidFill>
                  <a:schemeClr val="dk1"/>
                </a:solidFill>
                <a:latin typeface="Calibri"/>
                <a:ea typeface="Calibri"/>
                <a:cs typeface="Calibri"/>
                <a:sym typeface="Calibri"/>
              </a:rPr>
              <a:t>PID workflow in the HMPID</a:t>
            </a:r>
            <a:endParaRPr sz="3200" b="1" dirty="0">
              <a:solidFill>
                <a:schemeClr val="dk1"/>
              </a:solidFill>
              <a:latin typeface="Calibri"/>
              <a:ea typeface="Calibri"/>
              <a:cs typeface="Calibri"/>
              <a:sym typeface="Calibri"/>
            </a:endParaRPr>
          </a:p>
          <a:p>
            <a:pPr marL="0" lvl="0" indent="0" algn="ctr" rtl="0">
              <a:spcBef>
                <a:spcPts val="0"/>
              </a:spcBef>
              <a:spcAft>
                <a:spcPts val="0"/>
              </a:spcAft>
              <a:buNone/>
            </a:pPr>
            <a:endParaRPr sz="2500" dirty="0">
              <a:solidFill>
                <a:schemeClr val="dk1"/>
              </a:solidFill>
              <a:latin typeface="Calibri"/>
              <a:ea typeface="Calibri"/>
              <a:cs typeface="Calibri"/>
              <a:sym typeface="Calibri"/>
            </a:endParaRPr>
          </a:p>
        </p:txBody>
      </p:sp>
      <p:sp>
        <p:nvSpPr>
          <p:cNvPr id="762" name="Google Shape;762;p69"/>
          <p:cNvSpPr/>
          <p:nvPr/>
        </p:nvSpPr>
        <p:spPr>
          <a:xfrm>
            <a:off x="5257300" y="2728875"/>
            <a:ext cx="108600" cy="84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763" name="Google Shape;763;p69"/>
          <p:cNvSpPr txBox="1"/>
          <p:nvPr/>
        </p:nvSpPr>
        <p:spPr>
          <a:xfrm>
            <a:off x="400650" y="2703800"/>
            <a:ext cx="8467200" cy="769500"/>
          </a:xfrm>
          <a:prstGeom prst="rect">
            <a:avLst/>
          </a:prstGeom>
          <a:noFill/>
          <a:ln>
            <a:noFill/>
          </a:ln>
        </p:spPr>
        <p:txBody>
          <a:bodyPr spcFirstLastPara="1" wrap="square" lIns="91425" tIns="91425" rIns="91425" bIns="91425" anchor="t" anchorCtr="0">
            <a:spAutoFit/>
          </a:bodyPr>
          <a:lstStyle/>
          <a:p>
            <a:pPr marL="457200" lvl="0" indent="-349250" algn="l" rtl="0">
              <a:spcBef>
                <a:spcPts val="0"/>
              </a:spcBef>
              <a:spcAft>
                <a:spcPts val="0"/>
              </a:spcAft>
              <a:buSzPts val="1900"/>
              <a:buFont typeface="Calibri"/>
              <a:buAutoNum type="arabicPeriod" startAt="3"/>
            </a:pPr>
            <a:r>
              <a:rPr lang="en-GB" sz="1900">
                <a:latin typeface="Calibri"/>
                <a:ea typeface="Calibri"/>
                <a:cs typeface="Calibri"/>
                <a:sym typeface="Calibri"/>
              </a:rPr>
              <a:t>Only consider tracks that are under a certain distance threshold </a:t>
            </a:r>
            <a:endParaRPr sz="1900">
              <a:latin typeface="Calibri"/>
              <a:ea typeface="Calibri"/>
              <a:cs typeface="Calibri"/>
              <a:sym typeface="Calibri"/>
            </a:endParaRPr>
          </a:p>
          <a:p>
            <a:pPr marL="914400" lvl="0" indent="0" algn="l" rtl="0">
              <a:spcBef>
                <a:spcPts val="0"/>
              </a:spcBef>
              <a:spcAft>
                <a:spcPts val="0"/>
              </a:spcAft>
              <a:buNone/>
            </a:pPr>
            <a:endParaRPr sz="1900">
              <a:latin typeface="Calibri"/>
              <a:ea typeface="Calibri"/>
              <a:cs typeface="Calibri"/>
              <a:sym typeface="Calibri"/>
            </a:endParaRPr>
          </a:p>
        </p:txBody>
      </p:sp>
      <p:sp>
        <p:nvSpPr>
          <p:cNvPr id="764" name="Google Shape;764;p69"/>
          <p:cNvSpPr txBox="1"/>
          <p:nvPr/>
        </p:nvSpPr>
        <p:spPr>
          <a:xfrm>
            <a:off x="0" y="0"/>
            <a:ext cx="9144000" cy="723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a:solidFill>
                  <a:srgbClr val="FF0000"/>
                </a:solidFill>
                <a:latin typeface="Calibri"/>
                <a:ea typeface="Calibri"/>
                <a:cs typeface="Calibri"/>
                <a:sym typeface="Calibri"/>
              </a:rPr>
              <a:t>Current PID algorithm in the HMPID</a:t>
            </a:r>
            <a:endParaRPr sz="700">
              <a:solidFill>
                <a:schemeClr val="dk1"/>
              </a:solidFill>
            </a:endParaRPr>
          </a:p>
          <a:p>
            <a:pPr marL="0" lvl="0" indent="0" algn="ctr" rtl="0">
              <a:spcBef>
                <a:spcPts val="0"/>
              </a:spcBef>
              <a:spcAft>
                <a:spcPts val="0"/>
              </a:spcAft>
              <a:buClr>
                <a:schemeClr val="dk1"/>
              </a:buClr>
              <a:buSzPts val="1100"/>
              <a:buFont typeface="Arial"/>
              <a:buNone/>
            </a:pPr>
            <a:r>
              <a:rPr lang="en-GB" sz="1600">
                <a:solidFill>
                  <a:schemeClr val="dk1"/>
                </a:solidFill>
                <a:latin typeface="Calibri"/>
                <a:ea typeface="Calibri"/>
                <a:cs typeface="Calibri"/>
                <a:sym typeface="Calibri"/>
              </a:rPr>
              <a:t>PID workflow in the HMPID</a:t>
            </a:r>
            <a:endParaRPr sz="3200">
              <a:solidFill>
                <a:srgbClr val="FF0000"/>
              </a:solidFill>
              <a:latin typeface="Calibri"/>
              <a:ea typeface="Calibri"/>
              <a:cs typeface="Calibri"/>
              <a:sym typeface="Calibri"/>
            </a:endParaRPr>
          </a:p>
        </p:txBody>
      </p:sp>
      <p:cxnSp>
        <p:nvCxnSpPr>
          <p:cNvPr id="765" name="Google Shape;765;p69"/>
          <p:cNvCxnSpPr/>
          <p:nvPr/>
        </p:nvCxnSpPr>
        <p:spPr>
          <a:xfrm>
            <a:off x="285200" y="752700"/>
            <a:ext cx="7848600" cy="0"/>
          </a:xfrm>
          <a:prstGeom prst="straightConnector1">
            <a:avLst/>
          </a:prstGeom>
          <a:noFill/>
          <a:ln w="44450" cap="flat" cmpd="sng">
            <a:solidFill>
              <a:srgbClr val="FF0000"/>
            </a:solidFill>
            <a:prstDash val="solid"/>
            <a:round/>
            <a:headEnd type="none" w="sm" len="sm"/>
            <a:tailEnd type="none" w="sm" len="sm"/>
          </a:ln>
        </p:spPr>
      </p:cxnSp>
      <p:sp>
        <p:nvSpPr>
          <p:cNvPr id="766" name="Google Shape;766;p69"/>
          <p:cNvSpPr txBox="1"/>
          <p:nvPr/>
        </p:nvSpPr>
        <p:spPr>
          <a:xfrm>
            <a:off x="498275" y="3154275"/>
            <a:ext cx="8467200" cy="769500"/>
          </a:xfrm>
          <a:prstGeom prst="rect">
            <a:avLst/>
          </a:prstGeom>
          <a:noFill/>
          <a:ln>
            <a:noFill/>
          </a:ln>
        </p:spPr>
        <p:txBody>
          <a:bodyPr spcFirstLastPara="1" wrap="square" lIns="91425" tIns="91425" rIns="91425" bIns="91425" anchor="t" anchorCtr="0">
            <a:spAutoFit/>
          </a:bodyPr>
          <a:lstStyle/>
          <a:p>
            <a:pPr marL="914400" lvl="1" indent="-349250" algn="l" rtl="0">
              <a:spcBef>
                <a:spcPts val="0"/>
              </a:spcBef>
              <a:spcAft>
                <a:spcPts val="0"/>
              </a:spcAft>
              <a:buSzPts val="1900"/>
              <a:buFont typeface="Calibri"/>
              <a:buAutoNum type="arabicPeriod"/>
            </a:pPr>
            <a:r>
              <a:rPr lang="en-GB" sz="1900">
                <a:latin typeface="Calibri"/>
                <a:ea typeface="Calibri"/>
                <a:cs typeface="Calibri"/>
                <a:sym typeface="Calibri"/>
              </a:rPr>
              <a:t>Fit the matched MIP-track pair, to allow increased precision of the track</a:t>
            </a:r>
            <a:endParaRPr sz="1900">
              <a:latin typeface="Calibri"/>
              <a:ea typeface="Calibri"/>
              <a:cs typeface="Calibri"/>
              <a:sym typeface="Calibri"/>
            </a:endParaRPr>
          </a:p>
          <a:p>
            <a:pPr marL="457200" lvl="0" indent="457200" algn="l" rtl="0">
              <a:spcBef>
                <a:spcPts val="0"/>
              </a:spcBef>
              <a:spcAft>
                <a:spcPts val="0"/>
              </a:spcAft>
              <a:buNone/>
            </a:pPr>
            <a:r>
              <a:rPr lang="en-GB" sz="1900">
                <a:latin typeface="Calibri"/>
                <a:ea typeface="Calibri"/>
                <a:cs typeface="Calibri"/>
                <a:sym typeface="Calibri"/>
              </a:rPr>
              <a:t> (the position of the MIP is used to fit the track) [</a:t>
            </a:r>
            <a:r>
              <a:rPr lang="en-GB" sz="1900" u="sng">
                <a:solidFill>
                  <a:schemeClr val="hlink"/>
                </a:solidFill>
                <a:latin typeface="Calibri"/>
                <a:ea typeface="Calibri"/>
                <a:cs typeface="Calibri"/>
                <a:sym typeface="Calibri"/>
                <a:hlinkClick r:id="rId4"/>
              </a:rPr>
              <a:t>MatchHMP.cxx#L496</a:t>
            </a:r>
            <a:r>
              <a:rPr lang="en-GB" sz="1900">
                <a:latin typeface="Calibri"/>
                <a:ea typeface="Calibri"/>
                <a:cs typeface="Calibri"/>
                <a:sym typeface="Calibri"/>
              </a:rPr>
              <a:t>]</a:t>
            </a:r>
            <a:endParaRPr sz="1900">
              <a:latin typeface="Calibri"/>
              <a:ea typeface="Calibri"/>
              <a:cs typeface="Calibri"/>
              <a:sym typeface="Calibri"/>
            </a:endParaRPr>
          </a:p>
        </p:txBody>
      </p:sp>
      <p:sp>
        <p:nvSpPr>
          <p:cNvPr id="767" name="Google Shape;767;p69"/>
          <p:cNvSpPr txBox="1"/>
          <p:nvPr/>
        </p:nvSpPr>
        <p:spPr>
          <a:xfrm>
            <a:off x="498275" y="3915850"/>
            <a:ext cx="9004200" cy="1354500"/>
          </a:xfrm>
          <a:prstGeom prst="rect">
            <a:avLst/>
          </a:prstGeom>
          <a:noFill/>
          <a:ln>
            <a:noFill/>
          </a:ln>
        </p:spPr>
        <p:txBody>
          <a:bodyPr spcFirstLastPara="1" wrap="square" lIns="91425" tIns="91425" rIns="91425" bIns="91425" anchor="t" anchorCtr="0">
            <a:spAutoFit/>
          </a:bodyPr>
          <a:lstStyle/>
          <a:p>
            <a:pPr marL="914400" lvl="1" indent="-349250" algn="l" rtl="0">
              <a:spcBef>
                <a:spcPts val="0"/>
              </a:spcBef>
              <a:spcAft>
                <a:spcPts val="0"/>
              </a:spcAft>
              <a:buClr>
                <a:schemeClr val="dk1"/>
              </a:buClr>
              <a:buSzPts val="1900"/>
              <a:buFont typeface="Calibri"/>
              <a:buAutoNum type="arabicPeriod" startAt="2"/>
            </a:pPr>
            <a:r>
              <a:rPr lang="en-GB" sz="1900" dirty="0">
                <a:solidFill>
                  <a:schemeClr val="dk1"/>
                </a:solidFill>
                <a:latin typeface="Calibri"/>
                <a:ea typeface="Calibri"/>
                <a:cs typeface="Calibri"/>
                <a:sym typeface="Calibri"/>
              </a:rPr>
              <a:t>Evaluate the Cherenkov angle </a:t>
            </a:r>
            <a:r>
              <a:rPr lang="en-GB" sz="1900" i="1" dirty="0">
                <a:solidFill>
                  <a:schemeClr val="dk1"/>
                </a:solidFill>
                <a:latin typeface="Noto Sans Symbols"/>
                <a:ea typeface="Noto Sans Symbols"/>
                <a:cs typeface="Noto Sans Symbols"/>
                <a:sym typeface="Noto Sans Symbols"/>
              </a:rPr>
              <a:t>θ</a:t>
            </a:r>
            <a:r>
              <a:rPr lang="en-GB" sz="1900" i="1" baseline="-25000" dirty="0">
                <a:solidFill>
                  <a:schemeClr val="dk1"/>
                </a:solidFill>
                <a:latin typeface="Calibri"/>
                <a:ea typeface="Calibri"/>
                <a:cs typeface="Calibri"/>
                <a:sym typeface="Calibri"/>
              </a:rPr>
              <a:t>c </a:t>
            </a:r>
            <a:r>
              <a:rPr lang="en-GB" sz="1900" dirty="0">
                <a:solidFill>
                  <a:schemeClr val="dk1"/>
                </a:solidFill>
                <a:latin typeface="Calibri"/>
                <a:ea typeface="Calibri"/>
                <a:cs typeface="Calibri"/>
                <a:sym typeface="Calibri"/>
              </a:rPr>
              <a:t>of the track  by combining the matched track-MIP information with all the clusters in the intersected chamber.</a:t>
            </a:r>
            <a:endParaRPr sz="1900" dirty="0">
              <a:solidFill>
                <a:schemeClr val="dk1"/>
              </a:solidFill>
              <a:latin typeface="Calibri"/>
              <a:ea typeface="Calibri"/>
              <a:cs typeface="Calibri"/>
              <a:sym typeface="Calibri"/>
            </a:endParaRPr>
          </a:p>
          <a:p>
            <a:pPr marL="914400" lvl="0" indent="0" algn="l" rtl="0">
              <a:spcBef>
                <a:spcPts val="0"/>
              </a:spcBef>
              <a:spcAft>
                <a:spcPts val="0"/>
              </a:spcAft>
              <a:buNone/>
            </a:pPr>
            <a:r>
              <a:rPr lang="en-GB" sz="1900" dirty="0">
                <a:solidFill>
                  <a:schemeClr val="dk1"/>
                </a:solidFill>
                <a:latin typeface="Calibri"/>
                <a:ea typeface="Calibri"/>
                <a:cs typeface="Calibri"/>
                <a:sym typeface="Calibri"/>
              </a:rPr>
              <a:t>The Cherenkov angle is estimated using the Hough Transform Method [</a:t>
            </a:r>
            <a:r>
              <a:rPr lang="en-GB" sz="1900" u="sng" dirty="0">
                <a:solidFill>
                  <a:schemeClr val="hlink"/>
                </a:solidFill>
                <a:latin typeface="Calibri"/>
                <a:ea typeface="Calibri"/>
                <a:cs typeface="Calibri"/>
                <a:sym typeface="Calibri"/>
                <a:hlinkClick r:id="rId5"/>
              </a:rPr>
              <a:t>MatchHMP.cxx#L563</a:t>
            </a:r>
            <a:r>
              <a:rPr lang="en-GB" sz="1900" dirty="0">
                <a:solidFill>
                  <a:schemeClr val="dk1"/>
                </a:solidFill>
                <a:latin typeface="Calibri"/>
                <a:ea typeface="Calibri"/>
                <a:cs typeface="Calibri"/>
                <a:sym typeface="Calibri"/>
              </a:rPr>
              <a:t>] [</a:t>
            </a:r>
            <a:r>
              <a:rPr lang="en-GB" sz="1900" u="sng" dirty="0">
                <a:solidFill>
                  <a:schemeClr val="hlink"/>
                </a:solidFill>
                <a:latin typeface="Calibri"/>
                <a:ea typeface="Calibri"/>
                <a:cs typeface="Calibri"/>
                <a:sym typeface="Calibri"/>
                <a:hlinkClick r:id="rId6"/>
              </a:rPr>
              <a:t>Recon.cxx#L49</a:t>
            </a:r>
            <a:r>
              <a:rPr lang="en-GB" sz="1900" dirty="0">
                <a:solidFill>
                  <a:schemeClr val="dk1"/>
                </a:solidFill>
                <a:latin typeface="Calibri"/>
                <a:ea typeface="Calibri"/>
                <a:cs typeface="Calibri"/>
                <a:sym typeface="Calibri"/>
              </a:rPr>
              <a:t>]</a:t>
            </a:r>
            <a:endParaRPr sz="1900"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357071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6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6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771"/>
        <p:cNvGrpSpPr/>
        <p:nvPr/>
      </p:nvGrpSpPr>
      <p:grpSpPr>
        <a:xfrm>
          <a:off x="0" y="0"/>
          <a:ext cx="0" cy="0"/>
          <a:chOff x="0" y="0"/>
          <a:chExt cx="0" cy="0"/>
        </a:xfrm>
      </p:grpSpPr>
      <p:sp>
        <p:nvSpPr>
          <p:cNvPr id="772" name="Google Shape;772;p70"/>
          <p:cNvSpPr txBox="1"/>
          <p:nvPr/>
        </p:nvSpPr>
        <p:spPr>
          <a:xfrm>
            <a:off x="0" y="0"/>
            <a:ext cx="9144000" cy="1077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3200">
                <a:solidFill>
                  <a:srgbClr val="FF0000"/>
                </a:solidFill>
                <a:latin typeface="Calibri"/>
                <a:ea typeface="Calibri"/>
                <a:cs typeface="Calibri"/>
                <a:sym typeface="Calibri"/>
              </a:rPr>
              <a:t>Current PID algorithm in the HMPID</a:t>
            </a:r>
            <a:endParaRPr>
              <a:solidFill>
                <a:schemeClr val="dk1"/>
              </a:solidFill>
            </a:endParaRPr>
          </a:p>
          <a:p>
            <a:pPr marL="0" marR="0" lvl="0" indent="0" algn="ctr" rtl="0">
              <a:lnSpc>
                <a:spcPct val="100000"/>
              </a:lnSpc>
              <a:spcBef>
                <a:spcPts val="0"/>
              </a:spcBef>
              <a:spcAft>
                <a:spcPts val="0"/>
              </a:spcAft>
              <a:buClr>
                <a:srgbClr val="000000"/>
              </a:buClr>
              <a:buSzPts val="3200"/>
              <a:buFont typeface="Arial"/>
              <a:buNone/>
            </a:pPr>
            <a:endParaRPr sz="3200">
              <a:solidFill>
                <a:srgbClr val="FF0000"/>
              </a:solidFill>
              <a:latin typeface="Calibri"/>
              <a:ea typeface="Calibri"/>
              <a:cs typeface="Calibri"/>
              <a:sym typeface="Calibri"/>
            </a:endParaRPr>
          </a:p>
        </p:txBody>
      </p:sp>
      <p:cxnSp>
        <p:nvCxnSpPr>
          <p:cNvPr id="773" name="Google Shape;773;p70"/>
          <p:cNvCxnSpPr/>
          <p:nvPr/>
        </p:nvCxnSpPr>
        <p:spPr>
          <a:xfrm>
            <a:off x="457200" y="609600"/>
            <a:ext cx="7848600" cy="0"/>
          </a:xfrm>
          <a:prstGeom prst="straightConnector1">
            <a:avLst/>
          </a:prstGeom>
          <a:noFill/>
          <a:ln w="44450" cap="flat" cmpd="sng">
            <a:solidFill>
              <a:srgbClr val="FF0000"/>
            </a:solidFill>
            <a:prstDash val="solid"/>
            <a:round/>
            <a:headEnd type="none" w="sm" len="sm"/>
            <a:tailEnd type="none" w="sm" len="sm"/>
          </a:ln>
        </p:spPr>
      </p:cxnSp>
      <p:pic>
        <p:nvPicPr>
          <p:cNvPr id="774" name="Google Shape;774;p70"/>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775" name="Google Shape;775;p70"/>
          <p:cNvSpPr txBox="1"/>
          <p:nvPr/>
        </p:nvSpPr>
        <p:spPr>
          <a:xfrm>
            <a:off x="1066800" y="767242"/>
            <a:ext cx="6324600" cy="3078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76" name="Google Shape;776;p70"/>
          <p:cNvSpPr txBox="1"/>
          <p:nvPr/>
        </p:nvSpPr>
        <p:spPr>
          <a:xfrm>
            <a:off x="0" y="0"/>
            <a:ext cx="30000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77" name="Google Shape;777;p70"/>
          <p:cNvSpPr txBox="1"/>
          <p:nvPr/>
        </p:nvSpPr>
        <p:spPr>
          <a:xfrm>
            <a:off x="0" y="0"/>
            <a:ext cx="30000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78" name="Google Shape;778;p70"/>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25</a:t>
            </a:fld>
            <a:endParaRPr sz="1200" b="0" i="0" u="none" strike="noStrike" cap="none">
              <a:solidFill>
                <a:srgbClr val="898989"/>
              </a:solidFill>
              <a:latin typeface="Arial"/>
              <a:ea typeface="Arial"/>
              <a:cs typeface="Arial"/>
              <a:sym typeface="Arial"/>
            </a:endParaRPr>
          </a:p>
        </p:txBody>
      </p:sp>
      <p:sp>
        <p:nvSpPr>
          <p:cNvPr id="779" name="Google Shape;779;p70"/>
          <p:cNvSpPr txBox="1"/>
          <p:nvPr/>
        </p:nvSpPr>
        <p:spPr>
          <a:xfrm>
            <a:off x="457200" y="1138127"/>
            <a:ext cx="32547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1800">
              <a:latin typeface="Calibri"/>
              <a:ea typeface="Calibri"/>
              <a:cs typeface="Calibri"/>
              <a:sym typeface="Calibri"/>
            </a:endParaRPr>
          </a:p>
        </p:txBody>
      </p:sp>
      <p:sp>
        <p:nvSpPr>
          <p:cNvPr id="780" name="Google Shape;780;p70"/>
          <p:cNvSpPr txBox="1"/>
          <p:nvPr/>
        </p:nvSpPr>
        <p:spPr>
          <a:xfrm>
            <a:off x="658700" y="2867225"/>
            <a:ext cx="7543800" cy="12315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3600" u="sng">
                <a:solidFill>
                  <a:schemeClr val="dk1"/>
                </a:solidFill>
                <a:latin typeface="Calibri"/>
                <a:ea typeface="Calibri"/>
                <a:cs typeface="Calibri"/>
                <a:sym typeface="Calibri"/>
              </a:rPr>
              <a:t>Current PID algorithm in the HMPID : </a:t>
            </a:r>
            <a:endParaRPr sz="3600" u="sng">
              <a:solidFill>
                <a:schemeClr val="dk1"/>
              </a:solidFill>
              <a:latin typeface="Calibri"/>
              <a:ea typeface="Calibri"/>
              <a:cs typeface="Calibri"/>
              <a:sym typeface="Calibri"/>
            </a:endParaRPr>
          </a:p>
          <a:p>
            <a:pPr marL="0" lvl="0" indent="0" algn="ctr" rtl="0">
              <a:spcBef>
                <a:spcPts val="0"/>
              </a:spcBef>
              <a:spcAft>
                <a:spcPts val="0"/>
              </a:spcAft>
              <a:buNone/>
            </a:pPr>
            <a:r>
              <a:rPr lang="en-GB" sz="3200">
                <a:solidFill>
                  <a:schemeClr val="dk1"/>
                </a:solidFill>
                <a:latin typeface="Calibri"/>
                <a:ea typeface="Calibri"/>
                <a:cs typeface="Calibri"/>
                <a:sym typeface="Calibri"/>
              </a:rPr>
              <a:t>Hough Transform Method (HTM)</a:t>
            </a:r>
            <a:endParaRPr sz="34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8549475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784"/>
        <p:cNvGrpSpPr/>
        <p:nvPr/>
      </p:nvGrpSpPr>
      <p:grpSpPr>
        <a:xfrm>
          <a:off x="0" y="0"/>
          <a:ext cx="0" cy="0"/>
          <a:chOff x="0" y="0"/>
          <a:chExt cx="0" cy="0"/>
        </a:xfrm>
      </p:grpSpPr>
      <p:pic>
        <p:nvPicPr>
          <p:cNvPr id="785" name="Google Shape;785;p71"/>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786" name="Google Shape;786;p71"/>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26</a:t>
            </a:fld>
            <a:endParaRPr sz="1200" b="0" i="0" u="none" strike="noStrike" cap="none">
              <a:solidFill>
                <a:srgbClr val="898989"/>
              </a:solidFill>
              <a:latin typeface="Arial"/>
              <a:ea typeface="Arial"/>
              <a:cs typeface="Arial"/>
              <a:sym typeface="Arial"/>
            </a:endParaRPr>
          </a:p>
        </p:txBody>
      </p:sp>
      <p:sp>
        <p:nvSpPr>
          <p:cNvPr id="787" name="Google Shape;787;p71"/>
          <p:cNvSpPr txBox="1"/>
          <p:nvPr/>
        </p:nvSpPr>
        <p:spPr>
          <a:xfrm>
            <a:off x="885000" y="741825"/>
            <a:ext cx="7420800" cy="1169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Clr>
                <a:schemeClr val="dk1"/>
              </a:buClr>
              <a:buSzPts val="1100"/>
              <a:buFont typeface="Arial"/>
              <a:buNone/>
            </a:pPr>
            <a:r>
              <a:rPr lang="en-GB" sz="3200" b="1" dirty="0">
                <a:solidFill>
                  <a:schemeClr val="dk1"/>
                </a:solidFill>
                <a:latin typeface="Calibri"/>
                <a:ea typeface="Calibri"/>
                <a:cs typeface="Calibri"/>
                <a:sym typeface="Calibri"/>
              </a:rPr>
              <a:t>Hough Transform Method (HTM)</a:t>
            </a:r>
            <a:endParaRPr sz="3200" b="1" dirty="0">
              <a:solidFill>
                <a:schemeClr val="dk1"/>
              </a:solidFill>
              <a:latin typeface="Calibri"/>
              <a:ea typeface="Calibri"/>
              <a:cs typeface="Calibri"/>
              <a:sym typeface="Calibri"/>
            </a:endParaRPr>
          </a:p>
          <a:p>
            <a:pPr marL="0" lvl="0" indent="0" algn="ctr" rtl="0">
              <a:spcBef>
                <a:spcPts val="0"/>
              </a:spcBef>
              <a:spcAft>
                <a:spcPts val="0"/>
              </a:spcAft>
              <a:buNone/>
            </a:pPr>
            <a:endParaRPr sz="3200" dirty="0">
              <a:solidFill>
                <a:schemeClr val="dk1"/>
              </a:solidFill>
              <a:latin typeface="Calibri"/>
              <a:ea typeface="Calibri"/>
              <a:cs typeface="Calibri"/>
              <a:sym typeface="Calibri"/>
            </a:endParaRPr>
          </a:p>
        </p:txBody>
      </p:sp>
      <p:sp>
        <p:nvSpPr>
          <p:cNvPr id="788" name="Google Shape;788;p71"/>
          <p:cNvSpPr/>
          <p:nvPr/>
        </p:nvSpPr>
        <p:spPr>
          <a:xfrm>
            <a:off x="5257300" y="2728875"/>
            <a:ext cx="108600" cy="84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789" name="Google Shape;789;p71"/>
          <p:cNvSpPr txBox="1"/>
          <p:nvPr/>
        </p:nvSpPr>
        <p:spPr>
          <a:xfrm>
            <a:off x="0" y="0"/>
            <a:ext cx="9144000" cy="723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a:solidFill>
                  <a:srgbClr val="FF0000"/>
                </a:solidFill>
                <a:latin typeface="Calibri"/>
                <a:ea typeface="Calibri"/>
                <a:cs typeface="Calibri"/>
                <a:sym typeface="Calibri"/>
              </a:rPr>
              <a:t>Current PID algorithm in the HMPID</a:t>
            </a:r>
            <a:endParaRPr sz="700">
              <a:solidFill>
                <a:schemeClr val="dk1"/>
              </a:solidFill>
            </a:endParaRPr>
          </a:p>
          <a:p>
            <a:pPr marL="0" lvl="0" indent="0" algn="ctr" rtl="0">
              <a:spcBef>
                <a:spcPts val="0"/>
              </a:spcBef>
              <a:spcAft>
                <a:spcPts val="0"/>
              </a:spcAft>
              <a:buClr>
                <a:schemeClr val="dk1"/>
              </a:buClr>
              <a:buSzPts val="1100"/>
              <a:buFont typeface="Arial"/>
              <a:buNone/>
            </a:pPr>
            <a:r>
              <a:rPr lang="en-GB" sz="1600">
                <a:solidFill>
                  <a:schemeClr val="dk1"/>
                </a:solidFill>
                <a:latin typeface="Calibri"/>
                <a:ea typeface="Calibri"/>
                <a:cs typeface="Calibri"/>
                <a:sym typeface="Calibri"/>
              </a:rPr>
              <a:t>Hough Transform Method </a:t>
            </a:r>
            <a:endParaRPr sz="3200">
              <a:solidFill>
                <a:srgbClr val="FF0000"/>
              </a:solidFill>
              <a:latin typeface="Calibri"/>
              <a:ea typeface="Calibri"/>
              <a:cs typeface="Calibri"/>
              <a:sym typeface="Calibri"/>
            </a:endParaRPr>
          </a:p>
        </p:txBody>
      </p:sp>
      <p:cxnSp>
        <p:nvCxnSpPr>
          <p:cNvPr id="790" name="Google Shape;790;p71"/>
          <p:cNvCxnSpPr/>
          <p:nvPr/>
        </p:nvCxnSpPr>
        <p:spPr>
          <a:xfrm>
            <a:off x="285200" y="752700"/>
            <a:ext cx="7848600" cy="0"/>
          </a:xfrm>
          <a:prstGeom prst="straightConnector1">
            <a:avLst/>
          </a:prstGeom>
          <a:noFill/>
          <a:ln w="44450" cap="flat" cmpd="sng">
            <a:solidFill>
              <a:srgbClr val="FF0000"/>
            </a:solidFill>
            <a:prstDash val="solid"/>
            <a:round/>
            <a:headEnd type="none" w="sm" len="sm"/>
            <a:tailEnd type="none" w="sm" len="sm"/>
          </a:ln>
        </p:spPr>
      </p:cxnSp>
      <p:sp>
        <p:nvSpPr>
          <p:cNvPr id="791" name="Google Shape;791;p71"/>
          <p:cNvSpPr/>
          <p:nvPr/>
        </p:nvSpPr>
        <p:spPr>
          <a:xfrm>
            <a:off x="6530575" y="2977150"/>
            <a:ext cx="144000" cy="1005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792" name="Google Shape;792;p71"/>
          <p:cNvSpPr/>
          <p:nvPr/>
        </p:nvSpPr>
        <p:spPr>
          <a:xfrm>
            <a:off x="6518300" y="2985400"/>
            <a:ext cx="130200" cy="84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793" name="Google Shape;793;p71"/>
          <p:cNvSpPr/>
          <p:nvPr/>
        </p:nvSpPr>
        <p:spPr>
          <a:xfrm>
            <a:off x="6616775" y="3049900"/>
            <a:ext cx="84600" cy="75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794" name="Google Shape;794;p71"/>
          <p:cNvSpPr txBox="1"/>
          <p:nvPr/>
        </p:nvSpPr>
        <p:spPr>
          <a:xfrm>
            <a:off x="328000" y="3051100"/>
            <a:ext cx="92310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dirty="0">
                <a:solidFill>
                  <a:schemeClr val="dk1"/>
                </a:solidFill>
                <a:latin typeface="Calibri"/>
                <a:ea typeface="Calibri"/>
                <a:cs typeface="Calibri"/>
                <a:sym typeface="Calibri"/>
              </a:rPr>
              <a:t>Background discrimination is performed exploiting the Hough Transform Method (</a:t>
            </a:r>
            <a:r>
              <a:rPr lang="en-GB" sz="1800" b="1" dirty="0">
                <a:solidFill>
                  <a:schemeClr val="dk1"/>
                </a:solidFill>
                <a:latin typeface="Calibri"/>
                <a:ea typeface="Calibri"/>
                <a:cs typeface="Calibri"/>
                <a:sym typeface="Calibri"/>
              </a:rPr>
              <a:t>HTM</a:t>
            </a:r>
            <a:r>
              <a:rPr lang="en-GB" sz="1800" dirty="0">
                <a:solidFill>
                  <a:schemeClr val="dk1"/>
                </a:solidFill>
                <a:latin typeface="Calibri"/>
                <a:ea typeface="Calibri"/>
                <a:cs typeface="Calibri"/>
                <a:sym typeface="Calibri"/>
              </a:rPr>
              <a:t>).</a:t>
            </a:r>
            <a:endParaRPr sz="1800" dirty="0">
              <a:solidFill>
                <a:schemeClr val="dk1"/>
              </a:solidFill>
              <a:latin typeface="Calibri"/>
              <a:ea typeface="Calibri"/>
              <a:cs typeface="Calibri"/>
              <a:sym typeface="Calibri"/>
            </a:endParaRPr>
          </a:p>
        </p:txBody>
      </p:sp>
      <p:sp>
        <p:nvSpPr>
          <p:cNvPr id="795" name="Google Shape;795;p71"/>
          <p:cNvSpPr txBox="1"/>
          <p:nvPr/>
        </p:nvSpPr>
        <p:spPr>
          <a:xfrm>
            <a:off x="339575" y="4046200"/>
            <a:ext cx="8215500" cy="738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a:solidFill>
                  <a:schemeClr val="dk1"/>
                </a:solidFill>
                <a:latin typeface="Calibri"/>
                <a:ea typeface="Calibri"/>
                <a:cs typeface="Calibri"/>
                <a:sym typeface="Calibri"/>
              </a:rPr>
              <a:t>HTM is an efficient implementation of a generalized </a:t>
            </a:r>
            <a:r>
              <a:rPr lang="en-GB" sz="1800" i="1">
                <a:solidFill>
                  <a:schemeClr val="dk1"/>
                </a:solidFill>
                <a:latin typeface="Calibri"/>
                <a:ea typeface="Calibri"/>
                <a:cs typeface="Calibri"/>
                <a:sym typeface="Calibri"/>
              </a:rPr>
              <a:t>template matching </a:t>
            </a:r>
            <a:r>
              <a:rPr lang="en-GB" sz="1800">
                <a:solidFill>
                  <a:schemeClr val="dk1"/>
                </a:solidFill>
                <a:latin typeface="Calibri"/>
                <a:ea typeface="Calibri"/>
                <a:cs typeface="Calibri"/>
                <a:sym typeface="Calibri"/>
              </a:rPr>
              <a:t>strategy for detecting complex patterns in binary images. </a:t>
            </a:r>
            <a:endParaRPr/>
          </a:p>
        </p:txBody>
      </p:sp>
    </p:spTree>
    <p:extLst>
      <p:ext uri="{BB962C8B-B14F-4D97-AF65-F5344CB8AC3E}">
        <p14:creationId xmlns:p14="http://schemas.microsoft.com/office/powerpoint/2010/main" val="2009895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9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9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799"/>
        <p:cNvGrpSpPr/>
        <p:nvPr/>
      </p:nvGrpSpPr>
      <p:grpSpPr>
        <a:xfrm>
          <a:off x="0" y="0"/>
          <a:ext cx="0" cy="0"/>
          <a:chOff x="0" y="0"/>
          <a:chExt cx="0" cy="0"/>
        </a:xfrm>
      </p:grpSpPr>
      <p:pic>
        <p:nvPicPr>
          <p:cNvPr id="800" name="Google Shape;800;p72"/>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801" name="Google Shape;801;p72"/>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27</a:t>
            </a:fld>
            <a:endParaRPr sz="1200" b="0" i="0" u="none" strike="noStrike" cap="none">
              <a:solidFill>
                <a:srgbClr val="898989"/>
              </a:solidFill>
              <a:latin typeface="Arial"/>
              <a:ea typeface="Arial"/>
              <a:cs typeface="Arial"/>
              <a:sym typeface="Arial"/>
            </a:endParaRPr>
          </a:p>
        </p:txBody>
      </p:sp>
      <p:sp>
        <p:nvSpPr>
          <p:cNvPr id="802" name="Google Shape;802;p72"/>
          <p:cNvSpPr txBox="1"/>
          <p:nvPr/>
        </p:nvSpPr>
        <p:spPr>
          <a:xfrm>
            <a:off x="885000" y="741825"/>
            <a:ext cx="7420800" cy="1169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3200" b="1" dirty="0">
                <a:solidFill>
                  <a:schemeClr val="dk1"/>
                </a:solidFill>
                <a:latin typeface="Calibri"/>
                <a:ea typeface="Calibri"/>
                <a:cs typeface="Calibri"/>
                <a:sym typeface="Calibri"/>
              </a:rPr>
              <a:t>Mapping to one-dimensional space</a:t>
            </a:r>
            <a:endParaRPr sz="3200" b="1" dirty="0">
              <a:solidFill>
                <a:schemeClr val="dk1"/>
              </a:solidFill>
              <a:latin typeface="Calibri"/>
              <a:ea typeface="Calibri"/>
              <a:cs typeface="Calibri"/>
              <a:sym typeface="Calibri"/>
            </a:endParaRPr>
          </a:p>
          <a:p>
            <a:pPr marL="0" lvl="0" indent="0" algn="ctr" rtl="0">
              <a:spcBef>
                <a:spcPts val="0"/>
              </a:spcBef>
              <a:spcAft>
                <a:spcPts val="0"/>
              </a:spcAft>
              <a:buNone/>
            </a:pPr>
            <a:endParaRPr sz="3200" dirty="0">
              <a:solidFill>
                <a:schemeClr val="dk1"/>
              </a:solidFill>
              <a:latin typeface="Calibri"/>
              <a:ea typeface="Calibri"/>
              <a:cs typeface="Calibri"/>
              <a:sym typeface="Calibri"/>
            </a:endParaRPr>
          </a:p>
        </p:txBody>
      </p:sp>
      <p:sp>
        <p:nvSpPr>
          <p:cNvPr id="803" name="Google Shape;803;p72"/>
          <p:cNvSpPr/>
          <p:nvPr/>
        </p:nvSpPr>
        <p:spPr>
          <a:xfrm>
            <a:off x="5485900" y="2728875"/>
            <a:ext cx="108600" cy="84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grpSp>
        <p:nvGrpSpPr>
          <p:cNvPr id="804" name="Google Shape;804;p72"/>
          <p:cNvGrpSpPr/>
          <p:nvPr/>
        </p:nvGrpSpPr>
        <p:grpSpPr>
          <a:xfrm>
            <a:off x="5354090" y="2165238"/>
            <a:ext cx="3716406" cy="2635473"/>
            <a:chOff x="456784" y="3275710"/>
            <a:chExt cx="3716778" cy="2634946"/>
          </a:xfrm>
        </p:grpSpPr>
        <p:sp>
          <p:nvSpPr>
            <p:cNvPr id="805" name="Google Shape;805;p72"/>
            <p:cNvSpPr txBox="1"/>
            <p:nvPr/>
          </p:nvSpPr>
          <p:spPr>
            <a:xfrm>
              <a:off x="456784" y="4030081"/>
              <a:ext cx="1822500" cy="369300"/>
            </a:xfrm>
            <a:prstGeom prst="rect">
              <a:avLst/>
            </a:prstGeom>
            <a:noFill/>
            <a:ln>
              <a:noFill/>
            </a:ln>
          </p:spPr>
          <p:txBody>
            <a:bodyPr spcFirstLastPara="1" wrap="square" lIns="91400" tIns="45700" rIns="91400" bIns="45700" anchor="t" anchorCtr="0">
              <a:spAutoFit/>
            </a:bodyPr>
            <a:lstStyle/>
            <a:p>
              <a:pPr marL="0" marR="0" lvl="0" indent="0" algn="l" rtl="0">
                <a:spcBef>
                  <a:spcPts val="0"/>
                </a:spcBef>
                <a:spcAft>
                  <a:spcPts val="0"/>
                </a:spcAft>
                <a:buClr>
                  <a:srgbClr val="0000FF"/>
                </a:buClr>
                <a:buSzPts val="1800"/>
                <a:buFont typeface="Arial"/>
                <a:buNone/>
              </a:pPr>
              <a:r>
                <a:rPr lang="en-GB" sz="1800" b="0" i="0" u="none" strike="noStrike" cap="none">
                  <a:solidFill>
                    <a:srgbClr val="0000FF"/>
                  </a:solidFill>
                  <a:latin typeface="Times New Roman"/>
                  <a:ea typeface="Times New Roman"/>
                  <a:cs typeface="Times New Roman"/>
                  <a:sym typeface="Times New Roman"/>
                </a:rPr>
                <a:t>cluster coordinate</a:t>
              </a:r>
              <a:endParaRPr sz="2800" b="0" i="0" u="none" strike="noStrike" cap="none">
                <a:solidFill>
                  <a:srgbClr val="000000"/>
                </a:solidFill>
                <a:latin typeface="Times New Roman"/>
                <a:ea typeface="Times New Roman"/>
                <a:cs typeface="Times New Roman"/>
                <a:sym typeface="Times New Roman"/>
              </a:endParaRPr>
            </a:p>
          </p:txBody>
        </p:sp>
        <p:cxnSp>
          <p:nvCxnSpPr>
            <p:cNvPr id="806" name="Google Shape;806;p72"/>
            <p:cNvCxnSpPr/>
            <p:nvPr/>
          </p:nvCxnSpPr>
          <p:spPr>
            <a:xfrm>
              <a:off x="1317782" y="4375079"/>
              <a:ext cx="0" cy="304800"/>
            </a:xfrm>
            <a:prstGeom prst="straightConnector1">
              <a:avLst/>
            </a:prstGeom>
            <a:noFill/>
            <a:ln w="9525" cap="flat" cmpd="sng">
              <a:solidFill>
                <a:srgbClr val="000000"/>
              </a:solidFill>
              <a:prstDash val="solid"/>
              <a:round/>
              <a:headEnd type="none" w="med" len="med"/>
              <a:tailEnd type="triangle" w="med" len="med"/>
            </a:ln>
          </p:spPr>
        </p:cxnSp>
        <p:sp>
          <p:nvSpPr>
            <p:cNvPr id="807" name="Google Shape;807;p72"/>
            <p:cNvSpPr txBox="1"/>
            <p:nvPr/>
          </p:nvSpPr>
          <p:spPr>
            <a:xfrm>
              <a:off x="1317782" y="3275710"/>
              <a:ext cx="2544300" cy="369300"/>
            </a:xfrm>
            <a:prstGeom prst="rect">
              <a:avLst/>
            </a:prstGeom>
            <a:noFill/>
            <a:ln>
              <a:noFill/>
            </a:ln>
          </p:spPr>
          <p:txBody>
            <a:bodyPr spcFirstLastPara="1" wrap="square" lIns="91400" tIns="45700" rIns="91400" bIns="45700" anchor="t" anchorCtr="0">
              <a:spAutoFit/>
            </a:bodyPr>
            <a:lstStyle/>
            <a:p>
              <a:pPr marL="0" marR="0" lvl="0" indent="0" algn="l" rtl="0">
                <a:spcBef>
                  <a:spcPts val="0"/>
                </a:spcBef>
                <a:spcAft>
                  <a:spcPts val="0"/>
                </a:spcAft>
                <a:buClr>
                  <a:srgbClr val="0000FF"/>
                </a:buClr>
                <a:buSzPts val="1800"/>
                <a:buFont typeface="Arial"/>
                <a:buNone/>
              </a:pPr>
              <a:r>
                <a:rPr lang="en-GB" sz="1800" b="1" i="0" u="none" strike="noStrike" cap="none">
                  <a:solidFill>
                    <a:srgbClr val="0000FF"/>
                  </a:solidFill>
                  <a:latin typeface="Times New Roman"/>
                  <a:ea typeface="Times New Roman"/>
                  <a:cs typeface="Times New Roman"/>
                  <a:sym typeface="Times New Roman"/>
                </a:rPr>
                <a:t>impact track parameter</a:t>
              </a:r>
              <a:endParaRPr sz="2800" b="1" i="0" u="none" strike="noStrike" cap="none">
                <a:solidFill>
                  <a:srgbClr val="0000FF"/>
                </a:solidFill>
                <a:latin typeface="Times New Roman"/>
                <a:ea typeface="Times New Roman"/>
                <a:cs typeface="Times New Roman"/>
                <a:sym typeface="Times New Roman"/>
              </a:endParaRPr>
            </a:p>
          </p:txBody>
        </p:sp>
        <p:sp>
          <p:nvSpPr>
            <p:cNvPr id="808" name="Google Shape;808;p72"/>
            <p:cNvSpPr txBox="1"/>
            <p:nvPr/>
          </p:nvSpPr>
          <p:spPr>
            <a:xfrm>
              <a:off x="1003457" y="5202656"/>
              <a:ext cx="3170100" cy="708000"/>
            </a:xfrm>
            <a:prstGeom prst="rect">
              <a:avLst/>
            </a:prstGeom>
            <a:noFill/>
            <a:ln>
              <a:noFill/>
            </a:ln>
          </p:spPr>
          <p:txBody>
            <a:bodyPr spcFirstLastPara="1" wrap="square" lIns="91400" tIns="45700" rIns="91400" bIns="45700" anchor="t" anchorCtr="0">
              <a:spAutoFit/>
            </a:bodyPr>
            <a:lstStyle/>
            <a:p>
              <a:pPr marL="0" marR="0" lvl="0" indent="0" algn="ctr" rtl="0">
                <a:spcBef>
                  <a:spcPts val="0"/>
                </a:spcBef>
                <a:spcAft>
                  <a:spcPts val="0"/>
                </a:spcAft>
                <a:buClr>
                  <a:srgbClr val="000000"/>
                </a:buClr>
                <a:buSzPts val="2000"/>
                <a:buFont typeface="Arial"/>
                <a:buNone/>
              </a:pPr>
              <a:r>
                <a:rPr lang="en-GB" sz="2000" b="1" i="0" u="none" strike="noStrike" cap="none">
                  <a:solidFill>
                    <a:srgbClr val="000000"/>
                  </a:solidFill>
                  <a:latin typeface="Times New Roman"/>
                  <a:ea typeface="Times New Roman"/>
                  <a:cs typeface="Times New Roman"/>
                  <a:sym typeface="Times New Roman"/>
                </a:rPr>
                <a:t>solution in </a:t>
              </a:r>
              <a:r>
                <a:rPr lang="en-GB" sz="2000" b="1" i="0" u="none" strike="noStrike" cap="none">
                  <a:solidFill>
                    <a:srgbClr val="0000FF"/>
                  </a:solidFill>
                  <a:latin typeface="Times New Roman"/>
                  <a:ea typeface="Times New Roman"/>
                  <a:cs typeface="Times New Roman"/>
                  <a:sym typeface="Times New Roman"/>
                </a:rPr>
                <a:t>one </a:t>
              </a:r>
              <a:r>
                <a:rPr lang="en-GB" sz="2000" b="1" i="0" u="none" strike="noStrike" cap="none">
                  <a:solidFill>
                    <a:srgbClr val="000000"/>
                  </a:solidFill>
                  <a:latin typeface="Times New Roman"/>
                  <a:ea typeface="Times New Roman"/>
                  <a:cs typeface="Times New Roman"/>
                  <a:sym typeface="Times New Roman"/>
                </a:rPr>
                <a:t>dimensional mapping space </a:t>
              </a:r>
              <a:r>
                <a:rPr lang="en-GB" sz="2000" b="1" i="0" u="none" strike="noStrike" cap="none">
                  <a:solidFill>
                    <a:srgbClr val="000000"/>
                  </a:solidFill>
                  <a:latin typeface="Noto Sans Symbols"/>
                  <a:ea typeface="Noto Sans Symbols"/>
                  <a:cs typeface="Noto Sans Symbols"/>
                  <a:sym typeface="Noto Sans Symbols"/>
                </a:rPr>
                <a:t>η</a:t>
              </a:r>
              <a:r>
                <a:rPr lang="en-GB" sz="2000" b="1" i="0" u="none" strike="noStrike" cap="none" baseline="-25000">
                  <a:solidFill>
                    <a:srgbClr val="000000"/>
                  </a:solidFill>
                  <a:latin typeface="Times New Roman"/>
                  <a:ea typeface="Times New Roman"/>
                  <a:cs typeface="Times New Roman"/>
                  <a:sym typeface="Times New Roman"/>
                </a:rPr>
                <a:t>c</a:t>
              </a:r>
              <a:r>
                <a:rPr lang="en-GB" sz="2000" b="0" i="0" u="none" strike="noStrike" cap="none">
                  <a:solidFill>
                    <a:srgbClr val="000000"/>
                  </a:solidFill>
                  <a:latin typeface="Times New Roman"/>
                  <a:ea typeface="Times New Roman"/>
                  <a:cs typeface="Times New Roman"/>
                  <a:sym typeface="Times New Roman"/>
                </a:rPr>
                <a:t> </a:t>
              </a:r>
              <a:endParaRPr/>
            </a:p>
          </p:txBody>
        </p:sp>
        <p:sp>
          <p:nvSpPr>
            <p:cNvPr id="809" name="Google Shape;809;p72"/>
            <p:cNvSpPr txBox="1"/>
            <p:nvPr/>
          </p:nvSpPr>
          <p:spPr>
            <a:xfrm>
              <a:off x="2805262" y="4368845"/>
              <a:ext cx="1368300" cy="646200"/>
            </a:xfrm>
            <a:prstGeom prst="rect">
              <a:avLst/>
            </a:prstGeom>
            <a:noFill/>
            <a:ln>
              <a:noFill/>
            </a:ln>
          </p:spPr>
          <p:txBody>
            <a:bodyPr spcFirstLastPara="1" wrap="square" lIns="91400" tIns="45700" rIns="91400" bIns="45700" anchor="t" anchorCtr="0">
              <a:spAutoFit/>
            </a:bodyPr>
            <a:lstStyle/>
            <a:p>
              <a:pPr marL="0" marR="0" lvl="0" indent="0" algn="ctr" rtl="0">
                <a:spcBef>
                  <a:spcPts val="0"/>
                </a:spcBef>
                <a:spcAft>
                  <a:spcPts val="0"/>
                </a:spcAft>
                <a:buClr>
                  <a:srgbClr val="0000FF"/>
                </a:buClr>
                <a:buSzPts val="1800"/>
                <a:buFont typeface="Arial"/>
                <a:buNone/>
              </a:pPr>
              <a:r>
                <a:rPr lang="en-GB" sz="1800" b="0" i="0" u="none" strike="noStrike" cap="none">
                  <a:solidFill>
                    <a:srgbClr val="0000FF"/>
                  </a:solidFill>
                  <a:latin typeface="Times New Roman"/>
                  <a:ea typeface="Times New Roman"/>
                  <a:cs typeface="Times New Roman"/>
                  <a:sym typeface="Times New Roman"/>
                </a:rPr>
                <a:t>Cherenkov</a:t>
              </a:r>
              <a:endParaRPr/>
            </a:p>
            <a:p>
              <a:pPr marL="0" marR="0" lvl="0" indent="0" algn="ctr" rtl="0">
                <a:spcBef>
                  <a:spcPts val="0"/>
                </a:spcBef>
                <a:spcAft>
                  <a:spcPts val="0"/>
                </a:spcAft>
                <a:buClr>
                  <a:srgbClr val="0000FF"/>
                </a:buClr>
                <a:buSzPts val="1800"/>
                <a:buFont typeface="Arial"/>
                <a:buNone/>
              </a:pPr>
              <a:r>
                <a:rPr lang="en-GB" sz="1800" b="0" i="0" u="none" strike="noStrike" cap="none">
                  <a:solidFill>
                    <a:srgbClr val="0000FF"/>
                  </a:solidFill>
                  <a:latin typeface="Times New Roman"/>
                  <a:ea typeface="Times New Roman"/>
                  <a:cs typeface="Times New Roman"/>
                  <a:sym typeface="Times New Roman"/>
                </a:rPr>
                <a:t>angle</a:t>
              </a:r>
              <a:endParaRPr/>
            </a:p>
          </p:txBody>
        </p:sp>
        <p:cxnSp>
          <p:nvCxnSpPr>
            <p:cNvPr id="810" name="Google Shape;810;p72"/>
            <p:cNvCxnSpPr/>
            <p:nvPr/>
          </p:nvCxnSpPr>
          <p:spPr>
            <a:xfrm>
              <a:off x="3527582" y="4144830"/>
              <a:ext cx="0" cy="228600"/>
            </a:xfrm>
            <a:prstGeom prst="straightConnector1">
              <a:avLst/>
            </a:prstGeom>
            <a:noFill/>
            <a:ln w="9525" cap="flat" cmpd="sng">
              <a:solidFill>
                <a:srgbClr val="000000"/>
              </a:solidFill>
              <a:prstDash val="solid"/>
              <a:round/>
              <a:headEnd type="none" w="med" len="med"/>
              <a:tailEnd type="triangle" w="med" len="med"/>
            </a:ln>
          </p:spPr>
        </p:cxnSp>
        <p:sp>
          <p:nvSpPr>
            <p:cNvPr id="811" name="Google Shape;811;p72"/>
            <p:cNvSpPr txBox="1"/>
            <p:nvPr/>
          </p:nvSpPr>
          <p:spPr>
            <a:xfrm>
              <a:off x="2140685" y="4651611"/>
              <a:ext cx="914400" cy="646200"/>
            </a:xfrm>
            <a:prstGeom prst="rect">
              <a:avLst/>
            </a:prstGeom>
            <a:noFill/>
            <a:ln>
              <a:noFill/>
            </a:ln>
          </p:spPr>
          <p:txBody>
            <a:bodyPr spcFirstLastPara="1" wrap="square" lIns="91400" tIns="45700" rIns="91400" bIns="45700" anchor="ctr" anchorCtr="0">
              <a:spAutoFit/>
            </a:bodyPr>
            <a:lstStyle/>
            <a:p>
              <a:pPr marL="0" marR="0" lvl="0" indent="0" algn="ctr" rtl="0">
                <a:spcBef>
                  <a:spcPts val="0"/>
                </a:spcBef>
                <a:spcAft>
                  <a:spcPts val="0"/>
                </a:spcAft>
                <a:buClr>
                  <a:srgbClr val="000000"/>
                </a:buClr>
                <a:buSzPts val="3600"/>
                <a:buFont typeface="Arial"/>
                <a:buNone/>
              </a:pPr>
              <a:r>
                <a:rPr lang="en-GB" sz="3600" b="0" i="0" u="none" strike="noStrike" cap="none">
                  <a:solidFill>
                    <a:srgbClr val="000000"/>
                  </a:solidFill>
                  <a:latin typeface="Comic Sans MS"/>
                  <a:ea typeface="Comic Sans MS"/>
                  <a:cs typeface="Comic Sans MS"/>
                  <a:sym typeface="Comic Sans MS"/>
                </a:rPr>
                <a:t>⇓</a:t>
              </a:r>
              <a:endParaRPr sz="2000" b="0" i="0" u="none" strike="noStrike" cap="none">
                <a:solidFill>
                  <a:srgbClr val="000000"/>
                </a:solidFill>
                <a:latin typeface="Comic Sans MS"/>
                <a:ea typeface="Comic Sans MS"/>
                <a:cs typeface="Comic Sans MS"/>
                <a:sym typeface="Comic Sans MS"/>
              </a:endParaRPr>
            </a:p>
          </p:txBody>
        </p:sp>
        <p:sp>
          <p:nvSpPr>
            <p:cNvPr id="812" name="Google Shape;812;p72"/>
            <p:cNvSpPr txBox="1"/>
            <p:nvPr/>
          </p:nvSpPr>
          <p:spPr>
            <a:xfrm>
              <a:off x="1003448" y="3687640"/>
              <a:ext cx="3006000" cy="400200"/>
            </a:xfrm>
            <a:prstGeom prst="rect">
              <a:avLst/>
            </a:prstGeom>
            <a:noFill/>
            <a:ln>
              <a:noFill/>
            </a:ln>
          </p:spPr>
          <p:txBody>
            <a:bodyPr spcFirstLastPara="1" wrap="square" lIns="91400" tIns="45700" rIns="91400" bIns="45700" anchor="ctr" anchorCtr="0">
              <a:spAutoFit/>
            </a:bodyPr>
            <a:lstStyle/>
            <a:p>
              <a:pPr marL="0" marR="0" lvl="0" indent="0" algn="ctr" rtl="0">
                <a:spcBef>
                  <a:spcPts val="0"/>
                </a:spcBef>
                <a:spcAft>
                  <a:spcPts val="0"/>
                </a:spcAft>
                <a:buClr>
                  <a:srgbClr val="000000"/>
                </a:buClr>
                <a:buSzPts val="2000"/>
                <a:buFont typeface="Arial"/>
                <a:buNone/>
              </a:pPr>
              <a:r>
                <a:rPr lang="en-GB" sz="2000" b="0" i="0" u="none" strike="noStrike" cap="none" dirty="0">
                  <a:solidFill>
                    <a:srgbClr val="000000"/>
                  </a:solidFill>
                  <a:latin typeface="Times New Roman"/>
                  <a:ea typeface="Times New Roman"/>
                  <a:cs typeface="Times New Roman"/>
                  <a:sym typeface="Times New Roman"/>
                </a:rPr>
                <a:t>(</a:t>
              </a:r>
              <a:r>
                <a:rPr lang="en-GB" sz="2000" b="0" i="0" u="none" strike="noStrike" cap="none" dirty="0" err="1">
                  <a:solidFill>
                    <a:srgbClr val="4F81BD"/>
                  </a:solidFill>
                  <a:latin typeface="Times New Roman"/>
                  <a:ea typeface="Times New Roman"/>
                  <a:cs typeface="Times New Roman"/>
                  <a:sym typeface="Times New Roman"/>
                </a:rPr>
                <a:t>x,y</a:t>
              </a:r>
              <a:r>
                <a:rPr lang="en-GB" sz="2000" b="0" i="0" u="none" strike="noStrike" cap="none" dirty="0">
                  <a:solidFill>
                    <a:srgbClr val="000000"/>
                  </a:solidFill>
                  <a:latin typeface="Times New Roman"/>
                  <a:ea typeface="Times New Roman"/>
                  <a:cs typeface="Times New Roman"/>
                  <a:sym typeface="Times New Roman"/>
                </a:rPr>
                <a:t>) → ((</a:t>
              </a:r>
              <a:r>
                <a:rPr lang="en-GB" sz="2000" b="0" i="0" u="none" strike="noStrike" cap="none" dirty="0" err="1">
                  <a:solidFill>
                    <a:srgbClr val="CC9900"/>
                  </a:solidFill>
                  <a:latin typeface="Times New Roman"/>
                  <a:ea typeface="Times New Roman"/>
                  <a:cs typeface="Times New Roman"/>
                  <a:sym typeface="Times New Roman"/>
                </a:rPr>
                <a:t>x</a:t>
              </a:r>
              <a:r>
                <a:rPr lang="en-GB" sz="2000" b="0" i="0" u="none" strike="noStrike" cap="none" baseline="-25000" dirty="0" err="1">
                  <a:solidFill>
                    <a:srgbClr val="CC9900"/>
                  </a:solidFill>
                  <a:latin typeface="Times New Roman"/>
                  <a:ea typeface="Times New Roman"/>
                  <a:cs typeface="Times New Roman"/>
                  <a:sym typeface="Times New Roman"/>
                </a:rPr>
                <a:t>p</a:t>
              </a:r>
              <a:r>
                <a:rPr lang="en-GB" sz="2000" b="0" i="0" u="none" strike="noStrike" cap="none" dirty="0" err="1">
                  <a:solidFill>
                    <a:srgbClr val="CC9900"/>
                  </a:solidFill>
                  <a:latin typeface="Times New Roman"/>
                  <a:ea typeface="Times New Roman"/>
                  <a:cs typeface="Times New Roman"/>
                  <a:sym typeface="Times New Roman"/>
                </a:rPr>
                <a:t>,y</a:t>
              </a:r>
              <a:r>
                <a:rPr lang="en-GB" sz="2000" b="0" i="0" u="none" strike="noStrike" cap="none" baseline="-25000" dirty="0" err="1">
                  <a:solidFill>
                    <a:srgbClr val="CC9900"/>
                  </a:solidFill>
                  <a:latin typeface="Times New Roman"/>
                  <a:ea typeface="Times New Roman"/>
                  <a:cs typeface="Times New Roman"/>
                  <a:sym typeface="Times New Roman"/>
                </a:rPr>
                <a:t>p</a:t>
              </a:r>
              <a:r>
                <a:rPr lang="en-GB" sz="2000" b="0" i="0" u="none" strike="noStrike" cap="none" dirty="0" err="1">
                  <a:solidFill>
                    <a:srgbClr val="CC9900"/>
                  </a:solidFill>
                  <a:latin typeface="Times New Roman"/>
                  <a:ea typeface="Times New Roman"/>
                  <a:cs typeface="Times New Roman"/>
                  <a:sym typeface="Times New Roman"/>
                </a:rPr>
                <a:t>,</a:t>
              </a:r>
              <a:r>
                <a:rPr lang="en-GB" sz="2000" b="0" i="0" u="none" strike="noStrike" cap="none" dirty="0" err="1">
                  <a:solidFill>
                    <a:srgbClr val="CC9900"/>
                  </a:solidFill>
                  <a:latin typeface="Noto Sans Symbols"/>
                  <a:ea typeface="Noto Sans Symbols"/>
                  <a:cs typeface="Noto Sans Symbols"/>
                  <a:sym typeface="Noto Sans Symbols"/>
                </a:rPr>
                <a:t>θ</a:t>
              </a:r>
              <a:r>
                <a:rPr lang="en-GB" sz="2000" b="0" i="0" u="none" strike="noStrike" cap="none" baseline="-25000" dirty="0" err="1">
                  <a:solidFill>
                    <a:srgbClr val="CC9900"/>
                  </a:solidFill>
                  <a:latin typeface="Times New Roman"/>
                  <a:ea typeface="Times New Roman"/>
                  <a:cs typeface="Times New Roman"/>
                  <a:sym typeface="Times New Roman"/>
                </a:rPr>
                <a:t>p</a:t>
              </a:r>
              <a:r>
                <a:rPr lang="en-GB" sz="2000" b="0" i="0" u="none" strike="noStrike" cap="none" dirty="0" err="1">
                  <a:solidFill>
                    <a:srgbClr val="CC9900"/>
                  </a:solidFill>
                  <a:latin typeface="Times New Roman"/>
                  <a:ea typeface="Times New Roman"/>
                  <a:cs typeface="Times New Roman"/>
                  <a:sym typeface="Times New Roman"/>
                </a:rPr>
                <a:t>,</a:t>
              </a:r>
              <a:r>
                <a:rPr lang="en-GB" sz="2000" b="0" i="0" u="none" strike="noStrike" cap="none" dirty="0" err="1">
                  <a:solidFill>
                    <a:srgbClr val="CC9900"/>
                  </a:solidFill>
                  <a:latin typeface="Noto Sans Symbols"/>
                  <a:ea typeface="Noto Sans Symbols"/>
                  <a:cs typeface="Noto Sans Symbols"/>
                  <a:sym typeface="Noto Sans Symbols"/>
                </a:rPr>
                <a:t>ϕ</a:t>
              </a:r>
              <a:r>
                <a:rPr lang="en-GB" sz="2000" b="0" i="0" u="none" strike="noStrike" cap="none" baseline="-25000" dirty="0" err="1">
                  <a:solidFill>
                    <a:srgbClr val="CC9900"/>
                  </a:solidFill>
                  <a:latin typeface="Times New Roman"/>
                  <a:ea typeface="Times New Roman"/>
                  <a:cs typeface="Times New Roman"/>
                  <a:sym typeface="Times New Roman"/>
                </a:rPr>
                <a:t>p</a:t>
              </a:r>
              <a:r>
                <a:rPr lang="en-GB" sz="2000" b="0" i="0" u="none" strike="noStrike" cap="none" dirty="0">
                  <a:solidFill>
                    <a:srgbClr val="000000"/>
                  </a:solidFill>
                  <a:latin typeface="Times New Roman"/>
                  <a:ea typeface="Times New Roman"/>
                  <a:cs typeface="Times New Roman"/>
                  <a:sym typeface="Times New Roman"/>
                </a:rPr>
                <a:t>), </a:t>
              </a:r>
              <a:r>
                <a:rPr lang="en-GB" sz="2000" b="0" i="0" u="none" strike="noStrike" cap="none" dirty="0" err="1">
                  <a:solidFill>
                    <a:srgbClr val="0000FF"/>
                  </a:solidFill>
                  <a:latin typeface="Noto Sans Symbols"/>
                  <a:ea typeface="Noto Sans Symbols"/>
                  <a:cs typeface="Noto Sans Symbols"/>
                  <a:sym typeface="Noto Sans Symbols"/>
                </a:rPr>
                <a:t>η</a:t>
              </a:r>
              <a:r>
                <a:rPr lang="en-GB" sz="2000" b="0" i="0" u="none" strike="noStrike" cap="none" baseline="-25000" dirty="0" err="1">
                  <a:solidFill>
                    <a:srgbClr val="0000FF"/>
                  </a:solidFill>
                  <a:latin typeface="Times New Roman"/>
                  <a:ea typeface="Times New Roman"/>
                  <a:cs typeface="Times New Roman"/>
                  <a:sym typeface="Times New Roman"/>
                </a:rPr>
                <a:t>c</a:t>
              </a:r>
              <a:r>
                <a:rPr lang="en-GB" sz="2000" b="0" i="0" u="none" strike="noStrike" cap="none" dirty="0">
                  <a:solidFill>
                    <a:srgbClr val="000000"/>
                  </a:solidFill>
                  <a:latin typeface="Times New Roman"/>
                  <a:ea typeface="Times New Roman"/>
                  <a:cs typeface="Times New Roman"/>
                  <a:sym typeface="Times New Roman"/>
                </a:rPr>
                <a:t>)</a:t>
              </a:r>
              <a:endParaRPr sz="2000" b="0" i="0" u="none" strike="noStrike" cap="none" dirty="0">
                <a:solidFill>
                  <a:srgbClr val="000000"/>
                </a:solidFill>
                <a:latin typeface="Comic Sans MS"/>
                <a:ea typeface="Comic Sans MS"/>
                <a:cs typeface="Comic Sans MS"/>
                <a:sym typeface="Comic Sans MS"/>
              </a:endParaRPr>
            </a:p>
          </p:txBody>
        </p:sp>
        <p:cxnSp>
          <p:nvCxnSpPr>
            <p:cNvPr id="813" name="Google Shape;813;p72"/>
            <p:cNvCxnSpPr/>
            <p:nvPr/>
          </p:nvCxnSpPr>
          <p:spPr>
            <a:xfrm flipH="1">
              <a:off x="2573235" y="3523319"/>
              <a:ext cx="122100" cy="287400"/>
            </a:xfrm>
            <a:prstGeom prst="straightConnector1">
              <a:avLst/>
            </a:prstGeom>
            <a:noFill/>
            <a:ln w="19050" cap="flat" cmpd="sng">
              <a:solidFill>
                <a:srgbClr val="4A7DBA"/>
              </a:solidFill>
              <a:prstDash val="solid"/>
              <a:round/>
              <a:headEnd type="none" w="sm" len="sm"/>
              <a:tailEnd type="stealth" w="med" len="med"/>
            </a:ln>
          </p:spPr>
        </p:cxnSp>
      </p:grpSp>
      <p:sp>
        <p:nvSpPr>
          <p:cNvPr id="814" name="Google Shape;814;p72"/>
          <p:cNvSpPr txBox="1"/>
          <p:nvPr/>
        </p:nvSpPr>
        <p:spPr>
          <a:xfrm>
            <a:off x="181300" y="2926675"/>
            <a:ext cx="5413200" cy="954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a:solidFill>
                  <a:schemeClr val="dk1"/>
                </a:solidFill>
                <a:latin typeface="Calibri"/>
                <a:ea typeface="Calibri"/>
                <a:cs typeface="Calibri"/>
                <a:sym typeface="Calibri"/>
              </a:rPr>
              <a:t> A “Hough counting space” is constructed for each charged particle : </a:t>
            </a:r>
            <a:endParaRPr sz="1800">
              <a:solidFill>
                <a:schemeClr val="dk1"/>
              </a:solidFill>
              <a:latin typeface="Calibri"/>
              <a:ea typeface="Calibri"/>
              <a:cs typeface="Calibri"/>
              <a:sym typeface="Calibri"/>
            </a:endParaRPr>
          </a:p>
          <a:p>
            <a:pPr marL="914400" lvl="0" indent="0" algn="l" rtl="0">
              <a:spcBef>
                <a:spcPts val="0"/>
              </a:spcBef>
              <a:spcAft>
                <a:spcPts val="0"/>
              </a:spcAft>
              <a:buNone/>
            </a:pPr>
            <a:endParaRPr>
              <a:solidFill>
                <a:schemeClr val="dk1"/>
              </a:solidFill>
            </a:endParaRPr>
          </a:p>
        </p:txBody>
      </p:sp>
      <p:sp>
        <p:nvSpPr>
          <p:cNvPr id="815" name="Google Shape;815;p72"/>
          <p:cNvSpPr txBox="1"/>
          <p:nvPr/>
        </p:nvSpPr>
        <p:spPr>
          <a:xfrm>
            <a:off x="0" y="0"/>
            <a:ext cx="9144000" cy="723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a:solidFill>
                  <a:srgbClr val="FF0000"/>
                </a:solidFill>
                <a:latin typeface="Calibri"/>
                <a:ea typeface="Calibri"/>
                <a:cs typeface="Calibri"/>
                <a:sym typeface="Calibri"/>
              </a:rPr>
              <a:t>Current PID algorithm in the HMPID</a:t>
            </a:r>
            <a:endParaRPr sz="700">
              <a:solidFill>
                <a:schemeClr val="dk1"/>
              </a:solidFill>
            </a:endParaRPr>
          </a:p>
          <a:p>
            <a:pPr marL="0" lvl="0" indent="0" algn="ctr" rtl="0">
              <a:spcBef>
                <a:spcPts val="0"/>
              </a:spcBef>
              <a:spcAft>
                <a:spcPts val="0"/>
              </a:spcAft>
              <a:buClr>
                <a:schemeClr val="dk1"/>
              </a:buClr>
              <a:buSzPts val="1100"/>
              <a:buFont typeface="Arial"/>
              <a:buNone/>
            </a:pPr>
            <a:r>
              <a:rPr lang="en-GB" sz="1600">
                <a:solidFill>
                  <a:schemeClr val="dk1"/>
                </a:solidFill>
                <a:latin typeface="Calibri"/>
                <a:ea typeface="Calibri"/>
                <a:cs typeface="Calibri"/>
                <a:sym typeface="Calibri"/>
              </a:rPr>
              <a:t>Hough Transform Method</a:t>
            </a:r>
            <a:endParaRPr sz="3200">
              <a:solidFill>
                <a:srgbClr val="FF0000"/>
              </a:solidFill>
              <a:latin typeface="Calibri"/>
              <a:ea typeface="Calibri"/>
              <a:cs typeface="Calibri"/>
              <a:sym typeface="Calibri"/>
            </a:endParaRPr>
          </a:p>
        </p:txBody>
      </p:sp>
      <p:cxnSp>
        <p:nvCxnSpPr>
          <p:cNvPr id="816" name="Google Shape;816;p72"/>
          <p:cNvCxnSpPr/>
          <p:nvPr/>
        </p:nvCxnSpPr>
        <p:spPr>
          <a:xfrm>
            <a:off x="285200" y="752700"/>
            <a:ext cx="7848600" cy="0"/>
          </a:xfrm>
          <a:prstGeom prst="straightConnector1">
            <a:avLst/>
          </a:prstGeom>
          <a:noFill/>
          <a:ln w="44450" cap="flat" cmpd="sng">
            <a:solidFill>
              <a:srgbClr val="FF0000"/>
            </a:solidFill>
            <a:prstDash val="solid"/>
            <a:round/>
            <a:headEnd type="none" w="sm" len="sm"/>
            <a:tailEnd type="none" w="sm" len="sm"/>
          </a:ln>
        </p:spPr>
      </p:cxnSp>
      <p:sp>
        <p:nvSpPr>
          <p:cNvPr id="817" name="Google Shape;817;p72"/>
          <p:cNvSpPr txBox="1"/>
          <p:nvPr/>
        </p:nvSpPr>
        <p:spPr>
          <a:xfrm>
            <a:off x="64125" y="3551575"/>
            <a:ext cx="7420800" cy="985200"/>
          </a:xfrm>
          <a:prstGeom prst="rect">
            <a:avLst/>
          </a:prstGeom>
          <a:noFill/>
          <a:ln>
            <a:noFill/>
          </a:ln>
        </p:spPr>
        <p:txBody>
          <a:bodyPr spcFirstLastPara="1" wrap="square" lIns="91425" tIns="91425" rIns="91425" bIns="91425" anchor="t" anchorCtr="0">
            <a:spAutoFit/>
          </a:bodyPr>
          <a:lstStyle/>
          <a:p>
            <a:pPr marL="457200" lvl="1" indent="-317500" algn="l" rtl="0">
              <a:spcBef>
                <a:spcPts val="0"/>
              </a:spcBef>
              <a:spcAft>
                <a:spcPts val="0"/>
              </a:spcAft>
              <a:buClr>
                <a:schemeClr val="dk1"/>
              </a:buClr>
              <a:buSzPts val="1400"/>
              <a:buChar char="○"/>
            </a:pPr>
            <a:r>
              <a:rPr lang="en-GB" sz="1800">
                <a:solidFill>
                  <a:schemeClr val="dk1"/>
                </a:solidFill>
                <a:latin typeface="Calibri"/>
                <a:ea typeface="Calibri"/>
                <a:cs typeface="Calibri"/>
                <a:sym typeface="Calibri"/>
              </a:rPr>
              <a:t>For every cluster in the chamber, the photon </a:t>
            </a:r>
            <a:endParaRPr sz="1800">
              <a:solidFill>
                <a:schemeClr val="dk1"/>
              </a:solidFill>
              <a:latin typeface="Calibri"/>
              <a:ea typeface="Calibri"/>
              <a:cs typeface="Calibri"/>
              <a:sym typeface="Calibri"/>
            </a:endParaRPr>
          </a:p>
          <a:p>
            <a:pPr marL="0" lvl="0" indent="0" algn="l" rtl="0">
              <a:spcBef>
                <a:spcPts val="0"/>
              </a:spcBef>
              <a:spcAft>
                <a:spcPts val="0"/>
              </a:spcAft>
              <a:buNone/>
            </a:pPr>
            <a:r>
              <a:rPr lang="en-GB" sz="1800">
                <a:solidFill>
                  <a:schemeClr val="dk1"/>
                </a:solidFill>
                <a:latin typeface="Calibri"/>
                <a:ea typeface="Calibri"/>
                <a:cs typeface="Calibri"/>
                <a:sym typeface="Calibri"/>
              </a:rPr>
              <a:t>         Cherenkov angle </a:t>
            </a:r>
            <a:r>
              <a:rPr lang="en-GB" sz="2000">
                <a:solidFill>
                  <a:schemeClr val="dk1"/>
                </a:solidFill>
                <a:latin typeface="Noto Sans Symbols"/>
                <a:ea typeface="Noto Sans Symbols"/>
                <a:cs typeface="Noto Sans Symbols"/>
                <a:sym typeface="Noto Sans Symbols"/>
              </a:rPr>
              <a:t>η</a:t>
            </a:r>
            <a:r>
              <a:rPr lang="en-GB" sz="2000" baseline="-25000">
                <a:solidFill>
                  <a:schemeClr val="dk1"/>
                </a:solidFill>
                <a:latin typeface="Times New Roman"/>
                <a:ea typeface="Times New Roman"/>
                <a:cs typeface="Times New Roman"/>
                <a:sym typeface="Times New Roman"/>
              </a:rPr>
              <a:t>c </a:t>
            </a:r>
            <a:r>
              <a:rPr lang="en-GB" sz="1800">
                <a:solidFill>
                  <a:schemeClr val="dk1"/>
                </a:solidFill>
                <a:latin typeface="Calibri"/>
                <a:ea typeface="Calibri"/>
                <a:cs typeface="Calibri"/>
                <a:sym typeface="Calibri"/>
              </a:rPr>
              <a:t>is evaluated [</a:t>
            </a:r>
            <a:r>
              <a:rPr lang="en-GB" sz="1800" u="sng">
                <a:solidFill>
                  <a:schemeClr val="hlink"/>
                </a:solidFill>
                <a:latin typeface="Calibri"/>
                <a:ea typeface="Calibri"/>
                <a:cs typeface="Calibri"/>
                <a:sym typeface="Calibri"/>
                <a:hlinkClick r:id="rId4"/>
              </a:rPr>
              <a:t>Recon.cxx#L77</a:t>
            </a:r>
            <a:r>
              <a:rPr lang="en-GB" sz="1800">
                <a:solidFill>
                  <a:schemeClr val="dk1"/>
                </a:solidFill>
                <a:latin typeface="Calibri"/>
                <a:ea typeface="Calibri"/>
                <a:cs typeface="Calibri"/>
                <a:sym typeface="Calibri"/>
              </a:rPr>
              <a:t>]</a:t>
            </a:r>
            <a:endParaRPr sz="1800">
              <a:solidFill>
                <a:schemeClr val="dk1"/>
              </a:solidFill>
              <a:latin typeface="Calibri"/>
              <a:ea typeface="Calibri"/>
              <a:cs typeface="Calibri"/>
              <a:sym typeface="Calibri"/>
            </a:endParaRPr>
          </a:p>
          <a:p>
            <a:pPr marL="914400" lvl="0" indent="0" algn="l" rtl="0">
              <a:spcBef>
                <a:spcPts val="0"/>
              </a:spcBef>
              <a:spcAft>
                <a:spcPts val="0"/>
              </a:spcAft>
              <a:buNone/>
            </a:pPr>
            <a:endParaRPr>
              <a:solidFill>
                <a:schemeClr val="dk1"/>
              </a:solidFill>
            </a:endParaRPr>
          </a:p>
        </p:txBody>
      </p:sp>
      <p:sp>
        <p:nvSpPr>
          <p:cNvPr id="818" name="Google Shape;818;p72"/>
          <p:cNvSpPr txBox="1"/>
          <p:nvPr/>
        </p:nvSpPr>
        <p:spPr>
          <a:xfrm>
            <a:off x="64125" y="3886200"/>
            <a:ext cx="6960300" cy="1015800"/>
          </a:xfrm>
          <a:prstGeom prst="rect">
            <a:avLst/>
          </a:prstGeom>
          <a:noFill/>
          <a:ln>
            <a:noFill/>
          </a:ln>
        </p:spPr>
        <p:txBody>
          <a:bodyPr spcFirstLastPara="1" wrap="square" lIns="91425" tIns="91425" rIns="91425" bIns="91425" anchor="t" anchorCtr="0">
            <a:spAutoFit/>
          </a:bodyPr>
          <a:lstStyle/>
          <a:p>
            <a:pPr marL="457200" lvl="0" indent="0" algn="l" rtl="0">
              <a:spcBef>
                <a:spcPts val="0"/>
              </a:spcBef>
              <a:spcAft>
                <a:spcPts val="0"/>
              </a:spcAft>
              <a:buNone/>
            </a:pPr>
            <a:r>
              <a:rPr lang="en-US" sz="1800" dirty="0">
                <a:solidFill>
                  <a:schemeClr val="dk1"/>
                </a:solidFill>
                <a:latin typeface="Calibri"/>
                <a:ea typeface="Calibri"/>
                <a:cs typeface="Calibri"/>
                <a:sym typeface="Calibri"/>
              </a:rPr>
              <a:t>                               </a:t>
            </a:r>
            <a:r>
              <a:rPr lang="en-US" sz="1800" i="1" dirty="0">
                <a:solidFill>
                  <a:schemeClr val="dk1"/>
                </a:solidFill>
                <a:latin typeface="Noto Sans Symbols" panose="020B0604020202020204" charset="0"/>
                <a:ea typeface="Noto Sans Symbols" panose="020B0604020202020204" charset="0"/>
                <a:cs typeface="Calibri"/>
                <a:sym typeface="Calibri"/>
              </a:rPr>
              <a:t>    </a:t>
            </a:r>
            <a:r>
              <a:rPr lang="en-US" sz="1800" dirty="0">
                <a:solidFill>
                  <a:schemeClr val="dk1"/>
                </a:solidFill>
                <a:latin typeface="Calibri"/>
                <a:ea typeface="Calibri"/>
                <a:cs typeface="Calibri"/>
                <a:sym typeface="Calibri"/>
              </a:rPr>
              <a:t>    </a:t>
            </a:r>
            <a:endParaRPr sz="1800" dirty="0">
              <a:solidFill>
                <a:schemeClr val="dk1"/>
              </a:solidFill>
              <a:latin typeface="Calibri"/>
              <a:ea typeface="Calibri"/>
              <a:cs typeface="Calibri"/>
              <a:sym typeface="Calibri"/>
            </a:endParaRPr>
          </a:p>
          <a:p>
            <a:pPr marL="457200" lvl="1" indent="-342900" algn="l" rtl="0">
              <a:spcBef>
                <a:spcPts val="0"/>
              </a:spcBef>
              <a:spcAft>
                <a:spcPts val="0"/>
              </a:spcAft>
              <a:buClr>
                <a:schemeClr val="dk1"/>
              </a:buClr>
              <a:buSzPts val="1800"/>
              <a:buFont typeface="Calibri"/>
              <a:buChar char="○"/>
            </a:pPr>
            <a:r>
              <a:rPr lang="en-GB" sz="1800" dirty="0">
                <a:solidFill>
                  <a:schemeClr val="dk1"/>
                </a:solidFill>
                <a:latin typeface="Calibri"/>
                <a:ea typeface="Calibri"/>
                <a:cs typeface="Calibri"/>
                <a:sym typeface="Calibri"/>
              </a:rPr>
              <a:t>The photon emission angles are reconstructed</a:t>
            </a:r>
            <a:endParaRPr sz="1800" dirty="0">
              <a:solidFill>
                <a:schemeClr val="dk1"/>
              </a:solidFill>
              <a:latin typeface="Calibri"/>
              <a:ea typeface="Calibri"/>
              <a:cs typeface="Calibri"/>
              <a:sym typeface="Calibri"/>
            </a:endParaRPr>
          </a:p>
          <a:p>
            <a:pPr marL="0" lvl="0" indent="0" algn="l" rtl="0">
              <a:spcBef>
                <a:spcPts val="0"/>
              </a:spcBef>
              <a:spcAft>
                <a:spcPts val="0"/>
              </a:spcAft>
              <a:buNone/>
            </a:pPr>
            <a:r>
              <a:rPr lang="en-GB" sz="1800" dirty="0">
                <a:solidFill>
                  <a:schemeClr val="dk1"/>
                </a:solidFill>
                <a:latin typeface="Calibri"/>
                <a:ea typeface="Calibri"/>
                <a:cs typeface="Calibri"/>
                <a:sym typeface="Calibri"/>
              </a:rPr>
              <a:t>          using a </a:t>
            </a:r>
            <a:r>
              <a:rPr lang="en-GB" sz="1800" dirty="0" err="1">
                <a:solidFill>
                  <a:srgbClr val="FF0000"/>
                </a:solidFill>
                <a:latin typeface="Calibri"/>
                <a:ea typeface="Calibri"/>
                <a:cs typeface="Calibri"/>
                <a:sym typeface="Calibri"/>
              </a:rPr>
              <a:t>backtracing</a:t>
            </a:r>
            <a:r>
              <a:rPr lang="en-GB" sz="1800" dirty="0">
                <a:solidFill>
                  <a:srgbClr val="FF0000"/>
                </a:solidFill>
                <a:latin typeface="Calibri"/>
                <a:ea typeface="Calibri"/>
                <a:cs typeface="Calibri"/>
                <a:sym typeface="Calibri"/>
              </a:rPr>
              <a:t> loop method </a:t>
            </a:r>
            <a:r>
              <a:rPr lang="en-GB" sz="1800" dirty="0">
                <a:solidFill>
                  <a:schemeClr val="dk1"/>
                </a:solidFill>
                <a:latin typeface="Calibri"/>
                <a:ea typeface="Calibri"/>
                <a:cs typeface="Calibri"/>
                <a:sym typeface="Calibri"/>
              </a:rPr>
              <a:t>[</a:t>
            </a:r>
            <a:r>
              <a:rPr lang="en-GB" sz="1800" u="sng" dirty="0">
                <a:solidFill>
                  <a:schemeClr val="hlink"/>
                </a:solidFill>
                <a:latin typeface="Calibri"/>
                <a:ea typeface="Calibri"/>
                <a:cs typeface="Calibri"/>
                <a:sym typeface="Calibri"/>
                <a:hlinkClick r:id="rId5"/>
              </a:rPr>
              <a:t>Recon.cxx#L145</a:t>
            </a:r>
            <a:r>
              <a:rPr lang="en-GB" sz="1800" dirty="0">
                <a:solidFill>
                  <a:schemeClr val="dk1"/>
                </a:solidFill>
                <a:latin typeface="Calibri"/>
                <a:ea typeface="Calibri"/>
                <a:cs typeface="Calibri"/>
                <a:sym typeface="Calibri"/>
              </a:rPr>
              <a:t>]</a:t>
            </a:r>
            <a:endParaRPr dirty="0">
              <a:solidFill>
                <a:schemeClr val="dk1"/>
              </a:solidFill>
            </a:endParaRPr>
          </a:p>
        </p:txBody>
      </p:sp>
    </p:spTree>
    <p:extLst>
      <p:ext uri="{BB962C8B-B14F-4D97-AF65-F5344CB8AC3E}">
        <p14:creationId xmlns:p14="http://schemas.microsoft.com/office/powerpoint/2010/main" val="2105437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0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822"/>
        <p:cNvGrpSpPr/>
        <p:nvPr/>
      </p:nvGrpSpPr>
      <p:grpSpPr>
        <a:xfrm>
          <a:off x="0" y="0"/>
          <a:ext cx="0" cy="0"/>
          <a:chOff x="0" y="0"/>
          <a:chExt cx="0" cy="0"/>
        </a:xfrm>
      </p:grpSpPr>
      <p:pic>
        <p:nvPicPr>
          <p:cNvPr id="823" name="Google Shape;823;p73"/>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824" name="Google Shape;824;p73"/>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28</a:t>
            </a:fld>
            <a:endParaRPr sz="1200" b="0" i="0" u="none" strike="noStrike" cap="none">
              <a:solidFill>
                <a:srgbClr val="898989"/>
              </a:solidFill>
              <a:latin typeface="Arial"/>
              <a:ea typeface="Arial"/>
              <a:cs typeface="Arial"/>
              <a:sym typeface="Arial"/>
            </a:endParaRPr>
          </a:p>
        </p:txBody>
      </p:sp>
      <p:sp>
        <p:nvSpPr>
          <p:cNvPr id="825" name="Google Shape;825;p73"/>
          <p:cNvSpPr txBox="1"/>
          <p:nvPr/>
        </p:nvSpPr>
        <p:spPr>
          <a:xfrm>
            <a:off x="885000" y="741825"/>
            <a:ext cx="7420800" cy="677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3200" b="1" dirty="0">
                <a:solidFill>
                  <a:schemeClr val="dk1"/>
                </a:solidFill>
                <a:latin typeface="Calibri"/>
                <a:ea typeface="Calibri"/>
                <a:cs typeface="Calibri"/>
                <a:sym typeface="Calibri"/>
              </a:rPr>
              <a:t>Mapping to one-dimensional space</a:t>
            </a:r>
            <a:endParaRPr sz="3200" b="1" dirty="0">
              <a:solidFill>
                <a:schemeClr val="dk1"/>
              </a:solidFill>
              <a:latin typeface="Calibri"/>
              <a:ea typeface="Calibri"/>
              <a:cs typeface="Calibri"/>
              <a:sym typeface="Calibri"/>
            </a:endParaRPr>
          </a:p>
        </p:txBody>
      </p:sp>
      <p:sp>
        <p:nvSpPr>
          <p:cNvPr id="826" name="Google Shape;826;p73"/>
          <p:cNvSpPr txBox="1"/>
          <p:nvPr/>
        </p:nvSpPr>
        <p:spPr>
          <a:xfrm>
            <a:off x="1205850" y="1531850"/>
            <a:ext cx="26934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dirty="0">
                <a:solidFill>
                  <a:schemeClr val="dk1"/>
                </a:solidFill>
                <a:latin typeface="Calibri"/>
                <a:ea typeface="Calibri"/>
                <a:cs typeface="Calibri"/>
                <a:sym typeface="Calibri"/>
              </a:rPr>
              <a:t>Photon-cluster hit map</a:t>
            </a:r>
            <a:endParaRPr sz="1800" dirty="0">
              <a:solidFill>
                <a:schemeClr val="dk1"/>
              </a:solidFill>
              <a:latin typeface="Calibri"/>
              <a:ea typeface="Calibri"/>
              <a:cs typeface="Calibri"/>
              <a:sym typeface="Calibri"/>
            </a:endParaRPr>
          </a:p>
        </p:txBody>
      </p:sp>
      <p:sp>
        <p:nvSpPr>
          <p:cNvPr id="827" name="Google Shape;827;p73"/>
          <p:cNvSpPr txBox="1"/>
          <p:nvPr/>
        </p:nvSpPr>
        <p:spPr>
          <a:xfrm>
            <a:off x="5219575" y="1531850"/>
            <a:ext cx="39426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dirty="0">
                <a:solidFill>
                  <a:schemeClr val="dk1"/>
                </a:solidFill>
                <a:latin typeface="Calibri"/>
                <a:ea typeface="Calibri"/>
                <a:cs typeface="Calibri"/>
                <a:sym typeface="Calibri"/>
              </a:rPr>
              <a:t>Photon Cherenkov angles</a:t>
            </a:r>
            <a:endParaRPr sz="1800" dirty="0">
              <a:solidFill>
                <a:schemeClr val="dk1"/>
              </a:solidFill>
              <a:latin typeface="Calibri"/>
              <a:ea typeface="Calibri"/>
              <a:cs typeface="Calibri"/>
              <a:sym typeface="Calibri"/>
            </a:endParaRPr>
          </a:p>
        </p:txBody>
      </p:sp>
      <p:sp>
        <p:nvSpPr>
          <p:cNvPr id="828" name="Google Shape;828;p73"/>
          <p:cNvSpPr txBox="1"/>
          <p:nvPr/>
        </p:nvSpPr>
        <p:spPr>
          <a:xfrm>
            <a:off x="5371975" y="5757575"/>
            <a:ext cx="30000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a:solidFill>
                  <a:schemeClr val="dk1"/>
                </a:solidFill>
                <a:latin typeface="Calibri"/>
                <a:ea typeface="Calibri"/>
                <a:cs typeface="Calibri"/>
                <a:sym typeface="Calibri"/>
              </a:rPr>
              <a:t>  “Hough counting space”</a:t>
            </a:r>
            <a:endParaRPr/>
          </a:p>
        </p:txBody>
      </p:sp>
      <p:sp>
        <p:nvSpPr>
          <p:cNvPr id="829" name="Google Shape;829;p73"/>
          <p:cNvSpPr txBox="1"/>
          <p:nvPr/>
        </p:nvSpPr>
        <p:spPr>
          <a:xfrm>
            <a:off x="5907625" y="5345675"/>
            <a:ext cx="1960500" cy="769500"/>
          </a:xfrm>
          <a:prstGeom prst="rect">
            <a:avLst/>
          </a:prstGeom>
          <a:noFill/>
          <a:ln>
            <a:noFill/>
          </a:ln>
        </p:spPr>
        <p:txBody>
          <a:bodyPr spcFirstLastPara="1" wrap="square" lIns="91425" tIns="91425" rIns="91425" bIns="91425" anchor="t" anchorCtr="0">
            <a:spAutoFit/>
          </a:bodyPr>
          <a:lstStyle/>
          <a:p>
            <a:pPr marL="457200" lvl="0" indent="0" algn="l" rtl="0">
              <a:spcBef>
                <a:spcPts val="0"/>
              </a:spcBef>
              <a:spcAft>
                <a:spcPts val="0"/>
              </a:spcAft>
              <a:buClr>
                <a:schemeClr val="dk1"/>
              </a:buClr>
              <a:buSzPts val="1100"/>
              <a:buFont typeface="Arial"/>
              <a:buNone/>
            </a:pPr>
            <a:r>
              <a:rPr lang="en-GB" sz="2400" i="1">
                <a:solidFill>
                  <a:schemeClr val="dk1"/>
                </a:solidFill>
                <a:latin typeface="Noto Sans Symbols"/>
                <a:ea typeface="Noto Sans Symbols"/>
                <a:cs typeface="Noto Sans Symbols"/>
                <a:sym typeface="Noto Sans Symbols"/>
              </a:rPr>
              <a:t>η</a:t>
            </a:r>
            <a:r>
              <a:rPr lang="en-GB" sz="2400" i="1" baseline="-25000">
                <a:solidFill>
                  <a:schemeClr val="dk1"/>
                </a:solidFill>
                <a:latin typeface="Calibri"/>
                <a:ea typeface="Calibri"/>
                <a:cs typeface="Calibri"/>
                <a:sym typeface="Calibri"/>
              </a:rPr>
              <a:t>c, track</a:t>
            </a:r>
            <a:endParaRPr sz="1900">
              <a:solidFill>
                <a:schemeClr val="dk1"/>
              </a:solidFill>
            </a:endParaRPr>
          </a:p>
          <a:p>
            <a:pPr marL="0" lvl="0" indent="0" algn="l" rtl="0">
              <a:spcBef>
                <a:spcPts val="0"/>
              </a:spcBef>
              <a:spcAft>
                <a:spcPts val="0"/>
              </a:spcAft>
              <a:buNone/>
            </a:pPr>
            <a:endParaRPr/>
          </a:p>
        </p:txBody>
      </p:sp>
      <p:sp>
        <p:nvSpPr>
          <p:cNvPr id="830" name="Google Shape;830;p73"/>
          <p:cNvSpPr txBox="1"/>
          <p:nvPr/>
        </p:nvSpPr>
        <p:spPr>
          <a:xfrm>
            <a:off x="5446150" y="6139975"/>
            <a:ext cx="25239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a:solidFill>
                  <a:schemeClr val="dk1"/>
                </a:solidFill>
                <a:latin typeface="Calibri"/>
                <a:ea typeface="Calibri"/>
                <a:cs typeface="Calibri"/>
                <a:sym typeface="Calibri"/>
              </a:rPr>
              <a:t>“Cherenkov angle space”</a:t>
            </a:r>
            <a:endParaRPr/>
          </a:p>
        </p:txBody>
      </p:sp>
      <p:sp>
        <p:nvSpPr>
          <p:cNvPr id="831" name="Google Shape;831;p73"/>
          <p:cNvSpPr txBox="1"/>
          <p:nvPr/>
        </p:nvSpPr>
        <p:spPr>
          <a:xfrm>
            <a:off x="0" y="0"/>
            <a:ext cx="9144000" cy="723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a:solidFill>
                  <a:srgbClr val="FF0000"/>
                </a:solidFill>
                <a:latin typeface="Calibri"/>
                <a:ea typeface="Calibri"/>
                <a:cs typeface="Calibri"/>
                <a:sym typeface="Calibri"/>
              </a:rPr>
              <a:t>Current PID algorithm in the HMPID</a:t>
            </a:r>
            <a:endParaRPr sz="700">
              <a:solidFill>
                <a:schemeClr val="dk1"/>
              </a:solidFill>
            </a:endParaRPr>
          </a:p>
          <a:p>
            <a:pPr marL="0" lvl="0" indent="0" algn="ctr" rtl="0">
              <a:spcBef>
                <a:spcPts val="0"/>
              </a:spcBef>
              <a:spcAft>
                <a:spcPts val="0"/>
              </a:spcAft>
              <a:buClr>
                <a:schemeClr val="dk1"/>
              </a:buClr>
              <a:buSzPts val="1100"/>
              <a:buFont typeface="Arial"/>
              <a:buNone/>
            </a:pPr>
            <a:r>
              <a:rPr lang="en-GB" sz="1600">
                <a:solidFill>
                  <a:schemeClr val="dk1"/>
                </a:solidFill>
                <a:latin typeface="Calibri"/>
                <a:ea typeface="Calibri"/>
                <a:cs typeface="Calibri"/>
                <a:sym typeface="Calibri"/>
              </a:rPr>
              <a:t>Hough Transform Method</a:t>
            </a:r>
            <a:endParaRPr sz="3200">
              <a:solidFill>
                <a:srgbClr val="FF0000"/>
              </a:solidFill>
              <a:latin typeface="Calibri"/>
              <a:ea typeface="Calibri"/>
              <a:cs typeface="Calibri"/>
              <a:sym typeface="Calibri"/>
            </a:endParaRPr>
          </a:p>
        </p:txBody>
      </p:sp>
      <p:cxnSp>
        <p:nvCxnSpPr>
          <p:cNvPr id="832" name="Google Shape;832;p73"/>
          <p:cNvCxnSpPr/>
          <p:nvPr/>
        </p:nvCxnSpPr>
        <p:spPr>
          <a:xfrm>
            <a:off x="285200" y="752700"/>
            <a:ext cx="7848600" cy="0"/>
          </a:xfrm>
          <a:prstGeom prst="straightConnector1">
            <a:avLst/>
          </a:prstGeom>
          <a:noFill/>
          <a:ln w="44450" cap="flat" cmpd="sng">
            <a:solidFill>
              <a:srgbClr val="FF0000"/>
            </a:solidFill>
            <a:prstDash val="solid"/>
            <a:round/>
            <a:headEnd type="none" w="sm" len="sm"/>
            <a:tailEnd type="none" w="sm" len="sm"/>
          </a:ln>
        </p:spPr>
      </p:cxnSp>
      <p:grpSp>
        <p:nvGrpSpPr>
          <p:cNvPr id="833" name="Google Shape;833;p73"/>
          <p:cNvGrpSpPr/>
          <p:nvPr/>
        </p:nvGrpSpPr>
        <p:grpSpPr>
          <a:xfrm>
            <a:off x="647765" y="5330144"/>
            <a:ext cx="3715369" cy="873376"/>
            <a:chOff x="456784" y="3526179"/>
            <a:chExt cx="3715740" cy="873202"/>
          </a:xfrm>
        </p:grpSpPr>
        <p:sp>
          <p:nvSpPr>
            <p:cNvPr id="834" name="Google Shape;834;p73"/>
            <p:cNvSpPr txBox="1"/>
            <p:nvPr/>
          </p:nvSpPr>
          <p:spPr>
            <a:xfrm>
              <a:off x="456784" y="4030081"/>
              <a:ext cx="1822500" cy="369300"/>
            </a:xfrm>
            <a:prstGeom prst="rect">
              <a:avLst/>
            </a:prstGeom>
            <a:noFill/>
            <a:ln>
              <a:noFill/>
            </a:ln>
          </p:spPr>
          <p:txBody>
            <a:bodyPr spcFirstLastPara="1" wrap="square" lIns="91400" tIns="45700" rIns="91400" bIns="45700" anchor="t" anchorCtr="0">
              <a:spAutoFit/>
            </a:bodyPr>
            <a:lstStyle/>
            <a:p>
              <a:pPr marL="0" marR="0" lvl="0" indent="0" algn="l" rtl="0">
                <a:spcBef>
                  <a:spcPts val="0"/>
                </a:spcBef>
                <a:spcAft>
                  <a:spcPts val="0"/>
                </a:spcAft>
                <a:buClr>
                  <a:srgbClr val="0000FF"/>
                </a:buClr>
                <a:buSzPts val="1800"/>
                <a:buFont typeface="Arial"/>
                <a:buNone/>
              </a:pPr>
              <a:r>
                <a:rPr lang="en-GB" sz="1800" b="0" i="0" u="none" strike="noStrike" cap="none">
                  <a:solidFill>
                    <a:srgbClr val="0000FF"/>
                  </a:solidFill>
                  <a:latin typeface="Times New Roman"/>
                  <a:ea typeface="Times New Roman"/>
                  <a:cs typeface="Times New Roman"/>
                  <a:sym typeface="Times New Roman"/>
                </a:rPr>
                <a:t>cluster coordinate</a:t>
              </a:r>
              <a:endParaRPr sz="2800" b="0" i="0" u="none" strike="noStrike" cap="none">
                <a:solidFill>
                  <a:srgbClr val="000000"/>
                </a:solidFill>
                <a:latin typeface="Times New Roman"/>
                <a:ea typeface="Times New Roman"/>
                <a:cs typeface="Times New Roman"/>
                <a:sym typeface="Times New Roman"/>
              </a:endParaRPr>
            </a:p>
          </p:txBody>
        </p:sp>
        <p:sp>
          <p:nvSpPr>
            <p:cNvPr id="835" name="Google Shape;835;p73"/>
            <p:cNvSpPr txBox="1"/>
            <p:nvPr/>
          </p:nvSpPr>
          <p:spPr>
            <a:xfrm>
              <a:off x="1084957" y="3526179"/>
              <a:ext cx="3087567" cy="400200"/>
            </a:xfrm>
            <a:prstGeom prst="rect">
              <a:avLst/>
            </a:prstGeom>
            <a:noFill/>
            <a:ln>
              <a:noFill/>
            </a:ln>
          </p:spPr>
          <p:txBody>
            <a:bodyPr spcFirstLastPara="1" wrap="square" lIns="91400" tIns="45700" rIns="91400" bIns="45700" anchor="ctr" anchorCtr="0">
              <a:spAutoFit/>
            </a:bodyPr>
            <a:lstStyle/>
            <a:p>
              <a:pPr marL="0" marR="0" lvl="0" indent="0" algn="ctr" rtl="0">
                <a:spcBef>
                  <a:spcPts val="0"/>
                </a:spcBef>
                <a:spcAft>
                  <a:spcPts val="0"/>
                </a:spcAft>
                <a:buClr>
                  <a:srgbClr val="000000"/>
                </a:buClr>
                <a:buSzPts val="2000"/>
                <a:buFont typeface="Arial"/>
                <a:buNone/>
              </a:pPr>
              <a:r>
                <a:rPr lang="en-GB" sz="2000" b="0" i="0" u="none" strike="noStrike" cap="none" dirty="0">
                  <a:solidFill>
                    <a:srgbClr val="000000"/>
                  </a:solidFill>
                  <a:latin typeface="Times New Roman"/>
                  <a:ea typeface="Times New Roman"/>
                  <a:cs typeface="Times New Roman"/>
                  <a:sym typeface="Times New Roman"/>
                </a:rPr>
                <a:t>(</a:t>
              </a:r>
              <a:r>
                <a:rPr lang="en-GB" sz="2000" b="0" i="0" u="none" strike="noStrike" cap="none" dirty="0" err="1">
                  <a:solidFill>
                    <a:srgbClr val="4F81BD"/>
                  </a:solidFill>
                  <a:latin typeface="Times New Roman"/>
                  <a:ea typeface="Times New Roman"/>
                  <a:cs typeface="Times New Roman"/>
                  <a:sym typeface="Times New Roman"/>
                </a:rPr>
                <a:t>x,y</a:t>
              </a:r>
              <a:r>
                <a:rPr lang="en-GB" sz="2000" b="0" i="0" u="none" strike="noStrike" cap="none" dirty="0">
                  <a:solidFill>
                    <a:srgbClr val="000000"/>
                  </a:solidFill>
                  <a:latin typeface="Times New Roman"/>
                  <a:ea typeface="Times New Roman"/>
                  <a:cs typeface="Times New Roman"/>
                  <a:sym typeface="Times New Roman"/>
                </a:rPr>
                <a:t>) → ((</a:t>
              </a:r>
              <a:r>
                <a:rPr lang="en-GB" sz="2000" b="0" i="0" u="none" strike="noStrike" cap="none" dirty="0" err="1">
                  <a:solidFill>
                    <a:srgbClr val="CC9900"/>
                  </a:solidFill>
                  <a:latin typeface="Times New Roman"/>
                  <a:ea typeface="Times New Roman"/>
                  <a:cs typeface="Times New Roman"/>
                  <a:sym typeface="Times New Roman"/>
                </a:rPr>
                <a:t>x</a:t>
              </a:r>
              <a:r>
                <a:rPr lang="en-GB" sz="2000" b="0" i="0" u="none" strike="noStrike" cap="none" baseline="-25000" dirty="0" err="1">
                  <a:solidFill>
                    <a:srgbClr val="CC9900"/>
                  </a:solidFill>
                  <a:latin typeface="Times New Roman"/>
                  <a:ea typeface="Times New Roman"/>
                  <a:cs typeface="Times New Roman"/>
                  <a:sym typeface="Times New Roman"/>
                </a:rPr>
                <a:t>p</a:t>
              </a:r>
              <a:r>
                <a:rPr lang="en-GB" sz="2000" b="0" i="0" u="none" strike="noStrike" cap="none" dirty="0" err="1">
                  <a:solidFill>
                    <a:srgbClr val="CC9900"/>
                  </a:solidFill>
                  <a:latin typeface="Times New Roman"/>
                  <a:ea typeface="Times New Roman"/>
                  <a:cs typeface="Times New Roman"/>
                  <a:sym typeface="Times New Roman"/>
                </a:rPr>
                <a:t>,y</a:t>
              </a:r>
              <a:r>
                <a:rPr lang="en-GB" sz="2000" b="0" i="0" u="none" strike="noStrike" cap="none" baseline="-25000" dirty="0" err="1">
                  <a:solidFill>
                    <a:srgbClr val="CC9900"/>
                  </a:solidFill>
                  <a:latin typeface="Times New Roman"/>
                  <a:ea typeface="Times New Roman"/>
                  <a:cs typeface="Times New Roman"/>
                  <a:sym typeface="Times New Roman"/>
                </a:rPr>
                <a:t>p</a:t>
              </a:r>
              <a:r>
                <a:rPr lang="en-GB" sz="2000" b="0" i="0" u="none" strike="noStrike" cap="none" dirty="0" err="1">
                  <a:solidFill>
                    <a:srgbClr val="CC9900"/>
                  </a:solidFill>
                  <a:latin typeface="Times New Roman"/>
                  <a:ea typeface="Times New Roman"/>
                  <a:cs typeface="Times New Roman"/>
                  <a:sym typeface="Times New Roman"/>
                </a:rPr>
                <a:t>,</a:t>
              </a:r>
              <a:r>
                <a:rPr lang="en-GB" sz="2000" b="0" i="0" u="none" strike="noStrike" cap="none" dirty="0" err="1">
                  <a:solidFill>
                    <a:srgbClr val="CC9900"/>
                  </a:solidFill>
                  <a:latin typeface="Noto Sans Symbols"/>
                  <a:ea typeface="Noto Sans Symbols"/>
                  <a:cs typeface="Noto Sans Symbols"/>
                  <a:sym typeface="Noto Sans Symbols"/>
                </a:rPr>
                <a:t>θ</a:t>
              </a:r>
              <a:r>
                <a:rPr lang="en-GB" sz="2000" b="0" i="0" u="none" strike="noStrike" cap="none" baseline="-25000" dirty="0" err="1">
                  <a:solidFill>
                    <a:srgbClr val="CC9900"/>
                  </a:solidFill>
                  <a:latin typeface="Times New Roman"/>
                  <a:ea typeface="Times New Roman"/>
                  <a:cs typeface="Times New Roman"/>
                  <a:sym typeface="Times New Roman"/>
                </a:rPr>
                <a:t>p</a:t>
              </a:r>
              <a:r>
                <a:rPr lang="en-GB" sz="2000" b="0" i="0" u="none" strike="noStrike" cap="none" dirty="0" err="1">
                  <a:solidFill>
                    <a:srgbClr val="CC9900"/>
                  </a:solidFill>
                  <a:latin typeface="Times New Roman"/>
                  <a:ea typeface="Times New Roman"/>
                  <a:cs typeface="Times New Roman"/>
                  <a:sym typeface="Times New Roman"/>
                </a:rPr>
                <a:t>,</a:t>
              </a:r>
              <a:r>
                <a:rPr lang="en-GB" sz="2000" b="0" i="0" u="none" strike="noStrike" cap="none" dirty="0" err="1">
                  <a:solidFill>
                    <a:srgbClr val="CC9900"/>
                  </a:solidFill>
                  <a:latin typeface="Noto Sans Symbols"/>
                  <a:ea typeface="Noto Sans Symbols"/>
                  <a:cs typeface="Noto Sans Symbols"/>
                  <a:sym typeface="Noto Sans Symbols"/>
                </a:rPr>
                <a:t>ϕ</a:t>
              </a:r>
              <a:r>
                <a:rPr lang="en-GB" sz="2000" b="0" i="0" u="none" strike="noStrike" cap="none" baseline="-25000" dirty="0" err="1">
                  <a:solidFill>
                    <a:srgbClr val="CC9900"/>
                  </a:solidFill>
                  <a:latin typeface="Times New Roman"/>
                  <a:ea typeface="Times New Roman"/>
                  <a:cs typeface="Times New Roman"/>
                  <a:sym typeface="Times New Roman"/>
                </a:rPr>
                <a:t>p</a:t>
              </a:r>
              <a:r>
                <a:rPr lang="en-GB" sz="2000" b="0" i="0" u="none" strike="noStrike" cap="none" dirty="0">
                  <a:solidFill>
                    <a:srgbClr val="000000"/>
                  </a:solidFill>
                  <a:latin typeface="Times New Roman"/>
                  <a:ea typeface="Times New Roman"/>
                  <a:cs typeface="Times New Roman"/>
                  <a:sym typeface="Times New Roman"/>
                </a:rPr>
                <a:t>), </a:t>
              </a:r>
              <a:r>
                <a:rPr lang="en-GB" sz="2000" b="0" i="0" u="none" strike="noStrike" cap="none" dirty="0" err="1">
                  <a:solidFill>
                    <a:srgbClr val="0000FF"/>
                  </a:solidFill>
                  <a:latin typeface="Noto Sans Symbols"/>
                  <a:ea typeface="Noto Sans Symbols"/>
                  <a:cs typeface="Noto Sans Symbols"/>
                  <a:sym typeface="Noto Sans Symbols"/>
                </a:rPr>
                <a:t>η</a:t>
              </a:r>
              <a:r>
                <a:rPr lang="en-GB" sz="2000" b="0" i="0" u="none" strike="noStrike" cap="none" baseline="-25000" dirty="0" err="1">
                  <a:solidFill>
                    <a:srgbClr val="0000FF"/>
                  </a:solidFill>
                  <a:latin typeface="Times New Roman"/>
                  <a:ea typeface="Times New Roman"/>
                  <a:cs typeface="Times New Roman"/>
                  <a:sym typeface="Times New Roman"/>
                </a:rPr>
                <a:t>c</a:t>
              </a:r>
              <a:r>
                <a:rPr lang="en-GB" sz="2000" b="0" i="0" u="none" strike="noStrike" cap="none" dirty="0">
                  <a:solidFill>
                    <a:srgbClr val="000000"/>
                  </a:solidFill>
                  <a:latin typeface="Times New Roman"/>
                  <a:ea typeface="Times New Roman"/>
                  <a:cs typeface="Times New Roman"/>
                  <a:sym typeface="Times New Roman"/>
                </a:rPr>
                <a:t>)</a:t>
              </a:r>
              <a:endParaRPr sz="2000" b="0" i="0" u="none" strike="noStrike" cap="none" dirty="0">
                <a:solidFill>
                  <a:srgbClr val="000000"/>
                </a:solidFill>
                <a:latin typeface="Comic Sans MS"/>
                <a:ea typeface="Comic Sans MS"/>
                <a:cs typeface="Comic Sans MS"/>
                <a:sym typeface="Comic Sans MS"/>
              </a:endParaRPr>
            </a:p>
          </p:txBody>
        </p:sp>
      </p:grpSp>
      <p:sp>
        <p:nvSpPr>
          <p:cNvPr id="836" name="Google Shape;836;p73"/>
          <p:cNvSpPr/>
          <p:nvPr/>
        </p:nvSpPr>
        <p:spPr>
          <a:xfrm>
            <a:off x="1488140" y="5403923"/>
            <a:ext cx="513875" cy="288900"/>
          </a:xfrm>
          <a:prstGeom prst="rect">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grpSp>
        <p:nvGrpSpPr>
          <p:cNvPr id="837" name="Google Shape;837;p73"/>
          <p:cNvGrpSpPr/>
          <p:nvPr/>
        </p:nvGrpSpPr>
        <p:grpSpPr>
          <a:xfrm>
            <a:off x="248388" y="1975052"/>
            <a:ext cx="4033253" cy="3402423"/>
            <a:chOff x="248388" y="1822652"/>
            <a:chExt cx="4033253" cy="3402423"/>
          </a:xfrm>
        </p:grpSpPr>
        <p:pic>
          <p:nvPicPr>
            <p:cNvPr id="838" name="Google Shape;838;p73"/>
            <p:cNvPicPr preferRelativeResize="0"/>
            <p:nvPr/>
          </p:nvPicPr>
          <p:blipFill rotWithShape="1">
            <a:blip r:embed="rId4">
              <a:alphaModFix/>
            </a:blip>
            <a:srcRect r="53011"/>
            <a:stretch/>
          </p:blipFill>
          <p:spPr>
            <a:xfrm>
              <a:off x="248388" y="1822652"/>
              <a:ext cx="4033253" cy="3402423"/>
            </a:xfrm>
            <a:prstGeom prst="rect">
              <a:avLst/>
            </a:prstGeom>
            <a:noFill/>
            <a:ln>
              <a:noFill/>
            </a:ln>
          </p:spPr>
        </p:pic>
        <p:sp>
          <p:nvSpPr>
            <p:cNvPr id="839" name="Google Shape;839;p73"/>
            <p:cNvSpPr txBox="1"/>
            <p:nvPr/>
          </p:nvSpPr>
          <p:spPr>
            <a:xfrm>
              <a:off x="772900" y="1993550"/>
              <a:ext cx="32373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en-GB" sz="1800">
                  <a:solidFill>
                    <a:schemeClr val="dk1"/>
                  </a:solidFill>
                  <a:latin typeface="Calibri"/>
                  <a:ea typeface="Calibri"/>
                  <a:cs typeface="Calibri"/>
                  <a:sym typeface="Calibri"/>
                </a:rPr>
                <a:t>n</a:t>
              </a:r>
              <a:r>
                <a:rPr lang="en-GB" sz="1800" baseline="-25000">
                  <a:solidFill>
                    <a:schemeClr val="dk1"/>
                  </a:solidFill>
                  <a:latin typeface="Calibri"/>
                  <a:ea typeface="Calibri"/>
                  <a:cs typeface="Calibri"/>
                  <a:sym typeface="Calibri"/>
                </a:rPr>
                <a:t>clusters</a:t>
              </a:r>
              <a:r>
                <a:rPr lang="en-GB" sz="1800">
                  <a:solidFill>
                    <a:schemeClr val="dk1"/>
                  </a:solidFill>
                  <a:latin typeface="Calibri"/>
                  <a:ea typeface="Calibri"/>
                  <a:cs typeface="Calibri"/>
                  <a:sym typeface="Calibri"/>
                </a:rPr>
                <a:t> entries in cluster map</a:t>
              </a:r>
              <a:endParaRPr>
                <a:solidFill>
                  <a:schemeClr val="dk1"/>
                </a:solidFill>
              </a:endParaRPr>
            </a:p>
          </p:txBody>
        </p:sp>
      </p:grpSp>
      <p:grpSp>
        <p:nvGrpSpPr>
          <p:cNvPr id="840" name="Google Shape;840;p73"/>
          <p:cNvGrpSpPr/>
          <p:nvPr/>
        </p:nvGrpSpPr>
        <p:grpSpPr>
          <a:xfrm>
            <a:off x="4493124" y="2051252"/>
            <a:ext cx="4021260" cy="3402423"/>
            <a:chOff x="4493124" y="1822652"/>
            <a:chExt cx="4021260" cy="3402423"/>
          </a:xfrm>
        </p:grpSpPr>
        <p:pic>
          <p:nvPicPr>
            <p:cNvPr id="841" name="Google Shape;841;p73"/>
            <p:cNvPicPr preferRelativeResize="0"/>
            <p:nvPr/>
          </p:nvPicPr>
          <p:blipFill rotWithShape="1">
            <a:blip r:embed="rId4">
              <a:alphaModFix/>
            </a:blip>
            <a:srcRect l="53150"/>
            <a:stretch/>
          </p:blipFill>
          <p:spPr>
            <a:xfrm>
              <a:off x="4493124" y="1822652"/>
              <a:ext cx="4021260" cy="3402423"/>
            </a:xfrm>
            <a:prstGeom prst="rect">
              <a:avLst/>
            </a:prstGeom>
            <a:noFill/>
            <a:ln>
              <a:noFill/>
            </a:ln>
          </p:spPr>
        </p:pic>
        <p:sp>
          <p:nvSpPr>
            <p:cNvPr id="842" name="Google Shape;842;p73"/>
            <p:cNvSpPr txBox="1"/>
            <p:nvPr/>
          </p:nvSpPr>
          <p:spPr>
            <a:xfrm>
              <a:off x="4572000" y="1993550"/>
              <a:ext cx="3000000" cy="461700"/>
            </a:xfrm>
            <a:prstGeom prst="rect">
              <a:avLst/>
            </a:prstGeom>
            <a:noFill/>
            <a:ln>
              <a:noFill/>
            </a:ln>
          </p:spPr>
          <p:txBody>
            <a:bodyPr spcFirstLastPara="1" wrap="square" lIns="91425" tIns="91425" rIns="91425" bIns="91425" anchor="t" anchorCtr="0">
              <a:spAutoFit/>
            </a:bodyPr>
            <a:lstStyle/>
            <a:p>
              <a:pPr marL="457200" lvl="0" indent="0" algn="l" rtl="0">
                <a:spcBef>
                  <a:spcPts val="0"/>
                </a:spcBef>
                <a:spcAft>
                  <a:spcPts val="0"/>
                </a:spcAft>
                <a:buNone/>
              </a:pPr>
              <a:r>
                <a:rPr lang="en-GB" sz="1800">
                  <a:solidFill>
                    <a:schemeClr val="dk1"/>
                  </a:solidFill>
                  <a:latin typeface="Calibri"/>
                  <a:ea typeface="Calibri"/>
                  <a:cs typeface="Calibri"/>
                  <a:sym typeface="Calibri"/>
                </a:rPr>
                <a:t>n</a:t>
              </a:r>
              <a:r>
                <a:rPr lang="en-GB" sz="1800" baseline="-25000">
                  <a:solidFill>
                    <a:schemeClr val="dk1"/>
                  </a:solidFill>
                  <a:latin typeface="Calibri"/>
                  <a:ea typeface="Calibri"/>
                  <a:cs typeface="Calibri"/>
                  <a:sym typeface="Calibri"/>
                </a:rPr>
                <a:t>clusters  </a:t>
              </a:r>
              <a:r>
                <a:rPr lang="en-GB" sz="1800">
                  <a:solidFill>
                    <a:schemeClr val="dk1"/>
                  </a:solidFill>
                  <a:latin typeface="Calibri"/>
                  <a:ea typeface="Calibri"/>
                  <a:cs typeface="Calibri"/>
                  <a:sym typeface="Calibri"/>
                </a:rPr>
                <a:t>entries</a:t>
              </a:r>
              <a:endParaRPr>
                <a:solidFill>
                  <a:schemeClr val="dk1"/>
                </a:solidFill>
              </a:endParaRPr>
            </a:p>
          </p:txBody>
        </p:sp>
      </p:grpSp>
      <p:cxnSp>
        <p:nvCxnSpPr>
          <p:cNvPr id="843" name="Google Shape;843;p73"/>
          <p:cNvCxnSpPr/>
          <p:nvPr/>
        </p:nvCxnSpPr>
        <p:spPr>
          <a:xfrm>
            <a:off x="3859100" y="3714550"/>
            <a:ext cx="1436700" cy="8700"/>
          </a:xfrm>
          <a:prstGeom prst="straightConnector1">
            <a:avLst/>
          </a:prstGeom>
          <a:noFill/>
          <a:ln w="76200" cap="flat" cmpd="sng">
            <a:solidFill>
              <a:srgbClr val="3366FF"/>
            </a:solidFill>
            <a:prstDash val="solid"/>
            <a:round/>
            <a:headEnd type="none" w="med" len="med"/>
            <a:tailEnd type="triangle" w="med" len="med"/>
          </a:ln>
        </p:spPr>
      </p:cxnSp>
    </p:spTree>
    <p:extLst>
      <p:ext uri="{BB962C8B-B14F-4D97-AF65-F5344CB8AC3E}">
        <p14:creationId xmlns:p14="http://schemas.microsoft.com/office/powerpoint/2010/main" val="3801998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8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3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3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3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82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2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4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4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30"/>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829"/>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8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847"/>
        <p:cNvGrpSpPr/>
        <p:nvPr/>
      </p:nvGrpSpPr>
      <p:grpSpPr>
        <a:xfrm>
          <a:off x="0" y="0"/>
          <a:ext cx="0" cy="0"/>
          <a:chOff x="0" y="0"/>
          <a:chExt cx="0" cy="0"/>
        </a:xfrm>
      </p:grpSpPr>
      <p:pic>
        <p:nvPicPr>
          <p:cNvPr id="848" name="Google Shape;848;p74"/>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849" name="Google Shape;849;p74"/>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29</a:t>
            </a:fld>
            <a:endParaRPr sz="1200" b="0" i="0" u="none" strike="noStrike" cap="none">
              <a:solidFill>
                <a:srgbClr val="898989"/>
              </a:solidFill>
              <a:latin typeface="Arial"/>
              <a:ea typeface="Arial"/>
              <a:cs typeface="Arial"/>
              <a:sym typeface="Arial"/>
            </a:endParaRPr>
          </a:p>
        </p:txBody>
      </p:sp>
      <p:sp>
        <p:nvSpPr>
          <p:cNvPr id="850" name="Google Shape;850;p74"/>
          <p:cNvSpPr txBox="1"/>
          <p:nvPr/>
        </p:nvSpPr>
        <p:spPr>
          <a:xfrm>
            <a:off x="885000" y="741825"/>
            <a:ext cx="7420800" cy="677078"/>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3200" b="1" dirty="0">
                <a:solidFill>
                  <a:schemeClr val="dk1"/>
                </a:solidFill>
                <a:latin typeface="Calibri"/>
                <a:ea typeface="Calibri"/>
                <a:cs typeface="Calibri"/>
                <a:sym typeface="Calibri"/>
              </a:rPr>
              <a:t>Hough counting space</a:t>
            </a:r>
          </a:p>
        </p:txBody>
      </p:sp>
      <p:sp>
        <p:nvSpPr>
          <p:cNvPr id="851" name="Google Shape;851;p74"/>
          <p:cNvSpPr/>
          <p:nvPr/>
        </p:nvSpPr>
        <p:spPr>
          <a:xfrm>
            <a:off x="5257300" y="2728875"/>
            <a:ext cx="108600" cy="84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852" name="Google Shape;852;p74"/>
          <p:cNvSpPr txBox="1"/>
          <p:nvPr/>
        </p:nvSpPr>
        <p:spPr>
          <a:xfrm>
            <a:off x="228600" y="2519363"/>
            <a:ext cx="8975100" cy="7803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500"/>
              </a:spcBef>
              <a:spcAft>
                <a:spcPts val="0"/>
              </a:spcAft>
              <a:buNone/>
            </a:pPr>
            <a:r>
              <a:rPr lang="en-GB" sz="1800" dirty="0">
                <a:solidFill>
                  <a:schemeClr val="dk1"/>
                </a:solidFill>
                <a:latin typeface="Calibri"/>
                <a:ea typeface="Calibri"/>
                <a:cs typeface="Calibri"/>
                <a:sym typeface="Calibri"/>
              </a:rPr>
              <a:t>The reconstruction of </a:t>
            </a:r>
            <a:r>
              <a:rPr lang="en-GB" sz="1800" dirty="0" err="1">
                <a:solidFill>
                  <a:schemeClr val="dk1"/>
                </a:solidFill>
                <a:latin typeface="Noto Sans Symbols"/>
                <a:ea typeface="Noto Sans Symbols"/>
                <a:cs typeface="Noto Sans Symbols"/>
                <a:sym typeface="Noto Sans Symbols"/>
              </a:rPr>
              <a:t>η</a:t>
            </a:r>
            <a:r>
              <a:rPr lang="en-GB" sz="1800" baseline="-25000" dirty="0" err="1">
                <a:solidFill>
                  <a:schemeClr val="dk1"/>
                </a:solidFill>
                <a:latin typeface="Times New Roman"/>
                <a:ea typeface="Times New Roman"/>
                <a:cs typeface="Times New Roman"/>
                <a:sym typeface="Times New Roman"/>
              </a:rPr>
              <a:t>c</a:t>
            </a:r>
            <a:r>
              <a:rPr lang="en-GB" sz="1800" dirty="0">
                <a:solidFill>
                  <a:schemeClr val="dk1"/>
                </a:solidFill>
                <a:latin typeface="Calibri"/>
                <a:ea typeface="Calibri"/>
                <a:cs typeface="Calibri"/>
                <a:sym typeface="Calibri"/>
              </a:rPr>
              <a:t> for all clusters  within a chamber for a given track is referred to as the </a:t>
            </a:r>
            <a:r>
              <a:rPr lang="en-GB" sz="1800" i="1" dirty="0">
                <a:solidFill>
                  <a:schemeClr val="dk1"/>
                </a:solidFill>
                <a:latin typeface="Calibri"/>
                <a:ea typeface="Calibri"/>
                <a:cs typeface="Calibri"/>
                <a:sym typeface="Calibri"/>
              </a:rPr>
              <a:t>'</a:t>
            </a:r>
            <a:r>
              <a:rPr lang="en-GB" sz="1800" b="1" i="1" dirty="0">
                <a:solidFill>
                  <a:schemeClr val="dk1"/>
                </a:solidFill>
                <a:latin typeface="Calibri"/>
                <a:ea typeface="Calibri"/>
                <a:cs typeface="Calibri"/>
                <a:sym typeface="Calibri"/>
              </a:rPr>
              <a:t>Cherenkov angle space</a:t>
            </a:r>
            <a:r>
              <a:rPr lang="en-GB" sz="1800" i="1" dirty="0">
                <a:solidFill>
                  <a:schemeClr val="dk1"/>
                </a:solidFill>
                <a:latin typeface="Calibri"/>
                <a:ea typeface="Calibri"/>
                <a:cs typeface="Calibri"/>
                <a:sym typeface="Calibri"/>
              </a:rPr>
              <a:t>'</a:t>
            </a:r>
            <a:r>
              <a:rPr lang="en-GB" sz="1800" dirty="0">
                <a:solidFill>
                  <a:schemeClr val="dk1"/>
                </a:solidFill>
                <a:latin typeface="Calibri"/>
                <a:ea typeface="Calibri"/>
                <a:cs typeface="Calibri"/>
                <a:sym typeface="Calibri"/>
              </a:rPr>
              <a:t>, or the </a:t>
            </a:r>
            <a:r>
              <a:rPr lang="en-GB" sz="1800" i="1" dirty="0">
                <a:solidFill>
                  <a:schemeClr val="dk1"/>
                </a:solidFill>
                <a:latin typeface="Calibri"/>
                <a:ea typeface="Calibri"/>
                <a:cs typeface="Calibri"/>
                <a:sym typeface="Calibri"/>
              </a:rPr>
              <a:t>'</a:t>
            </a:r>
            <a:r>
              <a:rPr lang="en-GB" sz="1800" b="1" i="1" dirty="0">
                <a:solidFill>
                  <a:schemeClr val="dk1"/>
                </a:solidFill>
                <a:latin typeface="Calibri"/>
                <a:ea typeface="Calibri"/>
                <a:cs typeface="Calibri"/>
                <a:sym typeface="Calibri"/>
              </a:rPr>
              <a:t>Hough Counting space</a:t>
            </a:r>
            <a:r>
              <a:rPr lang="en-GB" sz="1800" i="1" dirty="0">
                <a:solidFill>
                  <a:schemeClr val="dk1"/>
                </a:solidFill>
                <a:latin typeface="Calibri"/>
                <a:ea typeface="Calibri"/>
                <a:cs typeface="Calibri"/>
                <a:sym typeface="Calibri"/>
              </a:rPr>
              <a:t>'.</a:t>
            </a:r>
            <a:endParaRPr sz="1800" dirty="0">
              <a:solidFill>
                <a:schemeClr val="dk1"/>
              </a:solidFill>
              <a:latin typeface="Calibri"/>
              <a:ea typeface="Calibri"/>
              <a:cs typeface="Calibri"/>
              <a:sym typeface="Calibri"/>
            </a:endParaRPr>
          </a:p>
        </p:txBody>
      </p:sp>
      <p:sp>
        <p:nvSpPr>
          <p:cNvPr id="853" name="Google Shape;853;p74"/>
          <p:cNvSpPr txBox="1"/>
          <p:nvPr/>
        </p:nvSpPr>
        <p:spPr>
          <a:xfrm>
            <a:off x="0" y="0"/>
            <a:ext cx="9144000" cy="723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a:solidFill>
                  <a:srgbClr val="FF0000"/>
                </a:solidFill>
                <a:latin typeface="Calibri"/>
                <a:ea typeface="Calibri"/>
                <a:cs typeface="Calibri"/>
                <a:sym typeface="Calibri"/>
              </a:rPr>
              <a:t>Current PID algorithm in the HMPID</a:t>
            </a:r>
            <a:endParaRPr sz="700">
              <a:solidFill>
                <a:schemeClr val="dk1"/>
              </a:solidFill>
            </a:endParaRPr>
          </a:p>
          <a:p>
            <a:pPr marL="0" lvl="0" indent="0" algn="ctr" rtl="0">
              <a:spcBef>
                <a:spcPts val="0"/>
              </a:spcBef>
              <a:spcAft>
                <a:spcPts val="0"/>
              </a:spcAft>
              <a:buClr>
                <a:schemeClr val="dk1"/>
              </a:buClr>
              <a:buSzPts val="1100"/>
              <a:buFont typeface="Arial"/>
              <a:buNone/>
            </a:pPr>
            <a:r>
              <a:rPr lang="en-GB" sz="1600">
                <a:solidFill>
                  <a:schemeClr val="dk1"/>
                </a:solidFill>
                <a:latin typeface="Calibri"/>
                <a:ea typeface="Calibri"/>
                <a:cs typeface="Calibri"/>
                <a:sym typeface="Calibri"/>
              </a:rPr>
              <a:t>Hough Transform Method </a:t>
            </a:r>
            <a:endParaRPr sz="3200">
              <a:solidFill>
                <a:srgbClr val="FF0000"/>
              </a:solidFill>
              <a:latin typeface="Calibri"/>
              <a:ea typeface="Calibri"/>
              <a:cs typeface="Calibri"/>
              <a:sym typeface="Calibri"/>
            </a:endParaRPr>
          </a:p>
        </p:txBody>
      </p:sp>
      <p:cxnSp>
        <p:nvCxnSpPr>
          <p:cNvPr id="854" name="Google Shape;854;p74"/>
          <p:cNvCxnSpPr/>
          <p:nvPr/>
        </p:nvCxnSpPr>
        <p:spPr>
          <a:xfrm>
            <a:off x="285200" y="752700"/>
            <a:ext cx="7848600" cy="0"/>
          </a:xfrm>
          <a:prstGeom prst="straightConnector1">
            <a:avLst/>
          </a:prstGeom>
          <a:noFill/>
          <a:ln w="44450" cap="flat" cmpd="sng">
            <a:solidFill>
              <a:srgbClr val="FF0000"/>
            </a:solidFill>
            <a:prstDash val="solid"/>
            <a:round/>
            <a:headEnd type="none" w="sm" len="sm"/>
            <a:tailEnd type="none" w="sm" len="sm"/>
          </a:ln>
        </p:spPr>
      </p:cxnSp>
      <p:sp>
        <p:nvSpPr>
          <p:cNvPr id="855" name="Google Shape;855;p74"/>
          <p:cNvSpPr txBox="1"/>
          <p:nvPr/>
        </p:nvSpPr>
        <p:spPr>
          <a:xfrm>
            <a:off x="253050" y="3660781"/>
            <a:ext cx="8534400" cy="695545"/>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500"/>
              </a:spcBef>
              <a:spcAft>
                <a:spcPts val="0"/>
              </a:spcAft>
              <a:buNone/>
            </a:pPr>
            <a:r>
              <a:rPr lang="en-GB" sz="1800" dirty="0">
                <a:solidFill>
                  <a:schemeClr val="dk1"/>
                </a:solidFill>
                <a:latin typeface="Calibri"/>
                <a:ea typeface="Calibri"/>
                <a:cs typeface="Calibri"/>
                <a:sym typeface="Calibri"/>
              </a:rPr>
              <a:t>This distribution is also referred to as a </a:t>
            </a:r>
            <a:r>
              <a:rPr lang="en-GB" sz="1800" b="1" i="1" dirty="0">
                <a:solidFill>
                  <a:schemeClr val="dk1"/>
                </a:solidFill>
                <a:latin typeface="Calibri"/>
                <a:ea typeface="Calibri"/>
                <a:cs typeface="Calibri"/>
                <a:sym typeface="Calibri"/>
              </a:rPr>
              <a:t>single Cherenkov photon distribution</a:t>
            </a:r>
            <a:r>
              <a:rPr lang="en-GB" sz="1800" dirty="0">
                <a:solidFill>
                  <a:schemeClr val="dk1"/>
                </a:solidFill>
                <a:latin typeface="Calibri"/>
                <a:ea typeface="Calibri"/>
                <a:cs typeface="Calibri"/>
                <a:sym typeface="Calibri"/>
              </a:rPr>
              <a:t> </a:t>
            </a:r>
            <a:r>
              <a:rPr lang="en-GB" sz="1800" i="1" dirty="0" err="1">
                <a:solidFill>
                  <a:schemeClr val="dk1"/>
                </a:solidFill>
                <a:latin typeface="Noto Sans Symbols"/>
                <a:ea typeface="Noto Sans Symbols"/>
                <a:cs typeface="Noto Sans Symbols"/>
                <a:sym typeface="Noto Sans Symbols"/>
              </a:rPr>
              <a:t>η</a:t>
            </a:r>
            <a:r>
              <a:rPr lang="en-GB" sz="1800" i="1" baseline="-25000" dirty="0" err="1">
                <a:solidFill>
                  <a:schemeClr val="dk1"/>
                </a:solidFill>
                <a:latin typeface="Calibri"/>
                <a:ea typeface="Calibri"/>
                <a:cs typeface="Calibri"/>
                <a:sym typeface="Calibri"/>
              </a:rPr>
              <a:t>c</a:t>
            </a:r>
            <a:r>
              <a:rPr lang="en-GB" sz="1800" i="1" baseline="-25000" dirty="0">
                <a:solidFill>
                  <a:schemeClr val="dk1"/>
                </a:solidFill>
                <a:latin typeface="Calibri"/>
                <a:ea typeface="Calibri"/>
                <a:cs typeface="Calibri"/>
                <a:sym typeface="Calibri"/>
              </a:rPr>
              <a:t>, track</a:t>
            </a:r>
            <a:endParaRPr sz="1800" dirty="0">
              <a:solidFill>
                <a:schemeClr val="dk1"/>
              </a:solidFill>
            </a:endParaRPr>
          </a:p>
        </p:txBody>
      </p:sp>
      <p:sp>
        <p:nvSpPr>
          <p:cNvPr id="856" name="Google Shape;856;p74"/>
          <p:cNvSpPr txBox="1"/>
          <p:nvPr/>
        </p:nvSpPr>
        <p:spPr>
          <a:xfrm>
            <a:off x="228600" y="4483600"/>
            <a:ext cx="8583300" cy="10989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500"/>
              </a:spcBef>
              <a:spcAft>
                <a:spcPts val="0"/>
              </a:spcAft>
              <a:buNone/>
            </a:pPr>
            <a:r>
              <a:rPr lang="en-GB" sz="1800">
                <a:solidFill>
                  <a:srgbClr val="0F0F0F"/>
                </a:solidFill>
                <a:latin typeface="Calibri"/>
                <a:ea typeface="Calibri"/>
                <a:cs typeface="Calibri"/>
                <a:sym typeface="Calibri"/>
              </a:rPr>
              <a:t>The single-photon distribution (</a:t>
            </a:r>
            <a:r>
              <a:rPr lang="en-GB" sz="1800" i="1">
                <a:solidFill>
                  <a:schemeClr val="dk1"/>
                </a:solidFill>
                <a:latin typeface="Noto Sans Symbols"/>
                <a:ea typeface="Noto Sans Symbols"/>
                <a:cs typeface="Noto Sans Symbols"/>
                <a:sym typeface="Noto Sans Symbols"/>
              </a:rPr>
              <a:t>η</a:t>
            </a:r>
            <a:r>
              <a:rPr lang="en-GB" sz="1800" i="1" baseline="-25000">
                <a:solidFill>
                  <a:schemeClr val="dk1"/>
                </a:solidFill>
                <a:latin typeface="Calibri"/>
                <a:ea typeface="Calibri"/>
                <a:cs typeface="Calibri"/>
                <a:sym typeface="Calibri"/>
              </a:rPr>
              <a:t>c, track</a:t>
            </a:r>
            <a:r>
              <a:rPr lang="en-GB" sz="1800">
                <a:solidFill>
                  <a:srgbClr val="0F0F0F"/>
                </a:solidFill>
                <a:latin typeface="Calibri"/>
                <a:ea typeface="Calibri"/>
                <a:cs typeface="Calibri"/>
                <a:sym typeface="Calibri"/>
              </a:rPr>
              <a:t>) of </a:t>
            </a:r>
            <a:r>
              <a:rPr lang="en-GB" sz="1800">
                <a:solidFill>
                  <a:schemeClr val="dk1"/>
                </a:solidFill>
                <a:latin typeface="Calibri"/>
                <a:ea typeface="Calibri"/>
                <a:cs typeface="Calibri"/>
                <a:sym typeface="Calibri"/>
              </a:rPr>
              <a:t>many </a:t>
            </a:r>
            <a:r>
              <a:rPr lang="en-GB" sz="1800">
                <a:solidFill>
                  <a:srgbClr val="0F0F0F"/>
                </a:solidFill>
                <a:latin typeface="Calibri"/>
                <a:ea typeface="Calibri"/>
                <a:cs typeface="Calibri"/>
                <a:sym typeface="Calibri"/>
              </a:rPr>
              <a:t>tracks </a:t>
            </a:r>
            <a:r>
              <a:rPr lang="en-GB" sz="1800" i="1">
                <a:solidFill>
                  <a:schemeClr val="dk1"/>
                </a:solidFill>
                <a:latin typeface="Noto Sans Symbols"/>
                <a:ea typeface="Noto Sans Symbols"/>
                <a:cs typeface="Noto Sans Symbols"/>
                <a:sym typeface="Noto Sans Symbols"/>
              </a:rPr>
              <a:t>η</a:t>
            </a:r>
            <a:r>
              <a:rPr lang="en-GB" sz="1800" i="1" baseline="-25000">
                <a:solidFill>
                  <a:schemeClr val="dk1"/>
                </a:solidFill>
                <a:latin typeface="Calibri"/>
                <a:ea typeface="Calibri"/>
                <a:cs typeface="Calibri"/>
                <a:sym typeface="Calibri"/>
              </a:rPr>
              <a:t>c</a:t>
            </a:r>
            <a:r>
              <a:rPr lang="en-GB" sz="1800">
                <a:solidFill>
                  <a:srgbClr val="0F0F0F"/>
                </a:solidFill>
                <a:latin typeface="Calibri"/>
                <a:ea typeface="Calibri"/>
                <a:cs typeface="Calibri"/>
                <a:sym typeface="Calibri"/>
              </a:rPr>
              <a:t> with the similar momentum is gaussian, and has standard-deviations (angular resolution) depending on various parameters</a:t>
            </a: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87678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5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5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11"/>
        <p:cNvGrpSpPr/>
        <p:nvPr/>
      </p:nvGrpSpPr>
      <p:grpSpPr>
        <a:xfrm>
          <a:off x="0" y="0"/>
          <a:ext cx="0" cy="0"/>
          <a:chOff x="0" y="0"/>
          <a:chExt cx="0" cy="0"/>
        </a:xfrm>
      </p:grpSpPr>
      <p:sp>
        <p:nvSpPr>
          <p:cNvPr id="412" name="Google Shape;412;p48"/>
          <p:cNvSpPr txBox="1"/>
          <p:nvPr/>
        </p:nvSpPr>
        <p:spPr>
          <a:xfrm>
            <a:off x="-231900" y="2728875"/>
            <a:ext cx="9144000" cy="1323600"/>
          </a:xfrm>
          <a:prstGeom prst="rect">
            <a:avLst/>
          </a:prstGeom>
          <a:noFill/>
          <a:ln>
            <a:noFill/>
          </a:ln>
        </p:spPr>
        <p:txBody>
          <a:bodyPr spcFirstLastPara="1" wrap="square" lIns="91425" tIns="45700" rIns="91425" bIns="45700" anchor="ctr" anchorCtr="0">
            <a:noAutofit/>
          </a:bodyPr>
          <a:lstStyle/>
          <a:p>
            <a:pPr marL="457200" lvl="0" indent="0" algn="ctr" rtl="0">
              <a:spcBef>
                <a:spcPts val="0"/>
              </a:spcBef>
              <a:spcAft>
                <a:spcPts val="0"/>
              </a:spcAft>
              <a:buNone/>
            </a:pPr>
            <a:r>
              <a:rPr lang="en-GB" sz="4000" u="sng">
                <a:solidFill>
                  <a:schemeClr val="dk1"/>
                </a:solidFill>
                <a:latin typeface="Calibri"/>
                <a:ea typeface="Calibri"/>
                <a:cs typeface="Calibri"/>
                <a:sym typeface="Calibri"/>
              </a:rPr>
              <a:t>HMPID Description</a:t>
            </a:r>
            <a:endParaRPr sz="4000" u="sng">
              <a:solidFill>
                <a:schemeClr val="dk1"/>
              </a:solidFill>
              <a:latin typeface="Calibri"/>
              <a:ea typeface="Calibri"/>
              <a:cs typeface="Calibri"/>
              <a:sym typeface="Calibri"/>
            </a:endParaRPr>
          </a:p>
          <a:p>
            <a:pPr marL="457200" marR="0" lvl="0" indent="0" algn="ctr" rtl="0">
              <a:lnSpc>
                <a:spcPct val="100000"/>
              </a:lnSpc>
              <a:spcBef>
                <a:spcPts val="0"/>
              </a:spcBef>
              <a:spcAft>
                <a:spcPts val="0"/>
              </a:spcAft>
              <a:buNone/>
            </a:pPr>
            <a:endParaRPr sz="4000" u="sng">
              <a:solidFill>
                <a:schemeClr val="dk1"/>
              </a:solidFill>
              <a:latin typeface="Calibri"/>
              <a:ea typeface="Calibri"/>
              <a:cs typeface="Calibri"/>
              <a:sym typeface="Calibri"/>
            </a:endParaRPr>
          </a:p>
        </p:txBody>
      </p:sp>
      <p:pic>
        <p:nvPicPr>
          <p:cNvPr id="413" name="Google Shape;413;p48"/>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414" name="Google Shape;414;p48"/>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3</a:t>
            </a:fld>
            <a:endParaRPr sz="1200" b="0" i="0" u="none" strike="noStrike" cap="none">
              <a:solidFill>
                <a:srgbClr val="898989"/>
              </a:solidFill>
              <a:latin typeface="Arial"/>
              <a:ea typeface="Arial"/>
              <a:cs typeface="Arial"/>
              <a:sym typeface="Arial"/>
            </a:endParaRPr>
          </a:p>
        </p:txBody>
      </p:sp>
      <p:sp>
        <p:nvSpPr>
          <p:cNvPr id="415" name="Google Shape;415;p48"/>
          <p:cNvSpPr txBox="1"/>
          <p:nvPr/>
        </p:nvSpPr>
        <p:spPr>
          <a:xfrm>
            <a:off x="885000" y="741825"/>
            <a:ext cx="7420800" cy="677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endParaRPr sz="3200">
              <a:solidFill>
                <a:schemeClr val="dk1"/>
              </a:solidFill>
              <a:latin typeface="Calibri"/>
              <a:ea typeface="Calibri"/>
              <a:cs typeface="Calibri"/>
              <a:sym typeface="Calibri"/>
            </a:endParaRPr>
          </a:p>
        </p:txBody>
      </p:sp>
      <p:sp>
        <p:nvSpPr>
          <p:cNvPr id="416" name="Google Shape;416;p48"/>
          <p:cNvSpPr/>
          <p:nvPr/>
        </p:nvSpPr>
        <p:spPr>
          <a:xfrm>
            <a:off x="5257300" y="2728875"/>
            <a:ext cx="108600" cy="84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Tree>
    <p:extLst>
      <p:ext uri="{BB962C8B-B14F-4D97-AF65-F5344CB8AC3E}">
        <p14:creationId xmlns:p14="http://schemas.microsoft.com/office/powerpoint/2010/main" val="264440136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860"/>
        <p:cNvGrpSpPr/>
        <p:nvPr/>
      </p:nvGrpSpPr>
      <p:grpSpPr>
        <a:xfrm>
          <a:off x="0" y="0"/>
          <a:ext cx="0" cy="0"/>
          <a:chOff x="0" y="0"/>
          <a:chExt cx="0" cy="0"/>
        </a:xfrm>
      </p:grpSpPr>
      <p:pic>
        <p:nvPicPr>
          <p:cNvPr id="861" name="Google Shape;861;p75"/>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862" name="Google Shape;862;p75"/>
          <p:cNvSpPr txBox="1"/>
          <p:nvPr/>
        </p:nvSpPr>
        <p:spPr>
          <a:xfrm>
            <a:off x="684596" y="825706"/>
            <a:ext cx="7772400" cy="58473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en-GB" sz="3200" b="1" i="0" strike="noStrike" cap="none" dirty="0">
                <a:solidFill>
                  <a:schemeClr val="dk1"/>
                </a:solidFill>
                <a:latin typeface="Calibri"/>
                <a:ea typeface="Calibri"/>
                <a:cs typeface="Calibri"/>
                <a:sym typeface="Calibri"/>
              </a:rPr>
              <a:t>A</a:t>
            </a:r>
            <a:r>
              <a:rPr lang="en-GB" sz="3200" b="1" dirty="0">
                <a:solidFill>
                  <a:schemeClr val="dk1"/>
                </a:solidFill>
                <a:latin typeface="Calibri"/>
                <a:ea typeface="Calibri"/>
                <a:cs typeface="Calibri"/>
                <a:sym typeface="Calibri"/>
              </a:rPr>
              <a:t>ngular resolution</a:t>
            </a:r>
            <a:endParaRPr sz="1800" b="1" i="0" strike="noStrike" cap="none" dirty="0">
              <a:solidFill>
                <a:srgbClr val="000000"/>
              </a:solidFill>
            </a:endParaRPr>
          </a:p>
        </p:txBody>
      </p:sp>
      <p:sp>
        <p:nvSpPr>
          <p:cNvPr id="863" name="Google Shape;863;p75"/>
          <p:cNvSpPr txBox="1"/>
          <p:nvPr/>
        </p:nvSpPr>
        <p:spPr>
          <a:xfrm>
            <a:off x="768375" y="1437716"/>
            <a:ext cx="7772400" cy="754200"/>
          </a:xfrm>
          <a:prstGeom prst="rect">
            <a:avLst/>
          </a:prstGeom>
          <a:noFill/>
          <a:ln>
            <a:noFill/>
          </a:ln>
        </p:spPr>
        <p:txBody>
          <a:bodyPr spcFirstLastPara="1" wrap="square" lIns="91425" tIns="45700" rIns="91425" bIns="45700" anchor="t" anchorCtr="0">
            <a:spAutoFit/>
          </a:bodyPr>
          <a:lstStyle/>
          <a:p>
            <a:pPr marL="0" lvl="0" indent="0" algn="l" rtl="0">
              <a:lnSpc>
                <a:spcPct val="115000"/>
              </a:lnSpc>
              <a:spcBef>
                <a:spcPts val="0"/>
              </a:spcBef>
              <a:spcAft>
                <a:spcPts val="0"/>
              </a:spcAft>
              <a:buClr>
                <a:schemeClr val="dk1"/>
              </a:buClr>
              <a:buSzPts val="2000"/>
              <a:buFont typeface="Arial"/>
              <a:buNone/>
            </a:pPr>
            <a:r>
              <a:rPr lang="en-GB" sz="2000" dirty="0">
                <a:solidFill>
                  <a:schemeClr val="dk1"/>
                </a:solidFill>
                <a:highlight>
                  <a:schemeClr val="lt1"/>
                </a:highlight>
              </a:rPr>
              <a:t>For a track with inclination angles and momentum, </a:t>
            </a:r>
            <a:r>
              <a:rPr lang="en-GB" sz="2000" b="1" dirty="0">
                <a:solidFill>
                  <a:schemeClr val="dk1"/>
                </a:solidFill>
                <a:highlight>
                  <a:schemeClr val="lt1"/>
                </a:highlight>
              </a:rPr>
              <a:t>each cluster</a:t>
            </a:r>
            <a:r>
              <a:rPr lang="en-GB" sz="2000" dirty="0">
                <a:solidFill>
                  <a:schemeClr val="dk1"/>
                </a:solidFill>
                <a:highlight>
                  <a:schemeClr val="lt1"/>
                </a:highlight>
              </a:rPr>
              <a:t> in the chamber has its distinct angular resolution</a:t>
            </a:r>
            <a:endParaRPr sz="1800" b="0" i="0" u="none" strike="noStrike" cap="none" dirty="0">
              <a:solidFill>
                <a:schemeClr val="dk1"/>
              </a:solidFill>
              <a:latin typeface="Arial"/>
              <a:ea typeface="Arial"/>
              <a:cs typeface="Arial"/>
              <a:sym typeface="Arial"/>
            </a:endParaRPr>
          </a:p>
        </p:txBody>
      </p:sp>
      <p:sp>
        <p:nvSpPr>
          <p:cNvPr id="865" name="Google Shape;865;p75"/>
          <p:cNvSpPr txBox="1"/>
          <p:nvPr/>
        </p:nvSpPr>
        <p:spPr>
          <a:xfrm>
            <a:off x="768375" y="2183400"/>
            <a:ext cx="8292600" cy="1200600"/>
          </a:xfrm>
          <a:prstGeom prst="rect">
            <a:avLst/>
          </a:prstGeom>
          <a:solidFill>
            <a:schemeClr val="lt1"/>
          </a:solid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2000"/>
              <a:buFont typeface="Arial"/>
              <a:buNone/>
            </a:pPr>
            <a:endParaRPr sz="2000" dirty="0">
              <a:solidFill>
                <a:schemeClr val="dk1"/>
              </a:solidFill>
              <a:highlight>
                <a:srgbClr val="FFFFFF"/>
              </a:highlight>
            </a:endParaRPr>
          </a:p>
          <a:p>
            <a:pPr marL="0" lvl="0" indent="0" algn="l" rtl="0">
              <a:lnSpc>
                <a:spcPct val="115000"/>
              </a:lnSpc>
              <a:spcBef>
                <a:spcPts val="0"/>
              </a:spcBef>
              <a:spcAft>
                <a:spcPts val="0"/>
              </a:spcAft>
              <a:buClr>
                <a:schemeClr val="dk1"/>
              </a:buClr>
              <a:buSzPts val="2000"/>
              <a:buFont typeface="Arial"/>
              <a:buNone/>
            </a:pPr>
            <a:r>
              <a:rPr lang="en-GB" sz="2000" dirty="0">
                <a:solidFill>
                  <a:schemeClr val="dk1"/>
                </a:solidFill>
                <a:highlight>
                  <a:schemeClr val="lt1"/>
                </a:highlight>
              </a:rPr>
              <a:t>The angular resolution varies with the</a:t>
            </a:r>
            <a:r>
              <a:rPr lang="en-GB" sz="2000" dirty="0">
                <a:solidFill>
                  <a:schemeClr val="dk1"/>
                </a:solidFill>
              </a:rPr>
              <a:t> </a:t>
            </a:r>
            <a:r>
              <a:rPr lang="en-GB" sz="2000" dirty="0">
                <a:solidFill>
                  <a:schemeClr val="dk1"/>
                </a:solidFill>
                <a:highlight>
                  <a:schemeClr val="lt1"/>
                </a:highlight>
              </a:rPr>
              <a:t>detector status, inclination angles and the position of the MIP and cluster. </a:t>
            </a:r>
            <a:endParaRPr sz="2000" dirty="0">
              <a:solidFill>
                <a:schemeClr val="dk1"/>
              </a:solidFill>
              <a:highlight>
                <a:srgbClr val="FFFFFF"/>
              </a:highlight>
            </a:endParaRPr>
          </a:p>
        </p:txBody>
      </p:sp>
      <p:sp>
        <p:nvSpPr>
          <p:cNvPr id="866" name="Google Shape;866;p75"/>
          <p:cNvSpPr txBox="1"/>
          <p:nvPr/>
        </p:nvSpPr>
        <p:spPr>
          <a:xfrm>
            <a:off x="768375" y="4716247"/>
            <a:ext cx="6597600" cy="12006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2000"/>
              <a:buFont typeface="Arial"/>
              <a:buNone/>
            </a:pPr>
            <a:endParaRPr sz="2000" b="0" i="0" u="none" strike="noStrike" cap="none" dirty="0">
              <a:solidFill>
                <a:schemeClr val="dk1"/>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2000"/>
              <a:buFont typeface="Arial"/>
              <a:buNone/>
            </a:pPr>
            <a:r>
              <a:rPr lang="en-GB" sz="2000" b="0" i="0" u="none" strike="noStrike" cap="none" dirty="0">
                <a:solidFill>
                  <a:schemeClr val="dk1"/>
                </a:solidFill>
                <a:highlight>
                  <a:srgbClr val="FFFFFF"/>
                </a:highlight>
                <a:latin typeface="Arial"/>
                <a:ea typeface="Arial"/>
                <a:cs typeface="Arial"/>
                <a:sym typeface="Arial"/>
              </a:rPr>
              <a:t>The RMS resolution is found by the propagation of each of the variables :</a:t>
            </a:r>
            <a:endParaRPr sz="1300" b="0" i="0" u="none" strike="noStrike" cap="none" dirty="0">
              <a:solidFill>
                <a:srgbClr val="000000"/>
              </a:solidFill>
              <a:latin typeface="Arial"/>
              <a:ea typeface="Arial"/>
              <a:cs typeface="Arial"/>
              <a:sym typeface="Arial"/>
            </a:endParaRPr>
          </a:p>
        </p:txBody>
      </p:sp>
      <p:sp>
        <p:nvSpPr>
          <p:cNvPr id="867" name="Google Shape;867;p75"/>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30</a:t>
            </a:fld>
            <a:endParaRPr sz="1200" b="0" i="0" u="none" strike="noStrike" cap="none">
              <a:solidFill>
                <a:srgbClr val="898989"/>
              </a:solidFill>
              <a:latin typeface="Arial"/>
              <a:ea typeface="Arial"/>
              <a:cs typeface="Arial"/>
              <a:sym typeface="Arial"/>
            </a:endParaRPr>
          </a:p>
        </p:txBody>
      </p:sp>
      <p:sp>
        <p:nvSpPr>
          <p:cNvPr id="868" name="Google Shape;868;p75"/>
          <p:cNvSpPr txBox="1"/>
          <p:nvPr/>
        </p:nvSpPr>
        <p:spPr>
          <a:xfrm>
            <a:off x="4495250" y="3598175"/>
            <a:ext cx="4677300" cy="1284900"/>
          </a:xfrm>
          <a:prstGeom prst="rect">
            <a:avLst/>
          </a:prstGeom>
          <a:noFill/>
          <a:ln>
            <a:noFill/>
          </a:ln>
        </p:spPr>
        <p:txBody>
          <a:bodyPr spcFirstLastPara="1" wrap="square" lIns="91425" tIns="91425" rIns="91425" bIns="91425" anchor="t" anchorCtr="0">
            <a:spAutoFit/>
          </a:bodyPr>
          <a:lstStyle/>
          <a:p>
            <a:pPr marL="457200" lvl="0" indent="-327025" algn="l" rtl="0">
              <a:lnSpc>
                <a:spcPct val="115000"/>
              </a:lnSpc>
              <a:spcBef>
                <a:spcPts val="0"/>
              </a:spcBef>
              <a:spcAft>
                <a:spcPts val="0"/>
              </a:spcAft>
              <a:buClr>
                <a:schemeClr val="dk1"/>
              </a:buClr>
              <a:buSzPts val="1550"/>
              <a:buChar char="●"/>
            </a:pPr>
            <a:r>
              <a:rPr lang="en-GB" sz="1550" dirty="0">
                <a:solidFill>
                  <a:schemeClr val="dk1"/>
                </a:solidFill>
                <a:highlight>
                  <a:srgbClr val="FFFFFF"/>
                </a:highlight>
              </a:rPr>
              <a:t>Chromatic error (E) : Spread in photon-energy</a:t>
            </a:r>
            <a:endParaRPr sz="1550" dirty="0">
              <a:solidFill>
                <a:schemeClr val="dk1"/>
              </a:solidFill>
              <a:highlight>
                <a:srgbClr val="FFFFFF"/>
              </a:highlight>
            </a:endParaRPr>
          </a:p>
          <a:p>
            <a:pPr marL="457200" lvl="0" indent="-327025" algn="l" rtl="0">
              <a:lnSpc>
                <a:spcPct val="115000"/>
              </a:lnSpc>
              <a:spcBef>
                <a:spcPts val="0"/>
              </a:spcBef>
              <a:spcAft>
                <a:spcPts val="0"/>
              </a:spcAft>
              <a:buClr>
                <a:schemeClr val="dk1"/>
              </a:buClr>
              <a:buSzPts val="1550"/>
              <a:buChar char="●"/>
            </a:pPr>
            <a:r>
              <a:rPr lang="en-GB" sz="1550" dirty="0">
                <a:solidFill>
                  <a:schemeClr val="dk1"/>
                </a:solidFill>
                <a:highlight>
                  <a:srgbClr val="FFFFFF"/>
                </a:highlight>
              </a:rPr>
              <a:t>Geometric error (RW) : Track inclination</a:t>
            </a:r>
            <a:endParaRPr sz="1550" dirty="0">
              <a:solidFill>
                <a:schemeClr val="dk1"/>
              </a:solidFill>
              <a:highlight>
                <a:srgbClr val="FFFFFF"/>
              </a:highlight>
            </a:endParaRPr>
          </a:p>
          <a:p>
            <a:pPr marL="457200" lvl="0" indent="-327025" algn="l" rtl="0">
              <a:lnSpc>
                <a:spcPct val="115000"/>
              </a:lnSpc>
              <a:spcBef>
                <a:spcPts val="0"/>
              </a:spcBef>
              <a:spcAft>
                <a:spcPts val="0"/>
              </a:spcAft>
              <a:buSzPts val="1550"/>
              <a:buChar char="●"/>
            </a:pPr>
            <a:r>
              <a:rPr lang="en-GB" sz="1550" dirty="0">
                <a:solidFill>
                  <a:schemeClr val="dk1"/>
                </a:solidFill>
                <a:highlight>
                  <a:srgbClr val="FFFFFF"/>
                </a:highlight>
              </a:rPr>
              <a:t>Localization error (R)  : </a:t>
            </a:r>
            <a:r>
              <a:rPr lang="en-GB" sz="1550" b="1" dirty="0">
                <a:solidFill>
                  <a:schemeClr val="dk1"/>
                </a:solidFill>
                <a:highlight>
                  <a:srgbClr val="FFFFFF"/>
                </a:highlight>
              </a:rPr>
              <a:t>Cluster position </a:t>
            </a:r>
            <a:endParaRPr sz="1550" b="1" dirty="0">
              <a:solidFill>
                <a:schemeClr val="dk1"/>
              </a:solidFill>
              <a:highlight>
                <a:srgbClr val="FFFFFF"/>
              </a:highlight>
            </a:endParaRPr>
          </a:p>
          <a:p>
            <a:pPr marL="457200" lvl="0" indent="-317500" algn="l" rtl="0">
              <a:lnSpc>
                <a:spcPct val="115000"/>
              </a:lnSpc>
              <a:spcBef>
                <a:spcPts val="0"/>
              </a:spcBef>
              <a:spcAft>
                <a:spcPts val="0"/>
              </a:spcAft>
              <a:buClr>
                <a:schemeClr val="dk1"/>
              </a:buClr>
              <a:buSzPts val="1400"/>
              <a:buChar char="●"/>
            </a:pPr>
            <a:r>
              <a:rPr lang="en-GB" sz="1550" dirty="0">
                <a:solidFill>
                  <a:schemeClr val="dk1"/>
                </a:solidFill>
                <a:highlight>
                  <a:srgbClr val="FFFFFF"/>
                </a:highlight>
              </a:rPr>
              <a:t>Track inclination angles (</a:t>
            </a:r>
            <a:r>
              <a:rPr lang="en-GB" sz="1550" i="1" dirty="0" err="1">
                <a:solidFill>
                  <a:schemeClr val="dk1"/>
                </a:solidFill>
                <a:highlight>
                  <a:srgbClr val="FFFFFF"/>
                </a:highlight>
                <a:latin typeface="Noto Sans Symbols SemiBold"/>
                <a:ea typeface="Noto Sans Symbols SemiBold"/>
                <a:cs typeface="Noto Sans Symbols SemiBold"/>
                <a:sym typeface="Noto Sans Symbols SemiBold"/>
              </a:rPr>
              <a:t>θ</a:t>
            </a:r>
            <a:r>
              <a:rPr lang="en-GB" sz="1800" baseline="-25000" dirty="0" err="1">
                <a:solidFill>
                  <a:schemeClr val="dk1"/>
                </a:solidFill>
                <a:highlight>
                  <a:srgbClr val="FFFFFF"/>
                </a:highlight>
              </a:rPr>
              <a:t>p</a:t>
            </a:r>
            <a:r>
              <a:rPr lang="en-GB" sz="1550" dirty="0">
                <a:solidFill>
                  <a:schemeClr val="dk1"/>
                </a:solidFill>
                <a:highlight>
                  <a:srgbClr val="FFFFFF"/>
                </a:highlight>
              </a:rPr>
              <a:t>) </a:t>
            </a:r>
            <a:endParaRPr sz="1550" dirty="0">
              <a:solidFill>
                <a:schemeClr val="dk1"/>
              </a:solidFill>
              <a:highlight>
                <a:srgbClr val="FFFFFF"/>
              </a:highlight>
            </a:endParaRPr>
          </a:p>
        </p:txBody>
      </p:sp>
      <p:sp>
        <p:nvSpPr>
          <p:cNvPr id="869" name="Google Shape;869;p75"/>
          <p:cNvSpPr txBox="1"/>
          <p:nvPr/>
        </p:nvSpPr>
        <p:spPr>
          <a:xfrm>
            <a:off x="5531825" y="4513400"/>
            <a:ext cx="3000000" cy="4926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a:p>
        </p:txBody>
      </p:sp>
      <p:sp>
        <p:nvSpPr>
          <p:cNvPr id="871" name="Google Shape;871;p75"/>
          <p:cNvSpPr txBox="1"/>
          <p:nvPr/>
        </p:nvSpPr>
        <p:spPr>
          <a:xfrm>
            <a:off x="0" y="0"/>
            <a:ext cx="9144000" cy="723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a:solidFill>
                  <a:srgbClr val="FF0000"/>
                </a:solidFill>
                <a:latin typeface="Calibri"/>
                <a:ea typeface="Calibri"/>
                <a:cs typeface="Calibri"/>
                <a:sym typeface="Calibri"/>
              </a:rPr>
              <a:t>Current PID algorithm in the HMPID</a:t>
            </a:r>
            <a:endParaRPr sz="700">
              <a:solidFill>
                <a:schemeClr val="dk1"/>
              </a:solidFill>
            </a:endParaRPr>
          </a:p>
          <a:p>
            <a:pPr marL="0" lvl="0" indent="0" algn="ctr" rtl="0">
              <a:spcBef>
                <a:spcPts val="0"/>
              </a:spcBef>
              <a:spcAft>
                <a:spcPts val="0"/>
              </a:spcAft>
              <a:buClr>
                <a:schemeClr val="dk1"/>
              </a:buClr>
              <a:buSzPts val="1100"/>
              <a:buFont typeface="Arial"/>
              <a:buNone/>
            </a:pPr>
            <a:r>
              <a:rPr lang="en-GB" sz="1600">
                <a:solidFill>
                  <a:schemeClr val="dk1"/>
                </a:solidFill>
                <a:latin typeface="Calibri"/>
                <a:ea typeface="Calibri"/>
                <a:cs typeface="Calibri"/>
                <a:sym typeface="Calibri"/>
              </a:rPr>
              <a:t>Hough Transform Method </a:t>
            </a:r>
            <a:endParaRPr sz="3200">
              <a:solidFill>
                <a:srgbClr val="FF0000"/>
              </a:solidFill>
              <a:latin typeface="Calibri"/>
              <a:ea typeface="Calibri"/>
              <a:cs typeface="Calibri"/>
              <a:sym typeface="Calibri"/>
            </a:endParaRPr>
          </a:p>
        </p:txBody>
      </p:sp>
      <p:cxnSp>
        <p:nvCxnSpPr>
          <p:cNvPr id="872" name="Google Shape;872;p75"/>
          <p:cNvCxnSpPr/>
          <p:nvPr/>
        </p:nvCxnSpPr>
        <p:spPr>
          <a:xfrm>
            <a:off x="285200" y="752700"/>
            <a:ext cx="7848600" cy="0"/>
          </a:xfrm>
          <a:prstGeom prst="straightConnector1">
            <a:avLst/>
          </a:prstGeom>
          <a:noFill/>
          <a:ln w="44450" cap="flat" cmpd="sng">
            <a:solidFill>
              <a:srgbClr val="FF0000"/>
            </a:solidFill>
            <a:prstDash val="solid"/>
            <a:round/>
            <a:headEnd type="none" w="sm" len="sm"/>
            <a:tailEnd type="none" w="sm" len="sm"/>
          </a:ln>
        </p:spPr>
      </p:cxn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77CDD7F8-0F38-7BD7-27ED-F1F676BDC0EC}"/>
                  </a:ext>
                </a:extLst>
              </p:cNvPr>
              <p:cNvSpPr txBox="1"/>
              <p:nvPr/>
            </p:nvSpPr>
            <p:spPr>
              <a:xfrm>
                <a:off x="2709500" y="5630614"/>
                <a:ext cx="2999999" cy="119737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2000" i="1">
                              <a:latin typeface="Cambria Math" panose="02040503050406030204" pitchFamily="18" charset="0"/>
                              <a:ea typeface="Cambria Math" panose="02040503050406030204" pitchFamily="18" charset="0"/>
                            </a:rPr>
                          </m:ctrlPr>
                        </m:sSubPr>
                        <m:e>
                          <m:r>
                            <a:rPr lang="en-GB" sz="2000" i="1">
                              <a:latin typeface="Cambria Math" panose="02040503050406030204" pitchFamily="18" charset="0"/>
                              <a:ea typeface="Cambria Math" panose="02040503050406030204" pitchFamily="18" charset="0"/>
                            </a:rPr>
                            <m:t>𝜎</m:t>
                          </m:r>
                        </m:e>
                        <m:sub>
                          <m:sSub>
                            <m:sSubPr>
                              <m:ctrlPr>
                                <a:rPr lang="en-GB" sz="2000" i="1" dirty="0">
                                  <a:latin typeface="Cambria Math" panose="02040503050406030204" pitchFamily="18" charset="0"/>
                                  <a:ea typeface="Cambria Math" panose="02040503050406030204" pitchFamily="18" charset="0"/>
                                </a:rPr>
                              </m:ctrlPr>
                            </m:sSubPr>
                            <m:e>
                              <m:r>
                                <a:rPr lang="en-GB" sz="2000" i="1" dirty="0">
                                  <a:latin typeface="Cambria Math" panose="02040503050406030204" pitchFamily="18" charset="0"/>
                                  <a:ea typeface="Cambria Math" panose="02040503050406030204" pitchFamily="18" charset="0"/>
                                </a:rPr>
                                <m:t>𝜂</m:t>
                              </m:r>
                            </m:e>
                            <m:sub>
                              <m:r>
                                <a:rPr lang="en-GB" sz="2000" i="1" dirty="0">
                                  <a:latin typeface="Cambria Math" panose="02040503050406030204" pitchFamily="18" charset="0"/>
                                  <a:ea typeface="Cambria Math" panose="02040503050406030204" pitchFamily="18" charset="0"/>
                                </a:rPr>
                                <m:t>𝑐</m:t>
                              </m:r>
                            </m:sub>
                          </m:sSub>
                        </m:sub>
                      </m:sSub>
                      <m:r>
                        <a:rPr lang="en-GB" sz="2000" i="1" dirty="0">
                          <a:latin typeface="Cambria Math" panose="02040503050406030204" pitchFamily="18" charset="0"/>
                          <a:ea typeface="Cambria Math" panose="02040503050406030204" pitchFamily="18" charset="0"/>
                        </a:rPr>
                        <m:t>= </m:t>
                      </m:r>
                      <m:rad>
                        <m:radPr>
                          <m:degHide m:val="on"/>
                          <m:ctrlPr>
                            <a:rPr lang="en-GB" sz="2000" i="1">
                              <a:latin typeface="Cambria Math" panose="02040503050406030204" pitchFamily="18" charset="0"/>
                            </a:rPr>
                          </m:ctrlPr>
                        </m:radPr>
                        <m:deg/>
                        <m:e>
                          <m:nary>
                            <m:naryPr>
                              <m:chr m:val="∑"/>
                              <m:ctrlPr>
                                <a:rPr lang="en-GB" sz="2000" i="1">
                                  <a:latin typeface="Cambria Math" panose="02040503050406030204" pitchFamily="18" charset="0"/>
                                </a:rPr>
                              </m:ctrlPr>
                            </m:naryPr>
                            <m:sub>
                              <m:r>
                                <m:rPr>
                                  <m:brk m:alnAt="23"/>
                                </m:rPr>
                                <a:rPr lang="en-GB" sz="2000" i="1">
                                  <a:latin typeface="Cambria Math" panose="02040503050406030204" pitchFamily="18" charset="0"/>
                                </a:rPr>
                                <m:t>𝑖</m:t>
                              </m:r>
                              <m:r>
                                <a:rPr lang="en-GB" sz="2000" i="1">
                                  <a:latin typeface="Cambria Math" panose="02040503050406030204" pitchFamily="18" charset="0"/>
                                </a:rPr>
                                <m:t>=</m:t>
                              </m:r>
                              <m:r>
                                <a:rPr lang="en-GB" sz="2000" i="1">
                                  <a:latin typeface="Cambria Math" panose="02040503050406030204" pitchFamily="18" charset="0"/>
                                </a:rPr>
                                <m:t>1</m:t>
                              </m:r>
                            </m:sub>
                            <m:sup>
                              <m:r>
                                <a:rPr lang="en-GB" sz="2000" i="1">
                                  <a:latin typeface="Cambria Math" panose="02040503050406030204" pitchFamily="18" charset="0"/>
                                </a:rPr>
                                <m:t>4</m:t>
                              </m:r>
                            </m:sup>
                            <m:e>
                              <m:sSup>
                                <m:sSupPr>
                                  <m:ctrlPr>
                                    <a:rPr lang="en-GB" sz="2000" i="1">
                                      <a:latin typeface="Cambria Math" panose="02040503050406030204" pitchFamily="18" charset="0"/>
                                    </a:rPr>
                                  </m:ctrlPr>
                                </m:sSupPr>
                                <m:e>
                                  <m:d>
                                    <m:dPr>
                                      <m:ctrlPr>
                                        <a:rPr lang="en-GB" sz="2000" i="1">
                                          <a:latin typeface="Cambria Math" panose="02040503050406030204" pitchFamily="18" charset="0"/>
                                        </a:rPr>
                                      </m:ctrlPr>
                                    </m:dPr>
                                    <m:e>
                                      <m:f>
                                        <m:fPr>
                                          <m:ctrlPr>
                                            <a:rPr lang="en-GB" sz="2000" i="1">
                                              <a:latin typeface="Cambria Math" panose="02040503050406030204" pitchFamily="18" charset="0"/>
                                            </a:rPr>
                                          </m:ctrlPr>
                                        </m:fPr>
                                        <m:num>
                                          <m:r>
                                            <a:rPr lang="en-GB" sz="2000" i="1" dirty="0">
                                              <a:latin typeface="Cambria Math" panose="02040503050406030204" pitchFamily="18" charset="0"/>
                                              <a:ea typeface="Cambria Math" panose="02040503050406030204" pitchFamily="18" charset="0"/>
                                            </a:rPr>
                                            <m:t>𝜕</m:t>
                                          </m:r>
                                          <m:sSub>
                                            <m:sSubPr>
                                              <m:ctrlPr>
                                                <a:rPr lang="en-GB" sz="2000" i="1" dirty="0">
                                                  <a:latin typeface="Cambria Math" panose="02040503050406030204" pitchFamily="18" charset="0"/>
                                                  <a:ea typeface="Cambria Math" panose="02040503050406030204" pitchFamily="18" charset="0"/>
                                                </a:rPr>
                                              </m:ctrlPr>
                                            </m:sSubPr>
                                            <m:e>
                                              <m:r>
                                                <a:rPr lang="en-GB" sz="2000" i="1" dirty="0">
                                                  <a:latin typeface="Cambria Math" panose="02040503050406030204" pitchFamily="18" charset="0"/>
                                                  <a:ea typeface="Cambria Math" panose="02040503050406030204" pitchFamily="18" charset="0"/>
                                                </a:rPr>
                                                <m:t>𝜂</m:t>
                                              </m:r>
                                            </m:e>
                                            <m:sub>
                                              <m:r>
                                                <a:rPr lang="en-GB" sz="2000" i="1" dirty="0">
                                                  <a:latin typeface="Cambria Math" panose="02040503050406030204" pitchFamily="18" charset="0"/>
                                                  <a:ea typeface="Cambria Math" panose="02040503050406030204" pitchFamily="18" charset="0"/>
                                                </a:rPr>
                                                <m:t>𝑖</m:t>
                                              </m:r>
                                            </m:sub>
                                          </m:sSub>
                                        </m:num>
                                        <m:den>
                                          <m:r>
                                            <a:rPr lang="en-GB" sz="2000" i="1" dirty="0">
                                              <a:latin typeface="Cambria Math" panose="02040503050406030204" pitchFamily="18" charset="0"/>
                                              <a:ea typeface="Cambria Math" panose="02040503050406030204" pitchFamily="18" charset="0"/>
                                            </a:rPr>
                                            <m:t>𝜕</m:t>
                                          </m:r>
                                          <m:sSub>
                                            <m:sSubPr>
                                              <m:ctrlPr>
                                                <a:rPr lang="en-GB" sz="2000" i="1" dirty="0">
                                                  <a:latin typeface="Cambria Math" panose="02040503050406030204" pitchFamily="18" charset="0"/>
                                                  <a:ea typeface="Cambria Math" panose="02040503050406030204" pitchFamily="18" charset="0"/>
                                                </a:rPr>
                                              </m:ctrlPr>
                                            </m:sSubPr>
                                            <m:e>
                                              <m:r>
                                                <a:rPr lang="en-GB" sz="2000" i="1" dirty="0">
                                                  <a:latin typeface="Cambria Math" panose="02040503050406030204" pitchFamily="18" charset="0"/>
                                                  <a:ea typeface="Cambria Math" panose="02040503050406030204" pitchFamily="18" charset="0"/>
                                                </a:rPr>
                                                <m:t>𝑣</m:t>
                                              </m:r>
                                            </m:e>
                                            <m:sub>
                                              <m:r>
                                                <a:rPr lang="en-GB" sz="2000" i="1" dirty="0">
                                                  <a:latin typeface="Cambria Math" panose="02040503050406030204" pitchFamily="18" charset="0"/>
                                                  <a:ea typeface="Cambria Math" panose="02040503050406030204" pitchFamily="18" charset="0"/>
                                                </a:rPr>
                                                <m:t>𝑖</m:t>
                                              </m:r>
                                            </m:sub>
                                          </m:sSub>
                                        </m:den>
                                      </m:f>
                                      <m:sSub>
                                        <m:sSubPr>
                                          <m:ctrlPr>
                                            <a:rPr lang="en-GB" sz="2000" i="1">
                                              <a:latin typeface="Cambria Math" panose="02040503050406030204" pitchFamily="18" charset="0"/>
                                              <a:ea typeface="Cambria Math" panose="02040503050406030204" pitchFamily="18" charset="0"/>
                                            </a:rPr>
                                          </m:ctrlPr>
                                        </m:sSubPr>
                                        <m:e>
                                          <m:r>
                                            <a:rPr lang="en-GB" sz="2000" i="1">
                                              <a:latin typeface="Cambria Math" panose="02040503050406030204" pitchFamily="18" charset="0"/>
                                              <a:ea typeface="Cambria Math" panose="02040503050406030204" pitchFamily="18" charset="0"/>
                                            </a:rPr>
                                            <m:t>𝜎</m:t>
                                          </m:r>
                                        </m:e>
                                        <m:sub>
                                          <m:sSub>
                                            <m:sSubPr>
                                              <m:ctrlPr>
                                                <a:rPr lang="en-GB" sz="2000" i="1" dirty="0">
                                                  <a:latin typeface="Cambria Math" panose="02040503050406030204" pitchFamily="18" charset="0"/>
                                                  <a:ea typeface="Cambria Math" panose="02040503050406030204" pitchFamily="18" charset="0"/>
                                                </a:rPr>
                                              </m:ctrlPr>
                                            </m:sSubPr>
                                            <m:e>
                                              <m:r>
                                                <a:rPr lang="en-GB" sz="2000" i="1" dirty="0">
                                                  <a:latin typeface="Cambria Math" panose="02040503050406030204" pitchFamily="18" charset="0"/>
                                                  <a:ea typeface="Cambria Math" panose="02040503050406030204" pitchFamily="18" charset="0"/>
                                                </a:rPr>
                                                <m:t>𝑣</m:t>
                                              </m:r>
                                            </m:e>
                                            <m:sub>
                                              <m:r>
                                                <a:rPr lang="en-GB" sz="2000" i="1" dirty="0">
                                                  <a:latin typeface="Cambria Math" panose="02040503050406030204" pitchFamily="18" charset="0"/>
                                                  <a:ea typeface="Cambria Math" panose="02040503050406030204" pitchFamily="18" charset="0"/>
                                                </a:rPr>
                                                <m:t>𝑖</m:t>
                                              </m:r>
                                            </m:sub>
                                          </m:sSub>
                                        </m:sub>
                                      </m:sSub>
                                    </m:e>
                                  </m:d>
                                </m:e>
                                <m:sup>
                                  <m:r>
                                    <a:rPr lang="en-GB" sz="2000" i="1">
                                      <a:latin typeface="Cambria Math" panose="02040503050406030204" pitchFamily="18" charset="0"/>
                                    </a:rPr>
                                    <m:t>2</m:t>
                                  </m:r>
                                </m:sup>
                              </m:sSup>
                            </m:e>
                          </m:nary>
                        </m:e>
                      </m:rad>
                    </m:oMath>
                  </m:oMathPara>
                </a14:m>
                <a:endParaRPr lang="en-GB" sz="2000" dirty="0"/>
              </a:p>
            </p:txBody>
          </p:sp>
        </mc:Choice>
        <mc:Fallback xmlns="">
          <p:sp>
            <p:nvSpPr>
              <p:cNvPr id="2" name="TextBox 1">
                <a:extLst>
                  <a:ext uri="{FF2B5EF4-FFF2-40B4-BE49-F238E27FC236}">
                    <a16:creationId xmlns:a16="http://schemas.microsoft.com/office/drawing/2014/main" id="{77CDD7F8-0F38-7BD7-27ED-F1F676BDC0EC}"/>
                  </a:ext>
                </a:extLst>
              </p:cNvPr>
              <p:cNvSpPr txBox="1">
                <a:spLocks noRot="1" noChangeAspect="1" noMove="1" noResize="1" noEditPoints="1" noAdjustHandles="1" noChangeArrowheads="1" noChangeShapeType="1" noTextEdit="1"/>
              </p:cNvSpPr>
              <p:nvPr/>
            </p:nvSpPr>
            <p:spPr>
              <a:xfrm>
                <a:off x="2709500" y="5630614"/>
                <a:ext cx="2999999" cy="1197379"/>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73EC5C9A-62A3-CCFC-32A1-516F850E3215}"/>
                  </a:ext>
                </a:extLst>
              </p:cNvPr>
              <p:cNvSpPr txBox="1"/>
              <p:nvPr/>
            </p:nvSpPr>
            <p:spPr>
              <a:xfrm>
                <a:off x="285200" y="3915821"/>
                <a:ext cx="4585446" cy="58625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2800" i="1">
                              <a:latin typeface="Cambria Math" panose="02040503050406030204" pitchFamily="18" charset="0"/>
                            </a:rPr>
                          </m:ctrlPr>
                        </m:sSubPr>
                        <m:e>
                          <m:r>
                            <a:rPr lang="en-GB" sz="2800" i="1">
                              <a:latin typeface="Cambria Math" panose="02040503050406030204" pitchFamily="18" charset="0"/>
                            </a:rPr>
                            <m:t>𝑣</m:t>
                          </m:r>
                        </m:e>
                        <m:sub>
                          <m:r>
                            <a:rPr lang="en-GB" sz="2800" i="1">
                              <a:latin typeface="Cambria Math" panose="02040503050406030204" pitchFamily="18" charset="0"/>
                            </a:rPr>
                            <m:t>𝑖</m:t>
                          </m:r>
                        </m:sub>
                      </m:sSub>
                      <m:r>
                        <a:rPr lang="en-GB" sz="2800" i="1">
                          <a:latin typeface="Cambria Math" panose="02040503050406030204" pitchFamily="18" charset="0"/>
                        </a:rPr>
                        <m:t> :(</m:t>
                      </m:r>
                      <m:r>
                        <a:rPr lang="en-GB" sz="2800" i="1">
                          <a:latin typeface="Cambria Math" panose="02040503050406030204" pitchFamily="18" charset="0"/>
                        </a:rPr>
                        <m:t>𝑖</m:t>
                      </m:r>
                      <m:r>
                        <a:rPr lang="en-GB" sz="2800" i="1">
                          <a:latin typeface="Cambria Math" panose="02040503050406030204" pitchFamily="18" charset="0"/>
                          <a:ea typeface="Cambria Math" panose="02040503050406030204" pitchFamily="18" charset="0"/>
                        </a:rPr>
                        <m:t>∈</m:t>
                      </m:r>
                      <m:r>
                        <a:rPr lang="en-GB" sz="2800" i="1">
                          <a:latin typeface="Cambria Math" panose="02040503050406030204" pitchFamily="18" charset="0"/>
                        </a:rPr>
                        <m:t> </m:t>
                      </m:r>
                      <m:d>
                        <m:dPr>
                          <m:begChr m:val="{"/>
                          <m:endChr m:val="}"/>
                          <m:ctrlPr>
                            <a:rPr lang="en-GB" sz="2800" i="1">
                              <a:latin typeface="Cambria Math" panose="02040503050406030204" pitchFamily="18" charset="0"/>
                            </a:rPr>
                          </m:ctrlPr>
                        </m:dPr>
                        <m:e>
                          <m:r>
                            <a:rPr lang="en-GB" sz="2800" i="1">
                              <a:latin typeface="Cambria Math" panose="02040503050406030204" pitchFamily="18" charset="0"/>
                            </a:rPr>
                            <m:t>𝐸</m:t>
                          </m:r>
                          <m:r>
                            <a:rPr lang="en-GB" sz="2800" i="1">
                              <a:latin typeface="Cambria Math" panose="02040503050406030204" pitchFamily="18" charset="0"/>
                            </a:rPr>
                            <m:t>, </m:t>
                          </m:r>
                          <m:r>
                            <a:rPr lang="en-GB" sz="2800" i="1">
                              <a:latin typeface="Cambria Math" panose="02040503050406030204" pitchFamily="18" charset="0"/>
                            </a:rPr>
                            <m:t>𝑅𝑊</m:t>
                          </m:r>
                          <m:r>
                            <a:rPr lang="en-GB" sz="2800" i="1">
                              <a:latin typeface="Cambria Math" panose="02040503050406030204" pitchFamily="18" charset="0"/>
                            </a:rPr>
                            <m:t>, </m:t>
                          </m:r>
                          <m:r>
                            <a:rPr lang="en-GB" sz="2800" i="1">
                              <a:latin typeface="Cambria Math" panose="02040503050406030204" pitchFamily="18" charset="0"/>
                            </a:rPr>
                            <m:t>𝑅</m:t>
                          </m:r>
                          <m:r>
                            <a:rPr lang="en-GB" sz="2800" i="1">
                              <a:latin typeface="Cambria Math" panose="02040503050406030204" pitchFamily="18" charset="0"/>
                            </a:rPr>
                            <m:t>, </m:t>
                          </m:r>
                          <m:sSub>
                            <m:sSubPr>
                              <m:ctrlPr>
                                <a:rPr lang="en-GB" sz="2800" i="1">
                                  <a:latin typeface="Cambria Math" panose="02040503050406030204" pitchFamily="18" charset="0"/>
                                </a:rPr>
                              </m:ctrlPr>
                            </m:sSubPr>
                            <m:e>
                              <m:r>
                                <a:rPr lang="en-GB" sz="2800" i="1">
                                  <a:latin typeface="Cambria Math" panose="02040503050406030204" pitchFamily="18" charset="0"/>
                                  <a:ea typeface="Cambria Math" panose="02040503050406030204" pitchFamily="18" charset="0"/>
                                </a:rPr>
                                <m:t>𝜃</m:t>
                              </m:r>
                            </m:e>
                            <m:sub>
                              <m:r>
                                <a:rPr lang="en-GB" sz="2800" i="1">
                                  <a:latin typeface="Cambria Math" panose="02040503050406030204" pitchFamily="18" charset="0"/>
                                </a:rPr>
                                <m:t>𝑝</m:t>
                              </m:r>
                            </m:sub>
                          </m:sSub>
                        </m:e>
                      </m:d>
                      <m:r>
                        <a:rPr lang="en-GB" sz="2800" i="1">
                          <a:latin typeface="Cambria Math" panose="02040503050406030204" pitchFamily="18" charset="0"/>
                        </a:rPr>
                        <m:t>)</m:t>
                      </m:r>
                    </m:oMath>
                  </m:oMathPara>
                </a14:m>
                <a:endParaRPr lang="en-GB" sz="2800" dirty="0"/>
              </a:p>
            </p:txBody>
          </p:sp>
        </mc:Choice>
        <mc:Fallback xmlns="">
          <p:sp>
            <p:nvSpPr>
              <p:cNvPr id="4" name="TextBox 3">
                <a:extLst>
                  <a:ext uri="{FF2B5EF4-FFF2-40B4-BE49-F238E27FC236}">
                    <a16:creationId xmlns:a16="http://schemas.microsoft.com/office/drawing/2014/main" id="{73EC5C9A-62A3-CCFC-32A1-516F850E3215}"/>
                  </a:ext>
                </a:extLst>
              </p:cNvPr>
              <p:cNvSpPr txBox="1">
                <a:spLocks noRot="1" noChangeAspect="1" noMove="1" noResize="1" noEditPoints="1" noAdjustHandles="1" noChangeArrowheads="1" noChangeShapeType="1" noTextEdit="1"/>
              </p:cNvSpPr>
              <p:nvPr/>
            </p:nvSpPr>
            <p:spPr>
              <a:xfrm>
                <a:off x="285200" y="3915821"/>
                <a:ext cx="4585446" cy="586251"/>
              </a:xfrm>
              <a:prstGeom prst="rect">
                <a:avLst/>
              </a:prstGeom>
              <a:blipFill>
                <a:blip r:embed="rId5"/>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4660114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6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6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6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86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3" grpId="0"/>
      <p:bldP spid="865" grpId="0" animBg="1"/>
      <p:bldP spid="866" grpId="0"/>
      <p:bldP spid="868" grpId="0"/>
      <p:bldP spid="2" grpId="0"/>
      <p:bldP spid="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876"/>
        <p:cNvGrpSpPr/>
        <p:nvPr/>
      </p:nvGrpSpPr>
      <p:grpSpPr>
        <a:xfrm>
          <a:off x="0" y="0"/>
          <a:ext cx="0" cy="0"/>
          <a:chOff x="0" y="0"/>
          <a:chExt cx="0" cy="0"/>
        </a:xfrm>
      </p:grpSpPr>
      <p:pic>
        <p:nvPicPr>
          <p:cNvPr id="877" name="Google Shape;877;p76"/>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878" name="Google Shape;878;p76"/>
          <p:cNvSpPr txBox="1"/>
          <p:nvPr/>
        </p:nvSpPr>
        <p:spPr>
          <a:xfrm>
            <a:off x="684596" y="825706"/>
            <a:ext cx="7772400" cy="954067"/>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en-GB" sz="3200" b="1" i="0" strike="noStrike" cap="none" dirty="0">
                <a:solidFill>
                  <a:schemeClr val="dk1"/>
                </a:solidFill>
                <a:latin typeface="Calibri"/>
                <a:ea typeface="Calibri"/>
                <a:cs typeface="Calibri"/>
                <a:sym typeface="Calibri"/>
              </a:rPr>
              <a:t>A</a:t>
            </a:r>
            <a:r>
              <a:rPr lang="en-GB" sz="3200" b="1" dirty="0">
                <a:solidFill>
                  <a:schemeClr val="dk1"/>
                </a:solidFill>
                <a:latin typeface="Calibri"/>
                <a:ea typeface="Calibri"/>
                <a:cs typeface="Calibri"/>
                <a:sym typeface="Calibri"/>
              </a:rPr>
              <a:t>ngular resolution :</a:t>
            </a:r>
            <a:endParaRPr sz="3200" b="1" dirty="0">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2400"/>
              <a:buFont typeface="Arial"/>
              <a:buNone/>
            </a:pPr>
            <a:r>
              <a:rPr lang="en-GB" sz="2400" dirty="0">
                <a:solidFill>
                  <a:schemeClr val="dk1"/>
                </a:solidFill>
                <a:latin typeface="Calibri"/>
                <a:ea typeface="Calibri"/>
                <a:cs typeface="Calibri"/>
                <a:sym typeface="Calibri"/>
              </a:rPr>
              <a:t>Typical values</a:t>
            </a:r>
            <a:endParaRPr sz="2400" dirty="0">
              <a:solidFill>
                <a:schemeClr val="dk1"/>
              </a:solidFill>
              <a:latin typeface="Calibri"/>
              <a:ea typeface="Calibri"/>
              <a:cs typeface="Calibri"/>
              <a:sym typeface="Calibri"/>
            </a:endParaRPr>
          </a:p>
        </p:txBody>
      </p:sp>
      <p:sp>
        <p:nvSpPr>
          <p:cNvPr id="879" name="Google Shape;879;p76"/>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31</a:t>
            </a:fld>
            <a:endParaRPr sz="1200" b="0" i="0" u="none" strike="noStrike" cap="none">
              <a:solidFill>
                <a:srgbClr val="898989"/>
              </a:solidFill>
              <a:latin typeface="Arial"/>
              <a:ea typeface="Arial"/>
              <a:cs typeface="Arial"/>
              <a:sym typeface="Arial"/>
            </a:endParaRPr>
          </a:p>
        </p:txBody>
      </p:sp>
      <p:sp>
        <p:nvSpPr>
          <p:cNvPr id="880" name="Google Shape;880;p76"/>
          <p:cNvSpPr txBox="1"/>
          <p:nvPr/>
        </p:nvSpPr>
        <p:spPr>
          <a:xfrm>
            <a:off x="0" y="0"/>
            <a:ext cx="9144000" cy="723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a:solidFill>
                  <a:srgbClr val="FF0000"/>
                </a:solidFill>
                <a:latin typeface="Calibri"/>
                <a:ea typeface="Calibri"/>
                <a:cs typeface="Calibri"/>
                <a:sym typeface="Calibri"/>
              </a:rPr>
              <a:t>Current PID algorithm in the HMPID</a:t>
            </a:r>
            <a:endParaRPr sz="700">
              <a:solidFill>
                <a:schemeClr val="dk1"/>
              </a:solidFill>
            </a:endParaRPr>
          </a:p>
          <a:p>
            <a:pPr marL="0" lvl="0" indent="0" algn="ctr" rtl="0">
              <a:spcBef>
                <a:spcPts val="0"/>
              </a:spcBef>
              <a:spcAft>
                <a:spcPts val="0"/>
              </a:spcAft>
              <a:buClr>
                <a:schemeClr val="dk1"/>
              </a:buClr>
              <a:buSzPts val="1100"/>
              <a:buFont typeface="Arial"/>
              <a:buNone/>
            </a:pPr>
            <a:r>
              <a:rPr lang="en-GB" sz="1600">
                <a:solidFill>
                  <a:schemeClr val="dk1"/>
                </a:solidFill>
                <a:latin typeface="Calibri"/>
                <a:ea typeface="Calibri"/>
                <a:cs typeface="Calibri"/>
                <a:sym typeface="Calibri"/>
              </a:rPr>
              <a:t>Hough Transform Method </a:t>
            </a:r>
            <a:endParaRPr sz="3200">
              <a:solidFill>
                <a:srgbClr val="FF0000"/>
              </a:solidFill>
              <a:latin typeface="Calibri"/>
              <a:ea typeface="Calibri"/>
              <a:cs typeface="Calibri"/>
              <a:sym typeface="Calibri"/>
            </a:endParaRPr>
          </a:p>
        </p:txBody>
      </p:sp>
      <p:cxnSp>
        <p:nvCxnSpPr>
          <p:cNvPr id="881" name="Google Shape;881;p76"/>
          <p:cNvCxnSpPr/>
          <p:nvPr/>
        </p:nvCxnSpPr>
        <p:spPr>
          <a:xfrm>
            <a:off x="285200" y="752700"/>
            <a:ext cx="7848600" cy="0"/>
          </a:xfrm>
          <a:prstGeom prst="straightConnector1">
            <a:avLst/>
          </a:prstGeom>
          <a:noFill/>
          <a:ln w="44450" cap="flat" cmpd="sng">
            <a:solidFill>
              <a:srgbClr val="FF0000"/>
            </a:solidFill>
            <a:prstDash val="solid"/>
            <a:round/>
            <a:headEnd type="none" w="sm" len="sm"/>
            <a:tailEnd type="none" w="sm" len="sm"/>
          </a:ln>
        </p:spPr>
      </p:cxnSp>
      <p:pic>
        <p:nvPicPr>
          <p:cNvPr id="882" name="Google Shape;882;p76"/>
          <p:cNvPicPr preferRelativeResize="0"/>
          <p:nvPr/>
        </p:nvPicPr>
        <p:blipFill>
          <a:blip r:embed="rId4">
            <a:alphaModFix/>
          </a:blip>
          <a:stretch>
            <a:fillRect/>
          </a:stretch>
        </p:blipFill>
        <p:spPr>
          <a:xfrm>
            <a:off x="152400" y="2637656"/>
            <a:ext cx="8839201" cy="2833882"/>
          </a:xfrm>
          <a:prstGeom prst="rect">
            <a:avLst/>
          </a:prstGeom>
          <a:noFill/>
          <a:ln>
            <a:noFill/>
          </a:ln>
        </p:spPr>
      </p:pic>
      <p:sp>
        <p:nvSpPr>
          <p:cNvPr id="883" name="Google Shape;883;p76"/>
          <p:cNvSpPr txBox="1"/>
          <p:nvPr/>
        </p:nvSpPr>
        <p:spPr>
          <a:xfrm>
            <a:off x="2963500" y="5471550"/>
            <a:ext cx="6234600" cy="600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700">
                <a:solidFill>
                  <a:schemeClr val="dk1"/>
                </a:solidFill>
                <a:latin typeface="Calibri"/>
                <a:ea typeface="Calibri"/>
                <a:cs typeface="Calibri"/>
                <a:sym typeface="Calibri"/>
              </a:rPr>
              <a:t>From HMPID TDR </a:t>
            </a:r>
            <a:endParaRPr sz="27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24057625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887"/>
        <p:cNvGrpSpPr/>
        <p:nvPr/>
      </p:nvGrpSpPr>
      <p:grpSpPr>
        <a:xfrm>
          <a:off x="0" y="0"/>
          <a:ext cx="0" cy="0"/>
          <a:chOff x="0" y="0"/>
          <a:chExt cx="0" cy="0"/>
        </a:xfrm>
      </p:grpSpPr>
      <p:pic>
        <p:nvPicPr>
          <p:cNvPr id="888" name="Google Shape;888;p77"/>
          <p:cNvPicPr preferRelativeResize="0"/>
          <p:nvPr/>
        </p:nvPicPr>
        <p:blipFill rotWithShape="1">
          <a:blip r:embed="rId3">
            <a:alphaModFix/>
          </a:blip>
          <a:srcRect/>
          <a:stretch/>
        </p:blipFill>
        <p:spPr>
          <a:xfrm>
            <a:off x="8001000" y="0"/>
            <a:ext cx="1089025" cy="957263"/>
          </a:xfrm>
          <a:prstGeom prst="rect">
            <a:avLst/>
          </a:prstGeom>
          <a:noFill/>
          <a:ln>
            <a:noFill/>
          </a:ln>
        </p:spPr>
      </p:pic>
      <p:cxnSp>
        <p:nvCxnSpPr>
          <p:cNvPr id="889" name="Google Shape;889;p77"/>
          <p:cNvCxnSpPr/>
          <p:nvPr/>
        </p:nvCxnSpPr>
        <p:spPr>
          <a:xfrm>
            <a:off x="285200" y="752700"/>
            <a:ext cx="7848600" cy="0"/>
          </a:xfrm>
          <a:prstGeom prst="straightConnector1">
            <a:avLst/>
          </a:prstGeom>
          <a:noFill/>
          <a:ln w="44450" cap="flat" cmpd="sng">
            <a:solidFill>
              <a:srgbClr val="FF0000"/>
            </a:solidFill>
            <a:prstDash val="solid"/>
            <a:round/>
            <a:headEnd type="none" w="sm" len="sm"/>
            <a:tailEnd type="none" w="sm" len="sm"/>
          </a:ln>
        </p:spPr>
      </p:cxnSp>
      <p:sp>
        <p:nvSpPr>
          <p:cNvPr id="890" name="Google Shape;890;p77"/>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32</a:t>
            </a:fld>
            <a:endParaRPr sz="1200" b="0" i="0" u="none" strike="noStrike" cap="none">
              <a:solidFill>
                <a:srgbClr val="898989"/>
              </a:solidFill>
              <a:latin typeface="Arial"/>
              <a:ea typeface="Arial"/>
              <a:cs typeface="Arial"/>
              <a:sym typeface="Arial"/>
            </a:endParaRPr>
          </a:p>
        </p:txBody>
      </p:sp>
      <p:sp>
        <p:nvSpPr>
          <p:cNvPr id="891" name="Google Shape;891;p77"/>
          <p:cNvSpPr txBox="1"/>
          <p:nvPr/>
        </p:nvSpPr>
        <p:spPr>
          <a:xfrm>
            <a:off x="532196" y="825706"/>
            <a:ext cx="7772400" cy="954067"/>
          </a:xfrm>
          <a:prstGeom prst="rect">
            <a:avLst/>
          </a:prstGeom>
          <a:noFill/>
          <a:ln>
            <a:noFill/>
          </a:ln>
        </p:spPr>
        <p:txBody>
          <a:bodyPr spcFirstLastPara="1" wrap="square" lIns="91425" tIns="45700" rIns="91425" bIns="45700" anchor="t" anchorCtr="0">
            <a:spAutoFit/>
          </a:bodyPr>
          <a:lstStyle/>
          <a:p>
            <a:pPr algn="ctr">
              <a:buClr>
                <a:schemeClr val="dk1"/>
              </a:buClr>
              <a:buSzPts val="2400"/>
            </a:pPr>
            <a:r>
              <a:rPr lang="en-GB" sz="3200" b="1" i="0" strike="noStrike" cap="none" dirty="0">
                <a:solidFill>
                  <a:schemeClr val="dk1"/>
                </a:solidFill>
                <a:latin typeface="Calibri"/>
                <a:ea typeface="Calibri"/>
                <a:cs typeface="Calibri"/>
                <a:sym typeface="Calibri"/>
              </a:rPr>
              <a:t>A</a:t>
            </a:r>
            <a:r>
              <a:rPr lang="en-GB" sz="3200" b="1" dirty="0">
                <a:solidFill>
                  <a:schemeClr val="dk1"/>
                </a:solidFill>
                <a:latin typeface="Calibri"/>
                <a:ea typeface="Calibri"/>
                <a:cs typeface="Calibri"/>
                <a:sym typeface="Calibri"/>
              </a:rPr>
              <a:t>ngular resolution :</a:t>
            </a:r>
          </a:p>
          <a:p>
            <a:pPr marL="0" lvl="0" indent="0" algn="ctr" rtl="0">
              <a:spcBef>
                <a:spcPts val="0"/>
              </a:spcBef>
              <a:spcAft>
                <a:spcPts val="0"/>
              </a:spcAft>
              <a:buClr>
                <a:schemeClr val="dk1"/>
              </a:buClr>
              <a:buSzPts val="2400"/>
              <a:buFont typeface="Arial"/>
              <a:buNone/>
            </a:pPr>
            <a:r>
              <a:rPr lang="en-GB" sz="2400" dirty="0">
                <a:solidFill>
                  <a:schemeClr val="dk1"/>
                </a:solidFill>
                <a:latin typeface="Calibri"/>
                <a:ea typeface="Calibri"/>
                <a:cs typeface="Calibri"/>
                <a:sym typeface="Calibri"/>
              </a:rPr>
              <a:t>Chromatic error (1/2)</a:t>
            </a:r>
            <a:endParaRPr sz="2400" dirty="0">
              <a:solidFill>
                <a:schemeClr val="dk1"/>
              </a:solidFill>
              <a:latin typeface="Calibri"/>
              <a:ea typeface="Calibri"/>
              <a:cs typeface="Calibri"/>
              <a:sym typeface="Calibri"/>
            </a:endParaRPr>
          </a:p>
        </p:txBody>
      </p:sp>
      <p:sp>
        <p:nvSpPr>
          <p:cNvPr id="892" name="Google Shape;892;p77"/>
          <p:cNvSpPr txBox="1"/>
          <p:nvPr/>
        </p:nvSpPr>
        <p:spPr>
          <a:xfrm>
            <a:off x="0" y="0"/>
            <a:ext cx="9144000" cy="723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a:solidFill>
                  <a:srgbClr val="FF0000"/>
                </a:solidFill>
                <a:latin typeface="Calibri"/>
                <a:ea typeface="Calibri"/>
                <a:cs typeface="Calibri"/>
                <a:sym typeface="Calibri"/>
              </a:rPr>
              <a:t>Current PID algorithm in the HMPID</a:t>
            </a:r>
            <a:endParaRPr sz="700">
              <a:solidFill>
                <a:schemeClr val="dk1"/>
              </a:solidFill>
            </a:endParaRPr>
          </a:p>
          <a:p>
            <a:pPr marL="0" lvl="0" indent="0" algn="ctr" rtl="0">
              <a:spcBef>
                <a:spcPts val="0"/>
              </a:spcBef>
              <a:spcAft>
                <a:spcPts val="0"/>
              </a:spcAft>
              <a:buClr>
                <a:schemeClr val="dk1"/>
              </a:buClr>
              <a:buSzPts val="1100"/>
              <a:buFont typeface="Arial"/>
              <a:buNone/>
            </a:pPr>
            <a:r>
              <a:rPr lang="en-GB" sz="1600">
                <a:solidFill>
                  <a:schemeClr val="dk1"/>
                </a:solidFill>
                <a:latin typeface="Calibri"/>
                <a:ea typeface="Calibri"/>
                <a:cs typeface="Calibri"/>
                <a:sym typeface="Calibri"/>
              </a:rPr>
              <a:t>Hough Transform Method </a:t>
            </a:r>
            <a:endParaRPr sz="3200">
              <a:solidFill>
                <a:srgbClr val="FF0000"/>
              </a:solidFill>
              <a:latin typeface="Calibri"/>
              <a:ea typeface="Calibri"/>
              <a:cs typeface="Calibri"/>
              <a:sym typeface="Calibri"/>
            </a:endParaRPr>
          </a:p>
        </p:txBody>
      </p:sp>
      <p:cxnSp>
        <p:nvCxnSpPr>
          <p:cNvPr id="893" name="Google Shape;893;p77"/>
          <p:cNvCxnSpPr/>
          <p:nvPr/>
        </p:nvCxnSpPr>
        <p:spPr>
          <a:xfrm>
            <a:off x="285200" y="752700"/>
            <a:ext cx="7848600" cy="0"/>
          </a:xfrm>
          <a:prstGeom prst="straightConnector1">
            <a:avLst/>
          </a:prstGeom>
          <a:noFill/>
          <a:ln w="44450" cap="flat" cmpd="sng">
            <a:solidFill>
              <a:srgbClr val="FF0000"/>
            </a:solidFill>
            <a:prstDash val="solid"/>
            <a:round/>
            <a:headEnd type="none" w="sm" len="sm"/>
            <a:tailEnd type="none" w="sm" len="sm"/>
          </a:ln>
        </p:spPr>
      </p:cxnSp>
      <p:sp>
        <p:nvSpPr>
          <p:cNvPr id="894" name="Google Shape;894;p77"/>
          <p:cNvSpPr txBox="1"/>
          <p:nvPr/>
        </p:nvSpPr>
        <p:spPr>
          <a:xfrm>
            <a:off x="8776300" y="2057525"/>
            <a:ext cx="3000000" cy="400200"/>
          </a:xfrm>
          <a:prstGeom prst="rect">
            <a:avLst/>
          </a:prstGeom>
          <a:noFill/>
          <a:ln>
            <a:noFill/>
          </a:ln>
        </p:spPr>
        <p:txBody>
          <a:bodyPr spcFirstLastPara="1" wrap="square" lIns="91425" tIns="91425" rIns="91425" bIns="91425" anchor="t" anchorCtr="0">
            <a:spAutoFit/>
          </a:bodyPr>
          <a:lstStyle/>
          <a:p>
            <a:pPr marL="457200" lvl="0" indent="0" algn="l" rtl="0">
              <a:spcBef>
                <a:spcPts val="0"/>
              </a:spcBef>
              <a:spcAft>
                <a:spcPts val="0"/>
              </a:spcAft>
              <a:buNone/>
            </a:pPr>
            <a:endParaRPr/>
          </a:p>
        </p:txBody>
      </p:sp>
      <p:sp>
        <p:nvSpPr>
          <p:cNvPr id="895" name="Google Shape;895;p77"/>
          <p:cNvSpPr/>
          <p:nvPr/>
        </p:nvSpPr>
        <p:spPr>
          <a:xfrm>
            <a:off x="8079550" y="2122225"/>
            <a:ext cx="196800" cy="1398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896" name="Google Shape;896;p77"/>
          <p:cNvSpPr/>
          <p:nvPr/>
        </p:nvSpPr>
        <p:spPr>
          <a:xfrm>
            <a:off x="8224725" y="2455575"/>
            <a:ext cx="678900" cy="1398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897" name="Google Shape;897;p77"/>
          <p:cNvSpPr txBox="1"/>
          <p:nvPr/>
        </p:nvSpPr>
        <p:spPr>
          <a:xfrm>
            <a:off x="867696" y="1905037"/>
            <a:ext cx="7482400" cy="1107965"/>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000" dirty="0">
                <a:solidFill>
                  <a:schemeClr val="dk1"/>
                </a:solidFill>
                <a:highlight>
                  <a:schemeClr val="lt1"/>
                </a:highlight>
                <a:latin typeface="Calibri"/>
                <a:ea typeface="Calibri"/>
                <a:cs typeface="Calibri"/>
                <a:sym typeface="Calibri"/>
              </a:rPr>
              <a:t>The spread of the photon energy in the radiator leads to the spread in the refractive index and subsequently Cherenkov angle per photon. </a:t>
            </a:r>
            <a:endParaRPr sz="2000" dirty="0">
              <a:solidFill>
                <a:schemeClr val="dk1"/>
              </a:solidFill>
              <a:highlight>
                <a:schemeClr val="lt1"/>
              </a:highlight>
              <a:latin typeface="Calibri"/>
              <a:ea typeface="Calibri"/>
              <a:cs typeface="Calibri"/>
              <a:sym typeface="Calibri"/>
            </a:endParaRPr>
          </a:p>
          <a:p>
            <a:pPr marL="0" lvl="0" indent="0" algn="l" rtl="0">
              <a:spcBef>
                <a:spcPts val="0"/>
              </a:spcBef>
              <a:spcAft>
                <a:spcPts val="0"/>
              </a:spcAft>
              <a:buNone/>
            </a:pPr>
            <a:endParaRPr sz="2000" dirty="0">
              <a:solidFill>
                <a:schemeClr val="dk1"/>
              </a:solidFill>
              <a:highlight>
                <a:schemeClr val="lt1"/>
              </a:highlight>
              <a:latin typeface="Calibri"/>
              <a:ea typeface="Calibri"/>
              <a:cs typeface="Calibri"/>
              <a:sym typeface="Calibri"/>
            </a:endParaRPr>
          </a:p>
        </p:txBody>
      </p:sp>
      <p:pic>
        <p:nvPicPr>
          <p:cNvPr id="899" name="Google Shape;899;p77"/>
          <p:cNvPicPr preferRelativeResize="0"/>
          <p:nvPr/>
        </p:nvPicPr>
        <p:blipFill>
          <a:blip r:embed="rId4">
            <a:alphaModFix/>
          </a:blip>
          <a:stretch>
            <a:fillRect/>
          </a:stretch>
        </p:blipFill>
        <p:spPr>
          <a:xfrm>
            <a:off x="3469387" y="4746204"/>
            <a:ext cx="1480225" cy="1894700"/>
          </a:xfrm>
          <a:prstGeom prst="rect">
            <a:avLst/>
          </a:prstGeom>
          <a:noFill/>
          <a:ln w="9525" cap="flat" cmpd="sng">
            <a:solidFill>
              <a:schemeClr val="dk2"/>
            </a:solidFill>
            <a:prstDash val="solid"/>
            <a:round/>
            <a:headEnd type="none" w="sm" len="sm"/>
            <a:tailEnd type="none" w="sm" len="sm"/>
          </a:ln>
        </p:spPr>
      </p:pic>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6F384DB6-A14E-0427-0C15-C36816320CD3}"/>
                  </a:ext>
                </a:extLst>
              </p:cNvPr>
              <p:cNvSpPr txBox="1"/>
              <p:nvPr/>
            </p:nvSpPr>
            <p:spPr>
              <a:xfrm>
                <a:off x="1222144" y="3405262"/>
                <a:ext cx="5898776" cy="52322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2800" i="1" smtClean="0">
                              <a:latin typeface="Cambria Math" panose="02040503050406030204" pitchFamily="18" charset="0"/>
                            </a:rPr>
                          </m:ctrlPr>
                        </m:sSubPr>
                        <m:e>
                          <m:r>
                            <a:rPr lang="en-GB" sz="2800" i="1">
                              <a:latin typeface="Cambria Math" panose="02040503050406030204" pitchFamily="18" charset="0"/>
                            </a:rPr>
                            <m:t>𝑋</m:t>
                          </m:r>
                        </m:e>
                        <m:sub>
                          <m:r>
                            <a:rPr lang="en-GB" sz="2800" i="1">
                              <a:latin typeface="Cambria Math" panose="02040503050406030204" pitchFamily="18" charset="0"/>
                            </a:rPr>
                            <m:t>𝐸</m:t>
                          </m:r>
                        </m:sub>
                      </m:sSub>
                      <m:r>
                        <a:rPr lang="en-GB" sz="2800" i="1">
                          <a:latin typeface="Cambria Math" panose="02040503050406030204" pitchFamily="18" charset="0"/>
                        </a:rPr>
                        <m:t> </m:t>
                      </m:r>
                      <m:r>
                        <a:rPr lang="en-GB" sz="2800" i="1">
                          <a:latin typeface="Cambria Math" panose="02040503050406030204" pitchFamily="18" charset="0"/>
                          <a:ea typeface="Cambria Math" panose="02040503050406030204" pitchFamily="18" charset="0"/>
                        </a:rPr>
                        <m:t>~ </m:t>
                      </m:r>
                      <m:r>
                        <a:rPr lang="en-GB" sz="2800" i="1">
                          <a:latin typeface="Cambria Math" panose="02040503050406030204" pitchFamily="18" charset="0"/>
                          <a:ea typeface="Cambria Math" panose="02040503050406030204" pitchFamily="18" charset="0"/>
                        </a:rPr>
                        <m:t>𝑁</m:t>
                      </m:r>
                      <m:r>
                        <a:rPr lang="en-GB" sz="2800" i="1">
                          <a:latin typeface="Cambria Math" panose="02040503050406030204" pitchFamily="18" charset="0"/>
                          <a:ea typeface="Cambria Math" panose="02040503050406030204" pitchFamily="18" charset="0"/>
                        </a:rPr>
                        <m:t> (</m:t>
                      </m:r>
                      <m:sSub>
                        <m:sSubPr>
                          <m:ctrlPr>
                            <a:rPr lang="en-GB" sz="2800" i="1">
                              <a:latin typeface="Cambria Math" panose="02040503050406030204" pitchFamily="18" charset="0"/>
                              <a:ea typeface="Cambria Math" panose="02040503050406030204" pitchFamily="18" charset="0"/>
                            </a:rPr>
                          </m:ctrlPr>
                        </m:sSubPr>
                        <m:e>
                          <m:r>
                            <a:rPr lang="en-GB" sz="2800" i="1">
                              <a:latin typeface="Cambria Math" panose="02040503050406030204" pitchFamily="18" charset="0"/>
                              <a:ea typeface="Cambria Math" panose="02040503050406030204" pitchFamily="18" charset="0"/>
                            </a:rPr>
                            <m:t>𝜎</m:t>
                          </m:r>
                        </m:e>
                        <m:sub>
                          <m:r>
                            <a:rPr lang="en-GB" sz="2800" i="1">
                              <a:latin typeface="Cambria Math" panose="02040503050406030204" pitchFamily="18" charset="0"/>
                              <a:ea typeface="Cambria Math" panose="02040503050406030204" pitchFamily="18" charset="0"/>
                            </a:rPr>
                            <m:t>𝐸</m:t>
                          </m:r>
                        </m:sub>
                      </m:sSub>
                      <m:r>
                        <a:rPr lang="en-GB" sz="2800" i="1" dirty="0">
                          <a:latin typeface="Cambria Math" panose="02040503050406030204" pitchFamily="18" charset="0"/>
                          <a:ea typeface="Cambria Math" panose="02040503050406030204" pitchFamily="18" charset="0"/>
                        </a:rPr>
                        <m:t>,</m:t>
                      </m:r>
                      <m:sSub>
                        <m:sSubPr>
                          <m:ctrlPr>
                            <a:rPr lang="en-GB" sz="2800" i="1" dirty="0">
                              <a:latin typeface="Cambria Math" panose="02040503050406030204" pitchFamily="18" charset="0"/>
                              <a:ea typeface="Cambria Math" panose="02040503050406030204" pitchFamily="18" charset="0"/>
                            </a:rPr>
                          </m:ctrlPr>
                        </m:sSubPr>
                        <m:e>
                          <m:r>
                            <a:rPr lang="en-GB" sz="2800" i="1" dirty="0">
                              <a:latin typeface="Cambria Math" panose="02040503050406030204" pitchFamily="18" charset="0"/>
                              <a:ea typeface="Cambria Math" panose="02040503050406030204" pitchFamily="18" charset="0"/>
                            </a:rPr>
                            <m:t>𝜇</m:t>
                          </m:r>
                        </m:e>
                        <m:sub>
                          <m:r>
                            <a:rPr lang="en-GB" sz="2800" i="1" dirty="0">
                              <a:latin typeface="Cambria Math" panose="02040503050406030204" pitchFamily="18" charset="0"/>
                              <a:ea typeface="Cambria Math" panose="02040503050406030204" pitchFamily="18" charset="0"/>
                            </a:rPr>
                            <m:t>𝐸</m:t>
                          </m:r>
                        </m:sub>
                      </m:sSub>
                      <m:r>
                        <a:rPr lang="en-GB" sz="2800" i="1">
                          <a:latin typeface="Cambria Math" panose="02040503050406030204" pitchFamily="18" charset="0"/>
                          <a:ea typeface="Cambria Math" panose="02040503050406030204" pitchFamily="18" charset="0"/>
                        </a:rPr>
                        <m:t>)</m:t>
                      </m:r>
                    </m:oMath>
                  </m:oMathPara>
                </a14:m>
                <a:endParaRPr lang="en-GB" sz="2800" dirty="0"/>
              </a:p>
            </p:txBody>
          </p:sp>
        </mc:Choice>
        <mc:Fallback xmlns="">
          <p:sp>
            <p:nvSpPr>
              <p:cNvPr id="3" name="TextBox 2">
                <a:extLst>
                  <a:ext uri="{FF2B5EF4-FFF2-40B4-BE49-F238E27FC236}">
                    <a16:creationId xmlns:a16="http://schemas.microsoft.com/office/drawing/2014/main" id="{6F384DB6-A14E-0427-0C15-C36816320CD3}"/>
                  </a:ext>
                </a:extLst>
              </p:cNvPr>
              <p:cNvSpPr txBox="1">
                <a:spLocks noRot="1" noChangeAspect="1" noMove="1" noResize="1" noEditPoints="1" noAdjustHandles="1" noChangeArrowheads="1" noChangeShapeType="1" noTextEdit="1"/>
              </p:cNvSpPr>
              <p:nvPr/>
            </p:nvSpPr>
            <p:spPr>
              <a:xfrm>
                <a:off x="1222144" y="3405262"/>
                <a:ext cx="5898776" cy="523220"/>
              </a:xfrm>
              <a:prstGeom prst="rect">
                <a:avLst/>
              </a:prstGeom>
              <a:blipFill>
                <a:blip r:embed="rId5"/>
                <a:stretch>
                  <a:fillRect/>
                </a:stretch>
              </a:blipFill>
            </p:spPr>
            <p:txBody>
              <a:bodyPr/>
              <a:lstStyle/>
              <a:p>
                <a:r>
                  <a:rPr lang="en-US">
                    <a:noFill/>
                  </a:rPr>
                  <a:t> </a:t>
                </a:r>
              </a:p>
            </p:txBody>
          </p:sp>
        </mc:Fallback>
      </mc:AlternateContent>
      <p:sp>
        <p:nvSpPr>
          <p:cNvPr id="5" name="TextBox 4">
            <a:extLst>
              <a:ext uri="{FF2B5EF4-FFF2-40B4-BE49-F238E27FC236}">
                <a16:creationId xmlns:a16="http://schemas.microsoft.com/office/drawing/2014/main" id="{419294B9-D19B-0A7B-8E13-3EE2095AC41A}"/>
              </a:ext>
            </a:extLst>
          </p:cNvPr>
          <p:cNvSpPr txBox="1"/>
          <p:nvPr/>
        </p:nvSpPr>
        <p:spPr>
          <a:xfrm>
            <a:off x="897669" y="2895316"/>
            <a:ext cx="7138701" cy="400110"/>
          </a:xfrm>
          <a:prstGeom prst="rect">
            <a:avLst/>
          </a:prstGeom>
          <a:noFill/>
        </p:spPr>
        <p:txBody>
          <a:bodyPr wrap="square">
            <a:spAutoFit/>
          </a:bodyPr>
          <a:lstStyle/>
          <a:p>
            <a:pPr marL="0" lvl="0" indent="0" algn="l" rtl="0">
              <a:spcBef>
                <a:spcPts val="0"/>
              </a:spcBef>
              <a:spcAft>
                <a:spcPts val="0"/>
              </a:spcAft>
              <a:buNone/>
            </a:pPr>
            <a:r>
              <a:rPr lang="en-US" sz="2000" dirty="0">
                <a:solidFill>
                  <a:schemeClr val="dk1"/>
                </a:solidFill>
                <a:highlight>
                  <a:schemeClr val="lt1"/>
                </a:highlight>
                <a:latin typeface="Calibri"/>
                <a:ea typeface="Calibri"/>
                <a:cs typeface="Calibri"/>
                <a:sym typeface="Calibri"/>
              </a:rPr>
              <a:t>The distribution can be modelled as a gaussian distribution:</a:t>
            </a:r>
          </a:p>
        </p:txBody>
      </p:sp>
      <p:sp>
        <p:nvSpPr>
          <p:cNvPr id="7" name="TextBox 6">
            <a:extLst>
              <a:ext uri="{FF2B5EF4-FFF2-40B4-BE49-F238E27FC236}">
                <a16:creationId xmlns:a16="http://schemas.microsoft.com/office/drawing/2014/main" id="{C6E7B778-1110-DC61-C5A0-D6AE8176E60F}"/>
              </a:ext>
            </a:extLst>
          </p:cNvPr>
          <p:cNvSpPr txBox="1"/>
          <p:nvPr/>
        </p:nvSpPr>
        <p:spPr>
          <a:xfrm>
            <a:off x="920649" y="3928482"/>
            <a:ext cx="6974541" cy="707886"/>
          </a:xfrm>
          <a:prstGeom prst="rect">
            <a:avLst/>
          </a:prstGeom>
          <a:noFill/>
        </p:spPr>
        <p:txBody>
          <a:bodyPr wrap="square">
            <a:spAutoFit/>
          </a:bodyPr>
          <a:lstStyle/>
          <a:p>
            <a:pPr marL="0" lvl="0" indent="0" algn="l" rtl="0">
              <a:spcBef>
                <a:spcPts val="0"/>
              </a:spcBef>
              <a:spcAft>
                <a:spcPts val="0"/>
              </a:spcAft>
              <a:buNone/>
            </a:pPr>
            <a:r>
              <a:rPr lang="en-US" sz="2000" dirty="0">
                <a:solidFill>
                  <a:schemeClr val="dk1"/>
                </a:solidFill>
                <a:highlight>
                  <a:schemeClr val="lt1"/>
                </a:highlight>
                <a:latin typeface="Calibri"/>
                <a:ea typeface="Calibri"/>
                <a:cs typeface="Calibri"/>
                <a:sym typeface="Calibri"/>
              </a:rPr>
              <a:t>The detector is calibrated; the mean value of the photon energy for a given run is known. </a:t>
            </a:r>
          </a:p>
        </p:txBody>
      </p:sp>
    </p:spTree>
    <p:extLst>
      <p:ext uri="{BB962C8B-B14F-4D97-AF65-F5344CB8AC3E}">
        <p14:creationId xmlns:p14="http://schemas.microsoft.com/office/powerpoint/2010/main" val="541175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9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7" grpId="0"/>
      <p:bldP spid="3" grpId="0"/>
      <p:bldP spid="5" grpId="0"/>
      <p:bldP spid="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903"/>
        <p:cNvGrpSpPr/>
        <p:nvPr/>
      </p:nvGrpSpPr>
      <p:grpSpPr>
        <a:xfrm>
          <a:off x="0" y="0"/>
          <a:ext cx="0" cy="0"/>
          <a:chOff x="0" y="0"/>
          <a:chExt cx="0" cy="0"/>
        </a:xfrm>
      </p:grpSpPr>
      <p:pic>
        <p:nvPicPr>
          <p:cNvPr id="904" name="Google Shape;904;p78"/>
          <p:cNvPicPr preferRelativeResize="0"/>
          <p:nvPr/>
        </p:nvPicPr>
        <p:blipFill rotWithShape="1">
          <a:blip r:embed="rId3">
            <a:alphaModFix/>
          </a:blip>
          <a:srcRect/>
          <a:stretch/>
        </p:blipFill>
        <p:spPr>
          <a:xfrm>
            <a:off x="8001000" y="0"/>
            <a:ext cx="1089025" cy="957263"/>
          </a:xfrm>
          <a:prstGeom prst="rect">
            <a:avLst/>
          </a:prstGeom>
          <a:noFill/>
          <a:ln>
            <a:noFill/>
          </a:ln>
        </p:spPr>
      </p:pic>
      <p:cxnSp>
        <p:nvCxnSpPr>
          <p:cNvPr id="905" name="Google Shape;905;p78"/>
          <p:cNvCxnSpPr/>
          <p:nvPr/>
        </p:nvCxnSpPr>
        <p:spPr>
          <a:xfrm>
            <a:off x="285200" y="752700"/>
            <a:ext cx="7848600" cy="0"/>
          </a:xfrm>
          <a:prstGeom prst="straightConnector1">
            <a:avLst/>
          </a:prstGeom>
          <a:noFill/>
          <a:ln w="44450" cap="flat" cmpd="sng">
            <a:solidFill>
              <a:srgbClr val="FF0000"/>
            </a:solidFill>
            <a:prstDash val="solid"/>
            <a:round/>
            <a:headEnd type="none" w="sm" len="sm"/>
            <a:tailEnd type="none" w="sm" len="sm"/>
          </a:ln>
        </p:spPr>
      </p:cxnSp>
      <p:sp>
        <p:nvSpPr>
          <p:cNvPr id="906" name="Google Shape;906;p78"/>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33</a:t>
            </a:fld>
            <a:endParaRPr sz="1200" b="0" i="0" u="none" strike="noStrike" cap="none">
              <a:solidFill>
                <a:srgbClr val="898989"/>
              </a:solidFill>
              <a:latin typeface="Arial"/>
              <a:ea typeface="Arial"/>
              <a:cs typeface="Arial"/>
              <a:sym typeface="Arial"/>
            </a:endParaRPr>
          </a:p>
        </p:txBody>
      </p:sp>
      <p:sp>
        <p:nvSpPr>
          <p:cNvPr id="907" name="Google Shape;907;p78"/>
          <p:cNvSpPr txBox="1"/>
          <p:nvPr/>
        </p:nvSpPr>
        <p:spPr>
          <a:xfrm>
            <a:off x="532196" y="825706"/>
            <a:ext cx="7772400" cy="1015622"/>
          </a:xfrm>
          <a:prstGeom prst="rect">
            <a:avLst/>
          </a:prstGeom>
          <a:noFill/>
          <a:ln>
            <a:noFill/>
          </a:ln>
        </p:spPr>
        <p:txBody>
          <a:bodyPr spcFirstLastPara="1" wrap="square" lIns="91425" tIns="45700" rIns="91425" bIns="45700" anchor="t" anchorCtr="0">
            <a:spAutoFit/>
          </a:bodyPr>
          <a:lstStyle/>
          <a:p>
            <a:pPr algn="ctr">
              <a:buSzPts val="2400"/>
            </a:pPr>
            <a:r>
              <a:rPr lang="en-GB" sz="3600" b="1" i="0" strike="noStrike" cap="none" dirty="0">
                <a:solidFill>
                  <a:schemeClr val="dk1"/>
                </a:solidFill>
                <a:latin typeface="Calibri"/>
                <a:ea typeface="Calibri"/>
                <a:cs typeface="Calibri"/>
                <a:sym typeface="Calibri"/>
              </a:rPr>
              <a:t>A</a:t>
            </a:r>
            <a:r>
              <a:rPr lang="en-GB" sz="3600" b="1" dirty="0">
                <a:solidFill>
                  <a:schemeClr val="dk1"/>
                </a:solidFill>
                <a:latin typeface="Calibri"/>
                <a:ea typeface="Calibri"/>
                <a:cs typeface="Calibri"/>
                <a:sym typeface="Calibri"/>
              </a:rPr>
              <a:t>ngular resolution :</a:t>
            </a:r>
          </a:p>
          <a:p>
            <a:pPr marL="0" marR="0" lvl="0" indent="0" algn="ctr" rtl="0">
              <a:lnSpc>
                <a:spcPct val="100000"/>
              </a:lnSpc>
              <a:spcBef>
                <a:spcPts val="0"/>
              </a:spcBef>
              <a:spcAft>
                <a:spcPts val="0"/>
              </a:spcAft>
              <a:buClr>
                <a:srgbClr val="000000"/>
              </a:buClr>
              <a:buSzPts val="2400"/>
              <a:buFont typeface="Arial"/>
              <a:buNone/>
            </a:pPr>
            <a:r>
              <a:rPr lang="en-GB" sz="2400" dirty="0">
                <a:solidFill>
                  <a:schemeClr val="dk1"/>
                </a:solidFill>
                <a:latin typeface="Calibri"/>
                <a:ea typeface="Calibri"/>
                <a:cs typeface="Calibri"/>
                <a:sym typeface="Calibri"/>
              </a:rPr>
              <a:t>Chromatic error (2/2)</a:t>
            </a:r>
            <a:endParaRPr sz="1400" i="0" strike="noStrike" cap="none" dirty="0">
              <a:solidFill>
                <a:srgbClr val="000000"/>
              </a:solidFill>
              <a:latin typeface="Arial"/>
              <a:ea typeface="Arial"/>
              <a:cs typeface="Arial"/>
              <a:sym typeface="Arial"/>
            </a:endParaRPr>
          </a:p>
        </p:txBody>
      </p:sp>
      <p:sp>
        <p:nvSpPr>
          <p:cNvPr id="908" name="Google Shape;908;p78"/>
          <p:cNvSpPr txBox="1"/>
          <p:nvPr/>
        </p:nvSpPr>
        <p:spPr>
          <a:xfrm>
            <a:off x="119341" y="3183194"/>
            <a:ext cx="4932600" cy="1569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dirty="0">
                <a:solidFill>
                  <a:schemeClr val="dk1"/>
                </a:solidFill>
                <a:latin typeface="Calibri"/>
                <a:ea typeface="Calibri"/>
                <a:cs typeface="Calibri"/>
                <a:sym typeface="Calibri"/>
              </a:rPr>
              <a:t>For photons in same ring :</a:t>
            </a:r>
            <a:endParaRPr sz="1800" dirty="0">
              <a:solidFill>
                <a:schemeClr val="dk1"/>
              </a:solidFill>
              <a:latin typeface="Calibri"/>
              <a:ea typeface="Calibri"/>
              <a:cs typeface="Calibri"/>
              <a:sym typeface="Calibri"/>
            </a:endParaRPr>
          </a:p>
          <a:p>
            <a:pPr marL="457200" lvl="0" indent="-342900" algn="l" rtl="0">
              <a:spcBef>
                <a:spcPts val="0"/>
              </a:spcBef>
              <a:spcAft>
                <a:spcPts val="0"/>
              </a:spcAft>
              <a:buClr>
                <a:schemeClr val="dk1"/>
              </a:buClr>
              <a:buSzPts val="1800"/>
              <a:buFont typeface="Calibri"/>
              <a:buChar char="●"/>
            </a:pPr>
            <a:r>
              <a:rPr lang="en-GB" sz="1800" dirty="0">
                <a:solidFill>
                  <a:schemeClr val="dk1"/>
                </a:solidFill>
                <a:latin typeface="Calibri"/>
                <a:ea typeface="Calibri"/>
                <a:cs typeface="Calibri"/>
                <a:sym typeface="Calibri"/>
              </a:rPr>
              <a:t>𝛽 (track velocity) is constant</a:t>
            </a:r>
            <a:endParaRPr sz="1800" dirty="0">
              <a:solidFill>
                <a:schemeClr val="dk1"/>
              </a:solidFill>
              <a:latin typeface="Calibri"/>
              <a:ea typeface="Calibri"/>
              <a:cs typeface="Calibri"/>
              <a:sym typeface="Calibri"/>
            </a:endParaRPr>
          </a:p>
          <a:p>
            <a:pPr marL="457200" lvl="0" indent="-342900" algn="l" rtl="0">
              <a:spcBef>
                <a:spcPts val="0"/>
              </a:spcBef>
              <a:spcAft>
                <a:spcPts val="0"/>
              </a:spcAft>
              <a:buClr>
                <a:schemeClr val="dk1"/>
              </a:buClr>
              <a:buSzPts val="1800"/>
              <a:buFont typeface="Calibri"/>
              <a:buChar char="●"/>
            </a:pPr>
            <a:r>
              <a:rPr lang="en-GB" sz="1800" dirty="0">
                <a:solidFill>
                  <a:schemeClr val="dk1"/>
                </a:solidFill>
                <a:latin typeface="Calibri"/>
                <a:ea typeface="Calibri"/>
                <a:cs typeface="Calibri"/>
                <a:sym typeface="Calibri"/>
              </a:rPr>
              <a:t>radiator temperature T is constant </a:t>
            </a:r>
            <a:endParaRPr sz="1800" dirty="0">
              <a:solidFill>
                <a:schemeClr val="dk1"/>
              </a:solidFill>
              <a:latin typeface="Calibri"/>
              <a:ea typeface="Calibri"/>
              <a:cs typeface="Calibri"/>
              <a:sym typeface="Calibri"/>
            </a:endParaRPr>
          </a:p>
          <a:p>
            <a:pPr marL="457200" lvl="0" indent="-342900" algn="l" rtl="0">
              <a:spcBef>
                <a:spcPts val="0"/>
              </a:spcBef>
              <a:spcAft>
                <a:spcPts val="0"/>
              </a:spcAft>
              <a:buClr>
                <a:schemeClr val="dk1"/>
              </a:buClr>
              <a:buSzPts val="1800"/>
              <a:buFont typeface="Calibri"/>
              <a:buChar char="●"/>
            </a:pPr>
            <a:r>
              <a:rPr lang="en-GB" sz="1800" dirty="0">
                <a:solidFill>
                  <a:schemeClr val="dk1"/>
                </a:solidFill>
                <a:latin typeface="Calibri"/>
                <a:ea typeface="Calibri"/>
                <a:cs typeface="Calibri"/>
                <a:sym typeface="Calibri"/>
              </a:rPr>
              <a:t> photon energy (through wavelength λ) differs</a:t>
            </a:r>
            <a:endParaRPr sz="1800" dirty="0">
              <a:solidFill>
                <a:schemeClr val="dk1"/>
              </a:solidFill>
              <a:latin typeface="Calibri"/>
              <a:ea typeface="Calibri"/>
              <a:cs typeface="Calibri"/>
              <a:sym typeface="Calibri"/>
            </a:endParaRPr>
          </a:p>
          <a:p>
            <a:pPr marL="914400" lvl="1" indent="-342900" algn="l" rtl="0">
              <a:spcBef>
                <a:spcPts val="0"/>
              </a:spcBef>
              <a:spcAft>
                <a:spcPts val="0"/>
              </a:spcAft>
              <a:buClr>
                <a:schemeClr val="dk1"/>
              </a:buClr>
              <a:buSzPts val="1800"/>
              <a:buFont typeface="Calibri"/>
              <a:buChar char="○"/>
            </a:pPr>
            <a:r>
              <a:rPr lang="en-GB" sz="1800" b="1" dirty="0">
                <a:solidFill>
                  <a:schemeClr val="dk1"/>
                </a:solidFill>
                <a:latin typeface="Calibri"/>
                <a:ea typeface="Calibri"/>
                <a:cs typeface="Calibri"/>
                <a:sym typeface="Calibri"/>
              </a:rPr>
              <a:t>→ n is different</a:t>
            </a:r>
            <a:endParaRPr sz="1800" b="1" dirty="0">
              <a:solidFill>
                <a:schemeClr val="dk1"/>
              </a:solidFill>
              <a:latin typeface="Calibri"/>
              <a:ea typeface="Calibri"/>
              <a:cs typeface="Calibri"/>
              <a:sym typeface="Calibri"/>
            </a:endParaRPr>
          </a:p>
        </p:txBody>
      </p:sp>
      <p:sp>
        <p:nvSpPr>
          <p:cNvPr id="909" name="Google Shape;909;p78"/>
          <p:cNvSpPr/>
          <p:nvPr/>
        </p:nvSpPr>
        <p:spPr>
          <a:xfrm>
            <a:off x="4341092" y="3717898"/>
            <a:ext cx="145662" cy="1035195"/>
          </a:xfrm>
          <a:prstGeom prst="rightBrace">
            <a:avLst>
              <a:gd name="adj1" fmla="val 50000"/>
              <a:gd name="adj2" fmla="val 50000"/>
            </a:avLst>
          </a:prstGeom>
          <a:noFill/>
          <a:ln w="3810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1900">
              <a:latin typeface="Calibri"/>
              <a:ea typeface="Calibri"/>
              <a:cs typeface="Calibri"/>
              <a:sym typeface="Calibri"/>
            </a:endParaRPr>
          </a:p>
        </p:txBody>
      </p:sp>
      <p:sp>
        <p:nvSpPr>
          <p:cNvPr id="910" name="Google Shape;910;p78"/>
          <p:cNvSpPr/>
          <p:nvPr/>
        </p:nvSpPr>
        <p:spPr>
          <a:xfrm>
            <a:off x="4784041" y="3773795"/>
            <a:ext cx="912600" cy="923400"/>
          </a:xfrm>
          <a:prstGeom prst="rightArrow">
            <a:avLst>
              <a:gd name="adj1" fmla="val 50000"/>
              <a:gd name="adj2" fmla="val 50000"/>
            </a:avLst>
          </a:prstGeom>
          <a:solidFill>
            <a:schemeClr val="accent1"/>
          </a:solidFill>
          <a:ln w="25400" cap="flat" cmpd="sng">
            <a:solidFill>
              <a:srgbClr val="2136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911" name="Google Shape;911;p78"/>
          <p:cNvSpPr txBox="1"/>
          <p:nvPr/>
        </p:nvSpPr>
        <p:spPr>
          <a:xfrm>
            <a:off x="5783865" y="3958511"/>
            <a:ext cx="3072030" cy="553968"/>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400" dirty="0">
                <a:solidFill>
                  <a:schemeClr val="dk1"/>
                </a:solidFill>
                <a:latin typeface="Calibri"/>
                <a:ea typeface="Calibri"/>
                <a:cs typeface="Calibri"/>
                <a:sym typeface="Calibri"/>
              </a:rPr>
              <a:t>Spread in </a:t>
            </a:r>
            <a:r>
              <a:rPr lang="en-GB" sz="2400" i="1" dirty="0" err="1">
                <a:solidFill>
                  <a:schemeClr val="dk1"/>
                </a:solidFill>
                <a:latin typeface="Calibri"/>
                <a:ea typeface="Calibri"/>
                <a:cs typeface="Calibri"/>
                <a:sym typeface="Calibri"/>
              </a:rPr>
              <a:t>η</a:t>
            </a:r>
            <a:r>
              <a:rPr lang="en-GB" sz="2400" i="1" baseline="-25000" dirty="0" err="1">
                <a:solidFill>
                  <a:schemeClr val="dk1"/>
                </a:solidFill>
                <a:latin typeface="Noto Sans Symbols SemiBold"/>
                <a:ea typeface="Noto Sans Symbols SemiBold"/>
                <a:cs typeface="Noto Sans Symbols SemiBold"/>
                <a:sym typeface="Noto Sans Symbols SemiBold"/>
              </a:rPr>
              <a:t>c</a:t>
            </a:r>
            <a:r>
              <a:rPr lang="en-GB" sz="2400" i="1" baseline="-25000" dirty="0">
                <a:solidFill>
                  <a:schemeClr val="dk1"/>
                </a:solidFill>
                <a:latin typeface="Noto Sans Symbols SemiBold"/>
                <a:ea typeface="Noto Sans Symbols SemiBold"/>
                <a:cs typeface="Noto Sans Symbols SemiBold"/>
                <a:sym typeface="Noto Sans Symbols SemiBold"/>
              </a:rPr>
              <a:t>  </a:t>
            </a:r>
            <a:r>
              <a:rPr lang="en-GB" sz="2400" i="1" dirty="0">
                <a:solidFill>
                  <a:schemeClr val="dk1"/>
                </a:solidFill>
                <a:latin typeface="Calibri"/>
                <a:ea typeface="Calibri"/>
                <a:cs typeface="Calibri"/>
                <a:sym typeface="Calibri"/>
              </a:rPr>
              <a:t>around </a:t>
            </a:r>
            <a:r>
              <a:rPr lang="en-GB" sz="2400" i="1" dirty="0">
                <a:solidFill>
                  <a:schemeClr val="dk1"/>
                </a:solidFill>
                <a:latin typeface="Noto Sans Symbols SemiBold"/>
                <a:ea typeface="Noto Sans Symbols SemiBold"/>
                <a:cs typeface="Noto Sans Symbols SemiBold"/>
                <a:sym typeface="Noto Sans Symbols SemiBold"/>
              </a:rPr>
              <a:t>θ</a:t>
            </a:r>
            <a:r>
              <a:rPr lang="en-GB" sz="2400" i="1" baseline="-25000" dirty="0">
                <a:solidFill>
                  <a:schemeClr val="dk1"/>
                </a:solidFill>
                <a:latin typeface="Noto Sans Symbols SemiBold"/>
                <a:ea typeface="Noto Sans Symbols SemiBold"/>
                <a:cs typeface="Noto Sans Symbols SemiBold"/>
                <a:sym typeface="Noto Sans Symbols SemiBold"/>
              </a:rPr>
              <a:t>c</a:t>
            </a:r>
            <a:endParaRPr sz="2400" i="1" baseline="-25000" dirty="0">
              <a:solidFill>
                <a:schemeClr val="dk1"/>
              </a:solidFill>
              <a:latin typeface="Noto Sans Symbols SemiBold"/>
              <a:ea typeface="Noto Sans Symbols SemiBold"/>
              <a:cs typeface="Noto Sans Symbols SemiBold"/>
              <a:sym typeface="Noto Sans Symbols SemiBold"/>
            </a:endParaRPr>
          </a:p>
        </p:txBody>
      </p:sp>
      <p:sp>
        <p:nvSpPr>
          <p:cNvPr id="912" name="Google Shape;912;p78"/>
          <p:cNvSpPr txBox="1"/>
          <p:nvPr/>
        </p:nvSpPr>
        <p:spPr>
          <a:xfrm>
            <a:off x="0" y="0"/>
            <a:ext cx="9144000" cy="723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a:solidFill>
                  <a:srgbClr val="FF0000"/>
                </a:solidFill>
                <a:latin typeface="Calibri"/>
                <a:ea typeface="Calibri"/>
                <a:cs typeface="Calibri"/>
                <a:sym typeface="Calibri"/>
              </a:rPr>
              <a:t>Current PID algorithm in the HMPID</a:t>
            </a:r>
            <a:endParaRPr sz="700">
              <a:solidFill>
                <a:schemeClr val="dk1"/>
              </a:solidFill>
            </a:endParaRPr>
          </a:p>
          <a:p>
            <a:pPr marL="0" lvl="0" indent="0" algn="ctr" rtl="0">
              <a:spcBef>
                <a:spcPts val="0"/>
              </a:spcBef>
              <a:spcAft>
                <a:spcPts val="0"/>
              </a:spcAft>
              <a:buClr>
                <a:schemeClr val="dk1"/>
              </a:buClr>
              <a:buSzPts val="1100"/>
              <a:buFont typeface="Arial"/>
              <a:buNone/>
            </a:pPr>
            <a:r>
              <a:rPr lang="en-GB" sz="1600">
                <a:solidFill>
                  <a:schemeClr val="dk1"/>
                </a:solidFill>
                <a:latin typeface="Calibri"/>
                <a:ea typeface="Calibri"/>
                <a:cs typeface="Calibri"/>
                <a:sym typeface="Calibri"/>
              </a:rPr>
              <a:t>Hough Transform Method </a:t>
            </a:r>
            <a:endParaRPr sz="3200">
              <a:solidFill>
                <a:srgbClr val="FF0000"/>
              </a:solidFill>
              <a:latin typeface="Calibri"/>
              <a:ea typeface="Calibri"/>
              <a:cs typeface="Calibri"/>
              <a:sym typeface="Calibri"/>
            </a:endParaRPr>
          </a:p>
        </p:txBody>
      </p:sp>
      <p:cxnSp>
        <p:nvCxnSpPr>
          <p:cNvPr id="913" name="Google Shape;913;p78"/>
          <p:cNvCxnSpPr/>
          <p:nvPr/>
        </p:nvCxnSpPr>
        <p:spPr>
          <a:xfrm>
            <a:off x="285200" y="752700"/>
            <a:ext cx="7848600" cy="0"/>
          </a:xfrm>
          <a:prstGeom prst="straightConnector1">
            <a:avLst/>
          </a:prstGeom>
          <a:noFill/>
          <a:ln w="44450" cap="flat" cmpd="sng">
            <a:solidFill>
              <a:srgbClr val="FF0000"/>
            </a:solidFill>
            <a:prstDash val="solid"/>
            <a:round/>
            <a:headEnd type="none" w="sm" len="sm"/>
            <a:tailEnd type="none" w="sm" len="sm"/>
          </a:ln>
        </p:spPr>
      </p:cxnSp>
      <p:grpSp>
        <p:nvGrpSpPr>
          <p:cNvPr id="914" name="Google Shape;914;p78"/>
          <p:cNvGrpSpPr/>
          <p:nvPr/>
        </p:nvGrpSpPr>
        <p:grpSpPr>
          <a:xfrm>
            <a:off x="6118357" y="1504950"/>
            <a:ext cx="5475076" cy="2516627"/>
            <a:chOff x="6429600" y="1329625"/>
            <a:chExt cx="5346700" cy="2423014"/>
          </a:xfrm>
        </p:grpSpPr>
        <p:pic>
          <p:nvPicPr>
            <p:cNvPr id="915" name="Google Shape;915;p78"/>
            <p:cNvPicPr preferRelativeResize="0"/>
            <p:nvPr/>
          </p:nvPicPr>
          <p:blipFill>
            <a:blip r:embed="rId4">
              <a:alphaModFix/>
            </a:blip>
            <a:stretch>
              <a:fillRect/>
            </a:stretch>
          </p:blipFill>
          <p:spPr>
            <a:xfrm>
              <a:off x="6429600" y="1460618"/>
              <a:ext cx="2646525" cy="2292021"/>
            </a:xfrm>
            <a:prstGeom prst="rect">
              <a:avLst/>
            </a:prstGeom>
            <a:noFill/>
            <a:ln>
              <a:noFill/>
            </a:ln>
            <a:effectLst>
              <a:outerShdw blurRad="57150" dist="19050" dir="5400000" algn="bl" rotWithShape="0">
                <a:srgbClr val="000000">
                  <a:alpha val="50000"/>
                </a:srgbClr>
              </a:outerShdw>
            </a:effectLst>
          </p:spPr>
        </p:pic>
        <p:sp>
          <p:nvSpPr>
            <p:cNvPr id="916" name="Google Shape;916;p78"/>
            <p:cNvSpPr txBox="1"/>
            <p:nvPr/>
          </p:nvSpPr>
          <p:spPr>
            <a:xfrm>
              <a:off x="8776300" y="2057525"/>
              <a:ext cx="3000000" cy="400200"/>
            </a:xfrm>
            <a:prstGeom prst="rect">
              <a:avLst/>
            </a:prstGeom>
            <a:noFill/>
            <a:ln>
              <a:noFill/>
            </a:ln>
          </p:spPr>
          <p:txBody>
            <a:bodyPr spcFirstLastPara="1" wrap="square" lIns="91425" tIns="91425" rIns="91425" bIns="91425" anchor="t" anchorCtr="0">
              <a:spAutoFit/>
            </a:bodyPr>
            <a:lstStyle/>
            <a:p>
              <a:pPr marL="457200" lvl="0" indent="0" algn="l" rtl="0">
                <a:spcBef>
                  <a:spcPts val="0"/>
                </a:spcBef>
                <a:spcAft>
                  <a:spcPts val="0"/>
                </a:spcAft>
                <a:buNone/>
              </a:pPr>
              <a:endParaRPr/>
            </a:p>
          </p:txBody>
        </p:sp>
        <p:sp>
          <p:nvSpPr>
            <p:cNvPr id="917" name="Google Shape;917;p78"/>
            <p:cNvSpPr/>
            <p:nvPr/>
          </p:nvSpPr>
          <p:spPr>
            <a:xfrm>
              <a:off x="8079550" y="1665025"/>
              <a:ext cx="196800" cy="1398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918" name="Google Shape;918;p78"/>
            <p:cNvSpPr/>
            <p:nvPr/>
          </p:nvSpPr>
          <p:spPr>
            <a:xfrm>
              <a:off x="8224725" y="1998375"/>
              <a:ext cx="678900" cy="1398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919" name="Google Shape;919;p78"/>
            <p:cNvSpPr/>
            <p:nvPr/>
          </p:nvSpPr>
          <p:spPr>
            <a:xfrm>
              <a:off x="7092000" y="1576925"/>
              <a:ext cx="229500" cy="228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920" name="Google Shape;920;p78"/>
            <p:cNvSpPr txBox="1"/>
            <p:nvPr/>
          </p:nvSpPr>
          <p:spPr>
            <a:xfrm>
              <a:off x="7005400" y="1329625"/>
              <a:ext cx="3000000" cy="5388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GB" sz="2300" i="1">
                  <a:solidFill>
                    <a:schemeClr val="dk1"/>
                  </a:solidFill>
                  <a:latin typeface="Noto Sans Symbols Medium"/>
                  <a:ea typeface="Noto Sans Symbols Medium"/>
                  <a:cs typeface="Noto Sans Symbols Medium"/>
                  <a:sym typeface="Noto Sans Symbols Medium"/>
                </a:rPr>
                <a:t>η</a:t>
              </a:r>
              <a:r>
                <a:rPr lang="en-GB" sz="2300" i="1" baseline="-25000">
                  <a:solidFill>
                    <a:schemeClr val="dk1"/>
                  </a:solidFill>
                  <a:latin typeface="Calibri"/>
                  <a:ea typeface="Calibri"/>
                  <a:cs typeface="Calibri"/>
                  <a:sym typeface="Calibri"/>
                </a:rPr>
                <a:t>c</a:t>
              </a:r>
              <a:endParaRPr/>
            </a:p>
          </p:txBody>
        </p:sp>
      </p:gr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0AC93C5F-0063-47D3-5238-499353B4A658}"/>
                  </a:ext>
                </a:extLst>
              </p:cNvPr>
              <p:cNvSpPr txBox="1"/>
              <p:nvPr/>
            </p:nvSpPr>
            <p:spPr>
              <a:xfrm>
                <a:off x="340231" y="2391232"/>
                <a:ext cx="3759200" cy="640432"/>
              </a:xfrm>
              <a:prstGeom prst="rect">
                <a:avLst/>
              </a:prstGeom>
              <a:noFill/>
            </p:spPr>
            <p:txBody>
              <a:bodyPr wrap="square" lIns="0" tIns="0" rIns="0" bIns="0" rtlCol="0">
                <a:spAutoFit/>
              </a:bodyPr>
              <a:lstStyle/>
              <a:p>
                <a:r>
                  <a:rPr lang="en-GB" sz="2700" dirty="0"/>
                  <a:t> </a:t>
                </a:r>
                <a14:m>
                  <m:oMath xmlns:m="http://schemas.openxmlformats.org/officeDocument/2006/math">
                    <m:r>
                      <a:rPr lang="en-GB" sz="2700" i="1" dirty="0">
                        <a:latin typeface="Cambria Math" panose="02040503050406030204" pitchFamily="18" charset="0"/>
                        <a:ea typeface="Cambria Math" panose="02040503050406030204" pitchFamily="18" charset="0"/>
                      </a:rPr>
                      <m:t>𝛽</m:t>
                    </m:r>
                  </m:oMath>
                </a14:m>
                <a:r>
                  <a:rPr lang="en-GB" sz="2700" dirty="0"/>
                  <a:t> </a:t>
                </a:r>
                <a14:m>
                  <m:oMath xmlns:m="http://schemas.openxmlformats.org/officeDocument/2006/math">
                    <m:r>
                      <a:rPr lang="en-GB" sz="2700" i="1" dirty="0">
                        <a:latin typeface="Cambria Math" panose="02040503050406030204" pitchFamily="18" charset="0"/>
                      </a:rPr>
                      <m:t>= </m:t>
                    </m:r>
                    <m:f>
                      <m:fPr>
                        <m:ctrlPr>
                          <a:rPr lang="en-GB" sz="2700" i="1" dirty="0">
                            <a:latin typeface="Cambria Math" panose="02040503050406030204" pitchFamily="18" charset="0"/>
                          </a:rPr>
                        </m:ctrlPr>
                      </m:fPr>
                      <m:num>
                        <m:r>
                          <a:rPr lang="en-GB" sz="2700" i="1" dirty="0">
                            <a:latin typeface="Cambria Math" panose="02040503050406030204" pitchFamily="18" charset="0"/>
                          </a:rPr>
                          <m:t>1</m:t>
                        </m:r>
                      </m:num>
                      <m:den>
                        <m:r>
                          <a:rPr lang="en-GB" sz="2700" i="1" dirty="0">
                            <a:latin typeface="Cambria Math" panose="02040503050406030204" pitchFamily="18" charset="0"/>
                          </a:rPr>
                          <m:t>𝑛</m:t>
                        </m:r>
                        <m:d>
                          <m:dPr>
                            <m:ctrlPr>
                              <a:rPr lang="en-GB" sz="2700" i="1" dirty="0">
                                <a:latin typeface="Cambria Math" panose="02040503050406030204" pitchFamily="18" charset="0"/>
                              </a:rPr>
                            </m:ctrlPr>
                          </m:dPr>
                          <m:e>
                            <m:r>
                              <a:rPr lang="en-GB" sz="2700" i="1" dirty="0">
                                <a:latin typeface="Cambria Math" panose="02040503050406030204" pitchFamily="18" charset="0"/>
                                <a:ea typeface="Cambria Math" panose="02040503050406030204" pitchFamily="18" charset="0"/>
                              </a:rPr>
                              <m:t>𝜆</m:t>
                            </m:r>
                            <m:r>
                              <a:rPr lang="en-GB" sz="2700" i="1" dirty="0">
                                <a:latin typeface="Cambria Math" panose="02040503050406030204" pitchFamily="18" charset="0"/>
                                <a:ea typeface="Cambria Math" panose="02040503050406030204" pitchFamily="18" charset="0"/>
                              </a:rPr>
                              <m:t>,</m:t>
                            </m:r>
                            <m:r>
                              <a:rPr lang="en-GB" sz="2700" i="1" dirty="0">
                                <a:latin typeface="Cambria Math" panose="02040503050406030204" pitchFamily="18" charset="0"/>
                                <a:ea typeface="Cambria Math" panose="02040503050406030204" pitchFamily="18" charset="0"/>
                              </a:rPr>
                              <m:t>𝑇</m:t>
                            </m:r>
                          </m:e>
                        </m:d>
                        <m:func>
                          <m:funcPr>
                            <m:ctrlPr>
                              <a:rPr lang="en-GB" sz="2700" i="1" dirty="0">
                                <a:latin typeface="Cambria Math" panose="02040503050406030204" pitchFamily="18" charset="0"/>
                                <a:ea typeface="Cambria Math" panose="02040503050406030204" pitchFamily="18" charset="0"/>
                              </a:rPr>
                            </m:ctrlPr>
                          </m:funcPr>
                          <m:fName>
                            <m:r>
                              <a:rPr lang="en-GB" sz="2700" i="1" dirty="0">
                                <a:latin typeface="Cambria Math" panose="02040503050406030204" pitchFamily="18" charset="0"/>
                                <a:ea typeface="Cambria Math" panose="02040503050406030204" pitchFamily="18" charset="0"/>
                              </a:rPr>
                              <m:t>∙</m:t>
                            </m:r>
                            <m:r>
                              <m:rPr>
                                <m:sty m:val="p"/>
                              </m:rPr>
                              <a:rPr lang="en-GB" sz="2700" dirty="0">
                                <a:latin typeface="Cambria Math" panose="02040503050406030204" pitchFamily="18" charset="0"/>
                                <a:ea typeface="Cambria Math" panose="02040503050406030204" pitchFamily="18" charset="0"/>
                              </a:rPr>
                              <m:t>cos</m:t>
                            </m:r>
                          </m:fName>
                          <m:e>
                            <m:sSub>
                              <m:sSubPr>
                                <m:ctrlPr>
                                  <a:rPr lang="en-GB" sz="2700" i="1" dirty="0">
                                    <a:latin typeface="Cambria Math" panose="02040503050406030204" pitchFamily="18" charset="0"/>
                                    <a:ea typeface="Cambria Math" panose="02040503050406030204" pitchFamily="18" charset="0"/>
                                  </a:rPr>
                                </m:ctrlPr>
                              </m:sSubPr>
                              <m:e>
                                <m:r>
                                  <a:rPr lang="en-GB" sz="2700" i="1" dirty="0">
                                    <a:latin typeface="Cambria Math" panose="02040503050406030204" pitchFamily="18" charset="0"/>
                                    <a:ea typeface="Cambria Math" panose="02040503050406030204" pitchFamily="18" charset="0"/>
                                  </a:rPr>
                                  <m:t>𝜃</m:t>
                                </m:r>
                              </m:e>
                              <m:sub>
                                <m:r>
                                  <a:rPr lang="en-GB" sz="2700" i="1" dirty="0">
                                    <a:latin typeface="Cambria Math" panose="02040503050406030204" pitchFamily="18" charset="0"/>
                                    <a:ea typeface="Cambria Math" panose="02040503050406030204" pitchFamily="18" charset="0"/>
                                  </a:rPr>
                                  <m:t>𝑐</m:t>
                                </m:r>
                              </m:sub>
                            </m:sSub>
                          </m:e>
                        </m:func>
                      </m:den>
                    </m:f>
                  </m:oMath>
                </a14:m>
                <a:endParaRPr lang="en-GB" sz="2700" dirty="0"/>
              </a:p>
            </p:txBody>
          </p:sp>
        </mc:Choice>
        <mc:Fallback xmlns="">
          <p:sp>
            <p:nvSpPr>
              <p:cNvPr id="2" name="TextBox 1">
                <a:extLst>
                  <a:ext uri="{FF2B5EF4-FFF2-40B4-BE49-F238E27FC236}">
                    <a16:creationId xmlns:a16="http://schemas.microsoft.com/office/drawing/2014/main" id="{0AC93C5F-0063-47D3-5238-499353B4A658}"/>
                  </a:ext>
                </a:extLst>
              </p:cNvPr>
              <p:cNvSpPr txBox="1">
                <a:spLocks noRot="1" noChangeAspect="1" noMove="1" noResize="1" noEditPoints="1" noAdjustHandles="1" noChangeArrowheads="1" noChangeShapeType="1" noTextEdit="1"/>
              </p:cNvSpPr>
              <p:nvPr/>
            </p:nvSpPr>
            <p:spPr>
              <a:xfrm>
                <a:off x="340231" y="2391232"/>
                <a:ext cx="3759200" cy="640432"/>
              </a:xfrm>
              <a:prstGeom prst="rect">
                <a:avLst/>
              </a:prstGeom>
              <a:blipFill>
                <a:blip r:embed="rId5"/>
                <a:stretch>
                  <a:fillRect/>
                </a:stretch>
              </a:blipFill>
            </p:spPr>
            <p:txBody>
              <a:bodyPr/>
              <a:lstStyle/>
              <a:p>
                <a:r>
                  <a:rPr lang="en-US">
                    <a:noFill/>
                  </a:rPr>
                  <a:t> </a:t>
                </a:r>
              </a:p>
            </p:txBody>
          </p:sp>
        </mc:Fallback>
      </mc:AlternateContent>
      <p:pic>
        <p:nvPicPr>
          <p:cNvPr id="4" name="Google Shape;922;p78">
            <a:extLst>
              <a:ext uri="{FF2B5EF4-FFF2-40B4-BE49-F238E27FC236}">
                <a16:creationId xmlns:a16="http://schemas.microsoft.com/office/drawing/2014/main" id="{F2EFEB38-2919-705C-4E38-CF2F36D1FA8D}"/>
              </a:ext>
            </a:extLst>
          </p:cNvPr>
          <p:cNvPicPr preferRelativeResize="0"/>
          <p:nvPr/>
        </p:nvPicPr>
        <p:blipFill>
          <a:blip r:embed="rId6">
            <a:alphaModFix/>
          </a:blip>
          <a:stretch>
            <a:fillRect/>
          </a:stretch>
        </p:blipFill>
        <p:spPr>
          <a:xfrm>
            <a:off x="3875155" y="4986250"/>
            <a:ext cx="1462300" cy="1871750"/>
          </a:xfrm>
          <a:prstGeom prst="rect">
            <a:avLst/>
          </a:prstGeom>
          <a:noFill/>
          <a:ln w="9525" cap="flat" cmpd="sng">
            <a:solidFill>
              <a:schemeClr val="dk2"/>
            </a:solidFill>
            <a:prstDash val="solid"/>
            <a:round/>
            <a:headEnd type="none" w="sm" len="sm"/>
            <a:tailEnd type="none" w="sm" len="sm"/>
          </a:ln>
        </p:spPr>
      </p:pic>
    </p:spTree>
    <p:extLst>
      <p:ext uri="{BB962C8B-B14F-4D97-AF65-F5344CB8AC3E}">
        <p14:creationId xmlns:p14="http://schemas.microsoft.com/office/powerpoint/2010/main" val="499572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0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0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1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1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8" grpId="0"/>
      <p:bldP spid="909" grpId="0" animBg="1"/>
      <p:bldP spid="910" grpId="0" animBg="1"/>
      <p:bldP spid="911" grpId="0"/>
      <p:bldP spid="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926"/>
        <p:cNvGrpSpPr/>
        <p:nvPr/>
      </p:nvGrpSpPr>
      <p:grpSpPr>
        <a:xfrm>
          <a:off x="0" y="0"/>
          <a:ext cx="0" cy="0"/>
          <a:chOff x="0" y="0"/>
          <a:chExt cx="0" cy="0"/>
        </a:xfrm>
      </p:grpSpPr>
      <p:pic>
        <p:nvPicPr>
          <p:cNvPr id="927" name="Google Shape;927;p79"/>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928" name="Google Shape;928;p79"/>
          <p:cNvSpPr txBox="1"/>
          <p:nvPr/>
        </p:nvSpPr>
        <p:spPr>
          <a:xfrm>
            <a:off x="684596" y="825706"/>
            <a:ext cx="7772400" cy="954067"/>
          </a:xfrm>
          <a:prstGeom prst="rect">
            <a:avLst/>
          </a:prstGeom>
          <a:noFill/>
          <a:ln>
            <a:noFill/>
          </a:ln>
        </p:spPr>
        <p:txBody>
          <a:bodyPr spcFirstLastPara="1" wrap="square" lIns="91425" tIns="45700" rIns="91425" bIns="45700" anchor="t" anchorCtr="0">
            <a:spAutoFit/>
          </a:bodyPr>
          <a:lstStyle/>
          <a:p>
            <a:pPr algn="ctr">
              <a:buSzPts val="2400"/>
            </a:pPr>
            <a:r>
              <a:rPr lang="en-GB" sz="3200" b="1" i="0" strike="noStrike" cap="none" dirty="0">
                <a:solidFill>
                  <a:schemeClr val="dk1"/>
                </a:solidFill>
                <a:latin typeface="Calibri"/>
                <a:ea typeface="Calibri"/>
                <a:cs typeface="Calibri"/>
                <a:sym typeface="Calibri"/>
              </a:rPr>
              <a:t>A</a:t>
            </a:r>
            <a:r>
              <a:rPr lang="en-GB" sz="3200" b="1" dirty="0">
                <a:solidFill>
                  <a:schemeClr val="dk1"/>
                </a:solidFill>
                <a:latin typeface="Calibri"/>
                <a:ea typeface="Calibri"/>
                <a:cs typeface="Calibri"/>
                <a:sym typeface="Calibri"/>
              </a:rPr>
              <a:t>ngular resolution :</a:t>
            </a:r>
          </a:p>
          <a:p>
            <a:pPr marL="0" marR="0" lvl="0" indent="0" algn="ctr" rtl="0">
              <a:lnSpc>
                <a:spcPct val="100000"/>
              </a:lnSpc>
              <a:spcBef>
                <a:spcPts val="0"/>
              </a:spcBef>
              <a:spcAft>
                <a:spcPts val="0"/>
              </a:spcAft>
              <a:buClr>
                <a:srgbClr val="000000"/>
              </a:buClr>
              <a:buSzPts val="2400"/>
              <a:buFont typeface="Arial"/>
              <a:buNone/>
            </a:pPr>
            <a:r>
              <a:rPr lang="en-GB" sz="2400" dirty="0">
                <a:solidFill>
                  <a:schemeClr val="dk1"/>
                </a:solidFill>
                <a:latin typeface="Calibri"/>
                <a:ea typeface="Calibri"/>
                <a:cs typeface="Calibri"/>
                <a:sym typeface="Calibri"/>
              </a:rPr>
              <a:t>Geometric Error</a:t>
            </a:r>
            <a:endParaRPr sz="2400" dirty="0">
              <a:solidFill>
                <a:schemeClr val="dk1"/>
              </a:solidFill>
              <a:latin typeface="Calibri"/>
              <a:ea typeface="Calibri"/>
              <a:cs typeface="Calibri"/>
              <a:sym typeface="Calibri"/>
            </a:endParaRPr>
          </a:p>
        </p:txBody>
      </p:sp>
      <p:sp>
        <p:nvSpPr>
          <p:cNvPr id="929" name="Google Shape;929;p79"/>
          <p:cNvSpPr txBox="1"/>
          <p:nvPr/>
        </p:nvSpPr>
        <p:spPr>
          <a:xfrm>
            <a:off x="257175" y="1556266"/>
            <a:ext cx="77724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931" name="Google Shape;931;p79"/>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34</a:t>
            </a:fld>
            <a:endParaRPr sz="1200" b="0" i="0" u="none" strike="noStrike" cap="none">
              <a:solidFill>
                <a:srgbClr val="898989"/>
              </a:solidFill>
              <a:latin typeface="Arial"/>
              <a:ea typeface="Arial"/>
              <a:cs typeface="Arial"/>
              <a:sym typeface="Arial"/>
            </a:endParaRPr>
          </a:p>
        </p:txBody>
      </p:sp>
      <p:pic>
        <p:nvPicPr>
          <p:cNvPr id="932" name="Google Shape;932;p79"/>
          <p:cNvPicPr preferRelativeResize="0"/>
          <p:nvPr/>
        </p:nvPicPr>
        <p:blipFill rotWithShape="1">
          <a:blip r:embed="rId4">
            <a:alphaModFix/>
          </a:blip>
          <a:srcRect t="23529"/>
          <a:stretch/>
        </p:blipFill>
        <p:spPr>
          <a:xfrm>
            <a:off x="7082118" y="1555900"/>
            <a:ext cx="1531480" cy="2829876"/>
          </a:xfrm>
          <a:prstGeom prst="rect">
            <a:avLst/>
          </a:prstGeom>
          <a:noFill/>
          <a:ln>
            <a:noFill/>
          </a:ln>
        </p:spPr>
      </p:pic>
      <p:sp>
        <p:nvSpPr>
          <p:cNvPr id="933" name="Google Shape;933;p79"/>
          <p:cNvSpPr txBox="1"/>
          <p:nvPr/>
        </p:nvSpPr>
        <p:spPr>
          <a:xfrm>
            <a:off x="0" y="0"/>
            <a:ext cx="9144000" cy="723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a:solidFill>
                  <a:srgbClr val="FF0000"/>
                </a:solidFill>
                <a:latin typeface="Calibri"/>
                <a:ea typeface="Calibri"/>
                <a:cs typeface="Calibri"/>
                <a:sym typeface="Calibri"/>
              </a:rPr>
              <a:t>Current PID algorithm in the HMPID</a:t>
            </a:r>
            <a:endParaRPr sz="700">
              <a:solidFill>
                <a:schemeClr val="dk1"/>
              </a:solidFill>
            </a:endParaRPr>
          </a:p>
          <a:p>
            <a:pPr marL="0" lvl="0" indent="0" algn="ctr" rtl="0">
              <a:spcBef>
                <a:spcPts val="0"/>
              </a:spcBef>
              <a:spcAft>
                <a:spcPts val="0"/>
              </a:spcAft>
              <a:buClr>
                <a:schemeClr val="dk1"/>
              </a:buClr>
              <a:buSzPts val="1100"/>
              <a:buFont typeface="Arial"/>
              <a:buNone/>
            </a:pPr>
            <a:r>
              <a:rPr lang="en-GB" sz="1600">
                <a:solidFill>
                  <a:schemeClr val="dk1"/>
                </a:solidFill>
                <a:latin typeface="Calibri"/>
                <a:ea typeface="Calibri"/>
                <a:cs typeface="Calibri"/>
                <a:sym typeface="Calibri"/>
              </a:rPr>
              <a:t>Hough Transform Method </a:t>
            </a:r>
            <a:endParaRPr sz="3200">
              <a:solidFill>
                <a:srgbClr val="FF0000"/>
              </a:solidFill>
              <a:latin typeface="Calibri"/>
              <a:ea typeface="Calibri"/>
              <a:cs typeface="Calibri"/>
              <a:sym typeface="Calibri"/>
            </a:endParaRPr>
          </a:p>
        </p:txBody>
      </p:sp>
      <p:cxnSp>
        <p:nvCxnSpPr>
          <p:cNvPr id="934" name="Google Shape;934;p79"/>
          <p:cNvCxnSpPr/>
          <p:nvPr/>
        </p:nvCxnSpPr>
        <p:spPr>
          <a:xfrm>
            <a:off x="285200" y="752700"/>
            <a:ext cx="7848600" cy="0"/>
          </a:xfrm>
          <a:prstGeom prst="straightConnector1">
            <a:avLst/>
          </a:prstGeom>
          <a:noFill/>
          <a:ln w="44450" cap="flat" cmpd="sng">
            <a:solidFill>
              <a:srgbClr val="FF0000"/>
            </a:solidFill>
            <a:prstDash val="solid"/>
            <a:round/>
            <a:headEnd type="none" w="sm" len="sm"/>
            <a:tailEnd type="none" w="sm" len="sm"/>
          </a:ln>
        </p:spPr>
      </p:cxnSp>
      <p:sp>
        <p:nvSpPr>
          <p:cNvPr id="935" name="Google Shape;935;p79"/>
          <p:cNvSpPr txBox="1"/>
          <p:nvPr/>
        </p:nvSpPr>
        <p:spPr>
          <a:xfrm>
            <a:off x="530402" y="2151983"/>
            <a:ext cx="6551716" cy="73863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dirty="0"/>
              <a:t>Unknown emission point of Cherenkov photons in the radiator, assumed to happen in the middle of the radiator width. </a:t>
            </a:r>
            <a:endParaRPr sz="1800" dirty="0"/>
          </a:p>
        </p:txBody>
      </p:sp>
      <p:pic>
        <p:nvPicPr>
          <p:cNvPr id="937" name="Google Shape;937;p79"/>
          <p:cNvPicPr preferRelativeResize="0"/>
          <p:nvPr/>
        </p:nvPicPr>
        <p:blipFill rotWithShape="1">
          <a:blip r:embed="rId5">
            <a:alphaModFix/>
          </a:blip>
          <a:srcRect l="17829" t="35905" r="74118"/>
          <a:stretch/>
        </p:blipFill>
        <p:spPr>
          <a:xfrm>
            <a:off x="3860801" y="5041625"/>
            <a:ext cx="711776" cy="1816375"/>
          </a:xfrm>
          <a:prstGeom prst="rect">
            <a:avLst/>
          </a:prstGeom>
          <a:noFill/>
          <a:ln w="9525" cap="flat" cmpd="sng">
            <a:solidFill>
              <a:schemeClr val="dk2"/>
            </a:solidFill>
            <a:prstDash val="solid"/>
            <a:round/>
            <a:headEnd type="none" w="sm" len="sm"/>
            <a:tailEnd type="none" w="sm" len="sm"/>
          </a:ln>
        </p:spPr>
      </p:pic>
      <p:pic>
        <p:nvPicPr>
          <p:cNvPr id="938" name="Google Shape;938;p79"/>
          <p:cNvPicPr preferRelativeResize="0"/>
          <p:nvPr/>
        </p:nvPicPr>
        <p:blipFill rotWithShape="1">
          <a:blip r:embed="rId5">
            <a:alphaModFix/>
          </a:blip>
          <a:srcRect l="37681" t="35905" r="52693"/>
          <a:stretch/>
        </p:blipFill>
        <p:spPr>
          <a:xfrm>
            <a:off x="4574726" y="5041625"/>
            <a:ext cx="850800" cy="1816375"/>
          </a:xfrm>
          <a:prstGeom prst="rect">
            <a:avLst/>
          </a:prstGeom>
          <a:noFill/>
          <a:ln w="9525" cap="flat" cmpd="sng">
            <a:solidFill>
              <a:schemeClr val="dk2"/>
            </a:solidFill>
            <a:prstDash val="solid"/>
            <a:round/>
            <a:headEnd type="none" w="sm" len="sm"/>
            <a:tailEnd type="none" w="sm" len="sm"/>
          </a:ln>
        </p:spPr>
      </p:pic>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E7BE62EE-8DE7-8AEA-C06F-C4B6A3AD3B31}"/>
                  </a:ext>
                </a:extLst>
              </p:cNvPr>
              <p:cNvSpPr txBox="1"/>
              <p:nvPr/>
            </p:nvSpPr>
            <p:spPr>
              <a:xfrm>
                <a:off x="2170820" y="3357749"/>
                <a:ext cx="4581236" cy="93391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2400" i="1" smtClean="0">
                              <a:latin typeface="Cambria Math" panose="02040503050406030204" pitchFamily="18" charset="0"/>
                              <a:ea typeface="Cambria Math" panose="02040503050406030204" pitchFamily="18" charset="0"/>
                            </a:rPr>
                          </m:ctrlPr>
                        </m:sSubPr>
                        <m:e>
                          <m:r>
                            <a:rPr lang="en-GB" sz="2400" i="1">
                              <a:latin typeface="Cambria Math" panose="02040503050406030204" pitchFamily="18" charset="0"/>
                              <a:ea typeface="Cambria Math" panose="02040503050406030204" pitchFamily="18" charset="0"/>
                            </a:rPr>
                            <m:t>𝜎</m:t>
                          </m:r>
                        </m:e>
                        <m:sub>
                          <m:r>
                            <a:rPr lang="en-GB" sz="2400" i="1">
                              <a:latin typeface="Cambria Math" panose="02040503050406030204" pitchFamily="18" charset="0"/>
                              <a:ea typeface="Cambria Math" panose="02040503050406030204" pitchFamily="18" charset="0"/>
                            </a:rPr>
                            <m:t>𝑅𝑊</m:t>
                          </m:r>
                        </m:sub>
                      </m:sSub>
                      <m:r>
                        <a:rPr lang="en-GB" sz="2400" i="1">
                          <a:latin typeface="Cambria Math" panose="02040503050406030204" pitchFamily="18" charset="0"/>
                          <a:ea typeface="Cambria Math" panose="02040503050406030204" pitchFamily="18" charset="0"/>
                        </a:rPr>
                        <m:t>=  </m:t>
                      </m:r>
                      <m:f>
                        <m:fPr>
                          <m:ctrlPr>
                            <a:rPr lang="en-GB" sz="2400" i="1">
                              <a:latin typeface="Cambria Math" panose="02040503050406030204" pitchFamily="18" charset="0"/>
                              <a:ea typeface="Cambria Math" panose="02040503050406030204" pitchFamily="18" charset="0"/>
                            </a:rPr>
                          </m:ctrlPr>
                        </m:fPr>
                        <m:num>
                          <m:r>
                            <a:rPr lang="en-GB" sz="2400" i="1">
                              <a:latin typeface="Cambria Math" panose="02040503050406030204" pitchFamily="18" charset="0"/>
                              <a:ea typeface="Cambria Math" panose="02040503050406030204" pitchFamily="18" charset="0"/>
                            </a:rPr>
                            <m:t>𝑟𝑊</m:t>
                          </m:r>
                        </m:num>
                        <m:den>
                          <m:rad>
                            <m:radPr>
                              <m:degHide m:val="on"/>
                              <m:ctrlPr>
                                <a:rPr lang="en-GB" sz="2400" i="1">
                                  <a:latin typeface="Cambria Math" panose="02040503050406030204" pitchFamily="18" charset="0"/>
                                  <a:ea typeface="Cambria Math" panose="02040503050406030204" pitchFamily="18" charset="0"/>
                                </a:rPr>
                              </m:ctrlPr>
                            </m:radPr>
                            <m:deg/>
                            <m:e>
                              <m:r>
                                <a:rPr lang="en-GB" sz="2400" i="1">
                                  <a:latin typeface="Cambria Math" panose="02040503050406030204" pitchFamily="18" charset="0"/>
                                  <a:ea typeface="Cambria Math" panose="02040503050406030204" pitchFamily="18" charset="0"/>
                                </a:rPr>
                                <m:t>12</m:t>
                              </m:r>
                            </m:e>
                          </m:rad>
                          <m:r>
                            <a:rPr lang="en-GB" sz="2400" i="1">
                              <a:latin typeface="Cambria Math" panose="02040503050406030204" pitchFamily="18" charset="0"/>
                              <a:ea typeface="Cambria Math" panose="02040503050406030204" pitchFamily="18" charset="0"/>
                            </a:rPr>
                            <m:t> </m:t>
                          </m:r>
                          <m:func>
                            <m:funcPr>
                              <m:ctrlPr>
                                <a:rPr lang="en-GB" sz="2400" i="1">
                                  <a:latin typeface="Cambria Math" panose="02040503050406030204" pitchFamily="18" charset="0"/>
                                  <a:ea typeface="Cambria Math" panose="02040503050406030204" pitchFamily="18" charset="0"/>
                                </a:rPr>
                              </m:ctrlPr>
                            </m:funcPr>
                            <m:fName>
                              <m:r>
                                <m:rPr>
                                  <m:sty m:val="p"/>
                                </m:rPr>
                                <a:rPr lang="en-GB" sz="2400">
                                  <a:latin typeface="Cambria Math" panose="02040503050406030204" pitchFamily="18" charset="0"/>
                                  <a:ea typeface="Cambria Math" panose="02040503050406030204" pitchFamily="18" charset="0"/>
                                </a:rPr>
                                <m:t>cos</m:t>
                              </m:r>
                            </m:fName>
                            <m:e>
                              <m:sSub>
                                <m:sSubPr>
                                  <m:ctrlPr>
                                    <a:rPr lang="en-GB" sz="2400" i="1">
                                      <a:latin typeface="Cambria Math" panose="02040503050406030204" pitchFamily="18" charset="0"/>
                                      <a:ea typeface="Cambria Math" panose="02040503050406030204" pitchFamily="18" charset="0"/>
                                    </a:rPr>
                                  </m:ctrlPr>
                                </m:sSubPr>
                                <m:e>
                                  <m:r>
                                    <a:rPr lang="en-GB" sz="2400" i="1">
                                      <a:latin typeface="Cambria Math" panose="02040503050406030204" pitchFamily="18" charset="0"/>
                                      <a:ea typeface="Cambria Math" panose="02040503050406030204" pitchFamily="18" charset="0"/>
                                    </a:rPr>
                                    <m:t>𝜃</m:t>
                                  </m:r>
                                </m:e>
                                <m:sub>
                                  <m:r>
                                    <a:rPr lang="en-US" sz="2400" b="0" i="1" smtClean="0">
                                      <a:latin typeface="Cambria Math" panose="02040503050406030204" pitchFamily="18" charset="0"/>
                                      <a:ea typeface="Cambria Math" panose="02040503050406030204" pitchFamily="18" charset="0"/>
                                    </a:rPr>
                                    <m:t>𝑝</m:t>
                                  </m:r>
                                </m:sub>
                              </m:sSub>
                            </m:e>
                          </m:func>
                        </m:den>
                      </m:f>
                    </m:oMath>
                  </m:oMathPara>
                </a14:m>
                <a:endParaRPr lang="en-GB" sz="2400" dirty="0"/>
              </a:p>
            </p:txBody>
          </p:sp>
        </mc:Choice>
        <mc:Fallback xmlns="">
          <p:sp>
            <p:nvSpPr>
              <p:cNvPr id="3" name="TextBox 2">
                <a:extLst>
                  <a:ext uri="{FF2B5EF4-FFF2-40B4-BE49-F238E27FC236}">
                    <a16:creationId xmlns:a16="http://schemas.microsoft.com/office/drawing/2014/main" id="{E7BE62EE-8DE7-8AEA-C06F-C4B6A3AD3B31}"/>
                  </a:ext>
                </a:extLst>
              </p:cNvPr>
              <p:cNvSpPr txBox="1">
                <a:spLocks noRot="1" noChangeAspect="1" noMove="1" noResize="1" noEditPoints="1" noAdjustHandles="1" noChangeArrowheads="1" noChangeShapeType="1" noTextEdit="1"/>
              </p:cNvSpPr>
              <p:nvPr/>
            </p:nvSpPr>
            <p:spPr>
              <a:xfrm>
                <a:off x="2170820" y="3357749"/>
                <a:ext cx="4581236" cy="933910"/>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3207E649-6E1F-6DF7-CC34-066DE3352A12}"/>
                  </a:ext>
                </a:extLst>
              </p:cNvPr>
              <p:cNvSpPr txBox="1"/>
              <p:nvPr/>
            </p:nvSpPr>
            <p:spPr>
              <a:xfrm>
                <a:off x="-710366" y="3588967"/>
                <a:ext cx="5037666" cy="43088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2200" i="1">
                              <a:latin typeface="Cambria Math" panose="02040503050406030204" pitchFamily="18" charset="0"/>
                            </a:rPr>
                          </m:ctrlPr>
                        </m:sSubPr>
                        <m:e>
                          <m:r>
                            <a:rPr lang="en-GB" sz="2200" i="1">
                              <a:latin typeface="Cambria Math" panose="02040503050406030204" pitchFamily="18" charset="0"/>
                            </a:rPr>
                            <m:t>𝑋</m:t>
                          </m:r>
                        </m:e>
                        <m:sub>
                          <m:r>
                            <a:rPr lang="en-GB" sz="2200" i="1">
                              <a:latin typeface="Cambria Math" panose="02040503050406030204" pitchFamily="18" charset="0"/>
                            </a:rPr>
                            <m:t>𝑅𝑊</m:t>
                          </m:r>
                        </m:sub>
                      </m:sSub>
                      <m:r>
                        <a:rPr lang="en-GB" sz="2200" i="1">
                          <a:latin typeface="Cambria Math" panose="02040503050406030204" pitchFamily="18" charset="0"/>
                        </a:rPr>
                        <m:t> </m:t>
                      </m:r>
                      <m:r>
                        <a:rPr lang="en-GB" sz="2200" i="1">
                          <a:latin typeface="Cambria Math" panose="02040503050406030204" pitchFamily="18" charset="0"/>
                          <a:ea typeface="Cambria Math" panose="02040503050406030204" pitchFamily="18" charset="0"/>
                        </a:rPr>
                        <m:t>~ </m:t>
                      </m:r>
                      <m:r>
                        <a:rPr lang="en-GB" sz="2200" i="1">
                          <a:latin typeface="Cambria Math" panose="02040503050406030204" pitchFamily="18" charset="0"/>
                          <a:ea typeface="Cambria Math" panose="02040503050406030204" pitchFamily="18" charset="0"/>
                        </a:rPr>
                        <m:t>𝑈</m:t>
                      </m:r>
                      <m:r>
                        <a:rPr lang="en-GB" sz="2200" i="1">
                          <a:latin typeface="Cambria Math" panose="02040503050406030204" pitchFamily="18" charset="0"/>
                          <a:ea typeface="Cambria Math" panose="02040503050406030204" pitchFamily="18" charset="0"/>
                        </a:rPr>
                        <m:t> (</m:t>
                      </m:r>
                      <m:r>
                        <a:rPr lang="en-GB" sz="2200" i="1">
                          <a:latin typeface="Cambria Math" panose="02040503050406030204" pitchFamily="18" charset="0"/>
                          <a:ea typeface="Cambria Math" panose="02040503050406030204" pitchFamily="18" charset="0"/>
                        </a:rPr>
                        <m:t>0</m:t>
                      </m:r>
                      <m:r>
                        <a:rPr lang="en-GB" sz="2200" i="1">
                          <a:latin typeface="Cambria Math" panose="02040503050406030204" pitchFamily="18" charset="0"/>
                          <a:ea typeface="Cambria Math" panose="02040503050406030204" pitchFamily="18" charset="0"/>
                        </a:rPr>
                        <m:t>,</m:t>
                      </m:r>
                      <m:r>
                        <a:rPr lang="en-GB" sz="2200" i="1" dirty="0">
                          <a:latin typeface="Cambria Math" panose="02040503050406030204" pitchFamily="18" charset="0"/>
                          <a:ea typeface="Cambria Math" panose="02040503050406030204" pitchFamily="18" charset="0"/>
                        </a:rPr>
                        <m:t>𝑟𝑊</m:t>
                      </m:r>
                      <m:r>
                        <a:rPr lang="en-GB" sz="2200" i="1">
                          <a:latin typeface="Cambria Math" panose="02040503050406030204" pitchFamily="18" charset="0"/>
                          <a:ea typeface="Cambria Math" panose="02040503050406030204" pitchFamily="18" charset="0"/>
                        </a:rPr>
                        <m:t>)</m:t>
                      </m:r>
                    </m:oMath>
                  </m:oMathPara>
                </a14:m>
                <a:endParaRPr lang="en-GB" sz="2200" dirty="0"/>
              </a:p>
            </p:txBody>
          </p:sp>
        </mc:Choice>
        <mc:Fallback xmlns="">
          <p:sp>
            <p:nvSpPr>
              <p:cNvPr id="4" name="TextBox 3">
                <a:extLst>
                  <a:ext uri="{FF2B5EF4-FFF2-40B4-BE49-F238E27FC236}">
                    <a16:creationId xmlns:a16="http://schemas.microsoft.com/office/drawing/2014/main" id="{3207E649-6E1F-6DF7-CC34-066DE3352A12}"/>
                  </a:ext>
                </a:extLst>
              </p:cNvPr>
              <p:cNvSpPr txBox="1">
                <a:spLocks noRot="1" noChangeAspect="1" noMove="1" noResize="1" noEditPoints="1" noAdjustHandles="1" noChangeArrowheads="1" noChangeShapeType="1" noTextEdit="1"/>
              </p:cNvSpPr>
              <p:nvPr/>
            </p:nvSpPr>
            <p:spPr>
              <a:xfrm>
                <a:off x="-710366" y="3588967"/>
                <a:ext cx="5037666" cy="430887"/>
              </a:xfrm>
              <a:prstGeom prst="rect">
                <a:avLst/>
              </a:prstGeom>
              <a:blipFill>
                <a:blip r:embed="rId7"/>
                <a:stretch>
                  <a:fillRect b="-20000"/>
                </a:stretch>
              </a:blipFill>
            </p:spPr>
            <p:txBody>
              <a:bodyPr/>
              <a:lstStyle/>
              <a:p>
                <a:r>
                  <a:rPr lang="en-US">
                    <a:noFill/>
                  </a:rPr>
                  <a:t> </a:t>
                </a:r>
              </a:p>
            </p:txBody>
          </p:sp>
        </mc:Fallback>
      </mc:AlternateContent>
      <p:sp>
        <p:nvSpPr>
          <p:cNvPr id="6" name="TextBox 5">
            <a:extLst>
              <a:ext uri="{FF2B5EF4-FFF2-40B4-BE49-F238E27FC236}">
                <a16:creationId xmlns:a16="http://schemas.microsoft.com/office/drawing/2014/main" id="{283E0B27-652F-E2ED-D53F-606C4063204D}"/>
              </a:ext>
            </a:extLst>
          </p:cNvPr>
          <p:cNvSpPr txBox="1"/>
          <p:nvPr/>
        </p:nvSpPr>
        <p:spPr>
          <a:xfrm>
            <a:off x="530402" y="3098944"/>
            <a:ext cx="4572000" cy="369332"/>
          </a:xfrm>
          <a:prstGeom prst="rect">
            <a:avLst/>
          </a:prstGeom>
          <a:noFill/>
        </p:spPr>
        <p:txBody>
          <a:bodyPr wrap="square">
            <a:spAutoFit/>
          </a:bodyPr>
          <a:lstStyle/>
          <a:p>
            <a:pPr marL="0" lvl="0" indent="0" algn="l" rtl="0">
              <a:spcBef>
                <a:spcPts val="0"/>
              </a:spcBef>
              <a:spcAft>
                <a:spcPts val="0"/>
              </a:spcAft>
              <a:buNone/>
            </a:pPr>
            <a:r>
              <a:rPr lang="en-US" sz="1800" dirty="0"/>
              <a:t>Uniform distribution of emission point </a:t>
            </a:r>
          </a:p>
        </p:txBody>
      </p:sp>
    </p:spTree>
    <p:extLst>
      <p:ext uri="{BB962C8B-B14F-4D97-AF65-F5344CB8AC3E}">
        <p14:creationId xmlns:p14="http://schemas.microsoft.com/office/powerpoint/2010/main" val="2260960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3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3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938"/>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9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5" grpId="0"/>
      <p:bldP spid="3" grpId="0"/>
      <p:bldP spid="4" grpId="0"/>
      <p:bldP spid="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942"/>
        <p:cNvGrpSpPr/>
        <p:nvPr/>
      </p:nvGrpSpPr>
      <p:grpSpPr>
        <a:xfrm>
          <a:off x="0" y="0"/>
          <a:ext cx="0" cy="0"/>
          <a:chOff x="0" y="0"/>
          <a:chExt cx="0" cy="0"/>
        </a:xfrm>
      </p:grpSpPr>
      <p:pic>
        <p:nvPicPr>
          <p:cNvPr id="944" name="Google Shape;944;p80"/>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945" name="Google Shape;945;p80"/>
          <p:cNvSpPr txBox="1"/>
          <p:nvPr/>
        </p:nvSpPr>
        <p:spPr>
          <a:xfrm>
            <a:off x="684596" y="825706"/>
            <a:ext cx="7772400" cy="954067"/>
          </a:xfrm>
          <a:prstGeom prst="rect">
            <a:avLst/>
          </a:prstGeom>
          <a:noFill/>
          <a:ln>
            <a:noFill/>
          </a:ln>
        </p:spPr>
        <p:txBody>
          <a:bodyPr spcFirstLastPara="1" wrap="square" lIns="91425" tIns="45700" rIns="91425" bIns="45700" anchor="t" anchorCtr="0">
            <a:spAutoFit/>
          </a:bodyPr>
          <a:lstStyle/>
          <a:p>
            <a:pPr algn="ctr">
              <a:buSzPts val="2400"/>
            </a:pPr>
            <a:r>
              <a:rPr lang="en-GB" sz="3200" b="1" i="0" strike="noStrike" cap="none" dirty="0">
                <a:solidFill>
                  <a:schemeClr val="dk1"/>
                </a:solidFill>
                <a:latin typeface="Calibri"/>
                <a:ea typeface="Calibri"/>
                <a:cs typeface="Calibri"/>
                <a:sym typeface="Calibri"/>
              </a:rPr>
              <a:t>A</a:t>
            </a:r>
            <a:r>
              <a:rPr lang="en-GB" sz="3200" b="1" dirty="0">
                <a:solidFill>
                  <a:schemeClr val="dk1"/>
                </a:solidFill>
                <a:latin typeface="Calibri"/>
                <a:ea typeface="Calibri"/>
                <a:cs typeface="Calibri"/>
                <a:sym typeface="Calibri"/>
              </a:rPr>
              <a:t>ngular resolution :</a:t>
            </a:r>
          </a:p>
          <a:p>
            <a:pPr marL="0" marR="0" lvl="0" indent="0" algn="ctr" rtl="0">
              <a:lnSpc>
                <a:spcPct val="100000"/>
              </a:lnSpc>
              <a:spcBef>
                <a:spcPts val="0"/>
              </a:spcBef>
              <a:spcAft>
                <a:spcPts val="0"/>
              </a:spcAft>
              <a:buClr>
                <a:srgbClr val="000000"/>
              </a:buClr>
              <a:buSzPts val="2400"/>
              <a:buFont typeface="Arial"/>
              <a:buNone/>
            </a:pPr>
            <a:r>
              <a:rPr lang="en-GB" sz="2400" dirty="0">
                <a:solidFill>
                  <a:schemeClr val="dk1"/>
                </a:solidFill>
                <a:latin typeface="Calibri"/>
                <a:ea typeface="Calibri"/>
                <a:cs typeface="Calibri"/>
                <a:sym typeface="Calibri"/>
              </a:rPr>
              <a:t>Localization  error</a:t>
            </a:r>
            <a:endParaRPr sz="1400" i="0" strike="noStrike" cap="none" dirty="0">
              <a:solidFill>
                <a:srgbClr val="000000"/>
              </a:solidFill>
            </a:endParaRPr>
          </a:p>
        </p:txBody>
      </p:sp>
      <p:sp>
        <p:nvSpPr>
          <p:cNvPr id="946" name="Google Shape;946;p80"/>
          <p:cNvSpPr txBox="1"/>
          <p:nvPr/>
        </p:nvSpPr>
        <p:spPr>
          <a:xfrm>
            <a:off x="257175" y="1556266"/>
            <a:ext cx="77724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948" name="Google Shape;948;p80"/>
          <p:cNvSpPr txBox="1"/>
          <p:nvPr/>
        </p:nvSpPr>
        <p:spPr>
          <a:xfrm>
            <a:off x="844575" y="3268447"/>
            <a:ext cx="6597600" cy="3849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2000"/>
              <a:buFont typeface="Arial"/>
              <a:buNone/>
            </a:pPr>
            <a:endParaRPr sz="1300" b="0" i="0" u="none" strike="noStrike" cap="none">
              <a:solidFill>
                <a:srgbClr val="000000"/>
              </a:solidFill>
              <a:latin typeface="Arial"/>
              <a:ea typeface="Arial"/>
              <a:cs typeface="Arial"/>
              <a:sym typeface="Arial"/>
            </a:endParaRPr>
          </a:p>
        </p:txBody>
      </p:sp>
      <p:sp>
        <p:nvSpPr>
          <p:cNvPr id="949" name="Google Shape;949;p80"/>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35</a:t>
            </a:fld>
            <a:endParaRPr sz="1200" b="0" i="0" u="none" strike="noStrike" cap="none">
              <a:solidFill>
                <a:srgbClr val="898989"/>
              </a:solidFill>
              <a:latin typeface="Arial"/>
              <a:ea typeface="Arial"/>
              <a:cs typeface="Arial"/>
              <a:sym typeface="Arial"/>
            </a:endParaRPr>
          </a:p>
        </p:txBody>
      </p:sp>
      <p:pic>
        <p:nvPicPr>
          <p:cNvPr id="950" name="Google Shape;950;p80"/>
          <p:cNvPicPr preferRelativeResize="0"/>
          <p:nvPr/>
        </p:nvPicPr>
        <p:blipFill rotWithShape="1">
          <a:blip r:embed="rId4">
            <a:alphaModFix/>
          </a:blip>
          <a:srcRect t="25299" b="64556"/>
          <a:stretch/>
        </p:blipFill>
        <p:spPr>
          <a:xfrm>
            <a:off x="516362" y="2994461"/>
            <a:ext cx="8113675" cy="492600"/>
          </a:xfrm>
          <a:prstGeom prst="rect">
            <a:avLst/>
          </a:prstGeom>
          <a:noFill/>
          <a:ln>
            <a:noFill/>
          </a:ln>
        </p:spPr>
      </p:pic>
      <p:sp>
        <p:nvSpPr>
          <p:cNvPr id="951" name="Google Shape;951;p80"/>
          <p:cNvSpPr txBox="1"/>
          <p:nvPr/>
        </p:nvSpPr>
        <p:spPr>
          <a:xfrm>
            <a:off x="0" y="0"/>
            <a:ext cx="9144000" cy="723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a:solidFill>
                  <a:srgbClr val="FF0000"/>
                </a:solidFill>
                <a:latin typeface="Calibri"/>
                <a:ea typeface="Calibri"/>
                <a:cs typeface="Calibri"/>
                <a:sym typeface="Calibri"/>
              </a:rPr>
              <a:t>Current PID algorithm in the HMPID</a:t>
            </a:r>
            <a:endParaRPr sz="700">
              <a:solidFill>
                <a:schemeClr val="dk1"/>
              </a:solidFill>
            </a:endParaRPr>
          </a:p>
          <a:p>
            <a:pPr marL="0" lvl="0" indent="0" algn="ctr" rtl="0">
              <a:spcBef>
                <a:spcPts val="0"/>
              </a:spcBef>
              <a:spcAft>
                <a:spcPts val="0"/>
              </a:spcAft>
              <a:buClr>
                <a:schemeClr val="dk1"/>
              </a:buClr>
              <a:buSzPts val="1100"/>
              <a:buFont typeface="Arial"/>
              <a:buNone/>
            </a:pPr>
            <a:r>
              <a:rPr lang="en-GB" sz="1600">
                <a:solidFill>
                  <a:schemeClr val="dk1"/>
                </a:solidFill>
                <a:latin typeface="Calibri"/>
                <a:ea typeface="Calibri"/>
                <a:cs typeface="Calibri"/>
                <a:sym typeface="Calibri"/>
              </a:rPr>
              <a:t>Hough Transform Method </a:t>
            </a:r>
            <a:endParaRPr sz="3200">
              <a:solidFill>
                <a:srgbClr val="FF0000"/>
              </a:solidFill>
              <a:latin typeface="Calibri"/>
              <a:ea typeface="Calibri"/>
              <a:cs typeface="Calibri"/>
              <a:sym typeface="Calibri"/>
            </a:endParaRPr>
          </a:p>
        </p:txBody>
      </p:sp>
      <p:cxnSp>
        <p:nvCxnSpPr>
          <p:cNvPr id="952" name="Google Shape;952;p80"/>
          <p:cNvCxnSpPr/>
          <p:nvPr/>
        </p:nvCxnSpPr>
        <p:spPr>
          <a:xfrm>
            <a:off x="285200" y="752700"/>
            <a:ext cx="7848600" cy="0"/>
          </a:xfrm>
          <a:prstGeom prst="straightConnector1">
            <a:avLst/>
          </a:prstGeom>
          <a:noFill/>
          <a:ln w="44450" cap="flat" cmpd="sng">
            <a:solidFill>
              <a:srgbClr val="FF0000"/>
            </a:solidFill>
            <a:prstDash val="solid"/>
            <a:round/>
            <a:headEnd type="none" w="sm" len="sm"/>
            <a:tailEnd type="none" w="sm" len="sm"/>
          </a:ln>
        </p:spPr>
      </p:cxnSp>
      <p:pic>
        <p:nvPicPr>
          <p:cNvPr id="953" name="Google Shape;953;p80"/>
          <p:cNvPicPr preferRelativeResize="0"/>
          <p:nvPr/>
        </p:nvPicPr>
        <p:blipFill rotWithShape="1">
          <a:blip r:embed="rId4">
            <a:alphaModFix/>
          </a:blip>
          <a:srcRect t="5332" b="74952"/>
          <a:stretch/>
        </p:blipFill>
        <p:spPr>
          <a:xfrm>
            <a:off x="516362" y="1936730"/>
            <a:ext cx="8113675" cy="957276"/>
          </a:xfrm>
          <a:prstGeom prst="rect">
            <a:avLst/>
          </a:prstGeom>
          <a:noFill/>
          <a:ln>
            <a:noFill/>
          </a:ln>
        </p:spPr>
      </p:pic>
      <p:grpSp>
        <p:nvGrpSpPr>
          <p:cNvPr id="6" name="Group 5">
            <a:extLst>
              <a:ext uri="{FF2B5EF4-FFF2-40B4-BE49-F238E27FC236}">
                <a16:creationId xmlns:a16="http://schemas.microsoft.com/office/drawing/2014/main" id="{D32BCB8D-208D-0445-8F7A-013E6BB5C7E4}"/>
              </a:ext>
            </a:extLst>
          </p:cNvPr>
          <p:cNvGrpSpPr/>
          <p:nvPr/>
        </p:nvGrpSpPr>
        <p:grpSpPr>
          <a:xfrm>
            <a:off x="3807241" y="5190818"/>
            <a:ext cx="1420026" cy="1660625"/>
            <a:chOff x="3807241" y="5190818"/>
            <a:chExt cx="1420026" cy="1660625"/>
          </a:xfrm>
        </p:grpSpPr>
        <p:pic>
          <p:nvPicPr>
            <p:cNvPr id="957" name="Google Shape;957;p80"/>
            <p:cNvPicPr preferRelativeResize="0"/>
            <p:nvPr/>
          </p:nvPicPr>
          <p:blipFill rotWithShape="1">
            <a:blip r:embed="rId5">
              <a:alphaModFix/>
            </a:blip>
            <a:srcRect l="49326" t="35905" r="40277"/>
            <a:stretch/>
          </p:blipFill>
          <p:spPr>
            <a:xfrm>
              <a:off x="4427069" y="5190818"/>
              <a:ext cx="800198" cy="1660625"/>
            </a:xfrm>
            <a:prstGeom prst="rect">
              <a:avLst/>
            </a:prstGeom>
            <a:noFill/>
            <a:ln w="9525" cap="flat" cmpd="sng">
              <a:solidFill>
                <a:schemeClr val="dk2"/>
              </a:solidFill>
              <a:prstDash val="solid"/>
              <a:round/>
              <a:headEnd type="none" w="sm" len="sm"/>
              <a:tailEnd type="none" w="sm" len="sm"/>
            </a:ln>
          </p:spPr>
        </p:pic>
        <p:pic>
          <p:nvPicPr>
            <p:cNvPr id="958" name="Google Shape;958;p80"/>
            <p:cNvPicPr preferRelativeResize="0"/>
            <p:nvPr/>
          </p:nvPicPr>
          <p:blipFill rotWithShape="1">
            <a:blip r:embed="rId5">
              <a:alphaModFix/>
            </a:blip>
            <a:srcRect l="17829" t="35905" r="74118"/>
            <a:stretch/>
          </p:blipFill>
          <p:spPr>
            <a:xfrm>
              <a:off x="3807241" y="5190818"/>
              <a:ext cx="619829" cy="1660625"/>
            </a:xfrm>
            <a:prstGeom prst="rect">
              <a:avLst/>
            </a:prstGeom>
            <a:noFill/>
            <a:ln w="9525" cap="flat" cmpd="sng">
              <a:solidFill>
                <a:schemeClr val="dk2"/>
              </a:solidFill>
              <a:prstDash val="solid"/>
              <a:round/>
              <a:headEnd type="none" w="sm" len="sm"/>
              <a:tailEnd type="none" w="sm" len="sm"/>
            </a:ln>
          </p:spPr>
        </p:pic>
      </p:gr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D9FE099D-624A-E6B5-C2D9-579CFDE0208C}"/>
                  </a:ext>
                </a:extLst>
              </p:cNvPr>
              <p:cNvSpPr txBox="1"/>
              <p:nvPr/>
            </p:nvSpPr>
            <p:spPr>
              <a:xfrm>
                <a:off x="2196043" y="4353899"/>
                <a:ext cx="1611198" cy="595163"/>
              </a:xfrm>
              <a:prstGeom prst="rect">
                <a:avLst/>
              </a:prstGeom>
              <a:noFill/>
            </p:spPr>
            <p:txBody>
              <a:bodyPr wrap="square">
                <a:spAutoFit/>
              </a:bodyPr>
              <a:lstStyle/>
              <a:p>
                <a14:m>
                  <m:oMath xmlns:m="http://schemas.openxmlformats.org/officeDocument/2006/math">
                    <m:f>
                      <m:fPr>
                        <m:ctrlPr>
                          <a:rPr lang="en-GB" sz="2000" i="1" smtClean="0">
                            <a:solidFill>
                              <a:schemeClr val="bg1">
                                <a:lumMod val="50000"/>
                              </a:schemeClr>
                            </a:solidFill>
                            <a:latin typeface="Cambria Math" panose="02040503050406030204" pitchFamily="18" charset="0"/>
                          </a:rPr>
                        </m:ctrlPr>
                      </m:fPr>
                      <m:num>
                        <m:sSub>
                          <m:sSubPr>
                            <m:ctrlPr>
                              <a:rPr lang="en-GB" sz="2000" i="1" dirty="0">
                                <a:solidFill>
                                  <a:schemeClr val="bg1">
                                    <a:lumMod val="50000"/>
                                  </a:schemeClr>
                                </a:solidFill>
                                <a:latin typeface="Cambria Math" panose="02040503050406030204" pitchFamily="18" charset="0"/>
                                <a:ea typeface="Cambria Math" panose="02040503050406030204" pitchFamily="18" charset="0"/>
                              </a:rPr>
                            </m:ctrlPr>
                          </m:sSubPr>
                          <m:e>
                            <m:r>
                              <a:rPr lang="en-GB" sz="2000" i="1" dirty="0">
                                <a:solidFill>
                                  <a:schemeClr val="bg1">
                                    <a:lumMod val="50000"/>
                                  </a:schemeClr>
                                </a:solidFill>
                                <a:latin typeface="Cambria Math" panose="02040503050406030204" pitchFamily="18" charset="0"/>
                                <a:ea typeface="Cambria Math" panose="02040503050406030204" pitchFamily="18" charset="0"/>
                              </a:rPr>
                              <m:t>𝜕</m:t>
                            </m:r>
                            <m:r>
                              <a:rPr lang="en-GB" sz="2000" i="1" dirty="0">
                                <a:solidFill>
                                  <a:schemeClr val="bg1">
                                    <a:lumMod val="50000"/>
                                  </a:schemeClr>
                                </a:solidFill>
                                <a:latin typeface="Cambria Math" panose="02040503050406030204" pitchFamily="18" charset="0"/>
                                <a:ea typeface="Cambria Math" panose="02040503050406030204" pitchFamily="18" charset="0"/>
                              </a:rPr>
                              <m:t>𝑅</m:t>
                            </m:r>
                          </m:e>
                          <m:sub>
                            <m:r>
                              <a:rPr lang="en-GB" sz="2000" i="1" dirty="0">
                                <a:solidFill>
                                  <a:schemeClr val="bg1">
                                    <a:lumMod val="50000"/>
                                  </a:schemeClr>
                                </a:solidFill>
                                <a:latin typeface="Cambria Math" panose="02040503050406030204" pitchFamily="18" charset="0"/>
                                <a:ea typeface="Cambria Math" panose="02040503050406030204" pitchFamily="18" charset="0"/>
                              </a:rPr>
                              <m:t> </m:t>
                            </m:r>
                          </m:sub>
                        </m:sSub>
                      </m:num>
                      <m:den>
                        <m:r>
                          <a:rPr lang="en-GB" sz="2000" i="1" dirty="0">
                            <a:solidFill>
                              <a:schemeClr val="bg1">
                                <a:lumMod val="50000"/>
                              </a:schemeClr>
                            </a:solidFill>
                            <a:latin typeface="Cambria Math" panose="02040503050406030204" pitchFamily="18" charset="0"/>
                            <a:ea typeface="Cambria Math" panose="02040503050406030204" pitchFamily="18" charset="0"/>
                          </a:rPr>
                          <m:t>𝜕</m:t>
                        </m:r>
                        <m:r>
                          <a:rPr lang="en-GB" sz="2000" i="1" dirty="0">
                            <a:solidFill>
                              <a:schemeClr val="bg1">
                                <a:lumMod val="50000"/>
                              </a:schemeClr>
                            </a:solidFill>
                            <a:latin typeface="Cambria Math" panose="02040503050406030204" pitchFamily="18" charset="0"/>
                            <a:ea typeface="Cambria Math" panose="02040503050406030204" pitchFamily="18" charset="0"/>
                          </a:rPr>
                          <m:t>𝐼</m:t>
                        </m:r>
                      </m:den>
                    </m:f>
                  </m:oMath>
                </a14:m>
                <a:r>
                  <a:rPr lang="en-GB" sz="2000" dirty="0">
                    <a:solidFill>
                      <a:schemeClr val="bg1">
                        <a:lumMod val="50000"/>
                      </a:schemeClr>
                    </a:solidFill>
                  </a:rPr>
                  <a:t> = </a:t>
                </a:r>
                <a14:m>
                  <m:oMath xmlns:m="http://schemas.openxmlformats.org/officeDocument/2006/math">
                    <m:f>
                      <m:fPr>
                        <m:ctrlPr>
                          <a:rPr lang="en-GB" sz="2000" i="1">
                            <a:solidFill>
                              <a:schemeClr val="bg1">
                                <a:lumMod val="50000"/>
                              </a:schemeClr>
                            </a:solidFill>
                            <a:latin typeface="Cambria Math" panose="02040503050406030204" pitchFamily="18" charset="0"/>
                          </a:rPr>
                        </m:ctrlPr>
                      </m:fPr>
                      <m:num>
                        <m:r>
                          <a:rPr lang="en-GB" sz="2000" i="1">
                            <a:solidFill>
                              <a:schemeClr val="bg1">
                                <a:lumMod val="50000"/>
                              </a:schemeClr>
                            </a:solidFill>
                            <a:latin typeface="Cambria Math" panose="02040503050406030204" pitchFamily="18" charset="0"/>
                          </a:rPr>
                          <m:t>𝐼</m:t>
                        </m:r>
                        <m:r>
                          <a:rPr lang="en-GB" sz="2000" i="1">
                            <a:solidFill>
                              <a:schemeClr val="bg1">
                                <a:lumMod val="50000"/>
                              </a:schemeClr>
                            </a:solidFill>
                            <a:latin typeface="Cambria Math" panose="02040503050406030204" pitchFamily="18" charset="0"/>
                          </a:rPr>
                          <m:t> </m:t>
                        </m:r>
                      </m:num>
                      <m:den>
                        <m:rad>
                          <m:radPr>
                            <m:degHide m:val="on"/>
                            <m:ctrlPr>
                              <a:rPr lang="en-GB" sz="2000" i="1">
                                <a:solidFill>
                                  <a:schemeClr val="bg1">
                                    <a:lumMod val="50000"/>
                                  </a:schemeClr>
                                </a:solidFill>
                                <a:latin typeface="Cambria Math" panose="02040503050406030204" pitchFamily="18" charset="0"/>
                              </a:rPr>
                            </m:ctrlPr>
                          </m:radPr>
                          <m:deg/>
                          <m:e>
                            <m:sSup>
                              <m:sSupPr>
                                <m:ctrlPr>
                                  <a:rPr lang="en-GB" sz="2000" i="1">
                                    <a:solidFill>
                                      <a:schemeClr val="bg1">
                                        <a:lumMod val="50000"/>
                                      </a:schemeClr>
                                    </a:solidFill>
                                    <a:latin typeface="Cambria Math" panose="02040503050406030204" pitchFamily="18" charset="0"/>
                                  </a:rPr>
                                </m:ctrlPr>
                              </m:sSupPr>
                              <m:e>
                                <m:r>
                                  <a:rPr lang="en-GB" sz="2000" i="1">
                                    <a:solidFill>
                                      <a:schemeClr val="bg1">
                                        <a:lumMod val="50000"/>
                                      </a:schemeClr>
                                    </a:solidFill>
                                    <a:latin typeface="Cambria Math" panose="02040503050406030204" pitchFamily="18" charset="0"/>
                                  </a:rPr>
                                  <m:t>𝑥</m:t>
                                </m:r>
                              </m:e>
                              <m:sup>
                                <m:r>
                                  <a:rPr lang="en-GB" sz="2000" i="1">
                                    <a:solidFill>
                                      <a:schemeClr val="bg1">
                                        <a:lumMod val="50000"/>
                                      </a:schemeClr>
                                    </a:solidFill>
                                    <a:latin typeface="Cambria Math" panose="02040503050406030204" pitchFamily="18" charset="0"/>
                                  </a:rPr>
                                  <m:t>2</m:t>
                                </m:r>
                              </m:sup>
                            </m:sSup>
                            <m:r>
                              <a:rPr lang="en-GB" sz="2000" i="1">
                                <a:solidFill>
                                  <a:schemeClr val="bg1">
                                    <a:lumMod val="50000"/>
                                  </a:schemeClr>
                                </a:solidFill>
                                <a:latin typeface="Cambria Math" panose="02040503050406030204" pitchFamily="18" charset="0"/>
                              </a:rPr>
                              <m:t>+ </m:t>
                            </m:r>
                            <m:sSup>
                              <m:sSupPr>
                                <m:ctrlPr>
                                  <a:rPr lang="en-GB" sz="2000" i="1">
                                    <a:solidFill>
                                      <a:schemeClr val="bg1">
                                        <a:lumMod val="50000"/>
                                      </a:schemeClr>
                                    </a:solidFill>
                                    <a:latin typeface="Cambria Math" panose="02040503050406030204" pitchFamily="18" charset="0"/>
                                  </a:rPr>
                                </m:ctrlPr>
                              </m:sSupPr>
                              <m:e>
                                <m:r>
                                  <a:rPr lang="en-GB" sz="2000" i="1">
                                    <a:solidFill>
                                      <a:schemeClr val="bg1">
                                        <a:lumMod val="50000"/>
                                      </a:schemeClr>
                                    </a:solidFill>
                                    <a:latin typeface="Cambria Math" panose="02040503050406030204" pitchFamily="18" charset="0"/>
                                  </a:rPr>
                                  <m:t>𝑦</m:t>
                                </m:r>
                              </m:e>
                              <m:sup>
                                <m:r>
                                  <a:rPr lang="en-GB" sz="2000" i="1">
                                    <a:solidFill>
                                      <a:schemeClr val="bg1">
                                        <a:lumMod val="50000"/>
                                      </a:schemeClr>
                                    </a:solidFill>
                                    <a:latin typeface="Cambria Math" panose="02040503050406030204" pitchFamily="18" charset="0"/>
                                  </a:rPr>
                                  <m:t>2</m:t>
                                </m:r>
                              </m:sup>
                            </m:sSup>
                          </m:e>
                        </m:rad>
                      </m:den>
                    </m:f>
                  </m:oMath>
                </a14:m>
                <a:endParaRPr lang="en-GB" sz="2000" dirty="0">
                  <a:solidFill>
                    <a:schemeClr val="bg1">
                      <a:lumMod val="50000"/>
                    </a:schemeClr>
                  </a:solidFill>
                </a:endParaRPr>
              </a:p>
            </p:txBody>
          </p:sp>
        </mc:Choice>
        <mc:Fallback xmlns="">
          <p:sp>
            <p:nvSpPr>
              <p:cNvPr id="2" name="TextBox 1">
                <a:extLst>
                  <a:ext uri="{FF2B5EF4-FFF2-40B4-BE49-F238E27FC236}">
                    <a16:creationId xmlns:a16="http://schemas.microsoft.com/office/drawing/2014/main" id="{D9FE099D-624A-E6B5-C2D9-579CFDE0208C}"/>
                  </a:ext>
                </a:extLst>
              </p:cNvPr>
              <p:cNvSpPr txBox="1">
                <a:spLocks noRot="1" noChangeAspect="1" noMove="1" noResize="1" noEditPoints="1" noAdjustHandles="1" noChangeArrowheads="1" noChangeShapeType="1" noTextEdit="1"/>
              </p:cNvSpPr>
              <p:nvPr/>
            </p:nvSpPr>
            <p:spPr>
              <a:xfrm>
                <a:off x="2196043" y="4353899"/>
                <a:ext cx="1611198" cy="595163"/>
              </a:xfrm>
              <a:prstGeom prst="rect">
                <a:avLst/>
              </a:prstGeom>
              <a:blipFill>
                <a:blip r:embed="rId6"/>
                <a:stretch>
                  <a:fillRect b="-204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26C2C0EF-579D-3E86-E5AD-AE9ADF30BA4B}"/>
                  </a:ext>
                </a:extLst>
              </p:cNvPr>
              <p:cNvSpPr txBox="1"/>
              <p:nvPr/>
            </p:nvSpPr>
            <p:spPr>
              <a:xfrm>
                <a:off x="1701825" y="3541095"/>
                <a:ext cx="2725244" cy="626325"/>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2000" i="1" smtClean="0">
                              <a:solidFill>
                                <a:schemeClr val="bg1">
                                  <a:lumMod val="50000"/>
                                </a:schemeClr>
                              </a:solidFill>
                              <a:latin typeface="Cambria Math" panose="02040503050406030204" pitchFamily="18" charset="0"/>
                              <a:ea typeface="Cambria Math" panose="02040503050406030204" pitchFamily="18" charset="0"/>
                            </a:rPr>
                          </m:ctrlPr>
                        </m:sSubPr>
                        <m:e>
                          <m:r>
                            <a:rPr lang="en-GB" sz="2000" i="1">
                              <a:solidFill>
                                <a:schemeClr val="bg1">
                                  <a:lumMod val="50000"/>
                                </a:schemeClr>
                              </a:solidFill>
                              <a:latin typeface="Cambria Math" panose="02040503050406030204" pitchFamily="18" charset="0"/>
                              <a:ea typeface="Cambria Math" panose="02040503050406030204" pitchFamily="18" charset="0"/>
                            </a:rPr>
                            <m:t>𝜎</m:t>
                          </m:r>
                        </m:e>
                        <m:sub>
                          <m:r>
                            <a:rPr lang="en-GB" sz="2000" i="1">
                              <a:solidFill>
                                <a:schemeClr val="bg1">
                                  <a:lumMod val="50000"/>
                                </a:schemeClr>
                              </a:solidFill>
                              <a:latin typeface="Cambria Math" panose="02040503050406030204" pitchFamily="18" charset="0"/>
                              <a:ea typeface="Cambria Math" panose="02040503050406030204" pitchFamily="18" charset="0"/>
                            </a:rPr>
                            <m:t>𝑅</m:t>
                          </m:r>
                        </m:sub>
                      </m:sSub>
                      <m:r>
                        <a:rPr lang="en-GB" sz="2000" i="1" dirty="0">
                          <a:solidFill>
                            <a:schemeClr val="bg1">
                              <a:lumMod val="50000"/>
                            </a:schemeClr>
                          </a:solidFill>
                          <a:latin typeface="Cambria Math" panose="02040503050406030204" pitchFamily="18" charset="0"/>
                          <a:ea typeface="Cambria Math" panose="02040503050406030204" pitchFamily="18" charset="0"/>
                        </a:rPr>
                        <m:t>= </m:t>
                      </m:r>
                      <m:rad>
                        <m:radPr>
                          <m:degHide m:val="on"/>
                          <m:ctrlPr>
                            <a:rPr lang="en-GB" sz="2000" i="1" dirty="0">
                              <a:solidFill>
                                <a:schemeClr val="bg1">
                                  <a:lumMod val="50000"/>
                                </a:schemeClr>
                              </a:solidFill>
                              <a:latin typeface="Cambria Math" panose="02040503050406030204" pitchFamily="18" charset="0"/>
                              <a:ea typeface="Cambria Math" panose="02040503050406030204" pitchFamily="18" charset="0"/>
                            </a:rPr>
                          </m:ctrlPr>
                        </m:radPr>
                        <m:deg/>
                        <m:e>
                          <m:sSup>
                            <m:sSupPr>
                              <m:ctrlPr>
                                <a:rPr lang="en-GB" sz="2000" i="1" dirty="0">
                                  <a:solidFill>
                                    <a:schemeClr val="bg1">
                                      <a:lumMod val="50000"/>
                                    </a:schemeClr>
                                  </a:solidFill>
                                  <a:latin typeface="Cambria Math" panose="02040503050406030204" pitchFamily="18" charset="0"/>
                                  <a:ea typeface="Cambria Math" panose="02040503050406030204" pitchFamily="18" charset="0"/>
                                </a:rPr>
                              </m:ctrlPr>
                            </m:sSupPr>
                            <m:e>
                              <m:d>
                                <m:dPr>
                                  <m:ctrlPr>
                                    <a:rPr lang="en-GB" sz="2000" i="1" dirty="0">
                                      <a:solidFill>
                                        <a:schemeClr val="bg1">
                                          <a:lumMod val="50000"/>
                                        </a:schemeClr>
                                      </a:solidFill>
                                      <a:latin typeface="Cambria Math" panose="02040503050406030204" pitchFamily="18" charset="0"/>
                                      <a:ea typeface="Cambria Math" panose="02040503050406030204" pitchFamily="18" charset="0"/>
                                    </a:rPr>
                                  </m:ctrlPr>
                                </m:dPr>
                                <m:e>
                                  <m:sSub>
                                    <m:sSubPr>
                                      <m:ctrlPr>
                                        <a:rPr lang="en-GB" sz="2000" i="1" dirty="0">
                                          <a:solidFill>
                                            <a:schemeClr val="bg1">
                                              <a:lumMod val="50000"/>
                                            </a:schemeClr>
                                          </a:solidFill>
                                          <a:latin typeface="Cambria Math" panose="02040503050406030204" pitchFamily="18" charset="0"/>
                                          <a:ea typeface="Cambria Math" panose="02040503050406030204" pitchFamily="18" charset="0"/>
                                        </a:rPr>
                                      </m:ctrlPr>
                                    </m:sSubPr>
                                    <m:e>
                                      <m:r>
                                        <a:rPr lang="en-GB" sz="2000" i="1" dirty="0">
                                          <a:solidFill>
                                            <a:schemeClr val="bg1">
                                              <a:lumMod val="50000"/>
                                            </a:schemeClr>
                                          </a:solidFill>
                                          <a:latin typeface="Cambria Math" panose="02040503050406030204" pitchFamily="18" charset="0"/>
                                          <a:ea typeface="Cambria Math" panose="02040503050406030204" pitchFamily="18" charset="0"/>
                                        </a:rPr>
                                        <m:t>𝛿</m:t>
                                      </m:r>
                                    </m:e>
                                    <m:sub>
                                      <m:sSub>
                                        <m:sSubPr>
                                          <m:ctrlPr>
                                            <a:rPr lang="en-GB" sz="2000" i="1" dirty="0">
                                              <a:solidFill>
                                                <a:schemeClr val="bg1">
                                                  <a:lumMod val="50000"/>
                                                </a:schemeClr>
                                              </a:solidFill>
                                              <a:latin typeface="Cambria Math" panose="02040503050406030204" pitchFamily="18" charset="0"/>
                                              <a:ea typeface="Cambria Math" panose="02040503050406030204" pitchFamily="18" charset="0"/>
                                            </a:rPr>
                                          </m:ctrlPr>
                                        </m:sSubPr>
                                        <m:e>
                                          <m:r>
                                            <a:rPr lang="en-GB" sz="2000" i="1" dirty="0">
                                              <a:solidFill>
                                                <a:schemeClr val="bg1">
                                                  <a:lumMod val="50000"/>
                                                </a:schemeClr>
                                              </a:solidFill>
                                              <a:latin typeface="Cambria Math" panose="02040503050406030204" pitchFamily="18" charset="0"/>
                                              <a:ea typeface="Cambria Math" panose="02040503050406030204" pitchFamily="18" charset="0"/>
                                            </a:rPr>
                                            <m:t>𝑅</m:t>
                                          </m:r>
                                        </m:e>
                                        <m:sub>
                                          <m:r>
                                            <a:rPr lang="en-GB" sz="2000" i="1" dirty="0">
                                              <a:solidFill>
                                                <a:schemeClr val="bg1">
                                                  <a:lumMod val="50000"/>
                                                </a:schemeClr>
                                              </a:solidFill>
                                              <a:latin typeface="Cambria Math" panose="02040503050406030204" pitchFamily="18" charset="0"/>
                                              <a:ea typeface="Cambria Math" panose="02040503050406030204" pitchFamily="18" charset="0"/>
                                            </a:rPr>
                                            <m:t>𝑥</m:t>
                                          </m:r>
                                        </m:sub>
                                      </m:sSub>
                                    </m:sub>
                                  </m:sSub>
                                </m:e>
                              </m:d>
                            </m:e>
                            <m:sup>
                              <m:r>
                                <a:rPr lang="en-GB" sz="2000" i="1" dirty="0">
                                  <a:solidFill>
                                    <a:schemeClr val="bg1">
                                      <a:lumMod val="50000"/>
                                    </a:schemeClr>
                                  </a:solidFill>
                                  <a:latin typeface="Cambria Math" panose="02040503050406030204" pitchFamily="18" charset="0"/>
                                  <a:ea typeface="Cambria Math" panose="02040503050406030204" pitchFamily="18" charset="0"/>
                                </a:rPr>
                                <m:t>2</m:t>
                              </m:r>
                            </m:sup>
                          </m:sSup>
                          <m:r>
                            <a:rPr lang="en-GB" sz="2000" i="1" dirty="0">
                              <a:solidFill>
                                <a:schemeClr val="bg1">
                                  <a:lumMod val="50000"/>
                                </a:schemeClr>
                              </a:solidFill>
                              <a:latin typeface="Cambria Math" panose="02040503050406030204" pitchFamily="18" charset="0"/>
                              <a:ea typeface="Cambria Math" panose="02040503050406030204" pitchFamily="18" charset="0"/>
                            </a:rPr>
                            <m:t>+</m:t>
                          </m:r>
                          <m:sSup>
                            <m:sSupPr>
                              <m:ctrlPr>
                                <a:rPr lang="en-GB" sz="2000" i="1" dirty="0">
                                  <a:solidFill>
                                    <a:schemeClr val="bg1">
                                      <a:lumMod val="50000"/>
                                    </a:schemeClr>
                                  </a:solidFill>
                                  <a:latin typeface="Cambria Math" panose="02040503050406030204" pitchFamily="18" charset="0"/>
                                  <a:ea typeface="Cambria Math" panose="02040503050406030204" pitchFamily="18" charset="0"/>
                                </a:rPr>
                              </m:ctrlPr>
                            </m:sSupPr>
                            <m:e>
                              <m:d>
                                <m:dPr>
                                  <m:ctrlPr>
                                    <a:rPr lang="en-GB" sz="2000" i="1" dirty="0">
                                      <a:solidFill>
                                        <a:schemeClr val="bg1">
                                          <a:lumMod val="50000"/>
                                        </a:schemeClr>
                                      </a:solidFill>
                                      <a:latin typeface="Cambria Math" panose="02040503050406030204" pitchFamily="18" charset="0"/>
                                      <a:ea typeface="Cambria Math" panose="02040503050406030204" pitchFamily="18" charset="0"/>
                                    </a:rPr>
                                  </m:ctrlPr>
                                </m:dPr>
                                <m:e>
                                  <m:sSub>
                                    <m:sSubPr>
                                      <m:ctrlPr>
                                        <a:rPr lang="en-GB" sz="2000" i="1" dirty="0">
                                          <a:solidFill>
                                            <a:schemeClr val="bg1">
                                              <a:lumMod val="50000"/>
                                            </a:schemeClr>
                                          </a:solidFill>
                                          <a:latin typeface="Cambria Math" panose="02040503050406030204" pitchFamily="18" charset="0"/>
                                          <a:ea typeface="Cambria Math" panose="02040503050406030204" pitchFamily="18" charset="0"/>
                                        </a:rPr>
                                      </m:ctrlPr>
                                    </m:sSubPr>
                                    <m:e>
                                      <m:r>
                                        <a:rPr lang="en-GB" sz="2000" i="1" dirty="0">
                                          <a:solidFill>
                                            <a:schemeClr val="bg1">
                                              <a:lumMod val="50000"/>
                                            </a:schemeClr>
                                          </a:solidFill>
                                          <a:latin typeface="Cambria Math" panose="02040503050406030204" pitchFamily="18" charset="0"/>
                                          <a:ea typeface="Cambria Math" panose="02040503050406030204" pitchFamily="18" charset="0"/>
                                        </a:rPr>
                                        <m:t>𝛿</m:t>
                                      </m:r>
                                    </m:e>
                                    <m:sub>
                                      <m:sSub>
                                        <m:sSubPr>
                                          <m:ctrlPr>
                                            <a:rPr lang="en-GB" sz="2000" i="1" dirty="0">
                                              <a:solidFill>
                                                <a:schemeClr val="bg1">
                                                  <a:lumMod val="50000"/>
                                                </a:schemeClr>
                                              </a:solidFill>
                                              <a:latin typeface="Cambria Math" panose="02040503050406030204" pitchFamily="18" charset="0"/>
                                              <a:ea typeface="Cambria Math" panose="02040503050406030204" pitchFamily="18" charset="0"/>
                                            </a:rPr>
                                          </m:ctrlPr>
                                        </m:sSubPr>
                                        <m:e>
                                          <m:r>
                                            <a:rPr lang="en-GB" sz="2000" i="1" dirty="0">
                                              <a:solidFill>
                                                <a:schemeClr val="bg1">
                                                  <a:lumMod val="50000"/>
                                                </a:schemeClr>
                                              </a:solidFill>
                                              <a:latin typeface="Cambria Math" panose="02040503050406030204" pitchFamily="18" charset="0"/>
                                              <a:ea typeface="Cambria Math" panose="02040503050406030204" pitchFamily="18" charset="0"/>
                                            </a:rPr>
                                            <m:t>𝑅</m:t>
                                          </m:r>
                                        </m:e>
                                        <m:sub>
                                          <m:r>
                                            <a:rPr lang="en-US" sz="2000" b="0" i="1" dirty="0" smtClean="0">
                                              <a:solidFill>
                                                <a:schemeClr val="bg1">
                                                  <a:lumMod val="50000"/>
                                                </a:schemeClr>
                                              </a:solidFill>
                                              <a:latin typeface="Cambria Math" panose="02040503050406030204" pitchFamily="18" charset="0"/>
                                              <a:ea typeface="Cambria Math" panose="02040503050406030204" pitchFamily="18" charset="0"/>
                                            </a:rPr>
                                            <m:t>𝑦</m:t>
                                          </m:r>
                                        </m:sub>
                                      </m:sSub>
                                    </m:sub>
                                  </m:sSub>
                                </m:e>
                              </m:d>
                            </m:e>
                            <m:sup>
                              <m:r>
                                <a:rPr lang="en-GB" sz="2000" i="1" dirty="0">
                                  <a:solidFill>
                                    <a:schemeClr val="bg1">
                                      <a:lumMod val="50000"/>
                                    </a:schemeClr>
                                  </a:solidFill>
                                  <a:latin typeface="Cambria Math" panose="02040503050406030204" pitchFamily="18" charset="0"/>
                                  <a:ea typeface="Cambria Math" panose="02040503050406030204" pitchFamily="18" charset="0"/>
                                </a:rPr>
                                <m:t>2</m:t>
                              </m:r>
                            </m:sup>
                          </m:sSup>
                        </m:e>
                      </m:rad>
                    </m:oMath>
                  </m:oMathPara>
                </a14:m>
                <a:endParaRPr lang="en-GB" sz="2000" dirty="0">
                  <a:solidFill>
                    <a:schemeClr val="bg1">
                      <a:lumMod val="50000"/>
                    </a:schemeClr>
                  </a:solidFill>
                </a:endParaRPr>
              </a:p>
            </p:txBody>
          </p:sp>
        </mc:Choice>
        <mc:Fallback xmlns="">
          <p:sp>
            <p:nvSpPr>
              <p:cNvPr id="3" name="TextBox 2">
                <a:extLst>
                  <a:ext uri="{FF2B5EF4-FFF2-40B4-BE49-F238E27FC236}">
                    <a16:creationId xmlns:a16="http://schemas.microsoft.com/office/drawing/2014/main" id="{26C2C0EF-579D-3E86-E5AD-AE9ADF30BA4B}"/>
                  </a:ext>
                </a:extLst>
              </p:cNvPr>
              <p:cNvSpPr txBox="1">
                <a:spLocks noRot="1" noChangeAspect="1" noMove="1" noResize="1" noEditPoints="1" noAdjustHandles="1" noChangeArrowheads="1" noChangeShapeType="1" noTextEdit="1"/>
              </p:cNvSpPr>
              <p:nvPr/>
            </p:nvSpPr>
            <p:spPr>
              <a:xfrm>
                <a:off x="1701825" y="3541095"/>
                <a:ext cx="2725244" cy="626325"/>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96705F9D-2AAD-D4FE-F118-3C0C01970F81}"/>
                  </a:ext>
                </a:extLst>
              </p:cNvPr>
              <p:cNvSpPr txBox="1"/>
              <p:nvPr/>
            </p:nvSpPr>
            <p:spPr>
              <a:xfrm>
                <a:off x="5155266" y="4313055"/>
                <a:ext cx="1323881" cy="67685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2000" i="1" smtClean="0">
                              <a:solidFill>
                                <a:schemeClr val="bg1">
                                  <a:lumMod val="50000"/>
                                </a:schemeClr>
                              </a:solidFill>
                              <a:latin typeface="Cambria Math" panose="02040503050406030204" pitchFamily="18" charset="0"/>
                              <a:ea typeface="Cambria Math" panose="02040503050406030204" pitchFamily="18" charset="0"/>
                            </a:rPr>
                          </m:ctrlPr>
                        </m:sSubPr>
                        <m:e>
                          <m:r>
                            <a:rPr lang="en-GB" sz="2000" i="1">
                              <a:solidFill>
                                <a:schemeClr val="bg1">
                                  <a:lumMod val="50000"/>
                                </a:schemeClr>
                              </a:solidFill>
                              <a:latin typeface="Cambria Math" panose="02040503050406030204" pitchFamily="18" charset="0"/>
                              <a:ea typeface="Cambria Math" panose="02040503050406030204" pitchFamily="18" charset="0"/>
                            </a:rPr>
                            <m:t>𝜎</m:t>
                          </m:r>
                        </m:e>
                        <m:sub>
                          <m:r>
                            <a:rPr lang="en-GB" sz="2000" i="1">
                              <a:solidFill>
                                <a:schemeClr val="bg1">
                                  <a:lumMod val="50000"/>
                                </a:schemeClr>
                              </a:solidFill>
                              <a:latin typeface="Cambria Math" panose="02040503050406030204" pitchFamily="18" charset="0"/>
                              <a:ea typeface="Cambria Math" panose="02040503050406030204" pitchFamily="18" charset="0"/>
                            </a:rPr>
                            <m:t>𝐼</m:t>
                          </m:r>
                        </m:sub>
                      </m:sSub>
                      <m:r>
                        <a:rPr lang="en-GB" sz="2000" i="1">
                          <a:solidFill>
                            <a:schemeClr val="bg1">
                              <a:lumMod val="50000"/>
                            </a:schemeClr>
                          </a:solidFill>
                          <a:latin typeface="Cambria Math" panose="02040503050406030204" pitchFamily="18" charset="0"/>
                          <a:ea typeface="Cambria Math" panose="02040503050406030204" pitchFamily="18" charset="0"/>
                        </a:rPr>
                        <m:t>= </m:t>
                      </m:r>
                      <m:f>
                        <m:fPr>
                          <m:ctrlPr>
                            <a:rPr lang="en-GB" sz="2000" i="1">
                              <a:solidFill>
                                <a:schemeClr val="bg1">
                                  <a:lumMod val="50000"/>
                                </a:schemeClr>
                              </a:solidFill>
                              <a:latin typeface="Cambria Math" panose="02040503050406030204" pitchFamily="18" charset="0"/>
                              <a:ea typeface="Cambria Math" panose="02040503050406030204" pitchFamily="18" charset="0"/>
                            </a:rPr>
                          </m:ctrlPr>
                        </m:fPr>
                        <m:num>
                          <m:sSub>
                            <m:sSubPr>
                              <m:ctrlPr>
                                <a:rPr lang="en-GB" sz="2000" i="1">
                                  <a:solidFill>
                                    <a:schemeClr val="bg1">
                                      <a:lumMod val="50000"/>
                                    </a:schemeClr>
                                  </a:solidFill>
                                  <a:latin typeface="Cambria Math" panose="02040503050406030204" pitchFamily="18" charset="0"/>
                                  <a:ea typeface="Cambria Math" panose="02040503050406030204" pitchFamily="18" charset="0"/>
                                </a:rPr>
                              </m:ctrlPr>
                            </m:sSubPr>
                            <m:e>
                              <m:r>
                                <a:rPr lang="en-GB" sz="2000" i="1">
                                  <a:solidFill>
                                    <a:schemeClr val="bg1">
                                      <a:lumMod val="50000"/>
                                    </a:schemeClr>
                                  </a:solidFill>
                                  <a:latin typeface="Cambria Math" panose="02040503050406030204" pitchFamily="18" charset="0"/>
                                  <a:ea typeface="Cambria Math" panose="02040503050406030204" pitchFamily="18" charset="0"/>
                                </a:rPr>
                                <m:t>𝑠</m:t>
                              </m:r>
                            </m:e>
                            <m:sub>
                              <m:r>
                                <a:rPr lang="en-GB" sz="2000" i="1">
                                  <a:solidFill>
                                    <a:schemeClr val="bg1">
                                      <a:lumMod val="50000"/>
                                    </a:schemeClr>
                                  </a:solidFill>
                                  <a:latin typeface="Cambria Math" panose="02040503050406030204" pitchFamily="18" charset="0"/>
                                  <a:ea typeface="Cambria Math" panose="02040503050406030204" pitchFamily="18" charset="0"/>
                                </a:rPr>
                                <m:t>𝑖</m:t>
                              </m:r>
                            </m:sub>
                          </m:sSub>
                        </m:num>
                        <m:den>
                          <m:rad>
                            <m:radPr>
                              <m:degHide m:val="on"/>
                              <m:ctrlPr>
                                <a:rPr lang="en-GB" sz="2000" i="1">
                                  <a:solidFill>
                                    <a:schemeClr val="bg1">
                                      <a:lumMod val="50000"/>
                                    </a:schemeClr>
                                  </a:solidFill>
                                  <a:latin typeface="Cambria Math" panose="02040503050406030204" pitchFamily="18" charset="0"/>
                                  <a:ea typeface="Cambria Math" panose="02040503050406030204" pitchFamily="18" charset="0"/>
                                </a:rPr>
                              </m:ctrlPr>
                            </m:radPr>
                            <m:deg/>
                            <m:e>
                              <m:r>
                                <a:rPr lang="en-GB" sz="2000" i="1">
                                  <a:solidFill>
                                    <a:schemeClr val="bg1">
                                      <a:lumMod val="50000"/>
                                    </a:schemeClr>
                                  </a:solidFill>
                                  <a:latin typeface="Cambria Math" panose="02040503050406030204" pitchFamily="18" charset="0"/>
                                  <a:ea typeface="Cambria Math" panose="02040503050406030204" pitchFamily="18" charset="0"/>
                                </a:rPr>
                                <m:t>12</m:t>
                              </m:r>
                            </m:e>
                          </m:rad>
                        </m:den>
                      </m:f>
                    </m:oMath>
                  </m:oMathPara>
                </a14:m>
                <a:endParaRPr lang="en-GB" sz="2000" dirty="0">
                  <a:solidFill>
                    <a:schemeClr val="bg1">
                      <a:lumMod val="50000"/>
                    </a:schemeClr>
                  </a:solidFill>
                </a:endParaRPr>
              </a:p>
            </p:txBody>
          </p:sp>
        </mc:Choice>
        <mc:Fallback xmlns="">
          <p:sp>
            <p:nvSpPr>
              <p:cNvPr id="4" name="TextBox 3">
                <a:extLst>
                  <a:ext uri="{FF2B5EF4-FFF2-40B4-BE49-F238E27FC236}">
                    <a16:creationId xmlns:a16="http://schemas.microsoft.com/office/drawing/2014/main" id="{96705F9D-2AAD-D4FE-F118-3C0C01970F81}"/>
                  </a:ext>
                </a:extLst>
              </p:cNvPr>
              <p:cNvSpPr txBox="1">
                <a:spLocks noRot="1" noChangeAspect="1" noMove="1" noResize="1" noEditPoints="1" noAdjustHandles="1" noChangeArrowheads="1" noChangeShapeType="1" noTextEdit="1"/>
              </p:cNvSpPr>
              <p:nvPr/>
            </p:nvSpPr>
            <p:spPr>
              <a:xfrm>
                <a:off x="5155266" y="4313055"/>
                <a:ext cx="1323881" cy="676852"/>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28392F29-89D0-A207-F424-5F14DF5E0CC5}"/>
                  </a:ext>
                </a:extLst>
              </p:cNvPr>
              <p:cNvSpPr txBox="1"/>
              <p:nvPr/>
            </p:nvSpPr>
            <p:spPr>
              <a:xfrm>
                <a:off x="4943723" y="3574678"/>
                <a:ext cx="1746965" cy="585225"/>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2000" i="1" dirty="0" smtClean="0">
                              <a:solidFill>
                                <a:schemeClr val="bg1">
                                  <a:lumMod val="50000"/>
                                </a:schemeClr>
                              </a:solidFill>
                              <a:latin typeface="Cambria Math" panose="02040503050406030204" pitchFamily="18" charset="0"/>
                              <a:ea typeface="Cambria Math" panose="02040503050406030204" pitchFamily="18" charset="0"/>
                            </a:rPr>
                          </m:ctrlPr>
                        </m:sSubPr>
                        <m:e>
                          <m:r>
                            <a:rPr lang="en-GB" sz="2000" i="1" dirty="0">
                              <a:solidFill>
                                <a:schemeClr val="bg1">
                                  <a:lumMod val="50000"/>
                                </a:schemeClr>
                              </a:solidFill>
                              <a:latin typeface="Cambria Math" panose="02040503050406030204" pitchFamily="18" charset="0"/>
                              <a:ea typeface="Cambria Math" panose="02040503050406030204" pitchFamily="18" charset="0"/>
                            </a:rPr>
                            <m:t>𝛿</m:t>
                          </m:r>
                        </m:e>
                        <m:sub>
                          <m:sSub>
                            <m:sSubPr>
                              <m:ctrlPr>
                                <a:rPr lang="en-US" sz="2000" b="0" i="1" dirty="0" smtClean="0">
                                  <a:solidFill>
                                    <a:schemeClr val="bg1">
                                      <a:lumMod val="50000"/>
                                    </a:schemeClr>
                                  </a:solidFill>
                                  <a:latin typeface="Cambria Math" panose="02040503050406030204" pitchFamily="18" charset="0"/>
                                  <a:ea typeface="Cambria Math" panose="02040503050406030204" pitchFamily="18" charset="0"/>
                                </a:rPr>
                              </m:ctrlPr>
                            </m:sSubPr>
                            <m:e>
                              <m:r>
                                <a:rPr lang="en-US" sz="2000" b="0" i="1" dirty="0" smtClean="0">
                                  <a:solidFill>
                                    <a:schemeClr val="bg1">
                                      <a:lumMod val="50000"/>
                                    </a:schemeClr>
                                  </a:solidFill>
                                  <a:latin typeface="Cambria Math" panose="02040503050406030204" pitchFamily="18" charset="0"/>
                                  <a:ea typeface="Cambria Math" panose="02040503050406030204" pitchFamily="18" charset="0"/>
                                </a:rPr>
                                <m:t>𝑅</m:t>
                              </m:r>
                            </m:e>
                            <m:sub>
                              <m:r>
                                <a:rPr lang="en-US" sz="2000" b="0" i="1" dirty="0" smtClean="0">
                                  <a:solidFill>
                                    <a:schemeClr val="bg1">
                                      <a:lumMod val="50000"/>
                                    </a:schemeClr>
                                  </a:solidFill>
                                  <a:latin typeface="Cambria Math" panose="02040503050406030204" pitchFamily="18" charset="0"/>
                                  <a:ea typeface="Cambria Math" panose="02040503050406030204" pitchFamily="18" charset="0"/>
                                </a:rPr>
                                <m:t>𝐼</m:t>
                              </m:r>
                            </m:sub>
                          </m:sSub>
                        </m:sub>
                      </m:sSub>
                      <m:r>
                        <a:rPr lang="en-GB" sz="2000" i="1">
                          <a:solidFill>
                            <a:schemeClr val="bg1">
                              <a:lumMod val="50000"/>
                            </a:schemeClr>
                          </a:solidFill>
                          <a:latin typeface="Cambria Math" panose="02040503050406030204" pitchFamily="18" charset="0"/>
                        </a:rPr>
                        <m:t>= </m:t>
                      </m:r>
                      <m:f>
                        <m:fPr>
                          <m:ctrlPr>
                            <a:rPr lang="en-GB" sz="2000" i="1">
                              <a:solidFill>
                                <a:schemeClr val="bg1">
                                  <a:lumMod val="50000"/>
                                </a:schemeClr>
                              </a:solidFill>
                              <a:latin typeface="Cambria Math" panose="02040503050406030204" pitchFamily="18" charset="0"/>
                            </a:rPr>
                          </m:ctrlPr>
                        </m:fPr>
                        <m:num>
                          <m:sSub>
                            <m:sSubPr>
                              <m:ctrlPr>
                                <a:rPr lang="en-GB" sz="2000" i="1" dirty="0">
                                  <a:solidFill>
                                    <a:schemeClr val="bg1">
                                      <a:lumMod val="50000"/>
                                    </a:schemeClr>
                                  </a:solidFill>
                                  <a:latin typeface="Cambria Math" panose="02040503050406030204" pitchFamily="18" charset="0"/>
                                  <a:ea typeface="Cambria Math" panose="02040503050406030204" pitchFamily="18" charset="0"/>
                                </a:rPr>
                              </m:ctrlPr>
                            </m:sSubPr>
                            <m:e>
                              <m:r>
                                <a:rPr lang="en-GB" sz="2000" i="1" dirty="0">
                                  <a:solidFill>
                                    <a:schemeClr val="bg1">
                                      <a:lumMod val="50000"/>
                                    </a:schemeClr>
                                  </a:solidFill>
                                  <a:latin typeface="Cambria Math" panose="02040503050406030204" pitchFamily="18" charset="0"/>
                                  <a:ea typeface="Cambria Math" panose="02040503050406030204" pitchFamily="18" charset="0"/>
                                </a:rPr>
                                <m:t>𝜕</m:t>
                              </m:r>
                              <m:r>
                                <a:rPr lang="en-GB" sz="2000" i="1" dirty="0">
                                  <a:solidFill>
                                    <a:schemeClr val="bg1">
                                      <a:lumMod val="50000"/>
                                    </a:schemeClr>
                                  </a:solidFill>
                                  <a:latin typeface="Cambria Math" panose="02040503050406030204" pitchFamily="18" charset="0"/>
                                  <a:ea typeface="Cambria Math" panose="02040503050406030204" pitchFamily="18" charset="0"/>
                                </a:rPr>
                                <m:t>𝑅</m:t>
                              </m:r>
                            </m:e>
                            <m:sub>
                              <m:r>
                                <a:rPr lang="en-GB" sz="2000" i="1" dirty="0">
                                  <a:solidFill>
                                    <a:schemeClr val="bg1">
                                      <a:lumMod val="50000"/>
                                    </a:schemeClr>
                                  </a:solidFill>
                                  <a:latin typeface="Cambria Math" panose="02040503050406030204" pitchFamily="18" charset="0"/>
                                  <a:ea typeface="Cambria Math" panose="02040503050406030204" pitchFamily="18" charset="0"/>
                                </a:rPr>
                                <m:t> </m:t>
                              </m:r>
                            </m:sub>
                          </m:sSub>
                        </m:num>
                        <m:den>
                          <m:r>
                            <a:rPr lang="en-GB" sz="2000" i="1" dirty="0">
                              <a:solidFill>
                                <a:schemeClr val="bg1">
                                  <a:lumMod val="50000"/>
                                </a:schemeClr>
                              </a:solidFill>
                              <a:latin typeface="Cambria Math" panose="02040503050406030204" pitchFamily="18" charset="0"/>
                              <a:ea typeface="Cambria Math" panose="02040503050406030204" pitchFamily="18" charset="0"/>
                            </a:rPr>
                            <m:t>𝜕</m:t>
                          </m:r>
                          <m:r>
                            <a:rPr lang="en-GB" sz="2000" i="1" dirty="0">
                              <a:solidFill>
                                <a:schemeClr val="bg1">
                                  <a:lumMod val="50000"/>
                                </a:schemeClr>
                              </a:solidFill>
                              <a:latin typeface="Cambria Math" panose="02040503050406030204" pitchFamily="18" charset="0"/>
                              <a:ea typeface="Cambria Math" panose="02040503050406030204" pitchFamily="18" charset="0"/>
                            </a:rPr>
                            <m:t>𝐼</m:t>
                          </m:r>
                        </m:den>
                      </m:f>
                      <m:sSub>
                        <m:sSubPr>
                          <m:ctrlPr>
                            <a:rPr lang="en-GB" sz="2000" i="1">
                              <a:solidFill>
                                <a:schemeClr val="bg1">
                                  <a:lumMod val="50000"/>
                                </a:schemeClr>
                              </a:solidFill>
                              <a:latin typeface="Cambria Math" panose="02040503050406030204" pitchFamily="18" charset="0"/>
                              <a:ea typeface="Cambria Math" panose="02040503050406030204" pitchFamily="18" charset="0"/>
                            </a:rPr>
                          </m:ctrlPr>
                        </m:sSubPr>
                        <m:e>
                          <m:r>
                            <a:rPr lang="en-GB" sz="2000" i="1">
                              <a:solidFill>
                                <a:schemeClr val="bg1">
                                  <a:lumMod val="50000"/>
                                </a:schemeClr>
                              </a:solidFill>
                              <a:latin typeface="Cambria Math" panose="02040503050406030204" pitchFamily="18" charset="0"/>
                              <a:ea typeface="Cambria Math" panose="02040503050406030204" pitchFamily="18" charset="0"/>
                            </a:rPr>
                            <m:t>𝜎</m:t>
                          </m:r>
                        </m:e>
                        <m:sub>
                          <m:r>
                            <a:rPr lang="en-GB" sz="2000" i="1">
                              <a:solidFill>
                                <a:schemeClr val="bg1">
                                  <a:lumMod val="50000"/>
                                </a:schemeClr>
                              </a:solidFill>
                              <a:latin typeface="Cambria Math" panose="02040503050406030204" pitchFamily="18" charset="0"/>
                              <a:ea typeface="Cambria Math" panose="02040503050406030204" pitchFamily="18" charset="0"/>
                            </a:rPr>
                            <m:t>𝐼</m:t>
                          </m:r>
                        </m:sub>
                      </m:sSub>
                    </m:oMath>
                  </m:oMathPara>
                </a14:m>
                <a:endParaRPr lang="en-GB" sz="2000" dirty="0">
                  <a:solidFill>
                    <a:schemeClr val="bg1">
                      <a:lumMod val="50000"/>
                    </a:schemeClr>
                  </a:solidFill>
                </a:endParaRPr>
              </a:p>
            </p:txBody>
          </p:sp>
        </mc:Choice>
        <mc:Fallback xmlns="">
          <p:sp>
            <p:nvSpPr>
              <p:cNvPr id="5" name="TextBox 4">
                <a:extLst>
                  <a:ext uri="{FF2B5EF4-FFF2-40B4-BE49-F238E27FC236}">
                    <a16:creationId xmlns:a16="http://schemas.microsoft.com/office/drawing/2014/main" id="{28392F29-89D0-A207-F424-5F14DF5E0CC5}"/>
                  </a:ext>
                </a:extLst>
              </p:cNvPr>
              <p:cNvSpPr txBox="1">
                <a:spLocks noRot="1" noChangeAspect="1" noMove="1" noResize="1" noEditPoints="1" noAdjustHandles="1" noChangeArrowheads="1" noChangeShapeType="1" noTextEdit="1"/>
              </p:cNvSpPr>
              <p:nvPr/>
            </p:nvSpPr>
            <p:spPr>
              <a:xfrm>
                <a:off x="4943723" y="3574678"/>
                <a:ext cx="1746965" cy="585225"/>
              </a:xfrm>
              <a:prstGeom prst="rect">
                <a:avLst/>
              </a:prstGeom>
              <a:blipFill>
                <a:blip r:embed="rId9"/>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4246008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5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5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962"/>
        <p:cNvGrpSpPr/>
        <p:nvPr/>
      </p:nvGrpSpPr>
      <p:grpSpPr>
        <a:xfrm>
          <a:off x="0" y="0"/>
          <a:ext cx="0" cy="0"/>
          <a:chOff x="0" y="0"/>
          <a:chExt cx="0" cy="0"/>
        </a:xfrm>
      </p:grpSpPr>
      <p:pic>
        <p:nvPicPr>
          <p:cNvPr id="963" name="Google Shape;963;p81"/>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964" name="Google Shape;964;p81"/>
          <p:cNvSpPr txBox="1"/>
          <p:nvPr/>
        </p:nvSpPr>
        <p:spPr>
          <a:xfrm>
            <a:off x="684596" y="825706"/>
            <a:ext cx="7772400" cy="954067"/>
          </a:xfrm>
          <a:prstGeom prst="rect">
            <a:avLst/>
          </a:prstGeom>
          <a:noFill/>
          <a:ln>
            <a:noFill/>
          </a:ln>
        </p:spPr>
        <p:txBody>
          <a:bodyPr spcFirstLastPara="1" wrap="square" lIns="91425" tIns="45700" rIns="91425" bIns="45700" anchor="t" anchorCtr="0">
            <a:spAutoFit/>
          </a:bodyPr>
          <a:lstStyle/>
          <a:p>
            <a:pPr algn="ctr">
              <a:buSzPts val="2400"/>
            </a:pPr>
            <a:r>
              <a:rPr lang="en-GB" sz="3200" b="1" i="0" strike="noStrike" cap="none" dirty="0">
                <a:solidFill>
                  <a:schemeClr val="dk1"/>
                </a:solidFill>
                <a:latin typeface="Calibri"/>
                <a:ea typeface="Calibri"/>
                <a:cs typeface="Calibri"/>
                <a:sym typeface="Calibri"/>
              </a:rPr>
              <a:t>A</a:t>
            </a:r>
            <a:r>
              <a:rPr lang="en-GB" sz="3200" b="1" dirty="0">
                <a:solidFill>
                  <a:schemeClr val="dk1"/>
                </a:solidFill>
                <a:latin typeface="Calibri"/>
                <a:ea typeface="Calibri"/>
                <a:cs typeface="Calibri"/>
                <a:sym typeface="Calibri"/>
              </a:rPr>
              <a:t>ngular resolution :</a:t>
            </a:r>
          </a:p>
          <a:p>
            <a:pPr marL="0" marR="0" lvl="0" indent="0" algn="ctr" rtl="0">
              <a:lnSpc>
                <a:spcPct val="100000"/>
              </a:lnSpc>
              <a:spcBef>
                <a:spcPts val="0"/>
              </a:spcBef>
              <a:spcAft>
                <a:spcPts val="0"/>
              </a:spcAft>
              <a:buClr>
                <a:srgbClr val="000000"/>
              </a:buClr>
              <a:buSzPts val="2400"/>
              <a:buFont typeface="Arial"/>
              <a:buNone/>
            </a:pPr>
            <a:r>
              <a:rPr lang="en-GB" sz="2400" dirty="0">
                <a:solidFill>
                  <a:schemeClr val="dk1"/>
                </a:solidFill>
                <a:latin typeface="Calibri"/>
                <a:ea typeface="Calibri"/>
                <a:cs typeface="Calibri"/>
                <a:sym typeface="Calibri"/>
              </a:rPr>
              <a:t>Track inclination errors</a:t>
            </a:r>
            <a:endParaRPr sz="1400" i="0" strike="noStrike" cap="none" dirty="0">
              <a:solidFill>
                <a:srgbClr val="000000"/>
              </a:solidFill>
            </a:endParaRPr>
          </a:p>
        </p:txBody>
      </p:sp>
      <p:sp>
        <p:nvSpPr>
          <p:cNvPr id="967" name="Google Shape;967;p81"/>
          <p:cNvSpPr txBox="1"/>
          <p:nvPr/>
        </p:nvSpPr>
        <p:spPr>
          <a:xfrm>
            <a:off x="844575" y="3268447"/>
            <a:ext cx="6597600" cy="3849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2000"/>
              <a:buFont typeface="Arial"/>
              <a:buNone/>
            </a:pPr>
            <a:endParaRPr sz="1300" b="0" i="0" u="none" strike="noStrike" cap="none">
              <a:solidFill>
                <a:srgbClr val="000000"/>
              </a:solidFill>
              <a:latin typeface="Arial"/>
              <a:ea typeface="Arial"/>
              <a:cs typeface="Arial"/>
              <a:sym typeface="Arial"/>
            </a:endParaRPr>
          </a:p>
        </p:txBody>
      </p:sp>
      <p:sp>
        <p:nvSpPr>
          <p:cNvPr id="968" name="Google Shape;968;p81"/>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36</a:t>
            </a:fld>
            <a:endParaRPr sz="1200" b="0" i="0" u="none" strike="noStrike" cap="none">
              <a:solidFill>
                <a:srgbClr val="898989"/>
              </a:solidFill>
              <a:latin typeface="Arial"/>
              <a:ea typeface="Arial"/>
              <a:cs typeface="Arial"/>
              <a:sym typeface="Arial"/>
            </a:endParaRPr>
          </a:p>
        </p:txBody>
      </p:sp>
      <p:sp>
        <p:nvSpPr>
          <p:cNvPr id="970" name="Google Shape;970;p81"/>
          <p:cNvSpPr txBox="1"/>
          <p:nvPr/>
        </p:nvSpPr>
        <p:spPr>
          <a:xfrm>
            <a:off x="0" y="0"/>
            <a:ext cx="9144000" cy="723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a:solidFill>
                  <a:srgbClr val="FF0000"/>
                </a:solidFill>
                <a:latin typeface="Calibri"/>
                <a:ea typeface="Calibri"/>
                <a:cs typeface="Calibri"/>
                <a:sym typeface="Calibri"/>
              </a:rPr>
              <a:t>Current PID algorithm in the HMPID</a:t>
            </a:r>
            <a:endParaRPr sz="700">
              <a:solidFill>
                <a:schemeClr val="dk1"/>
              </a:solidFill>
            </a:endParaRPr>
          </a:p>
          <a:p>
            <a:pPr marL="0" lvl="0" indent="0" algn="ctr" rtl="0">
              <a:spcBef>
                <a:spcPts val="0"/>
              </a:spcBef>
              <a:spcAft>
                <a:spcPts val="0"/>
              </a:spcAft>
              <a:buClr>
                <a:schemeClr val="dk1"/>
              </a:buClr>
              <a:buSzPts val="1100"/>
              <a:buFont typeface="Arial"/>
              <a:buNone/>
            </a:pPr>
            <a:r>
              <a:rPr lang="en-GB" sz="1600">
                <a:solidFill>
                  <a:schemeClr val="dk1"/>
                </a:solidFill>
                <a:latin typeface="Calibri"/>
                <a:ea typeface="Calibri"/>
                <a:cs typeface="Calibri"/>
                <a:sym typeface="Calibri"/>
              </a:rPr>
              <a:t>Hough Transform Method </a:t>
            </a:r>
            <a:endParaRPr sz="3200">
              <a:solidFill>
                <a:srgbClr val="FF0000"/>
              </a:solidFill>
              <a:latin typeface="Calibri"/>
              <a:ea typeface="Calibri"/>
              <a:cs typeface="Calibri"/>
              <a:sym typeface="Calibri"/>
            </a:endParaRPr>
          </a:p>
        </p:txBody>
      </p:sp>
      <p:cxnSp>
        <p:nvCxnSpPr>
          <p:cNvPr id="971" name="Google Shape;971;p81"/>
          <p:cNvCxnSpPr/>
          <p:nvPr/>
        </p:nvCxnSpPr>
        <p:spPr>
          <a:xfrm>
            <a:off x="285200" y="752700"/>
            <a:ext cx="7848600" cy="0"/>
          </a:xfrm>
          <a:prstGeom prst="straightConnector1">
            <a:avLst/>
          </a:prstGeom>
          <a:noFill/>
          <a:ln w="44450" cap="flat" cmpd="sng">
            <a:solidFill>
              <a:srgbClr val="FF0000"/>
            </a:solidFill>
            <a:prstDash val="solid"/>
            <a:round/>
            <a:headEnd type="none" w="sm" len="sm"/>
            <a:tailEnd type="none" w="sm" len="sm"/>
          </a:ln>
        </p:spPr>
      </p:cxn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9B084DF2-D140-C378-397C-DCC58CC377D0}"/>
                  </a:ext>
                </a:extLst>
              </p:cNvPr>
              <p:cNvSpPr txBox="1"/>
              <p:nvPr/>
            </p:nvSpPr>
            <p:spPr>
              <a:xfrm>
                <a:off x="684596" y="3239461"/>
                <a:ext cx="7083991" cy="1176925"/>
              </a:xfrm>
              <a:prstGeom prst="rect">
                <a:avLst/>
              </a:prstGeom>
              <a:noFill/>
            </p:spPr>
            <p:txBody>
              <a:bodyPr wrap="none" rtlCol="0">
                <a:spAutoFit/>
              </a:bodyPr>
              <a:lstStyle/>
              <a:p>
                <a:r>
                  <a:rPr lang="en-US" sz="1800" dirty="0"/>
                  <a:t>Occurs due to errors in the measurement from the tracking devices.</a:t>
                </a:r>
              </a:p>
              <a:p>
                <a:r>
                  <a:rPr lang="en-US" sz="1800" dirty="0"/>
                  <a:t>Assumed to be constant with </a:t>
                </a:r>
                <a14:m>
                  <m:oMath xmlns:m="http://schemas.openxmlformats.org/officeDocument/2006/math">
                    <m:sSub>
                      <m:sSubPr>
                        <m:ctrlPr>
                          <a:rPr lang="en-GB" sz="2800" i="1" smtClean="0">
                            <a:latin typeface="Cambria Math" panose="02040503050406030204" pitchFamily="18" charset="0"/>
                            <a:ea typeface="Cambria Math" panose="02040503050406030204" pitchFamily="18" charset="0"/>
                          </a:rPr>
                        </m:ctrlPr>
                      </m:sSubPr>
                      <m:e>
                        <m:r>
                          <a:rPr lang="en-GB" sz="2800" i="1">
                            <a:latin typeface="Cambria Math" panose="02040503050406030204" pitchFamily="18" charset="0"/>
                            <a:ea typeface="Cambria Math" panose="02040503050406030204" pitchFamily="18" charset="0"/>
                          </a:rPr>
                          <m:t>𝜎</m:t>
                        </m:r>
                      </m:e>
                      <m:sub>
                        <m:sSub>
                          <m:sSubPr>
                            <m:ctrlPr>
                              <a:rPr lang="en-GB" sz="1800" i="1">
                                <a:latin typeface="Cambria Math" panose="02040503050406030204" pitchFamily="18" charset="0"/>
                              </a:rPr>
                            </m:ctrlPr>
                          </m:sSubPr>
                          <m:e>
                            <m:r>
                              <a:rPr lang="en-GB" sz="1800" i="1">
                                <a:latin typeface="Cambria Math" panose="02040503050406030204" pitchFamily="18" charset="0"/>
                                <a:ea typeface="Cambria Math" panose="02040503050406030204" pitchFamily="18" charset="0"/>
                              </a:rPr>
                              <m:t>𝜃</m:t>
                            </m:r>
                          </m:e>
                          <m:sub>
                            <m:r>
                              <a:rPr lang="en-GB" sz="1800" i="1">
                                <a:latin typeface="Cambria Math" panose="02040503050406030204" pitchFamily="18" charset="0"/>
                              </a:rPr>
                              <m:t>𝑝</m:t>
                            </m:r>
                          </m:sub>
                        </m:sSub>
                      </m:sub>
                    </m:sSub>
                    <m:r>
                      <a:rPr lang="en-GB" sz="1800" b="0" i="1" smtClean="0">
                        <a:latin typeface="Cambria Math" panose="02040503050406030204" pitchFamily="18" charset="0"/>
                      </a:rPr>
                      <m:t>=</m:t>
                    </m:r>
                    <m:r>
                      <a:rPr lang="en-GB" sz="1800" b="0" i="1" smtClean="0">
                        <a:latin typeface="Cambria Math" panose="02040503050406030204" pitchFamily="18" charset="0"/>
                      </a:rPr>
                      <m:t>2</m:t>
                    </m:r>
                    <m:r>
                      <a:rPr lang="en-GB" sz="1800" b="0" i="1" smtClean="0">
                        <a:latin typeface="Cambria Math" panose="02040503050406030204" pitchFamily="18" charset="0"/>
                      </a:rPr>
                      <m:t> [</m:t>
                    </m:r>
                    <m:r>
                      <a:rPr lang="en-GB" sz="1800" b="0" i="1" smtClean="0">
                        <a:latin typeface="Cambria Math" panose="02040503050406030204" pitchFamily="18" charset="0"/>
                      </a:rPr>
                      <m:t>𝑚𝑅𝑎𝑑</m:t>
                    </m:r>
                    <m:r>
                      <a:rPr lang="en-GB" sz="1800" b="0" i="1" smtClean="0">
                        <a:latin typeface="Cambria Math" panose="02040503050406030204" pitchFamily="18" charset="0"/>
                      </a:rPr>
                      <m:t>]</m:t>
                    </m:r>
                  </m:oMath>
                </a14:m>
                <a:endParaRPr lang="en-GB" sz="1800" dirty="0"/>
              </a:p>
              <a:p>
                <a:endParaRPr lang="en-US" sz="1800" dirty="0"/>
              </a:p>
            </p:txBody>
          </p:sp>
        </mc:Choice>
        <mc:Fallback xmlns="">
          <p:sp>
            <p:nvSpPr>
              <p:cNvPr id="2" name="TextBox 1">
                <a:extLst>
                  <a:ext uri="{FF2B5EF4-FFF2-40B4-BE49-F238E27FC236}">
                    <a16:creationId xmlns:a16="http://schemas.microsoft.com/office/drawing/2014/main" id="{9B084DF2-D140-C378-397C-DCC58CC377D0}"/>
                  </a:ext>
                </a:extLst>
              </p:cNvPr>
              <p:cNvSpPr txBox="1">
                <a:spLocks noRot="1" noChangeAspect="1" noMove="1" noResize="1" noEditPoints="1" noAdjustHandles="1" noChangeArrowheads="1" noChangeShapeType="1" noTextEdit="1"/>
              </p:cNvSpPr>
              <p:nvPr/>
            </p:nvSpPr>
            <p:spPr>
              <a:xfrm>
                <a:off x="684596" y="3239461"/>
                <a:ext cx="7083991" cy="1176925"/>
              </a:xfrm>
              <a:prstGeom prst="rect">
                <a:avLst/>
              </a:prstGeom>
              <a:blipFill>
                <a:blip r:embed="rId4"/>
                <a:stretch>
                  <a:fillRect l="-688" t="-2591"/>
                </a:stretch>
              </a:blipFill>
            </p:spPr>
            <p:txBody>
              <a:bodyPr/>
              <a:lstStyle/>
              <a:p>
                <a:r>
                  <a:rPr lang="en-US">
                    <a:noFill/>
                  </a:rPr>
                  <a:t> </a:t>
                </a:r>
              </a:p>
            </p:txBody>
          </p:sp>
        </mc:Fallback>
      </mc:AlternateContent>
    </p:spTree>
    <p:extLst>
      <p:ext uri="{BB962C8B-B14F-4D97-AF65-F5344CB8AC3E}">
        <p14:creationId xmlns:p14="http://schemas.microsoft.com/office/powerpoint/2010/main" val="413064851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Picture 3" descr="2018-Jul-18-TrackInclinationvsPt_pp13TeV_0_2Tesla.png">
            <a:extLst>
              <a:ext uri="{FF2B5EF4-FFF2-40B4-BE49-F238E27FC236}">
                <a16:creationId xmlns:a16="http://schemas.microsoft.com/office/drawing/2014/main" id="{2A8A49E2-C822-4D79-0DC1-661BBA0481A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13558" y="1472134"/>
            <a:ext cx="3395196" cy="2311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46" name="Picture 2" descr="2018-Jul-18-TrackInclinationvsPt_pp13TeV.png">
            <a:extLst>
              <a:ext uri="{FF2B5EF4-FFF2-40B4-BE49-F238E27FC236}">
                <a16:creationId xmlns:a16="http://schemas.microsoft.com/office/drawing/2014/main" id="{3CE7E2EF-E57B-A226-18D7-118008346BFF}"/>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49287" y="1535010"/>
            <a:ext cx="3211605" cy="2185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47" name="Picture 7" descr="PionsPeak_1_5GeV_pp13TeV_0_2Tesla.eps">
            <a:extLst>
              <a:ext uri="{FF2B5EF4-FFF2-40B4-BE49-F238E27FC236}">
                <a16:creationId xmlns:a16="http://schemas.microsoft.com/office/drawing/2014/main" id="{304DDE5D-122C-8887-E2A3-FD69A98BB1AE}"/>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724400" y="4077604"/>
            <a:ext cx="3973513" cy="2704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48" name="Picture 6" descr="PionsPeak_1_5GeV_pp13TeV.eps">
            <a:extLst>
              <a:ext uri="{FF2B5EF4-FFF2-40B4-BE49-F238E27FC236}">
                <a16:creationId xmlns:a16="http://schemas.microsoft.com/office/drawing/2014/main" id="{15017602-AB17-3B8D-F31E-272A5A3CBB9E}"/>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04800" y="4077604"/>
            <a:ext cx="3973513" cy="2704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1" name="Immagine 5" descr="2012-Jul-04-4_Color_Logo_CB.png">
            <a:extLst>
              <a:ext uri="{FF2B5EF4-FFF2-40B4-BE49-F238E27FC236}">
                <a16:creationId xmlns:a16="http://schemas.microsoft.com/office/drawing/2014/main" id="{998EA094-1566-4445-7BF5-68D9FF34E7A7}"/>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8494713" y="76200"/>
            <a:ext cx="563562"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54" name="TextBox 10">
            <a:extLst>
              <a:ext uri="{FF2B5EF4-FFF2-40B4-BE49-F238E27FC236}">
                <a16:creationId xmlns:a16="http://schemas.microsoft.com/office/drawing/2014/main" id="{A306687A-1B3D-274C-A8B3-70E293B8FBDE}"/>
              </a:ext>
            </a:extLst>
          </p:cNvPr>
          <p:cNvSpPr txBox="1">
            <a:spLocks noChangeArrowheads="1"/>
          </p:cNvSpPr>
          <p:nvPr/>
        </p:nvSpPr>
        <p:spPr bwMode="auto">
          <a:xfrm>
            <a:off x="838200" y="3825875"/>
            <a:ext cx="2788430" cy="461665"/>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it-IT" altLang="en-US" sz="2400" i="1">
                <a:latin typeface="Symbol" panose="05050102010706020507" pitchFamily="18" charset="2"/>
              </a:rPr>
              <a:t>s</a:t>
            </a:r>
            <a:r>
              <a:rPr lang="it-IT" altLang="en-US" sz="2400" i="1" baseline="-25000">
                <a:latin typeface="Symbol" panose="05050102010706020507" pitchFamily="18" charset="2"/>
              </a:rPr>
              <a:t>q, </a:t>
            </a:r>
            <a:r>
              <a:rPr lang="it-IT" altLang="en-US" sz="2400" baseline="-25000"/>
              <a:t>0.5 T</a:t>
            </a:r>
            <a:r>
              <a:rPr lang="it-IT" altLang="en-US" sz="2400"/>
              <a:t> ≈ 10 mrad</a:t>
            </a:r>
          </a:p>
        </p:txBody>
      </p:sp>
      <p:sp>
        <p:nvSpPr>
          <p:cNvPr id="31755" name="TextBox 11">
            <a:extLst>
              <a:ext uri="{FF2B5EF4-FFF2-40B4-BE49-F238E27FC236}">
                <a16:creationId xmlns:a16="http://schemas.microsoft.com/office/drawing/2014/main" id="{5F709496-F547-F31A-464A-3034C8EFB82A}"/>
              </a:ext>
            </a:extLst>
          </p:cNvPr>
          <p:cNvSpPr txBox="1">
            <a:spLocks noChangeArrowheads="1"/>
          </p:cNvSpPr>
          <p:nvPr/>
        </p:nvSpPr>
        <p:spPr bwMode="auto">
          <a:xfrm>
            <a:off x="5405718" y="3817370"/>
            <a:ext cx="2819400" cy="461665"/>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it-IT" altLang="en-US" sz="2400" i="1" dirty="0">
                <a:latin typeface="Symbol" panose="05050102010706020507" pitchFamily="18" charset="2"/>
              </a:rPr>
              <a:t>s</a:t>
            </a:r>
            <a:r>
              <a:rPr lang="it-IT" altLang="en-US" sz="2400" i="1" baseline="-25000" dirty="0">
                <a:latin typeface="Symbol" panose="05050102010706020507" pitchFamily="18" charset="2"/>
              </a:rPr>
              <a:t>q, </a:t>
            </a:r>
            <a:r>
              <a:rPr lang="it-IT" altLang="en-US" sz="2400" baseline="-25000" dirty="0"/>
              <a:t>0.2 T</a:t>
            </a:r>
            <a:r>
              <a:rPr lang="it-IT" altLang="en-US" sz="2400" dirty="0"/>
              <a:t> ≈ 7 mrad</a:t>
            </a:r>
          </a:p>
        </p:txBody>
      </p:sp>
      <p:sp>
        <p:nvSpPr>
          <p:cNvPr id="31756" name="Slide Number Placeholder 3">
            <a:extLst>
              <a:ext uri="{FF2B5EF4-FFF2-40B4-BE49-F238E27FC236}">
                <a16:creationId xmlns:a16="http://schemas.microsoft.com/office/drawing/2014/main" id="{4EEFDF89-5C36-0DDA-C835-C58AB4648AE2}"/>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FontTx/>
              <a:buNone/>
            </a:pPr>
            <a:fld id="{65B141B6-4C67-4EE5-842F-D4883B5690FE}" type="slidenum">
              <a:rPr lang="it-IT" altLang="en-US" sz="1200" smtClean="0">
                <a:solidFill>
                  <a:srgbClr val="898989"/>
                </a:solidFill>
                <a:latin typeface="Arial" panose="020B0604020202020204" pitchFamily="34" charset="0"/>
              </a:rPr>
              <a:pPr>
                <a:spcBef>
                  <a:spcPct val="0"/>
                </a:spcBef>
                <a:buFontTx/>
                <a:buNone/>
              </a:pPr>
              <a:t>37</a:t>
            </a:fld>
            <a:endParaRPr lang="it-IT" altLang="en-US" sz="1200">
              <a:solidFill>
                <a:srgbClr val="898989"/>
              </a:solidFill>
              <a:latin typeface="Arial" panose="020B0604020202020204" pitchFamily="34" charset="0"/>
            </a:endParaRPr>
          </a:p>
        </p:txBody>
      </p:sp>
      <p:sp>
        <p:nvSpPr>
          <p:cNvPr id="2" name="TextBox 1">
            <a:extLst>
              <a:ext uri="{FF2B5EF4-FFF2-40B4-BE49-F238E27FC236}">
                <a16:creationId xmlns:a16="http://schemas.microsoft.com/office/drawing/2014/main" id="{779EE30C-A0AA-C52C-B034-3E70DADE3A20}"/>
              </a:ext>
            </a:extLst>
          </p:cNvPr>
          <p:cNvSpPr txBox="1"/>
          <p:nvPr/>
        </p:nvSpPr>
        <p:spPr>
          <a:xfrm>
            <a:off x="958057" y="1429855"/>
            <a:ext cx="2819400" cy="369888"/>
          </a:xfrm>
          <a:prstGeom prst="rect">
            <a:avLst/>
          </a:prstGeom>
          <a:noFill/>
        </p:spPr>
        <p:txBody>
          <a:bodyPr>
            <a:spAutoFit/>
          </a:bodyPr>
          <a:lstStyle/>
          <a:p>
            <a:pPr eaLnBrk="1" hangingPunct="1">
              <a:defRPr/>
            </a:pPr>
            <a:r>
              <a:rPr lang="it-IT" b="1" dirty="0" err="1">
                <a:solidFill>
                  <a:srgbClr val="FF0000"/>
                </a:solidFill>
                <a:latin typeface="+mj-lt"/>
                <a:ea typeface="ＭＳ Ｐゴシック" charset="0"/>
                <a:cs typeface="ＭＳ Ｐゴシック" charset="0"/>
              </a:rPr>
              <a:t>Track</a:t>
            </a:r>
            <a:r>
              <a:rPr lang="it-IT" b="1" dirty="0">
                <a:solidFill>
                  <a:srgbClr val="FF0000"/>
                </a:solidFill>
                <a:latin typeface="+mj-lt"/>
                <a:ea typeface="ＭＳ Ｐゴシック" charset="0"/>
                <a:cs typeface="ＭＳ Ｐゴシック" charset="0"/>
              </a:rPr>
              <a:t> </a:t>
            </a:r>
            <a:r>
              <a:rPr lang="it-IT" b="1" dirty="0" err="1">
                <a:solidFill>
                  <a:srgbClr val="FF0000"/>
                </a:solidFill>
                <a:latin typeface="+mj-lt"/>
                <a:ea typeface="ＭＳ Ｐゴシック" charset="0"/>
                <a:cs typeface="ＭＳ Ｐゴシック" charset="0"/>
              </a:rPr>
              <a:t>inclination</a:t>
            </a:r>
            <a:r>
              <a:rPr lang="it-IT" b="1" dirty="0">
                <a:solidFill>
                  <a:srgbClr val="FF0000"/>
                </a:solidFill>
                <a:latin typeface="+mj-lt"/>
                <a:ea typeface="ＭＳ Ｐゴシック" charset="0"/>
                <a:cs typeface="ＭＳ Ｐゴシック" charset="0"/>
              </a:rPr>
              <a:t>, 0.5 Tesla</a:t>
            </a:r>
          </a:p>
        </p:txBody>
      </p:sp>
      <p:sp>
        <p:nvSpPr>
          <p:cNvPr id="16" name="TextBox 15">
            <a:extLst>
              <a:ext uri="{FF2B5EF4-FFF2-40B4-BE49-F238E27FC236}">
                <a16:creationId xmlns:a16="http://schemas.microsoft.com/office/drawing/2014/main" id="{1E71087D-29AB-6F10-33FB-888768A34D1D}"/>
              </a:ext>
            </a:extLst>
          </p:cNvPr>
          <p:cNvSpPr txBox="1"/>
          <p:nvPr/>
        </p:nvSpPr>
        <p:spPr>
          <a:xfrm>
            <a:off x="5405718" y="1429855"/>
            <a:ext cx="2819400" cy="369888"/>
          </a:xfrm>
          <a:prstGeom prst="rect">
            <a:avLst/>
          </a:prstGeom>
          <a:noFill/>
        </p:spPr>
        <p:txBody>
          <a:bodyPr>
            <a:spAutoFit/>
          </a:bodyPr>
          <a:lstStyle/>
          <a:p>
            <a:pPr eaLnBrk="1" hangingPunct="1">
              <a:defRPr/>
            </a:pPr>
            <a:r>
              <a:rPr lang="it-IT" b="1" dirty="0" err="1">
                <a:solidFill>
                  <a:srgbClr val="FF0000"/>
                </a:solidFill>
                <a:latin typeface="+mj-lt"/>
                <a:ea typeface="ＭＳ Ｐゴシック" charset="0"/>
                <a:cs typeface="ＭＳ Ｐゴシック" charset="0"/>
              </a:rPr>
              <a:t>Track</a:t>
            </a:r>
            <a:r>
              <a:rPr lang="it-IT" b="1" dirty="0">
                <a:solidFill>
                  <a:srgbClr val="FF0000"/>
                </a:solidFill>
                <a:latin typeface="+mj-lt"/>
                <a:ea typeface="ＭＳ Ｐゴシック" charset="0"/>
                <a:cs typeface="ＭＳ Ｐゴシック" charset="0"/>
              </a:rPr>
              <a:t> </a:t>
            </a:r>
            <a:r>
              <a:rPr lang="it-IT" b="1" dirty="0" err="1">
                <a:solidFill>
                  <a:srgbClr val="FF0000"/>
                </a:solidFill>
                <a:latin typeface="+mj-lt"/>
                <a:ea typeface="ＭＳ Ｐゴシック" charset="0"/>
                <a:cs typeface="ＭＳ Ｐゴシック" charset="0"/>
              </a:rPr>
              <a:t>inclination</a:t>
            </a:r>
            <a:r>
              <a:rPr lang="it-IT" b="1" dirty="0">
                <a:solidFill>
                  <a:srgbClr val="FF0000"/>
                </a:solidFill>
                <a:latin typeface="+mj-lt"/>
                <a:ea typeface="ＭＳ Ｐゴシック" charset="0"/>
                <a:cs typeface="ＭＳ Ｐゴシック" charset="0"/>
              </a:rPr>
              <a:t>, 0.2 Tesla</a:t>
            </a:r>
          </a:p>
        </p:txBody>
      </p:sp>
      <p:sp>
        <p:nvSpPr>
          <p:cNvPr id="3" name="Google Shape;970;p81">
            <a:extLst>
              <a:ext uri="{FF2B5EF4-FFF2-40B4-BE49-F238E27FC236}">
                <a16:creationId xmlns:a16="http://schemas.microsoft.com/office/drawing/2014/main" id="{6DE72E78-D0F9-D94A-201F-788418A48974}"/>
              </a:ext>
            </a:extLst>
          </p:cNvPr>
          <p:cNvSpPr txBox="1"/>
          <p:nvPr/>
        </p:nvSpPr>
        <p:spPr>
          <a:xfrm>
            <a:off x="0" y="0"/>
            <a:ext cx="9144000" cy="723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a:solidFill>
                  <a:srgbClr val="FF0000"/>
                </a:solidFill>
                <a:latin typeface="Calibri"/>
                <a:ea typeface="Calibri"/>
                <a:cs typeface="Calibri"/>
                <a:sym typeface="Calibri"/>
              </a:rPr>
              <a:t>Current PID algorithm in the HMPID</a:t>
            </a:r>
            <a:endParaRPr sz="700">
              <a:solidFill>
                <a:schemeClr val="dk1"/>
              </a:solidFill>
            </a:endParaRPr>
          </a:p>
          <a:p>
            <a:pPr marL="0" lvl="0" indent="0" algn="ctr" rtl="0">
              <a:spcBef>
                <a:spcPts val="0"/>
              </a:spcBef>
              <a:spcAft>
                <a:spcPts val="0"/>
              </a:spcAft>
              <a:buClr>
                <a:schemeClr val="dk1"/>
              </a:buClr>
              <a:buSzPts val="1100"/>
              <a:buFont typeface="Arial"/>
              <a:buNone/>
            </a:pPr>
            <a:r>
              <a:rPr lang="en-GB" sz="1600">
                <a:solidFill>
                  <a:schemeClr val="dk1"/>
                </a:solidFill>
                <a:latin typeface="Calibri"/>
                <a:ea typeface="Calibri"/>
                <a:cs typeface="Calibri"/>
                <a:sym typeface="Calibri"/>
              </a:rPr>
              <a:t>Hough Transform Method </a:t>
            </a:r>
            <a:endParaRPr sz="3200">
              <a:solidFill>
                <a:srgbClr val="FF0000"/>
              </a:solidFill>
              <a:latin typeface="Calibri"/>
              <a:ea typeface="Calibri"/>
              <a:cs typeface="Calibri"/>
              <a:sym typeface="Calibri"/>
            </a:endParaRPr>
          </a:p>
        </p:txBody>
      </p:sp>
      <p:cxnSp>
        <p:nvCxnSpPr>
          <p:cNvPr id="4" name="Google Shape;971;p81">
            <a:extLst>
              <a:ext uri="{FF2B5EF4-FFF2-40B4-BE49-F238E27FC236}">
                <a16:creationId xmlns:a16="http://schemas.microsoft.com/office/drawing/2014/main" id="{AFFBA583-313F-6E37-E200-5236900F7532}"/>
              </a:ext>
            </a:extLst>
          </p:cNvPr>
          <p:cNvCxnSpPr/>
          <p:nvPr/>
        </p:nvCxnSpPr>
        <p:spPr>
          <a:xfrm>
            <a:off x="285200" y="752700"/>
            <a:ext cx="7848600" cy="0"/>
          </a:xfrm>
          <a:prstGeom prst="straightConnector1">
            <a:avLst/>
          </a:prstGeom>
          <a:noFill/>
          <a:ln w="44450" cap="flat" cmpd="sng">
            <a:solidFill>
              <a:srgbClr val="FF0000"/>
            </a:solidFill>
            <a:prstDash val="solid"/>
            <a:round/>
            <a:headEnd type="none" w="sm" len="sm"/>
            <a:tailEnd type="none" w="sm" len="sm"/>
          </a:ln>
        </p:spPr>
      </p:cxnSp>
      <p:sp>
        <p:nvSpPr>
          <p:cNvPr id="5" name="Google Shape;928;p79">
            <a:extLst>
              <a:ext uri="{FF2B5EF4-FFF2-40B4-BE49-F238E27FC236}">
                <a16:creationId xmlns:a16="http://schemas.microsoft.com/office/drawing/2014/main" id="{2694939E-996E-BEFE-8941-79672D03914E}"/>
              </a:ext>
            </a:extLst>
          </p:cNvPr>
          <p:cNvSpPr txBox="1"/>
          <p:nvPr/>
        </p:nvSpPr>
        <p:spPr>
          <a:xfrm>
            <a:off x="685800" y="761759"/>
            <a:ext cx="7772400" cy="58473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en-US" sz="3200" b="1" dirty="0">
                <a:solidFill>
                  <a:schemeClr val="dk1"/>
                </a:solidFill>
                <a:latin typeface="Calibri"/>
                <a:ea typeface="Calibri"/>
                <a:cs typeface="Calibri"/>
                <a:sym typeface="Calibri"/>
              </a:rPr>
              <a:t>Angular resolution with field strength</a:t>
            </a:r>
          </a:p>
        </p:txBody>
      </p:sp>
    </p:spTree>
    <p:extLst>
      <p:ext uri="{BB962C8B-B14F-4D97-AF65-F5344CB8AC3E}">
        <p14:creationId xmlns:p14="http://schemas.microsoft.com/office/powerpoint/2010/main" val="1561916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174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174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175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174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1755"/>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17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54" grpId="0" animBg="1"/>
      <p:bldP spid="31755" grpId="0" animBg="1"/>
      <p:bldP spid="2" grpId="0"/>
      <p:bldP spid="16"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975"/>
        <p:cNvGrpSpPr/>
        <p:nvPr/>
      </p:nvGrpSpPr>
      <p:grpSpPr>
        <a:xfrm>
          <a:off x="0" y="0"/>
          <a:ext cx="0" cy="0"/>
          <a:chOff x="0" y="0"/>
          <a:chExt cx="0" cy="0"/>
        </a:xfrm>
      </p:grpSpPr>
      <p:pic>
        <p:nvPicPr>
          <p:cNvPr id="976" name="Google Shape;976;p82"/>
          <p:cNvPicPr preferRelativeResize="0"/>
          <p:nvPr/>
        </p:nvPicPr>
        <p:blipFill rotWithShape="1">
          <a:blip r:embed="rId3">
            <a:alphaModFix/>
          </a:blip>
          <a:srcRect/>
          <a:stretch/>
        </p:blipFill>
        <p:spPr>
          <a:xfrm>
            <a:off x="8001000" y="0"/>
            <a:ext cx="1089025" cy="957263"/>
          </a:xfrm>
          <a:prstGeom prst="rect">
            <a:avLst/>
          </a:prstGeom>
          <a:noFill/>
          <a:ln>
            <a:noFill/>
          </a:ln>
        </p:spPr>
      </p:pic>
      <p:pic>
        <p:nvPicPr>
          <p:cNvPr id="977" name="Google Shape;977;p82"/>
          <p:cNvPicPr preferRelativeResize="0"/>
          <p:nvPr/>
        </p:nvPicPr>
        <p:blipFill>
          <a:blip r:embed="rId4">
            <a:alphaModFix/>
          </a:blip>
          <a:stretch>
            <a:fillRect/>
          </a:stretch>
        </p:blipFill>
        <p:spPr>
          <a:xfrm>
            <a:off x="5403724" y="1698413"/>
            <a:ext cx="3607441" cy="2781854"/>
          </a:xfrm>
          <a:prstGeom prst="rect">
            <a:avLst/>
          </a:prstGeom>
          <a:noFill/>
          <a:ln>
            <a:noFill/>
          </a:ln>
        </p:spPr>
      </p:pic>
      <p:sp>
        <p:nvSpPr>
          <p:cNvPr id="978" name="Google Shape;978;p82"/>
          <p:cNvSpPr txBox="1"/>
          <p:nvPr/>
        </p:nvSpPr>
        <p:spPr>
          <a:xfrm>
            <a:off x="6542237" y="2591480"/>
            <a:ext cx="2469300" cy="554100"/>
          </a:xfrm>
          <a:prstGeom prst="rect">
            <a:avLst/>
          </a:prstGeom>
          <a:noFill/>
          <a:ln>
            <a:noFill/>
          </a:ln>
        </p:spPr>
        <p:txBody>
          <a:bodyPr spcFirstLastPara="1" wrap="square" lIns="91425" tIns="91425" rIns="91425" bIns="91425" anchor="t" anchorCtr="0">
            <a:spAutoFit/>
          </a:bodyPr>
          <a:lstStyle/>
          <a:p>
            <a:pPr marL="457200" lvl="0" indent="0" algn="l" rtl="0">
              <a:spcBef>
                <a:spcPts val="0"/>
              </a:spcBef>
              <a:spcAft>
                <a:spcPts val="0"/>
              </a:spcAft>
              <a:buNone/>
            </a:pPr>
            <a:r>
              <a:rPr lang="en-GB" sz="2400" i="1">
                <a:solidFill>
                  <a:schemeClr val="dk1"/>
                </a:solidFill>
                <a:latin typeface="Noto Sans Symbols"/>
                <a:ea typeface="Noto Sans Symbols"/>
                <a:cs typeface="Noto Sans Symbols"/>
                <a:sym typeface="Noto Sans Symbols"/>
              </a:rPr>
              <a:t>η</a:t>
            </a:r>
            <a:r>
              <a:rPr lang="en-GB" sz="2400" i="1" baseline="-25000">
                <a:solidFill>
                  <a:schemeClr val="dk1"/>
                </a:solidFill>
                <a:latin typeface="Calibri"/>
                <a:ea typeface="Calibri"/>
                <a:cs typeface="Calibri"/>
                <a:sym typeface="Calibri"/>
              </a:rPr>
              <a:t>c</a:t>
            </a:r>
            <a:endParaRPr sz="1900">
              <a:solidFill>
                <a:schemeClr val="dk1"/>
              </a:solidFill>
            </a:endParaRPr>
          </a:p>
        </p:txBody>
      </p:sp>
      <p:sp>
        <p:nvSpPr>
          <p:cNvPr id="979" name="Google Shape;979;p82"/>
          <p:cNvSpPr txBox="1"/>
          <p:nvPr/>
        </p:nvSpPr>
        <p:spPr>
          <a:xfrm>
            <a:off x="489000" y="4509950"/>
            <a:ext cx="36573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600">
                <a:solidFill>
                  <a:schemeClr val="dk1"/>
                </a:solidFill>
                <a:latin typeface="Calibri"/>
                <a:ea typeface="Calibri"/>
                <a:cs typeface="Calibri"/>
                <a:sym typeface="Calibri"/>
              </a:rPr>
              <a:t>Single photon distribution for one track </a:t>
            </a:r>
            <a:endParaRPr sz="1600">
              <a:solidFill>
                <a:schemeClr val="dk1"/>
              </a:solidFill>
              <a:latin typeface="Calibri"/>
              <a:ea typeface="Calibri"/>
              <a:cs typeface="Calibri"/>
              <a:sym typeface="Calibri"/>
            </a:endParaRPr>
          </a:p>
        </p:txBody>
      </p:sp>
      <p:sp>
        <p:nvSpPr>
          <p:cNvPr id="980" name="Google Shape;980;p82"/>
          <p:cNvSpPr txBox="1"/>
          <p:nvPr/>
        </p:nvSpPr>
        <p:spPr>
          <a:xfrm>
            <a:off x="5202625" y="4482488"/>
            <a:ext cx="3887400" cy="67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600">
                <a:solidFill>
                  <a:schemeClr val="dk1"/>
                </a:solidFill>
                <a:latin typeface="Calibri"/>
                <a:ea typeface="Calibri"/>
                <a:cs typeface="Calibri"/>
                <a:sym typeface="Calibri"/>
              </a:rPr>
              <a:t>Single photon distribution for many tracks in same momentum range</a:t>
            </a:r>
            <a:endParaRPr sz="1600">
              <a:solidFill>
                <a:schemeClr val="dk1"/>
              </a:solidFill>
              <a:latin typeface="Calibri"/>
              <a:ea typeface="Calibri"/>
              <a:cs typeface="Calibri"/>
              <a:sym typeface="Calibri"/>
            </a:endParaRPr>
          </a:p>
        </p:txBody>
      </p:sp>
      <p:sp>
        <p:nvSpPr>
          <p:cNvPr id="981" name="Google Shape;981;p82"/>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38</a:t>
            </a:fld>
            <a:endParaRPr sz="1200" b="0" i="0" u="none" strike="noStrike" cap="none" dirty="0">
              <a:solidFill>
                <a:srgbClr val="898989"/>
              </a:solidFill>
              <a:latin typeface="Arial"/>
              <a:ea typeface="Arial"/>
              <a:cs typeface="Arial"/>
              <a:sym typeface="Arial"/>
            </a:endParaRPr>
          </a:p>
        </p:txBody>
      </p:sp>
      <p:sp>
        <p:nvSpPr>
          <p:cNvPr id="982" name="Google Shape;982;p82"/>
          <p:cNvSpPr txBox="1"/>
          <p:nvPr/>
        </p:nvSpPr>
        <p:spPr>
          <a:xfrm>
            <a:off x="599025" y="5832300"/>
            <a:ext cx="4489200" cy="9234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sz="1600" b="1" dirty="0">
                <a:solidFill>
                  <a:schemeClr val="dk1"/>
                </a:solidFill>
                <a:latin typeface="Calibri"/>
                <a:ea typeface="Calibri"/>
                <a:cs typeface="Calibri"/>
                <a:sym typeface="Calibri"/>
              </a:rPr>
              <a:t>Monte Carlo (MC) simulated events by Pion-gun</a:t>
            </a:r>
            <a:endParaRPr sz="1600" b="1" dirty="0">
              <a:solidFill>
                <a:schemeClr val="dk1"/>
              </a:solidFill>
              <a:latin typeface="Calibri"/>
              <a:ea typeface="Calibri"/>
              <a:cs typeface="Calibri"/>
              <a:sym typeface="Calibri"/>
            </a:endParaRPr>
          </a:p>
          <a:p>
            <a:pPr marL="0" lvl="0" indent="0" algn="l" rtl="0">
              <a:spcBef>
                <a:spcPts val="0"/>
              </a:spcBef>
              <a:spcAft>
                <a:spcPts val="0"/>
              </a:spcAft>
              <a:buNone/>
            </a:pPr>
            <a:r>
              <a:rPr lang="en-GB" sz="1600" b="1" dirty="0">
                <a:solidFill>
                  <a:schemeClr val="dk1"/>
                </a:solidFill>
                <a:latin typeface="Calibri"/>
                <a:ea typeface="Calibri"/>
                <a:cs typeface="Calibri"/>
                <a:sym typeface="Calibri"/>
              </a:rPr>
              <a:t>Tracks per chamber on average around 5</a:t>
            </a:r>
            <a:endParaRPr sz="1600" b="1" dirty="0">
              <a:solidFill>
                <a:schemeClr val="dk1"/>
              </a:solidFill>
              <a:latin typeface="Calibri"/>
              <a:ea typeface="Calibri"/>
              <a:cs typeface="Calibri"/>
              <a:sym typeface="Calibri"/>
            </a:endParaRPr>
          </a:p>
          <a:p>
            <a:pPr marL="0" lvl="0" indent="0" algn="l" rtl="0">
              <a:spcBef>
                <a:spcPts val="0"/>
              </a:spcBef>
              <a:spcAft>
                <a:spcPts val="0"/>
              </a:spcAft>
              <a:buNone/>
            </a:pPr>
            <a:r>
              <a:rPr lang="en-GB" sz="1600" b="1" dirty="0">
                <a:solidFill>
                  <a:schemeClr val="dk1"/>
                </a:solidFill>
                <a:latin typeface="Calibri"/>
                <a:ea typeface="Calibri"/>
                <a:cs typeface="Calibri"/>
                <a:sym typeface="Calibri"/>
              </a:rPr>
              <a:t>Fixed momentum 2.7..2.8 [GeV/c]</a:t>
            </a:r>
            <a:endParaRPr b="1" dirty="0"/>
          </a:p>
        </p:txBody>
      </p:sp>
      <p:sp>
        <p:nvSpPr>
          <p:cNvPr id="983" name="Google Shape;983;p82"/>
          <p:cNvSpPr txBox="1"/>
          <p:nvPr/>
        </p:nvSpPr>
        <p:spPr>
          <a:xfrm>
            <a:off x="1247100" y="795375"/>
            <a:ext cx="6941400" cy="677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3200" b="1" dirty="0">
                <a:solidFill>
                  <a:schemeClr val="dk1"/>
                </a:solidFill>
                <a:latin typeface="Calibri"/>
                <a:ea typeface="Calibri"/>
                <a:cs typeface="Calibri"/>
                <a:sym typeface="Calibri"/>
              </a:rPr>
              <a:t>Single Cherenkov-photon distributions</a:t>
            </a:r>
            <a:endParaRPr sz="3200" b="1" dirty="0">
              <a:solidFill>
                <a:schemeClr val="dk1"/>
              </a:solidFill>
              <a:latin typeface="Calibri"/>
              <a:ea typeface="Calibri"/>
              <a:cs typeface="Calibri"/>
              <a:sym typeface="Calibri"/>
            </a:endParaRPr>
          </a:p>
        </p:txBody>
      </p:sp>
      <p:sp>
        <p:nvSpPr>
          <p:cNvPr id="984" name="Google Shape;984;p82"/>
          <p:cNvSpPr txBox="1"/>
          <p:nvPr/>
        </p:nvSpPr>
        <p:spPr>
          <a:xfrm>
            <a:off x="0" y="0"/>
            <a:ext cx="9144000" cy="723235"/>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dirty="0">
                <a:solidFill>
                  <a:srgbClr val="FF0000"/>
                </a:solidFill>
                <a:latin typeface="Calibri"/>
                <a:ea typeface="Calibri"/>
                <a:cs typeface="Calibri"/>
                <a:sym typeface="Calibri"/>
              </a:rPr>
              <a:t>Current PID algorithm in the HMPID</a:t>
            </a:r>
            <a:endParaRPr sz="700" dirty="0">
              <a:solidFill>
                <a:schemeClr val="dk1"/>
              </a:solidFill>
            </a:endParaRPr>
          </a:p>
          <a:p>
            <a:pPr marL="0" lvl="0" indent="0" algn="ctr" rtl="0">
              <a:spcBef>
                <a:spcPts val="0"/>
              </a:spcBef>
              <a:spcAft>
                <a:spcPts val="0"/>
              </a:spcAft>
              <a:buClr>
                <a:schemeClr val="dk1"/>
              </a:buClr>
              <a:buSzPts val="1100"/>
              <a:buFont typeface="Arial"/>
              <a:buNone/>
            </a:pPr>
            <a:r>
              <a:rPr lang="en-GB" sz="1600" dirty="0">
                <a:solidFill>
                  <a:schemeClr val="dk1"/>
                </a:solidFill>
                <a:latin typeface="Calibri"/>
                <a:ea typeface="Calibri"/>
                <a:cs typeface="Calibri"/>
                <a:sym typeface="Calibri"/>
              </a:rPr>
              <a:t>Hough Transform Method </a:t>
            </a:r>
            <a:endParaRPr sz="1600" dirty="0">
              <a:solidFill>
                <a:schemeClr val="dk1"/>
              </a:solidFill>
              <a:latin typeface="Calibri"/>
              <a:ea typeface="Calibri"/>
              <a:cs typeface="Calibri"/>
              <a:sym typeface="Calibri"/>
            </a:endParaRPr>
          </a:p>
        </p:txBody>
      </p:sp>
      <p:cxnSp>
        <p:nvCxnSpPr>
          <p:cNvPr id="985" name="Google Shape;985;p82"/>
          <p:cNvCxnSpPr/>
          <p:nvPr/>
        </p:nvCxnSpPr>
        <p:spPr>
          <a:xfrm>
            <a:off x="285200" y="752700"/>
            <a:ext cx="7848600" cy="0"/>
          </a:xfrm>
          <a:prstGeom prst="straightConnector1">
            <a:avLst/>
          </a:prstGeom>
          <a:noFill/>
          <a:ln w="44450" cap="flat" cmpd="sng">
            <a:solidFill>
              <a:srgbClr val="FF0000"/>
            </a:solidFill>
            <a:prstDash val="solid"/>
            <a:round/>
            <a:headEnd type="none" w="sm" len="sm"/>
            <a:tailEnd type="none" w="sm" len="sm"/>
          </a:ln>
        </p:spPr>
      </p:cxnSp>
      <p:sp>
        <p:nvSpPr>
          <p:cNvPr id="986" name="Google Shape;986;p82"/>
          <p:cNvSpPr txBox="1"/>
          <p:nvPr/>
        </p:nvSpPr>
        <p:spPr>
          <a:xfrm>
            <a:off x="53700" y="5232025"/>
            <a:ext cx="8134800" cy="461700"/>
          </a:xfrm>
          <a:prstGeom prst="rect">
            <a:avLst/>
          </a:prstGeom>
          <a:noFill/>
          <a:ln>
            <a:noFill/>
          </a:ln>
        </p:spPr>
        <p:txBody>
          <a:bodyPr spcFirstLastPara="1" wrap="square" lIns="91425" tIns="91425" rIns="91425" bIns="91425" anchor="t" anchorCtr="0">
            <a:spAutoFit/>
          </a:bodyPr>
          <a:lstStyle/>
          <a:p>
            <a:pPr marL="0" lvl="0" indent="457200" algn="l" rtl="0">
              <a:spcBef>
                <a:spcPts val="0"/>
              </a:spcBef>
              <a:spcAft>
                <a:spcPts val="0"/>
              </a:spcAft>
              <a:buNone/>
            </a:pPr>
            <a:r>
              <a:rPr lang="en-GB" sz="1800" b="1" u="sng" dirty="0">
                <a:solidFill>
                  <a:srgbClr val="FF0000"/>
                </a:solidFill>
                <a:latin typeface="Calibri"/>
                <a:ea typeface="Calibri"/>
                <a:cs typeface="Calibri"/>
                <a:sym typeface="Calibri"/>
              </a:rPr>
              <a:t>Note that both are single-photon distributions</a:t>
            </a:r>
            <a:endParaRPr sz="1800" b="1" u="sng" dirty="0">
              <a:solidFill>
                <a:srgbClr val="FF0000"/>
              </a:solidFill>
              <a:latin typeface="Calibri"/>
              <a:ea typeface="Calibri"/>
              <a:cs typeface="Calibri"/>
              <a:sym typeface="Calibri"/>
            </a:endParaRPr>
          </a:p>
        </p:txBody>
      </p:sp>
      <p:grpSp>
        <p:nvGrpSpPr>
          <p:cNvPr id="987" name="Google Shape;987;p82"/>
          <p:cNvGrpSpPr/>
          <p:nvPr/>
        </p:nvGrpSpPr>
        <p:grpSpPr>
          <a:xfrm>
            <a:off x="144800" y="1732977"/>
            <a:ext cx="3777365" cy="2778723"/>
            <a:chOff x="144800" y="1732977"/>
            <a:chExt cx="3777365" cy="2778723"/>
          </a:xfrm>
        </p:grpSpPr>
        <p:pic>
          <p:nvPicPr>
            <p:cNvPr id="988" name="Google Shape;988;p82"/>
            <p:cNvPicPr preferRelativeResize="0"/>
            <p:nvPr/>
          </p:nvPicPr>
          <p:blipFill>
            <a:blip r:embed="rId5">
              <a:alphaModFix/>
            </a:blip>
            <a:stretch>
              <a:fillRect/>
            </a:stretch>
          </p:blipFill>
          <p:spPr>
            <a:xfrm>
              <a:off x="314725" y="1732977"/>
              <a:ext cx="3607440" cy="2778723"/>
            </a:xfrm>
            <a:prstGeom prst="rect">
              <a:avLst/>
            </a:prstGeom>
            <a:noFill/>
            <a:ln>
              <a:noFill/>
            </a:ln>
          </p:spPr>
        </p:pic>
        <p:sp>
          <p:nvSpPr>
            <p:cNvPr id="989" name="Google Shape;989;p82"/>
            <p:cNvSpPr txBox="1"/>
            <p:nvPr/>
          </p:nvSpPr>
          <p:spPr>
            <a:xfrm>
              <a:off x="144800" y="2029250"/>
              <a:ext cx="3526200" cy="831300"/>
            </a:xfrm>
            <a:prstGeom prst="rect">
              <a:avLst/>
            </a:prstGeom>
            <a:noFill/>
            <a:ln>
              <a:noFill/>
            </a:ln>
          </p:spPr>
          <p:txBody>
            <a:bodyPr spcFirstLastPara="1" wrap="square" lIns="91425" tIns="91425" rIns="91425" bIns="91425" anchor="t" anchorCtr="0">
              <a:spAutoFit/>
            </a:bodyPr>
            <a:lstStyle/>
            <a:p>
              <a:pPr marL="457200" lvl="0" indent="0" algn="l" rtl="0">
                <a:spcBef>
                  <a:spcPts val="0"/>
                </a:spcBef>
                <a:spcAft>
                  <a:spcPts val="0"/>
                </a:spcAft>
                <a:buNone/>
              </a:pPr>
              <a:r>
                <a:rPr lang="en-GB" sz="1800">
                  <a:solidFill>
                    <a:schemeClr val="dk1"/>
                  </a:solidFill>
                  <a:latin typeface="Calibri"/>
                  <a:ea typeface="Calibri"/>
                  <a:cs typeface="Calibri"/>
                  <a:sym typeface="Calibri"/>
                </a:rPr>
                <a:t>n</a:t>
              </a:r>
              <a:r>
                <a:rPr lang="en-GB" sz="1800" baseline="-25000">
                  <a:solidFill>
                    <a:schemeClr val="dk1"/>
                  </a:solidFill>
                  <a:latin typeface="Calibri"/>
                  <a:ea typeface="Calibri"/>
                  <a:cs typeface="Calibri"/>
                  <a:sym typeface="Calibri"/>
                </a:rPr>
                <a:t>clusters</a:t>
              </a:r>
              <a:r>
                <a:rPr lang="en-GB" sz="1800">
                  <a:solidFill>
                    <a:schemeClr val="dk1"/>
                  </a:solidFill>
                  <a:latin typeface="Calibri"/>
                  <a:ea typeface="Calibri"/>
                  <a:cs typeface="Calibri"/>
                  <a:sym typeface="Calibri"/>
                </a:rPr>
                <a:t> entries in map</a:t>
              </a:r>
              <a:endParaRPr sz="1800">
                <a:solidFill>
                  <a:schemeClr val="dk1"/>
                </a:solidFill>
                <a:latin typeface="Calibri"/>
                <a:ea typeface="Calibri"/>
                <a:cs typeface="Calibri"/>
                <a:sym typeface="Calibri"/>
              </a:endParaRPr>
            </a:p>
            <a:p>
              <a:pPr marL="457200" lvl="0" indent="0" algn="l" rtl="0">
                <a:spcBef>
                  <a:spcPts val="0"/>
                </a:spcBef>
                <a:spcAft>
                  <a:spcPts val="0"/>
                </a:spcAft>
                <a:buNone/>
              </a:pPr>
              <a:r>
                <a:rPr lang="en-GB" sz="2400" i="1">
                  <a:solidFill>
                    <a:schemeClr val="dk1"/>
                  </a:solidFill>
                  <a:latin typeface="Noto Sans Symbols"/>
                  <a:ea typeface="Noto Sans Symbols"/>
                  <a:cs typeface="Noto Sans Symbols"/>
                  <a:sym typeface="Noto Sans Symbols"/>
                </a:rPr>
                <a:t>η</a:t>
              </a:r>
              <a:r>
                <a:rPr lang="en-GB" sz="2400" i="1" baseline="-25000">
                  <a:solidFill>
                    <a:schemeClr val="dk1"/>
                  </a:solidFill>
                  <a:latin typeface="Calibri"/>
                  <a:ea typeface="Calibri"/>
                  <a:cs typeface="Calibri"/>
                  <a:sym typeface="Calibri"/>
                </a:rPr>
                <a:t>c, track</a:t>
              </a:r>
              <a:endParaRPr sz="1800">
                <a:solidFill>
                  <a:schemeClr val="dk1"/>
                </a:solidFill>
                <a:latin typeface="Calibri"/>
                <a:ea typeface="Calibri"/>
                <a:cs typeface="Calibri"/>
                <a:sym typeface="Calibri"/>
              </a:endParaRPr>
            </a:p>
          </p:txBody>
        </p:sp>
      </p:grpSp>
      <p:sp>
        <p:nvSpPr>
          <p:cNvPr id="990" name="Google Shape;990;p82"/>
          <p:cNvSpPr/>
          <p:nvPr/>
        </p:nvSpPr>
        <p:spPr>
          <a:xfrm>
            <a:off x="3619325" y="2633798"/>
            <a:ext cx="1745100" cy="923400"/>
          </a:xfrm>
          <a:prstGeom prst="rightArrow">
            <a:avLst>
              <a:gd name="adj1" fmla="val 50000"/>
              <a:gd name="adj2" fmla="val 50000"/>
            </a:avLst>
          </a:prstGeom>
          <a:solidFill>
            <a:schemeClr val="accent1"/>
          </a:solidFill>
          <a:ln w="25400" cap="flat" cmpd="sng">
            <a:solidFill>
              <a:srgbClr val="2136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GB">
                <a:solidFill>
                  <a:schemeClr val="lt1"/>
                </a:solidFill>
              </a:rPr>
              <a:t>Collect for many tracks</a:t>
            </a:r>
            <a:endParaRPr sz="1400" b="0" i="0" u="none" strike="noStrike" cap="none">
              <a:solidFill>
                <a:schemeClr val="lt1"/>
              </a:solidFill>
              <a:latin typeface="Arial"/>
              <a:ea typeface="Arial"/>
              <a:cs typeface="Arial"/>
              <a:sym typeface="Arial"/>
            </a:endParaRPr>
          </a:p>
        </p:txBody>
      </p:sp>
    </p:spTree>
    <p:extLst>
      <p:ext uri="{BB962C8B-B14F-4D97-AF65-F5344CB8AC3E}">
        <p14:creationId xmlns:p14="http://schemas.microsoft.com/office/powerpoint/2010/main" val="631560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97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9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7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7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8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8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8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994"/>
        <p:cNvGrpSpPr/>
        <p:nvPr/>
      </p:nvGrpSpPr>
      <p:grpSpPr>
        <a:xfrm>
          <a:off x="0" y="0"/>
          <a:ext cx="0" cy="0"/>
          <a:chOff x="0" y="0"/>
          <a:chExt cx="0" cy="0"/>
        </a:xfrm>
      </p:grpSpPr>
      <p:pic>
        <p:nvPicPr>
          <p:cNvPr id="995" name="Google Shape;995;p83"/>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996" name="Google Shape;996;p83"/>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39</a:t>
            </a:fld>
            <a:endParaRPr sz="1200" b="0" i="0" u="none" strike="noStrike" cap="none">
              <a:solidFill>
                <a:srgbClr val="898989"/>
              </a:solidFill>
              <a:latin typeface="Arial"/>
              <a:ea typeface="Arial"/>
              <a:cs typeface="Arial"/>
              <a:sym typeface="Arial"/>
            </a:endParaRPr>
          </a:p>
        </p:txBody>
      </p:sp>
      <p:sp>
        <p:nvSpPr>
          <p:cNvPr id="997" name="Google Shape;997;p83"/>
          <p:cNvSpPr/>
          <p:nvPr/>
        </p:nvSpPr>
        <p:spPr>
          <a:xfrm>
            <a:off x="4876300" y="2957475"/>
            <a:ext cx="108600" cy="84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998" name="Google Shape;998;p83"/>
          <p:cNvSpPr txBox="1"/>
          <p:nvPr/>
        </p:nvSpPr>
        <p:spPr>
          <a:xfrm>
            <a:off x="4078400" y="6429800"/>
            <a:ext cx="4016100" cy="3693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sz="1200" dirty="0">
                <a:solidFill>
                  <a:srgbClr val="FF0000"/>
                </a:solidFill>
                <a:latin typeface="Calibri"/>
                <a:ea typeface="Calibri"/>
                <a:cs typeface="Calibri"/>
                <a:sym typeface="Calibri"/>
              </a:rPr>
              <a:t>*For the given run. Depends on temperature, photon energy</a:t>
            </a:r>
            <a:endParaRPr sz="1200" dirty="0"/>
          </a:p>
        </p:txBody>
      </p:sp>
      <p:sp>
        <p:nvSpPr>
          <p:cNvPr id="999" name="Google Shape;999;p83"/>
          <p:cNvSpPr txBox="1"/>
          <p:nvPr/>
        </p:nvSpPr>
        <p:spPr>
          <a:xfrm>
            <a:off x="0" y="0"/>
            <a:ext cx="9090000" cy="723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a:solidFill>
                  <a:srgbClr val="FF0000"/>
                </a:solidFill>
                <a:latin typeface="Calibri"/>
                <a:ea typeface="Calibri"/>
                <a:cs typeface="Calibri"/>
                <a:sym typeface="Calibri"/>
              </a:rPr>
              <a:t>Current PID algorithm in the HMPID</a:t>
            </a:r>
            <a:endParaRPr sz="700">
              <a:solidFill>
                <a:schemeClr val="dk1"/>
              </a:solidFill>
            </a:endParaRPr>
          </a:p>
          <a:p>
            <a:pPr marL="0" lvl="0" indent="0" algn="ctr" rtl="0">
              <a:spcBef>
                <a:spcPts val="0"/>
              </a:spcBef>
              <a:spcAft>
                <a:spcPts val="0"/>
              </a:spcAft>
              <a:buClr>
                <a:schemeClr val="dk1"/>
              </a:buClr>
              <a:buSzPts val="1100"/>
              <a:buFont typeface="Arial"/>
              <a:buNone/>
            </a:pPr>
            <a:r>
              <a:rPr lang="en-GB" sz="1600">
                <a:solidFill>
                  <a:schemeClr val="dk1"/>
                </a:solidFill>
                <a:latin typeface="Calibri"/>
                <a:ea typeface="Calibri"/>
                <a:cs typeface="Calibri"/>
                <a:sym typeface="Calibri"/>
              </a:rPr>
              <a:t>Hough Transform Method </a:t>
            </a:r>
            <a:endParaRPr sz="3200">
              <a:solidFill>
                <a:srgbClr val="FF0000"/>
              </a:solidFill>
              <a:latin typeface="Calibri"/>
              <a:ea typeface="Calibri"/>
              <a:cs typeface="Calibri"/>
              <a:sym typeface="Calibri"/>
            </a:endParaRPr>
          </a:p>
        </p:txBody>
      </p:sp>
      <p:cxnSp>
        <p:nvCxnSpPr>
          <p:cNvPr id="1000" name="Google Shape;1000;p83"/>
          <p:cNvCxnSpPr/>
          <p:nvPr/>
        </p:nvCxnSpPr>
        <p:spPr>
          <a:xfrm>
            <a:off x="285200" y="752700"/>
            <a:ext cx="7848600" cy="0"/>
          </a:xfrm>
          <a:prstGeom prst="straightConnector1">
            <a:avLst/>
          </a:prstGeom>
          <a:noFill/>
          <a:ln w="44450" cap="flat" cmpd="sng">
            <a:solidFill>
              <a:srgbClr val="FF0000"/>
            </a:solidFill>
            <a:prstDash val="solid"/>
            <a:round/>
            <a:headEnd type="none" w="sm" len="sm"/>
            <a:tailEnd type="none" w="sm" len="sm"/>
          </a:ln>
        </p:spPr>
      </p:cxnSp>
      <p:sp>
        <p:nvSpPr>
          <p:cNvPr id="1001" name="Google Shape;1001;p83"/>
          <p:cNvSpPr txBox="1"/>
          <p:nvPr/>
        </p:nvSpPr>
        <p:spPr>
          <a:xfrm>
            <a:off x="885000" y="692700"/>
            <a:ext cx="7420800" cy="1169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3200" b="1" dirty="0">
                <a:solidFill>
                  <a:schemeClr val="dk1"/>
                </a:solidFill>
                <a:latin typeface="Calibri"/>
                <a:ea typeface="Calibri"/>
                <a:cs typeface="Calibri"/>
                <a:sym typeface="Calibri"/>
              </a:rPr>
              <a:t>Single Cherenkov-photon distributions</a:t>
            </a:r>
            <a:endParaRPr sz="3200" b="1" dirty="0">
              <a:solidFill>
                <a:schemeClr val="dk1"/>
              </a:solidFill>
              <a:latin typeface="Calibri"/>
              <a:ea typeface="Calibri"/>
              <a:cs typeface="Calibri"/>
              <a:sym typeface="Calibri"/>
            </a:endParaRPr>
          </a:p>
          <a:p>
            <a:pPr marL="457200" lvl="0" indent="-431800" algn="ctr" rtl="0">
              <a:spcBef>
                <a:spcPts val="0"/>
              </a:spcBef>
              <a:spcAft>
                <a:spcPts val="0"/>
              </a:spcAft>
              <a:buClr>
                <a:schemeClr val="dk1"/>
              </a:buClr>
              <a:buSzPts val="3200"/>
              <a:buFont typeface="Calibri"/>
              <a:buChar char="-"/>
            </a:pPr>
            <a:r>
              <a:rPr lang="en-GB" sz="3200" dirty="0">
                <a:solidFill>
                  <a:schemeClr val="dk1"/>
                </a:solidFill>
                <a:latin typeface="Calibri"/>
                <a:ea typeface="Calibri"/>
                <a:cs typeface="Calibri"/>
                <a:sym typeface="Calibri"/>
              </a:rPr>
              <a:t>Mean value</a:t>
            </a:r>
            <a:endParaRPr sz="3200" dirty="0">
              <a:solidFill>
                <a:schemeClr val="dk1"/>
              </a:solidFill>
              <a:latin typeface="Calibri"/>
              <a:ea typeface="Calibri"/>
              <a:cs typeface="Calibri"/>
              <a:sym typeface="Calibri"/>
            </a:endParaRPr>
          </a:p>
        </p:txBody>
      </p:sp>
      <p:sp>
        <p:nvSpPr>
          <p:cNvPr id="1002" name="Google Shape;1002;p83"/>
          <p:cNvSpPr txBox="1"/>
          <p:nvPr/>
        </p:nvSpPr>
        <p:spPr>
          <a:xfrm>
            <a:off x="4339200" y="4793750"/>
            <a:ext cx="3000000" cy="738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800">
              <a:solidFill>
                <a:schemeClr val="dk1"/>
              </a:solidFill>
              <a:latin typeface="Calibri"/>
              <a:ea typeface="Calibri"/>
              <a:cs typeface="Calibri"/>
              <a:sym typeface="Calibri"/>
            </a:endParaRPr>
          </a:p>
        </p:txBody>
      </p:sp>
      <p:cxnSp>
        <p:nvCxnSpPr>
          <p:cNvPr id="1003" name="Google Shape;1003;p83"/>
          <p:cNvCxnSpPr>
            <a:cxnSpLocks/>
          </p:cNvCxnSpPr>
          <p:nvPr/>
        </p:nvCxnSpPr>
        <p:spPr>
          <a:xfrm>
            <a:off x="6247592" y="2277870"/>
            <a:ext cx="0" cy="396624"/>
          </a:xfrm>
          <a:prstGeom prst="straightConnector1">
            <a:avLst/>
          </a:prstGeom>
          <a:noFill/>
          <a:ln w="38100" cap="flat" cmpd="sng">
            <a:solidFill>
              <a:srgbClr val="0000FF"/>
            </a:solidFill>
            <a:prstDash val="solid"/>
            <a:round/>
            <a:headEnd type="none" w="med" len="med"/>
            <a:tailEnd type="triangle" w="med" len="med"/>
          </a:ln>
        </p:spPr>
      </p:cxnSp>
      <p:grpSp>
        <p:nvGrpSpPr>
          <p:cNvPr id="1004" name="Google Shape;1004;p83"/>
          <p:cNvGrpSpPr/>
          <p:nvPr/>
        </p:nvGrpSpPr>
        <p:grpSpPr>
          <a:xfrm>
            <a:off x="266300" y="2262575"/>
            <a:ext cx="3777546" cy="3165819"/>
            <a:chOff x="266300" y="2311925"/>
            <a:chExt cx="3777546" cy="3165819"/>
          </a:xfrm>
        </p:grpSpPr>
        <p:pic>
          <p:nvPicPr>
            <p:cNvPr id="1005" name="Google Shape;1005;p83"/>
            <p:cNvPicPr preferRelativeResize="0"/>
            <p:nvPr/>
          </p:nvPicPr>
          <p:blipFill>
            <a:blip r:embed="rId4">
              <a:alphaModFix/>
            </a:blip>
            <a:stretch>
              <a:fillRect/>
            </a:stretch>
          </p:blipFill>
          <p:spPr>
            <a:xfrm>
              <a:off x="266300" y="2311925"/>
              <a:ext cx="3777546" cy="3165819"/>
            </a:xfrm>
            <a:prstGeom prst="rect">
              <a:avLst/>
            </a:prstGeom>
            <a:noFill/>
            <a:ln>
              <a:noFill/>
            </a:ln>
          </p:spPr>
        </p:pic>
        <p:sp>
          <p:nvSpPr>
            <p:cNvPr id="1006" name="Google Shape;1006;p83"/>
            <p:cNvSpPr txBox="1"/>
            <p:nvPr/>
          </p:nvSpPr>
          <p:spPr>
            <a:xfrm>
              <a:off x="662165" y="2651793"/>
              <a:ext cx="2670300" cy="554100"/>
            </a:xfrm>
            <a:prstGeom prst="rect">
              <a:avLst/>
            </a:prstGeom>
            <a:noFill/>
            <a:ln>
              <a:noFill/>
            </a:ln>
          </p:spPr>
          <p:txBody>
            <a:bodyPr spcFirstLastPara="1" wrap="square" lIns="91425" tIns="91425" rIns="91425" bIns="91425" anchor="t" anchorCtr="0">
              <a:spAutoFit/>
            </a:bodyPr>
            <a:lstStyle/>
            <a:p>
              <a:pPr marL="457200" lvl="0" indent="0" algn="l" rtl="0">
                <a:spcBef>
                  <a:spcPts val="0"/>
                </a:spcBef>
                <a:spcAft>
                  <a:spcPts val="0"/>
                </a:spcAft>
                <a:buNone/>
              </a:pPr>
              <a:r>
                <a:rPr lang="en-GB" sz="2400" i="1">
                  <a:solidFill>
                    <a:schemeClr val="dk1"/>
                  </a:solidFill>
                  <a:latin typeface="Noto Sans Symbols"/>
                  <a:ea typeface="Noto Sans Symbols"/>
                  <a:cs typeface="Noto Sans Symbols"/>
                  <a:sym typeface="Noto Sans Symbols"/>
                </a:rPr>
                <a:t>η</a:t>
              </a:r>
              <a:r>
                <a:rPr lang="en-GB" sz="2400" i="1" baseline="-25000">
                  <a:solidFill>
                    <a:schemeClr val="dk1"/>
                  </a:solidFill>
                  <a:latin typeface="Calibri"/>
                  <a:ea typeface="Calibri"/>
                  <a:cs typeface="Calibri"/>
                  <a:sym typeface="Calibri"/>
                </a:rPr>
                <a:t>c</a:t>
              </a:r>
              <a:endParaRPr sz="1900">
                <a:solidFill>
                  <a:schemeClr val="dk1"/>
                </a:solidFill>
              </a:endParaRPr>
            </a:p>
          </p:txBody>
        </p:sp>
      </p:grpSp>
      <p:cxnSp>
        <p:nvCxnSpPr>
          <p:cNvPr id="1007" name="Google Shape;1007;p83"/>
          <p:cNvCxnSpPr/>
          <p:nvPr/>
        </p:nvCxnSpPr>
        <p:spPr>
          <a:xfrm flipH="1">
            <a:off x="3310275" y="3120400"/>
            <a:ext cx="22200" cy="1939800"/>
          </a:xfrm>
          <a:prstGeom prst="straightConnector1">
            <a:avLst/>
          </a:prstGeom>
          <a:noFill/>
          <a:ln w="38100" cap="flat" cmpd="sng">
            <a:solidFill>
              <a:srgbClr val="FF0000"/>
            </a:solidFill>
            <a:prstDash val="solid"/>
            <a:round/>
            <a:headEnd type="none" w="med" len="med"/>
            <a:tailEnd type="none" w="med" len="med"/>
          </a:ln>
        </p:spPr>
      </p:cxnSp>
      <p:sp>
        <p:nvSpPr>
          <p:cNvPr id="1010" name="Google Shape;1010;p83"/>
          <p:cNvSpPr txBox="1"/>
          <p:nvPr/>
        </p:nvSpPr>
        <p:spPr>
          <a:xfrm>
            <a:off x="4238525" y="3237550"/>
            <a:ext cx="4978500" cy="1015800"/>
          </a:xfrm>
          <a:prstGeom prst="rect">
            <a:avLst/>
          </a:prstGeom>
          <a:noFill/>
          <a:ln>
            <a:noFill/>
          </a:ln>
        </p:spPr>
        <p:txBody>
          <a:bodyPr spcFirstLastPara="1" wrap="square" lIns="91425" tIns="91425" rIns="91425" bIns="91425" anchor="t" anchorCtr="0">
            <a:spAutoFit/>
          </a:bodyPr>
          <a:lstStyle/>
          <a:p>
            <a:pPr marL="457200" lvl="0" indent="-342900" algn="l" rtl="0">
              <a:spcBef>
                <a:spcPts val="0"/>
              </a:spcBef>
              <a:spcAft>
                <a:spcPts val="0"/>
              </a:spcAft>
              <a:buClr>
                <a:schemeClr val="dk1"/>
              </a:buClr>
              <a:buSzPts val="1800"/>
              <a:buChar char="❏"/>
            </a:pPr>
            <a:r>
              <a:rPr lang="en-GB" sz="1800" i="1" dirty="0">
                <a:solidFill>
                  <a:srgbClr val="0F0F0F"/>
                </a:solidFill>
              </a:rPr>
              <a:t>p</a:t>
            </a:r>
            <a:r>
              <a:rPr lang="en-GB" sz="1800" dirty="0">
                <a:solidFill>
                  <a:schemeClr val="dk1"/>
                </a:solidFill>
                <a:latin typeface="Calibri"/>
                <a:ea typeface="Calibri"/>
                <a:cs typeface="Calibri"/>
                <a:sym typeface="Calibri"/>
              </a:rPr>
              <a:t> = 2.7-2.8 [GeV/c]</a:t>
            </a:r>
            <a:endParaRPr sz="1800" dirty="0">
              <a:solidFill>
                <a:schemeClr val="dk1"/>
              </a:solidFill>
              <a:latin typeface="Calibri"/>
              <a:ea typeface="Calibri"/>
              <a:cs typeface="Calibri"/>
              <a:sym typeface="Calibri"/>
            </a:endParaRPr>
          </a:p>
          <a:p>
            <a:pPr marL="457200" lvl="0" indent="-342900" algn="l" rtl="0">
              <a:spcBef>
                <a:spcPts val="0"/>
              </a:spcBef>
              <a:spcAft>
                <a:spcPts val="0"/>
              </a:spcAft>
              <a:buClr>
                <a:schemeClr val="dk1"/>
              </a:buClr>
              <a:buSzPts val="1800"/>
              <a:buFont typeface="Calibri"/>
              <a:buChar char="❏"/>
            </a:pPr>
            <a:r>
              <a:rPr lang="en-US" sz="1800" i="1" dirty="0">
                <a:solidFill>
                  <a:srgbClr val="0F0F0F"/>
                </a:solidFill>
                <a:latin typeface="Calibri"/>
                <a:ea typeface="Calibri"/>
                <a:cs typeface="Calibri"/>
                <a:sym typeface="Calibri"/>
              </a:rPr>
              <a:t>m</a:t>
            </a:r>
            <a:r>
              <a:rPr lang="en-US" sz="1800" i="1" baseline="-25000" dirty="0">
                <a:solidFill>
                  <a:srgbClr val="0F0F0F"/>
                </a:solidFill>
                <a:latin typeface="Calibri"/>
                <a:ea typeface="Calibri"/>
                <a:cs typeface="Calibri"/>
                <a:sym typeface="Calibri"/>
              </a:rPr>
              <a:t>π</a:t>
            </a:r>
            <a:r>
              <a:rPr lang="en-US" sz="1800" dirty="0">
                <a:solidFill>
                  <a:schemeClr val="dk1"/>
                </a:solidFill>
                <a:latin typeface="Calibri"/>
                <a:ea typeface="Calibri"/>
                <a:cs typeface="Calibri"/>
                <a:sym typeface="Calibri"/>
              </a:rPr>
              <a:t>= 0.1396 [GeV/c]  # </a:t>
            </a:r>
            <a:r>
              <a:rPr lang="en-US" sz="1800" dirty="0">
                <a:solidFill>
                  <a:srgbClr val="202124"/>
                </a:solidFill>
                <a:highlight>
                  <a:schemeClr val="lt1"/>
                </a:highlight>
              </a:rPr>
              <a:t>mass of pion</a:t>
            </a:r>
            <a:endParaRPr lang="en-US" sz="1800" dirty="0">
              <a:solidFill>
                <a:schemeClr val="dk1"/>
              </a:solidFill>
              <a:latin typeface="Calibri"/>
              <a:ea typeface="Calibri"/>
              <a:cs typeface="Calibri"/>
              <a:sym typeface="Calibri"/>
            </a:endParaRPr>
          </a:p>
          <a:p>
            <a:pPr marL="457200" lvl="0" indent="-342900" algn="l" rtl="0">
              <a:spcBef>
                <a:spcPts val="0"/>
              </a:spcBef>
              <a:spcAft>
                <a:spcPts val="0"/>
              </a:spcAft>
              <a:buClr>
                <a:schemeClr val="dk1"/>
              </a:buClr>
              <a:buSzPts val="1800"/>
              <a:buFont typeface="Calibri"/>
              <a:buChar char="❏"/>
            </a:pPr>
            <a:r>
              <a:rPr lang="en-GB" sz="1800" i="1" dirty="0">
                <a:solidFill>
                  <a:schemeClr val="dk1"/>
                </a:solidFill>
                <a:latin typeface="Calibri"/>
                <a:ea typeface="Calibri"/>
                <a:cs typeface="Calibri"/>
                <a:sym typeface="Calibri"/>
              </a:rPr>
              <a:t>n</a:t>
            </a:r>
            <a:r>
              <a:rPr lang="en-GB" sz="1800" dirty="0">
                <a:solidFill>
                  <a:schemeClr val="dk1"/>
                </a:solidFill>
                <a:latin typeface="Calibri"/>
                <a:ea typeface="Calibri"/>
                <a:cs typeface="Calibri"/>
                <a:sym typeface="Calibri"/>
              </a:rPr>
              <a:t> = 1.291 [-]</a:t>
            </a:r>
            <a:r>
              <a:rPr lang="en-GB" sz="1800" dirty="0">
                <a:solidFill>
                  <a:srgbClr val="FF0000"/>
                </a:solidFill>
                <a:latin typeface="Calibri"/>
                <a:ea typeface="Calibri"/>
                <a:cs typeface="Calibri"/>
                <a:sym typeface="Calibri"/>
              </a:rPr>
              <a:t>*</a:t>
            </a:r>
            <a:r>
              <a:rPr lang="en-GB" sz="1800" dirty="0">
                <a:solidFill>
                  <a:schemeClr val="dk1"/>
                </a:solidFill>
                <a:latin typeface="Calibri"/>
                <a:ea typeface="Calibri"/>
                <a:cs typeface="Calibri"/>
                <a:sym typeface="Calibri"/>
              </a:rPr>
              <a:t>	  </a:t>
            </a:r>
            <a:endParaRPr sz="1800" dirty="0">
              <a:solidFill>
                <a:schemeClr val="dk1"/>
              </a:solidFill>
              <a:latin typeface="Calibri"/>
              <a:ea typeface="Calibri"/>
              <a:cs typeface="Calibri"/>
              <a:sym typeface="Calibri"/>
            </a:endParaRPr>
          </a:p>
        </p:txBody>
      </p:sp>
      <p:cxnSp>
        <p:nvCxnSpPr>
          <p:cNvPr id="1011" name="Google Shape;1011;p83"/>
          <p:cNvCxnSpPr/>
          <p:nvPr/>
        </p:nvCxnSpPr>
        <p:spPr>
          <a:xfrm>
            <a:off x="6318075" y="4151525"/>
            <a:ext cx="10200" cy="838500"/>
          </a:xfrm>
          <a:prstGeom prst="straightConnector1">
            <a:avLst/>
          </a:prstGeom>
          <a:noFill/>
          <a:ln w="38100" cap="flat" cmpd="sng">
            <a:solidFill>
              <a:srgbClr val="0000FF"/>
            </a:solidFill>
            <a:prstDash val="solid"/>
            <a:round/>
            <a:headEnd type="none" w="med" len="med"/>
            <a:tailEnd type="triangle" w="med" len="med"/>
          </a:ln>
        </p:spPr>
      </p:cxnSp>
      <mc:AlternateContent xmlns:mc="http://schemas.openxmlformats.org/markup-compatibility/2006" xmlns:a14="http://schemas.microsoft.com/office/drawing/2010/main">
        <mc:Choice Requires="a14">
          <p:sp>
            <p:nvSpPr>
              <p:cNvPr id="1014" name="Google Shape;1014;p83"/>
              <p:cNvSpPr txBox="1"/>
              <p:nvPr/>
            </p:nvSpPr>
            <p:spPr>
              <a:xfrm>
                <a:off x="456425" y="5828575"/>
                <a:ext cx="7199434" cy="546851"/>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dirty="0">
                    <a:solidFill>
                      <a:srgbClr val="202124"/>
                    </a:solidFill>
                    <a:highlight>
                      <a:srgbClr val="FFFFFF"/>
                    </a:highlight>
                  </a:rPr>
                  <a:t>Peak (</a:t>
                </a:r>
                <a:r>
                  <a:rPr lang="en-GB" sz="1550" dirty="0">
                    <a:solidFill>
                      <a:schemeClr val="dk1"/>
                    </a:solidFill>
                    <a:highlight>
                      <a:srgbClr val="FFFFFF"/>
                    </a:highlight>
                  </a:rPr>
                  <a:t>μ</a:t>
                </a:r>
                <a:r>
                  <a:rPr lang="en-GB" sz="1800" dirty="0">
                    <a:solidFill>
                      <a:srgbClr val="202124"/>
                    </a:solidFill>
                    <a:highlight>
                      <a:srgbClr val="FFFFFF"/>
                    </a:highlight>
                  </a:rPr>
                  <a:t>) of </a:t>
                </a:r>
                <a:r>
                  <a:rPr lang="en-GB" sz="2000" dirty="0" err="1">
                    <a:solidFill>
                      <a:schemeClr val="dk1"/>
                    </a:solidFill>
                    <a:latin typeface="Noto Sans Symbols"/>
                    <a:ea typeface="Noto Sans Symbols"/>
                    <a:cs typeface="Noto Sans Symbols"/>
                    <a:sym typeface="Noto Sans Symbols"/>
                  </a:rPr>
                  <a:t>η</a:t>
                </a:r>
                <a:r>
                  <a:rPr lang="en-GB" sz="2000" baseline="-25000" dirty="0" err="1">
                    <a:solidFill>
                      <a:schemeClr val="dk1"/>
                    </a:solidFill>
                    <a:latin typeface="Times New Roman"/>
                    <a:ea typeface="Times New Roman"/>
                    <a:cs typeface="Times New Roman"/>
                    <a:sym typeface="Times New Roman"/>
                  </a:rPr>
                  <a:t>c</a:t>
                </a:r>
                <a:r>
                  <a:rPr lang="en-GB" sz="2000" baseline="-25000" dirty="0">
                    <a:solidFill>
                      <a:schemeClr val="dk1"/>
                    </a:solidFill>
                    <a:latin typeface="Times New Roman"/>
                    <a:ea typeface="Times New Roman"/>
                    <a:cs typeface="Times New Roman"/>
                    <a:sym typeface="Times New Roman"/>
                  </a:rPr>
                  <a:t> </a:t>
                </a:r>
                <a:r>
                  <a:rPr lang="en-GB" sz="1800" dirty="0">
                    <a:solidFill>
                      <a:srgbClr val="202124"/>
                    </a:solidFill>
                    <a:highlight>
                      <a:srgbClr val="FFFFFF"/>
                    </a:highlight>
                  </a:rPr>
                  <a:t>distribution approximately equivalent to </a:t>
                </a:r>
                <a14:m>
                  <m:oMath xmlns:m="http://schemas.openxmlformats.org/officeDocument/2006/math">
                    <m:sSubSup>
                      <m:sSubSupPr>
                        <m:ctrlPr>
                          <a:rPr lang="en-GB" sz="1800" i="1" smtClean="0">
                            <a:latin typeface="Cambria Math" panose="02040503050406030204" pitchFamily="18" charset="0"/>
                          </a:rPr>
                        </m:ctrlPr>
                      </m:sSubSupPr>
                      <m:e>
                        <m:sSub>
                          <m:sSubPr>
                            <m:ctrlPr>
                              <a:rPr lang="en-GB" sz="1800" i="1">
                                <a:latin typeface="Cambria Math" panose="02040503050406030204" pitchFamily="18" charset="0"/>
                              </a:rPr>
                            </m:ctrlPr>
                          </m:sSubPr>
                          <m:e>
                            <m:r>
                              <a:rPr lang="en-GB" sz="1800" i="1">
                                <a:latin typeface="Cambria Math" panose="02040503050406030204" pitchFamily="18" charset="0"/>
                                <a:ea typeface="Cambria Math" panose="02040503050406030204" pitchFamily="18" charset="0"/>
                              </a:rPr>
                              <m:t>𝜃</m:t>
                            </m:r>
                          </m:e>
                          <m:sub>
                            <m:r>
                              <a:rPr lang="en-GB" sz="1800" i="1">
                                <a:latin typeface="Cambria Math" panose="02040503050406030204" pitchFamily="18" charset="0"/>
                                <a:ea typeface="Cambria Math" panose="02040503050406030204" pitchFamily="18" charset="0"/>
                              </a:rPr>
                              <m:t> </m:t>
                            </m:r>
                          </m:sub>
                        </m:sSub>
                      </m:e>
                      <m:sub>
                        <m:r>
                          <a:rPr lang="en-GB" sz="1800" i="1">
                            <a:latin typeface="Cambria Math" panose="02040503050406030204" pitchFamily="18" charset="0"/>
                          </a:rPr>
                          <m:t>𝑐</m:t>
                        </m:r>
                        <m:r>
                          <a:rPr lang="en-GB" sz="1800" i="1">
                            <a:latin typeface="Cambria Math" panose="02040503050406030204" pitchFamily="18" charset="0"/>
                          </a:rPr>
                          <m:t>,</m:t>
                        </m:r>
                        <m:r>
                          <a:rPr lang="en-GB" sz="1800" i="1">
                            <a:latin typeface="Cambria Math" panose="02040503050406030204" pitchFamily="18" charset="0"/>
                            <a:ea typeface="Cambria Math" panose="02040503050406030204" pitchFamily="18" charset="0"/>
                          </a:rPr>
                          <m:t>𝜋</m:t>
                        </m:r>
                      </m:sub>
                      <m:sup>
                        <m:r>
                          <a:rPr lang="en-GB" sz="1800" i="1">
                            <a:latin typeface="Cambria Math" panose="02040503050406030204" pitchFamily="18" charset="0"/>
                          </a:rPr>
                          <m:t>𝑡</m:t>
                        </m:r>
                        <m:r>
                          <a:rPr lang="en-GB" sz="1800" i="1">
                            <a:latin typeface="Cambria Math" panose="02040503050406030204" pitchFamily="18" charset="0"/>
                          </a:rPr>
                          <m:t>h</m:t>
                        </m:r>
                        <m:r>
                          <a:rPr lang="en-GB" sz="1800" i="1">
                            <a:latin typeface="Cambria Math" panose="02040503050406030204" pitchFamily="18" charset="0"/>
                          </a:rPr>
                          <m:t>𝑒𝑜𝑟𝑒𝑡𝑖𝑐𝑎𝑙</m:t>
                        </m:r>
                      </m:sup>
                    </m:sSubSup>
                  </m:oMath>
                </a14:m>
                <a:r>
                  <a:rPr lang="en-GB" sz="1800" dirty="0">
                    <a:solidFill>
                      <a:srgbClr val="202124"/>
                    </a:solidFill>
                    <a:highlight>
                      <a:srgbClr val="FFFFFF"/>
                    </a:highlight>
                  </a:rPr>
                  <a:t> </a:t>
                </a:r>
                <a:endParaRPr sz="1800" dirty="0">
                  <a:solidFill>
                    <a:srgbClr val="202124"/>
                  </a:solidFill>
                  <a:highlight>
                    <a:srgbClr val="FFFFFF"/>
                  </a:highlight>
                </a:endParaRPr>
              </a:p>
            </p:txBody>
          </p:sp>
        </mc:Choice>
        <mc:Fallback xmlns="">
          <p:sp>
            <p:nvSpPr>
              <p:cNvPr id="1014" name="Google Shape;1014;p83"/>
              <p:cNvSpPr txBox="1">
                <a:spLocks noRot="1" noChangeAspect="1" noMove="1" noResize="1" noEditPoints="1" noAdjustHandles="1" noChangeArrowheads="1" noChangeShapeType="1" noTextEdit="1"/>
              </p:cNvSpPr>
              <p:nvPr/>
            </p:nvSpPr>
            <p:spPr>
              <a:xfrm>
                <a:off x="456425" y="5828575"/>
                <a:ext cx="7199434" cy="546851"/>
              </a:xfrm>
              <a:prstGeom prst="rect">
                <a:avLst/>
              </a:prstGeom>
              <a:blipFill>
                <a:blip r:embed="rId5"/>
                <a:stretch>
                  <a:fillRect l="-762" b="-2222"/>
                </a:stretch>
              </a:blipFill>
              <a:ln>
                <a:noFill/>
              </a:ln>
            </p:spPr>
            <p:txBody>
              <a:bodyPr/>
              <a:lstStyle/>
              <a:p>
                <a:r>
                  <a:rPr lang="en-US">
                    <a:noFill/>
                  </a:rPr>
                  <a:t> </a:t>
                </a:r>
              </a:p>
            </p:txBody>
          </p:sp>
        </mc:Fallback>
      </mc:AlternateContent>
      <p:pic>
        <p:nvPicPr>
          <p:cNvPr id="1016" name="Google Shape;1016;p83" title="[0,0,0,&quot;https://www.codecogs.com/eqnedit.php?latex=%5Ctheta_%7Bc%2C%5Cpi%7D%5E%7B%5Ctext%7Btheoretical%7D%7D#0&quot;]"/>
          <p:cNvPicPr preferRelativeResize="0"/>
          <p:nvPr/>
        </p:nvPicPr>
        <p:blipFill>
          <a:blip r:embed="rId6">
            <a:alphaModFix/>
          </a:blip>
          <a:stretch>
            <a:fillRect/>
          </a:stretch>
        </p:blipFill>
        <p:spPr>
          <a:xfrm>
            <a:off x="2821521" y="5341775"/>
            <a:ext cx="999701" cy="338667"/>
          </a:xfrm>
          <a:prstGeom prst="rect">
            <a:avLst/>
          </a:prstGeom>
          <a:noFill/>
          <a:ln w="19050" cap="flat" cmpd="sng">
            <a:solidFill>
              <a:srgbClr val="FF0000"/>
            </a:solidFill>
            <a:prstDash val="lgDash"/>
            <a:round/>
            <a:headEnd type="none" w="sm" len="sm"/>
            <a:tailEnd type="none" w="sm" len="sm"/>
          </a:ln>
        </p:spPr>
      </p:pic>
      <mc:AlternateContent xmlns:mc="http://schemas.openxmlformats.org/markup-compatibility/2006">
        <mc:Choice xmlns:a14="http://schemas.microsoft.com/office/drawing/2010/main" Requires="a14">
          <p:sp>
            <p:nvSpPr>
              <p:cNvPr id="3" name="TextBox 2">
                <a:extLst>
                  <a:ext uri="{FF2B5EF4-FFF2-40B4-BE49-F238E27FC236}">
                    <a16:creationId xmlns:a16="http://schemas.microsoft.com/office/drawing/2014/main" id="{D3F0789B-7CB6-E561-5EAD-8D3DE4E48293}"/>
                  </a:ext>
                </a:extLst>
              </p:cNvPr>
              <p:cNvSpPr txBox="1"/>
              <p:nvPr/>
            </p:nvSpPr>
            <p:spPr>
              <a:xfrm>
                <a:off x="5033030" y="1882835"/>
                <a:ext cx="4612340" cy="486543"/>
              </a:xfrm>
              <a:prstGeom prst="rect">
                <a:avLst/>
              </a:prstGeom>
              <a:noFill/>
            </p:spPr>
            <p:txBody>
              <a:bodyPr wrap="square">
                <a:spAutoFit/>
              </a:bodyPr>
              <a:lstStyle/>
              <a:p>
                <a:r>
                  <a:rPr lang="en-GB" sz="1400" dirty="0"/>
                  <a:t> </a:t>
                </a:r>
                <a14:m>
                  <m:oMath xmlns:m="http://schemas.openxmlformats.org/officeDocument/2006/math">
                    <m:func>
                      <m:funcPr>
                        <m:ctrlPr>
                          <a:rPr lang="en-GB" sz="1400" i="1">
                            <a:latin typeface="Cambria Math" panose="02040503050406030204" pitchFamily="18" charset="0"/>
                          </a:rPr>
                        </m:ctrlPr>
                      </m:funcPr>
                      <m:fName>
                        <m:r>
                          <m:rPr>
                            <m:sty m:val="p"/>
                          </m:rPr>
                          <a:rPr lang="en-GB" sz="1400">
                            <a:latin typeface="Cambria Math" panose="02040503050406030204" pitchFamily="18" charset="0"/>
                          </a:rPr>
                          <m:t>cos</m:t>
                        </m:r>
                      </m:fName>
                      <m:e>
                        <m:sSubSup>
                          <m:sSubSupPr>
                            <m:ctrlPr>
                              <a:rPr lang="en-GB" sz="1400" i="1">
                                <a:latin typeface="Cambria Math" panose="02040503050406030204" pitchFamily="18" charset="0"/>
                              </a:rPr>
                            </m:ctrlPr>
                          </m:sSubSupPr>
                          <m:e>
                            <m:sSub>
                              <m:sSubPr>
                                <m:ctrlPr>
                                  <a:rPr lang="en-GB" sz="1400" i="1">
                                    <a:latin typeface="Cambria Math" panose="02040503050406030204" pitchFamily="18" charset="0"/>
                                  </a:rPr>
                                </m:ctrlPr>
                              </m:sSubPr>
                              <m:e>
                                <m:r>
                                  <a:rPr lang="en-GB" sz="1400" i="1">
                                    <a:latin typeface="Cambria Math" panose="02040503050406030204" pitchFamily="18" charset="0"/>
                                    <a:ea typeface="Cambria Math" panose="02040503050406030204" pitchFamily="18" charset="0"/>
                                  </a:rPr>
                                  <m:t>𝜃</m:t>
                                </m:r>
                              </m:e>
                              <m:sub>
                                <m:r>
                                  <a:rPr lang="en-GB" sz="1400" i="1">
                                    <a:latin typeface="Cambria Math" panose="02040503050406030204" pitchFamily="18" charset="0"/>
                                    <a:ea typeface="Cambria Math" panose="02040503050406030204" pitchFamily="18" charset="0"/>
                                  </a:rPr>
                                  <m:t> </m:t>
                                </m:r>
                              </m:sub>
                            </m:sSub>
                          </m:e>
                          <m:sub>
                            <m:r>
                              <a:rPr lang="en-GB" sz="1400" i="1">
                                <a:latin typeface="Cambria Math" panose="02040503050406030204" pitchFamily="18" charset="0"/>
                              </a:rPr>
                              <m:t>𝑐</m:t>
                            </m:r>
                            <m:r>
                              <a:rPr lang="en-GB" sz="1400" i="1">
                                <a:latin typeface="Cambria Math" panose="02040503050406030204" pitchFamily="18" charset="0"/>
                              </a:rPr>
                              <m:t>,</m:t>
                            </m:r>
                            <m:r>
                              <a:rPr lang="en-GB" sz="1400" i="1">
                                <a:latin typeface="Cambria Math" panose="02040503050406030204" pitchFamily="18" charset="0"/>
                                <a:ea typeface="Cambria Math" panose="02040503050406030204" pitchFamily="18" charset="0"/>
                              </a:rPr>
                              <m:t>𝜋</m:t>
                            </m:r>
                          </m:sub>
                          <m:sup>
                            <m:r>
                              <a:rPr lang="en-GB" sz="1400" i="1">
                                <a:latin typeface="Cambria Math" panose="02040503050406030204" pitchFamily="18" charset="0"/>
                              </a:rPr>
                              <m:t>𝑡</m:t>
                            </m:r>
                            <m:r>
                              <a:rPr lang="en-GB" sz="1400" i="1">
                                <a:latin typeface="Cambria Math" panose="02040503050406030204" pitchFamily="18" charset="0"/>
                              </a:rPr>
                              <m:t>h</m:t>
                            </m:r>
                            <m:r>
                              <a:rPr lang="en-GB" sz="1400" i="1">
                                <a:latin typeface="Cambria Math" panose="02040503050406030204" pitchFamily="18" charset="0"/>
                              </a:rPr>
                              <m:t>𝑒𝑜𝑟𝑒𝑡𝑖𝑐𝑎𝑙</m:t>
                            </m:r>
                          </m:sup>
                        </m:sSubSup>
                        <m:r>
                          <a:rPr lang="en-GB" sz="1400" i="1">
                            <a:latin typeface="Cambria Math" panose="02040503050406030204" pitchFamily="18" charset="0"/>
                          </a:rPr>
                          <m:t>= </m:t>
                        </m:r>
                        <m:d>
                          <m:dPr>
                            <m:ctrlPr>
                              <a:rPr lang="en-GB" sz="1400" i="1">
                                <a:latin typeface="Cambria Math" panose="02040503050406030204" pitchFamily="18" charset="0"/>
                              </a:rPr>
                            </m:ctrlPr>
                          </m:dPr>
                          <m:e>
                            <m:f>
                              <m:fPr>
                                <m:ctrlPr>
                                  <a:rPr lang="en-GB" i="1">
                                    <a:latin typeface="Cambria Math" panose="02040503050406030204" pitchFamily="18" charset="0"/>
                                  </a:rPr>
                                </m:ctrlPr>
                              </m:fPr>
                              <m:num>
                                <m:rad>
                                  <m:radPr>
                                    <m:degHide m:val="on"/>
                                    <m:ctrlPr>
                                      <a:rPr lang="en-GB" i="1">
                                        <a:latin typeface="Cambria Math" panose="02040503050406030204" pitchFamily="18" charset="0"/>
                                      </a:rPr>
                                    </m:ctrlPr>
                                  </m:radPr>
                                  <m:deg/>
                                  <m:e>
                                    <m:sSup>
                                      <m:sSupPr>
                                        <m:ctrlPr>
                                          <a:rPr lang="en-GB" i="1">
                                            <a:latin typeface="Cambria Math" panose="02040503050406030204" pitchFamily="18" charset="0"/>
                                          </a:rPr>
                                        </m:ctrlPr>
                                      </m:sSupPr>
                                      <m:e>
                                        <m:r>
                                          <a:rPr lang="en-GB" i="1">
                                            <a:latin typeface="Cambria Math" panose="02040503050406030204" pitchFamily="18" charset="0"/>
                                          </a:rPr>
                                          <m:t>𝑝</m:t>
                                        </m:r>
                                      </m:e>
                                      <m:sup>
                                        <m:r>
                                          <a:rPr lang="en-GB" i="1">
                                            <a:latin typeface="Cambria Math" panose="02040503050406030204" pitchFamily="18" charset="0"/>
                                          </a:rPr>
                                          <m:t>2</m:t>
                                        </m:r>
                                      </m:sup>
                                    </m:sSup>
                                    <m:r>
                                      <a:rPr lang="en-GB" i="1">
                                        <a:latin typeface="Cambria Math" panose="02040503050406030204" pitchFamily="18" charset="0"/>
                                      </a:rPr>
                                      <m:t>+</m:t>
                                    </m:r>
                                    <m:r>
                                      <a:rPr lang="en-GB" i="1">
                                        <a:latin typeface="Cambria Math" panose="02040503050406030204" pitchFamily="18" charset="0"/>
                                      </a:rPr>
                                      <m:t> </m:t>
                                    </m:r>
                                    <m:sSup>
                                      <m:sSupPr>
                                        <m:ctrlPr>
                                          <a:rPr lang="en-GB" i="1">
                                            <a:latin typeface="Cambria Math" panose="02040503050406030204" pitchFamily="18" charset="0"/>
                                          </a:rPr>
                                        </m:ctrlPr>
                                      </m:sSupPr>
                                      <m:e>
                                        <m:sSub>
                                          <m:sSubPr>
                                            <m:ctrlPr>
                                              <a:rPr lang="en-GB" i="1">
                                                <a:latin typeface="Cambria Math" panose="02040503050406030204" pitchFamily="18" charset="0"/>
                                              </a:rPr>
                                            </m:ctrlPr>
                                          </m:sSubPr>
                                          <m:e>
                                            <m:r>
                                              <a:rPr lang="en-GB" i="1">
                                                <a:latin typeface="Cambria Math" panose="02040503050406030204" pitchFamily="18" charset="0"/>
                                              </a:rPr>
                                              <m:t>𝑚</m:t>
                                            </m:r>
                                          </m:e>
                                          <m:sub>
                                            <m:r>
                                              <a:rPr lang="en-GB" i="1">
                                                <a:latin typeface="Cambria Math" panose="02040503050406030204" pitchFamily="18" charset="0"/>
                                                <a:ea typeface="Cambria Math" panose="02040503050406030204" pitchFamily="18" charset="0"/>
                                              </a:rPr>
                                              <m:t>𝜋</m:t>
                                            </m:r>
                                          </m:sub>
                                        </m:sSub>
                                      </m:e>
                                      <m:sup>
                                        <m:r>
                                          <a:rPr lang="en-US" i="1">
                                            <a:latin typeface="Cambria Math" panose="02040503050406030204" pitchFamily="18" charset="0"/>
                                          </a:rPr>
                                          <m:t>2</m:t>
                                        </m:r>
                                      </m:sup>
                                    </m:sSup>
                                  </m:e>
                                </m:rad>
                              </m:num>
                              <m:den>
                                <m:r>
                                  <a:rPr lang="en-GB" i="1">
                                    <a:latin typeface="Cambria Math" panose="02040503050406030204" pitchFamily="18" charset="0"/>
                                  </a:rPr>
                                  <m:t>𝑝</m:t>
                                </m:r>
                                <m:r>
                                  <a:rPr lang="en-GB" i="1">
                                    <a:latin typeface="Cambria Math" panose="02040503050406030204" pitchFamily="18" charset="0"/>
                                    <a:ea typeface="Cambria Math" panose="02040503050406030204" pitchFamily="18" charset="0"/>
                                  </a:rPr>
                                  <m:t>∙</m:t>
                                </m:r>
                                <m:r>
                                  <a:rPr lang="en-GB" i="1">
                                    <a:latin typeface="Cambria Math" panose="02040503050406030204" pitchFamily="18" charset="0"/>
                                  </a:rPr>
                                  <m:t> </m:t>
                                </m:r>
                                <m:r>
                                  <a:rPr lang="en-GB" i="1">
                                    <a:latin typeface="Cambria Math" panose="02040503050406030204" pitchFamily="18" charset="0"/>
                                  </a:rPr>
                                  <m:t>𝑛</m:t>
                                </m:r>
                              </m:den>
                            </m:f>
                          </m:e>
                        </m:d>
                      </m:e>
                    </m:func>
                  </m:oMath>
                </a14:m>
                <a:endParaRPr lang="en-GB" sz="1400" dirty="0"/>
              </a:p>
            </p:txBody>
          </p:sp>
        </mc:Choice>
        <mc:Fallback>
          <p:sp>
            <p:nvSpPr>
              <p:cNvPr id="3" name="TextBox 2">
                <a:extLst>
                  <a:ext uri="{FF2B5EF4-FFF2-40B4-BE49-F238E27FC236}">
                    <a16:creationId xmlns:a16="http://schemas.microsoft.com/office/drawing/2014/main" id="{D3F0789B-7CB6-E561-5EAD-8D3DE4E48293}"/>
                  </a:ext>
                </a:extLst>
              </p:cNvPr>
              <p:cNvSpPr txBox="1">
                <a:spLocks noRot="1" noChangeAspect="1" noMove="1" noResize="1" noEditPoints="1" noAdjustHandles="1" noChangeArrowheads="1" noChangeShapeType="1" noTextEdit="1"/>
              </p:cNvSpPr>
              <p:nvPr/>
            </p:nvSpPr>
            <p:spPr>
              <a:xfrm>
                <a:off x="5033030" y="1882835"/>
                <a:ext cx="4612340" cy="486543"/>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7" name="TextBox 6">
                <a:extLst>
                  <a:ext uri="{FF2B5EF4-FFF2-40B4-BE49-F238E27FC236}">
                    <a16:creationId xmlns:a16="http://schemas.microsoft.com/office/drawing/2014/main" id="{B66B073A-F8FD-0C61-F5B6-109DE9BE80E3}"/>
                  </a:ext>
                </a:extLst>
              </p:cNvPr>
              <p:cNvSpPr txBox="1"/>
              <p:nvPr/>
            </p:nvSpPr>
            <p:spPr>
              <a:xfrm>
                <a:off x="3962693" y="2476182"/>
                <a:ext cx="4827494" cy="66229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Sup>
                        <m:sSubSupPr>
                          <m:ctrlPr>
                            <a:rPr lang="en-GB" sz="1400" i="1" smtClean="0">
                              <a:latin typeface="Cambria Math" panose="02040503050406030204" pitchFamily="18" charset="0"/>
                            </a:rPr>
                          </m:ctrlPr>
                        </m:sSubSupPr>
                        <m:e>
                          <m:sSub>
                            <m:sSubPr>
                              <m:ctrlPr>
                                <a:rPr lang="en-GB" sz="1400" i="1">
                                  <a:latin typeface="Cambria Math" panose="02040503050406030204" pitchFamily="18" charset="0"/>
                                </a:rPr>
                              </m:ctrlPr>
                            </m:sSubPr>
                            <m:e>
                              <m:r>
                                <a:rPr lang="en-GB" sz="1400" i="1">
                                  <a:latin typeface="Cambria Math" panose="02040503050406030204" pitchFamily="18" charset="0"/>
                                  <a:ea typeface="Cambria Math" panose="02040503050406030204" pitchFamily="18" charset="0"/>
                                </a:rPr>
                                <m:t>𝜃</m:t>
                              </m:r>
                            </m:e>
                            <m:sub>
                              <m:r>
                                <a:rPr lang="en-GB" sz="1400" i="1">
                                  <a:latin typeface="Cambria Math" panose="02040503050406030204" pitchFamily="18" charset="0"/>
                                  <a:ea typeface="Cambria Math" panose="02040503050406030204" pitchFamily="18" charset="0"/>
                                </a:rPr>
                                <m:t> </m:t>
                              </m:r>
                            </m:sub>
                          </m:sSub>
                        </m:e>
                        <m:sub>
                          <m:r>
                            <a:rPr lang="en-GB" sz="1400" i="1">
                              <a:latin typeface="Cambria Math" panose="02040503050406030204" pitchFamily="18" charset="0"/>
                            </a:rPr>
                            <m:t>𝑐</m:t>
                          </m:r>
                          <m:r>
                            <a:rPr lang="en-GB" sz="1400" i="1">
                              <a:latin typeface="Cambria Math" panose="02040503050406030204" pitchFamily="18" charset="0"/>
                            </a:rPr>
                            <m:t>,</m:t>
                          </m:r>
                          <m:r>
                            <a:rPr lang="en-GB" sz="1400" i="1">
                              <a:latin typeface="Cambria Math" panose="02040503050406030204" pitchFamily="18" charset="0"/>
                              <a:ea typeface="Cambria Math" panose="02040503050406030204" pitchFamily="18" charset="0"/>
                            </a:rPr>
                            <m:t>𝜋</m:t>
                          </m:r>
                        </m:sub>
                        <m:sup>
                          <m:r>
                            <a:rPr lang="en-GB" sz="1400" i="1">
                              <a:latin typeface="Cambria Math" panose="02040503050406030204" pitchFamily="18" charset="0"/>
                            </a:rPr>
                            <m:t>𝑡</m:t>
                          </m:r>
                          <m:r>
                            <a:rPr lang="en-GB" sz="1400" i="1">
                              <a:latin typeface="Cambria Math" panose="02040503050406030204" pitchFamily="18" charset="0"/>
                            </a:rPr>
                            <m:t>h</m:t>
                          </m:r>
                          <m:r>
                            <a:rPr lang="en-GB" sz="1400" i="1">
                              <a:latin typeface="Cambria Math" panose="02040503050406030204" pitchFamily="18" charset="0"/>
                            </a:rPr>
                            <m:t>𝑒𝑜𝑟𝑒𝑡𝑖𝑐𝑎𝑙</m:t>
                          </m:r>
                        </m:sup>
                      </m:sSubSup>
                      <m:r>
                        <a:rPr lang="en-GB" sz="1400" i="1">
                          <a:latin typeface="Cambria Math" panose="02040503050406030204" pitchFamily="18" charset="0"/>
                        </a:rPr>
                        <m:t>=</m:t>
                      </m:r>
                      <m:func>
                        <m:funcPr>
                          <m:ctrlPr>
                            <a:rPr lang="en-GB" sz="1400" i="1">
                              <a:latin typeface="Cambria Math" panose="02040503050406030204" pitchFamily="18" charset="0"/>
                            </a:rPr>
                          </m:ctrlPr>
                        </m:funcPr>
                        <m:fName>
                          <m:sSup>
                            <m:sSupPr>
                              <m:ctrlPr>
                                <a:rPr lang="en-GB" sz="1400" i="1">
                                  <a:latin typeface="Cambria Math" panose="02040503050406030204" pitchFamily="18" charset="0"/>
                                </a:rPr>
                              </m:ctrlPr>
                            </m:sSupPr>
                            <m:e>
                              <m:r>
                                <m:rPr>
                                  <m:sty m:val="p"/>
                                </m:rPr>
                                <a:rPr lang="en-GB" sz="1400">
                                  <a:latin typeface="Cambria Math" panose="02040503050406030204" pitchFamily="18" charset="0"/>
                                </a:rPr>
                                <m:t>cos</m:t>
                              </m:r>
                            </m:e>
                            <m:sup>
                              <m:r>
                                <a:rPr lang="en-GB" sz="1400" i="1">
                                  <a:latin typeface="Cambria Math" panose="02040503050406030204" pitchFamily="18" charset="0"/>
                                </a:rPr>
                                <m:t>−</m:t>
                              </m:r>
                              <m:r>
                                <a:rPr lang="en-GB" sz="1400" i="1">
                                  <a:latin typeface="Cambria Math" panose="02040503050406030204" pitchFamily="18" charset="0"/>
                                </a:rPr>
                                <m:t>1</m:t>
                              </m:r>
                            </m:sup>
                          </m:sSup>
                        </m:fName>
                        <m:e>
                          <m:d>
                            <m:dPr>
                              <m:ctrlPr>
                                <a:rPr lang="en-GB" sz="1400" i="1">
                                  <a:latin typeface="Cambria Math" panose="02040503050406030204" pitchFamily="18" charset="0"/>
                                </a:rPr>
                              </m:ctrlPr>
                            </m:dPr>
                            <m:e>
                              <m:f>
                                <m:fPr>
                                  <m:ctrlPr>
                                    <a:rPr lang="en-GB" sz="1400" i="1" smtClean="0">
                                      <a:latin typeface="Cambria Math" panose="02040503050406030204" pitchFamily="18" charset="0"/>
                                    </a:rPr>
                                  </m:ctrlPr>
                                </m:fPr>
                                <m:num>
                                  <m:rad>
                                    <m:radPr>
                                      <m:degHide m:val="on"/>
                                      <m:ctrlPr>
                                        <a:rPr lang="en-GB" sz="1400" i="1">
                                          <a:latin typeface="Cambria Math" panose="02040503050406030204" pitchFamily="18" charset="0"/>
                                        </a:rPr>
                                      </m:ctrlPr>
                                    </m:radPr>
                                    <m:deg/>
                                    <m:e>
                                      <m:sSup>
                                        <m:sSupPr>
                                          <m:ctrlPr>
                                            <a:rPr lang="en-GB" sz="1400" i="1">
                                              <a:latin typeface="Cambria Math" panose="02040503050406030204" pitchFamily="18" charset="0"/>
                                            </a:rPr>
                                          </m:ctrlPr>
                                        </m:sSupPr>
                                        <m:e>
                                          <m:r>
                                            <a:rPr lang="en-GB" sz="1400" i="1">
                                              <a:latin typeface="Cambria Math" panose="02040503050406030204" pitchFamily="18" charset="0"/>
                                            </a:rPr>
                                            <m:t>𝑝</m:t>
                                          </m:r>
                                        </m:e>
                                        <m:sup>
                                          <m:r>
                                            <a:rPr lang="en-GB" sz="1400" i="1">
                                              <a:latin typeface="Cambria Math" panose="02040503050406030204" pitchFamily="18" charset="0"/>
                                            </a:rPr>
                                            <m:t>2</m:t>
                                          </m:r>
                                        </m:sup>
                                      </m:sSup>
                                      <m:r>
                                        <a:rPr lang="en-GB" sz="1400" i="1">
                                          <a:latin typeface="Cambria Math" panose="02040503050406030204" pitchFamily="18" charset="0"/>
                                        </a:rPr>
                                        <m:t>+</m:t>
                                      </m:r>
                                      <m:r>
                                        <a:rPr lang="en-GB" sz="1400" i="1" smtClean="0">
                                          <a:latin typeface="Cambria Math" panose="02040503050406030204" pitchFamily="18" charset="0"/>
                                        </a:rPr>
                                        <m:t> </m:t>
                                      </m:r>
                                      <m:sSup>
                                        <m:sSupPr>
                                          <m:ctrlPr>
                                            <a:rPr lang="en-GB" sz="1400" i="1" smtClean="0">
                                              <a:latin typeface="Cambria Math" panose="02040503050406030204" pitchFamily="18" charset="0"/>
                                            </a:rPr>
                                          </m:ctrlPr>
                                        </m:sSupPr>
                                        <m:e>
                                          <m:sSub>
                                            <m:sSubPr>
                                              <m:ctrlPr>
                                                <a:rPr lang="en-GB" i="1">
                                                  <a:latin typeface="Cambria Math" panose="02040503050406030204" pitchFamily="18" charset="0"/>
                                                </a:rPr>
                                              </m:ctrlPr>
                                            </m:sSubPr>
                                            <m:e>
                                              <m:r>
                                                <a:rPr lang="en-GB" i="1">
                                                  <a:latin typeface="Cambria Math" panose="02040503050406030204" pitchFamily="18" charset="0"/>
                                                </a:rPr>
                                                <m:t>𝑚</m:t>
                                              </m:r>
                                            </m:e>
                                            <m:sub>
                                              <m:r>
                                                <a:rPr lang="en-GB" i="1">
                                                  <a:latin typeface="Cambria Math" panose="02040503050406030204" pitchFamily="18" charset="0"/>
                                                  <a:ea typeface="Cambria Math" panose="02040503050406030204" pitchFamily="18" charset="0"/>
                                                </a:rPr>
                                                <m:t>𝜋</m:t>
                                              </m:r>
                                            </m:sub>
                                          </m:sSub>
                                        </m:e>
                                        <m:sup>
                                          <m:r>
                                            <a:rPr lang="en-US" sz="1400" b="0" i="1" smtClean="0">
                                              <a:latin typeface="Cambria Math" panose="02040503050406030204" pitchFamily="18" charset="0"/>
                                            </a:rPr>
                                            <m:t>2</m:t>
                                          </m:r>
                                        </m:sup>
                                      </m:sSup>
                                    </m:e>
                                  </m:rad>
                                </m:num>
                                <m:den>
                                  <m:r>
                                    <a:rPr lang="en-GB" sz="1400" i="1">
                                      <a:latin typeface="Cambria Math" panose="02040503050406030204" pitchFamily="18" charset="0"/>
                                    </a:rPr>
                                    <m:t>𝑝</m:t>
                                  </m:r>
                                  <m:r>
                                    <a:rPr lang="en-GB" sz="1400" i="1">
                                      <a:latin typeface="Cambria Math" panose="02040503050406030204" pitchFamily="18" charset="0"/>
                                      <a:ea typeface="Cambria Math" panose="02040503050406030204" pitchFamily="18" charset="0"/>
                                    </a:rPr>
                                    <m:t>∙</m:t>
                                  </m:r>
                                  <m:r>
                                    <a:rPr lang="en-GB" sz="1400" i="1">
                                      <a:latin typeface="Cambria Math" panose="02040503050406030204" pitchFamily="18" charset="0"/>
                                    </a:rPr>
                                    <m:t> </m:t>
                                  </m:r>
                                  <m:r>
                                    <a:rPr lang="en-GB" sz="1400" i="1">
                                      <a:latin typeface="Cambria Math" panose="02040503050406030204" pitchFamily="18" charset="0"/>
                                    </a:rPr>
                                    <m:t>𝑛</m:t>
                                  </m:r>
                                </m:den>
                              </m:f>
                            </m:e>
                          </m:d>
                        </m:e>
                      </m:func>
                    </m:oMath>
                  </m:oMathPara>
                </a14:m>
                <a:endParaRPr lang="en-GB" sz="1400" dirty="0"/>
              </a:p>
            </p:txBody>
          </p:sp>
        </mc:Choice>
        <mc:Fallback>
          <p:sp>
            <p:nvSpPr>
              <p:cNvPr id="7" name="TextBox 6">
                <a:extLst>
                  <a:ext uri="{FF2B5EF4-FFF2-40B4-BE49-F238E27FC236}">
                    <a16:creationId xmlns:a16="http://schemas.microsoft.com/office/drawing/2014/main" id="{B66B073A-F8FD-0C61-F5B6-109DE9BE80E3}"/>
                  </a:ext>
                </a:extLst>
              </p:cNvPr>
              <p:cNvSpPr txBox="1">
                <a:spLocks noRot="1" noChangeAspect="1" noMove="1" noResize="1" noEditPoints="1" noAdjustHandles="1" noChangeArrowheads="1" noChangeShapeType="1" noTextEdit="1"/>
              </p:cNvSpPr>
              <p:nvPr/>
            </p:nvSpPr>
            <p:spPr>
              <a:xfrm>
                <a:off x="3962693" y="2476182"/>
                <a:ext cx="4827494" cy="662297"/>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F061357D-41A4-4A28-2E25-BB8E92DA3EE0}"/>
                  </a:ext>
                </a:extLst>
              </p:cNvPr>
              <p:cNvSpPr txBox="1"/>
              <p:nvPr/>
            </p:nvSpPr>
            <p:spPr>
              <a:xfrm>
                <a:off x="3914528" y="4920629"/>
                <a:ext cx="4827494" cy="49481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Sup>
                        <m:sSubSupPr>
                          <m:ctrlPr>
                            <a:rPr lang="en-GB" sz="2000" i="1" smtClean="0">
                              <a:latin typeface="Cambria Math" panose="02040503050406030204" pitchFamily="18" charset="0"/>
                            </a:rPr>
                          </m:ctrlPr>
                        </m:sSubSupPr>
                        <m:e>
                          <m:sSub>
                            <m:sSubPr>
                              <m:ctrlPr>
                                <a:rPr lang="en-GB" sz="2000" i="1">
                                  <a:latin typeface="Cambria Math" panose="02040503050406030204" pitchFamily="18" charset="0"/>
                                </a:rPr>
                              </m:ctrlPr>
                            </m:sSubPr>
                            <m:e>
                              <m:r>
                                <a:rPr lang="en-GB" sz="2000" i="1">
                                  <a:latin typeface="Cambria Math" panose="02040503050406030204" pitchFamily="18" charset="0"/>
                                  <a:ea typeface="Cambria Math" panose="02040503050406030204" pitchFamily="18" charset="0"/>
                                </a:rPr>
                                <m:t>𝜃</m:t>
                              </m:r>
                            </m:e>
                            <m:sub>
                              <m:r>
                                <a:rPr lang="en-GB" sz="2000" i="1">
                                  <a:latin typeface="Cambria Math" panose="02040503050406030204" pitchFamily="18" charset="0"/>
                                  <a:ea typeface="Cambria Math" panose="02040503050406030204" pitchFamily="18" charset="0"/>
                                </a:rPr>
                                <m:t> </m:t>
                              </m:r>
                            </m:sub>
                          </m:sSub>
                        </m:e>
                        <m:sub>
                          <m:r>
                            <a:rPr lang="en-GB" sz="2000" i="1">
                              <a:latin typeface="Cambria Math" panose="02040503050406030204" pitchFamily="18" charset="0"/>
                            </a:rPr>
                            <m:t>𝑐</m:t>
                          </m:r>
                          <m:r>
                            <a:rPr lang="en-GB" sz="2000" i="1">
                              <a:latin typeface="Cambria Math" panose="02040503050406030204" pitchFamily="18" charset="0"/>
                            </a:rPr>
                            <m:t>,</m:t>
                          </m:r>
                          <m:r>
                            <a:rPr lang="en-GB" sz="2000" i="1">
                              <a:latin typeface="Cambria Math" panose="02040503050406030204" pitchFamily="18" charset="0"/>
                              <a:ea typeface="Cambria Math" panose="02040503050406030204" pitchFamily="18" charset="0"/>
                            </a:rPr>
                            <m:t>𝜋</m:t>
                          </m:r>
                        </m:sub>
                        <m:sup>
                          <m:r>
                            <a:rPr lang="en-GB" sz="2000" i="1">
                              <a:latin typeface="Cambria Math" panose="02040503050406030204" pitchFamily="18" charset="0"/>
                            </a:rPr>
                            <m:t>𝑡</m:t>
                          </m:r>
                          <m:r>
                            <a:rPr lang="en-GB" sz="2000" i="1">
                              <a:latin typeface="Cambria Math" panose="02040503050406030204" pitchFamily="18" charset="0"/>
                            </a:rPr>
                            <m:t>h</m:t>
                          </m:r>
                          <m:r>
                            <a:rPr lang="en-GB" sz="2000" i="1">
                              <a:latin typeface="Cambria Math" panose="02040503050406030204" pitchFamily="18" charset="0"/>
                            </a:rPr>
                            <m:t>𝑒𝑜𝑟𝑒𝑡𝑖𝑐𝑎𝑙</m:t>
                          </m:r>
                        </m:sup>
                      </m:sSubSup>
                      <m:r>
                        <a:rPr lang="en-GB" sz="2000" i="1">
                          <a:latin typeface="Cambria Math" panose="02040503050406030204" pitchFamily="18" charset="0"/>
                        </a:rPr>
                        <m:t>=</m:t>
                      </m:r>
                      <m:r>
                        <a:rPr lang="en-GB" sz="2000" i="1">
                          <a:latin typeface="Cambria Math" panose="02040503050406030204" pitchFamily="18" charset="0"/>
                        </a:rPr>
                        <m:t>0</m:t>
                      </m:r>
                      <m:r>
                        <a:rPr lang="en-GB" sz="2000" i="1">
                          <a:latin typeface="Cambria Math" panose="02040503050406030204" pitchFamily="18" charset="0"/>
                        </a:rPr>
                        <m:t>.</m:t>
                      </m:r>
                      <m:r>
                        <a:rPr lang="en-GB" sz="2000" i="1">
                          <a:latin typeface="Cambria Math" panose="02040503050406030204" pitchFamily="18" charset="0"/>
                        </a:rPr>
                        <m:t>682</m:t>
                      </m:r>
                      <m:r>
                        <a:rPr lang="en-GB" sz="2000" i="1">
                          <a:latin typeface="Cambria Math" panose="02040503050406030204" pitchFamily="18" charset="0"/>
                        </a:rPr>
                        <m:t> [</m:t>
                      </m:r>
                      <m:r>
                        <a:rPr lang="en-GB" sz="2000" i="1">
                          <a:latin typeface="Cambria Math" panose="02040503050406030204" pitchFamily="18" charset="0"/>
                        </a:rPr>
                        <m:t>𝑟𝑎𝑑</m:t>
                      </m:r>
                      <m:r>
                        <a:rPr lang="en-GB" sz="2000" i="1">
                          <a:latin typeface="Cambria Math" panose="02040503050406030204" pitchFamily="18" charset="0"/>
                        </a:rPr>
                        <m:t>]</m:t>
                      </m:r>
                    </m:oMath>
                  </m:oMathPara>
                </a14:m>
                <a:endParaRPr lang="en-GB" sz="2000" dirty="0"/>
              </a:p>
            </p:txBody>
          </p:sp>
        </mc:Choice>
        <mc:Fallback xmlns="">
          <p:sp>
            <p:nvSpPr>
              <p:cNvPr id="10" name="TextBox 9">
                <a:extLst>
                  <a:ext uri="{FF2B5EF4-FFF2-40B4-BE49-F238E27FC236}">
                    <a16:creationId xmlns:a16="http://schemas.microsoft.com/office/drawing/2014/main" id="{F061357D-41A4-4A28-2E25-BB8E92DA3EE0}"/>
                  </a:ext>
                </a:extLst>
              </p:cNvPr>
              <p:cNvSpPr txBox="1">
                <a:spLocks noRot="1" noChangeAspect="1" noMove="1" noResize="1" noEditPoints="1" noAdjustHandles="1" noChangeArrowheads="1" noChangeShapeType="1" noTextEdit="1"/>
              </p:cNvSpPr>
              <p:nvPr/>
            </p:nvSpPr>
            <p:spPr>
              <a:xfrm>
                <a:off x="3914528" y="4920629"/>
                <a:ext cx="4827494" cy="494815"/>
              </a:xfrm>
              <a:prstGeom prst="rect">
                <a:avLst/>
              </a:prstGeom>
              <a:blipFill>
                <a:blip r:embed="rId9"/>
                <a:stretch>
                  <a:fillRect b="-2469"/>
                </a:stretch>
              </a:blipFill>
            </p:spPr>
            <p:txBody>
              <a:bodyPr/>
              <a:lstStyle/>
              <a:p>
                <a:r>
                  <a:rPr lang="en-US">
                    <a:noFill/>
                  </a:rPr>
                  <a:t> </a:t>
                </a:r>
              </a:p>
            </p:txBody>
          </p:sp>
        </mc:Fallback>
      </mc:AlternateContent>
    </p:spTree>
    <p:extLst>
      <p:ext uri="{BB962C8B-B14F-4D97-AF65-F5344CB8AC3E}">
        <p14:creationId xmlns:p14="http://schemas.microsoft.com/office/powerpoint/2010/main" val="3653948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0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0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01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01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16"/>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007"/>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014"/>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9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8" grpId="0" animBg="1"/>
      <p:bldP spid="1010" grpId="0"/>
      <p:bldP spid="1014" grpId="0"/>
      <p:bldP spid="3" grpId="0"/>
      <p:bldP spid="7"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20"/>
        <p:cNvGrpSpPr/>
        <p:nvPr/>
      </p:nvGrpSpPr>
      <p:grpSpPr>
        <a:xfrm>
          <a:off x="0" y="0"/>
          <a:ext cx="0" cy="0"/>
          <a:chOff x="0" y="0"/>
          <a:chExt cx="0" cy="0"/>
        </a:xfrm>
      </p:grpSpPr>
      <p:pic>
        <p:nvPicPr>
          <p:cNvPr id="421" name="Google Shape;421;p49"/>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422" name="Google Shape;422;p49"/>
          <p:cNvSpPr txBox="1"/>
          <p:nvPr/>
        </p:nvSpPr>
        <p:spPr>
          <a:xfrm>
            <a:off x="885000" y="741825"/>
            <a:ext cx="7420800" cy="677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endParaRPr sz="3200">
              <a:solidFill>
                <a:schemeClr val="dk1"/>
              </a:solidFill>
              <a:latin typeface="Calibri"/>
              <a:ea typeface="Calibri"/>
              <a:cs typeface="Calibri"/>
              <a:sym typeface="Calibri"/>
            </a:endParaRPr>
          </a:p>
        </p:txBody>
      </p:sp>
      <p:sp>
        <p:nvSpPr>
          <p:cNvPr id="423" name="Google Shape;423;p49"/>
          <p:cNvSpPr/>
          <p:nvPr/>
        </p:nvSpPr>
        <p:spPr>
          <a:xfrm>
            <a:off x="5257300" y="2728875"/>
            <a:ext cx="108600" cy="84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pic>
        <p:nvPicPr>
          <p:cNvPr id="424" name="Google Shape;424;p49"/>
          <p:cNvPicPr preferRelativeResize="0"/>
          <p:nvPr/>
        </p:nvPicPr>
        <p:blipFill rotWithShape="1">
          <a:blip r:embed="rId4">
            <a:alphaModFix/>
          </a:blip>
          <a:srcRect/>
          <a:stretch/>
        </p:blipFill>
        <p:spPr>
          <a:xfrm>
            <a:off x="0" y="1578892"/>
            <a:ext cx="9144000" cy="5279100"/>
          </a:xfrm>
          <a:prstGeom prst="rect">
            <a:avLst/>
          </a:prstGeom>
          <a:noFill/>
          <a:ln>
            <a:noFill/>
          </a:ln>
          <a:effectLst>
            <a:outerShdw blurRad="57150" dist="19050" dir="5400000" algn="bl" rotWithShape="0">
              <a:srgbClr val="000000">
                <a:alpha val="71760"/>
              </a:srgbClr>
            </a:outerShdw>
          </a:effectLst>
        </p:spPr>
      </p:pic>
      <p:sp>
        <p:nvSpPr>
          <p:cNvPr id="425" name="Google Shape;425;p49"/>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4</a:t>
            </a:fld>
            <a:endParaRPr sz="1200" b="0" i="0" u="none" strike="noStrike" cap="none">
              <a:solidFill>
                <a:srgbClr val="898989"/>
              </a:solidFill>
              <a:latin typeface="Arial"/>
              <a:ea typeface="Arial"/>
              <a:cs typeface="Arial"/>
              <a:sym typeface="Arial"/>
            </a:endParaRPr>
          </a:p>
        </p:txBody>
      </p:sp>
      <p:sp>
        <p:nvSpPr>
          <p:cNvPr id="426" name="Google Shape;426;p49"/>
          <p:cNvSpPr/>
          <p:nvPr/>
        </p:nvSpPr>
        <p:spPr>
          <a:xfrm>
            <a:off x="110200" y="4628675"/>
            <a:ext cx="700500" cy="133800"/>
          </a:xfrm>
          <a:prstGeom prst="rect">
            <a:avLst/>
          </a:prstGeom>
          <a:no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427" name="Google Shape;427;p49"/>
          <p:cNvSpPr/>
          <p:nvPr/>
        </p:nvSpPr>
        <p:spPr>
          <a:xfrm>
            <a:off x="2254200" y="3072875"/>
            <a:ext cx="256800" cy="233400"/>
          </a:xfrm>
          <a:prstGeom prst="rect">
            <a:avLst/>
          </a:prstGeom>
          <a:noFill/>
          <a:ln w="3810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428" name="Google Shape;428;p49"/>
          <p:cNvSpPr/>
          <p:nvPr/>
        </p:nvSpPr>
        <p:spPr>
          <a:xfrm>
            <a:off x="110200" y="4456025"/>
            <a:ext cx="700500" cy="133800"/>
          </a:xfrm>
          <a:prstGeom prst="rect">
            <a:avLst/>
          </a:prstGeom>
          <a:no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429" name="Google Shape;429;p49"/>
          <p:cNvSpPr/>
          <p:nvPr/>
        </p:nvSpPr>
        <p:spPr>
          <a:xfrm>
            <a:off x="1984950" y="4514150"/>
            <a:ext cx="256800" cy="233400"/>
          </a:xfrm>
          <a:prstGeom prst="rect">
            <a:avLst/>
          </a:prstGeom>
          <a:noFill/>
          <a:ln w="3810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430" name="Google Shape;430;p49"/>
          <p:cNvSpPr/>
          <p:nvPr/>
        </p:nvSpPr>
        <p:spPr>
          <a:xfrm>
            <a:off x="110200" y="4303625"/>
            <a:ext cx="700500" cy="133800"/>
          </a:xfrm>
          <a:prstGeom prst="rect">
            <a:avLst/>
          </a:prstGeom>
          <a:no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431" name="Google Shape;431;p49"/>
          <p:cNvSpPr/>
          <p:nvPr/>
        </p:nvSpPr>
        <p:spPr>
          <a:xfrm>
            <a:off x="2488025" y="4437425"/>
            <a:ext cx="256800" cy="233400"/>
          </a:xfrm>
          <a:prstGeom prst="rect">
            <a:avLst/>
          </a:prstGeom>
          <a:noFill/>
          <a:ln w="3810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432" name="Google Shape;432;p49"/>
          <p:cNvSpPr/>
          <p:nvPr/>
        </p:nvSpPr>
        <p:spPr>
          <a:xfrm>
            <a:off x="110200" y="4169825"/>
            <a:ext cx="700500" cy="133800"/>
          </a:xfrm>
          <a:prstGeom prst="rect">
            <a:avLst/>
          </a:prstGeom>
          <a:no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433" name="Google Shape;433;p49"/>
          <p:cNvSpPr/>
          <p:nvPr/>
        </p:nvSpPr>
        <p:spPr>
          <a:xfrm>
            <a:off x="3142075" y="4236300"/>
            <a:ext cx="256800" cy="233400"/>
          </a:xfrm>
          <a:prstGeom prst="rect">
            <a:avLst/>
          </a:prstGeom>
          <a:noFill/>
          <a:ln w="3810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434" name="Google Shape;434;p49"/>
          <p:cNvSpPr/>
          <p:nvPr/>
        </p:nvSpPr>
        <p:spPr>
          <a:xfrm>
            <a:off x="110200" y="3864625"/>
            <a:ext cx="700500" cy="133800"/>
          </a:xfrm>
          <a:prstGeom prst="rect">
            <a:avLst/>
          </a:prstGeom>
          <a:no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435" name="Google Shape;435;p49"/>
          <p:cNvSpPr/>
          <p:nvPr/>
        </p:nvSpPr>
        <p:spPr>
          <a:xfrm>
            <a:off x="3024775" y="3790975"/>
            <a:ext cx="256800" cy="233400"/>
          </a:xfrm>
          <a:prstGeom prst="rect">
            <a:avLst/>
          </a:prstGeom>
          <a:noFill/>
          <a:ln w="3810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436" name="Google Shape;436;p49"/>
          <p:cNvSpPr txBox="1"/>
          <p:nvPr/>
        </p:nvSpPr>
        <p:spPr>
          <a:xfrm>
            <a:off x="0" y="0"/>
            <a:ext cx="9144000" cy="5850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3200" b="0" i="0" u="none" strike="noStrike" cap="none">
                <a:solidFill>
                  <a:srgbClr val="FF0000"/>
                </a:solidFill>
                <a:latin typeface="Calibri"/>
                <a:ea typeface="Calibri"/>
                <a:cs typeface="Calibri"/>
                <a:sym typeface="Calibri"/>
              </a:rPr>
              <a:t>HMPID description</a:t>
            </a:r>
            <a:endParaRPr/>
          </a:p>
        </p:txBody>
      </p:sp>
      <p:sp>
        <p:nvSpPr>
          <p:cNvPr id="437" name="Google Shape;437;p49"/>
          <p:cNvSpPr txBox="1"/>
          <p:nvPr/>
        </p:nvSpPr>
        <p:spPr>
          <a:xfrm>
            <a:off x="68325" y="741825"/>
            <a:ext cx="7662900" cy="769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000">
                <a:solidFill>
                  <a:schemeClr val="dk1"/>
                </a:solidFill>
                <a:latin typeface="Calibri"/>
                <a:ea typeface="Calibri"/>
                <a:cs typeface="Calibri"/>
                <a:sym typeface="Calibri"/>
              </a:rPr>
              <a:t>The HMPID gets track information from the ITS, TPC, TRD and TOF</a:t>
            </a:r>
            <a:endParaRPr sz="20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GB" sz="1800">
                <a:solidFill>
                  <a:srgbClr val="FF0000"/>
                </a:solidFill>
                <a:latin typeface="Calibri"/>
                <a:ea typeface="Calibri"/>
                <a:cs typeface="Calibri"/>
                <a:sym typeface="Calibri"/>
              </a:rPr>
              <a:t>HMPID has 5 % of TPC acceptance</a:t>
            </a:r>
            <a:endParaRPr sz="2100">
              <a:solidFill>
                <a:schemeClr val="dk1"/>
              </a:solidFill>
              <a:latin typeface="Calibri"/>
              <a:ea typeface="Calibri"/>
              <a:cs typeface="Calibri"/>
              <a:sym typeface="Calibri"/>
            </a:endParaRPr>
          </a:p>
        </p:txBody>
      </p:sp>
      <p:cxnSp>
        <p:nvCxnSpPr>
          <p:cNvPr id="438" name="Google Shape;438;p49"/>
          <p:cNvCxnSpPr/>
          <p:nvPr/>
        </p:nvCxnSpPr>
        <p:spPr>
          <a:xfrm>
            <a:off x="457200" y="609600"/>
            <a:ext cx="7848600" cy="0"/>
          </a:xfrm>
          <a:prstGeom prst="straightConnector1">
            <a:avLst/>
          </a:prstGeom>
          <a:noFill/>
          <a:ln w="44450" cap="flat" cmpd="sng">
            <a:solidFill>
              <a:srgbClr val="FF0000"/>
            </a:solidFill>
            <a:prstDash val="solid"/>
            <a:round/>
            <a:headEnd type="none" w="sm" len="sm"/>
            <a:tailEnd type="none" w="sm" len="sm"/>
          </a:ln>
        </p:spPr>
      </p:cxnSp>
    </p:spTree>
    <p:extLst>
      <p:ext uri="{BB962C8B-B14F-4D97-AF65-F5344CB8AC3E}">
        <p14:creationId xmlns:p14="http://schemas.microsoft.com/office/powerpoint/2010/main" val="2168662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2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2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3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3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3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3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3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3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28"/>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020"/>
        <p:cNvGrpSpPr/>
        <p:nvPr/>
      </p:nvGrpSpPr>
      <p:grpSpPr>
        <a:xfrm>
          <a:off x="0" y="0"/>
          <a:ext cx="0" cy="0"/>
          <a:chOff x="0" y="0"/>
          <a:chExt cx="0" cy="0"/>
        </a:xfrm>
      </p:grpSpPr>
      <p:pic>
        <p:nvPicPr>
          <p:cNvPr id="1021" name="Google Shape;1021;p84"/>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1022" name="Google Shape;1022;p84"/>
          <p:cNvSpPr txBox="1">
            <a:spLocks noGrp="1"/>
          </p:cNvSpPr>
          <p:nvPr>
            <p:ph type="sldNum" idx="12"/>
          </p:nvPr>
        </p:nvSpPr>
        <p:spPr>
          <a:xfrm>
            <a:off x="6553200" y="62801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40</a:t>
            </a:fld>
            <a:endParaRPr sz="1200" b="0" i="0" u="none" strike="noStrike" cap="none">
              <a:solidFill>
                <a:srgbClr val="898989"/>
              </a:solidFill>
              <a:latin typeface="Arial"/>
              <a:ea typeface="Arial"/>
              <a:cs typeface="Arial"/>
              <a:sym typeface="Arial"/>
            </a:endParaRPr>
          </a:p>
        </p:txBody>
      </p:sp>
      <p:sp>
        <p:nvSpPr>
          <p:cNvPr id="1023" name="Google Shape;1023;p84"/>
          <p:cNvSpPr/>
          <p:nvPr/>
        </p:nvSpPr>
        <p:spPr>
          <a:xfrm>
            <a:off x="5114506" y="2529524"/>
            <a:ext cx="102300" cy="747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pic>
        <p:nvPicPr>
          <p:cNvPr id="1025" name="Google Shape;1025;p84"/>
          <p:cNvPicPr preferRelativeResize="0"/>
          <p:nvPr/>
        </p:nvPicPr>
        <p:blipFill>
          <a:blip r:embed="rId4">
            <a:alphaModFix/>
          </a:blip>
          <a:stretch>
            <a:fillRect/>
          </a:stretch>
        </p:blipFill>
        <p:spPr>
          <a:xfrm>
            <a:off x="590000" y="1852277"/>
            <a:ext cx="3698004" cy="2614348"/>
          </a:xfrm>
          <a:prstGeom prst="rect">
            <a:avLst/>
          </a:prstGeom>
          <a:noFill/>
          <a:ln>
            <a:noFill/>
          </a:ln>
        </p:spPr>
      </p:pic>
      <p:cxnSp>
        <p:nvCxnSpPr>
          <p:cNvPr id="1026" name="Google Shape;1026;p84"/>
          <p:cNvCxnSpPr/>
          <p:nvPr/>
        </p:nvCxnSpPr>
        <p:spPr>
          <a:xfrm flipH="1">
            <a:off x="3483574" y="2041932"/>
            <a:ext cx="11100" cy="2142900"/>
          </a:xfrm>
          <a:prstGeom prst="straightConnector1">
            <a:avLst/>
          </a:prstGeom>
          <a:noFill/>
          <a:ln w="38100" cap="flat" cmpd="sng">
            <a:solidFill>
              <a:srgbClr val="FF0000"/>
            </a:solidFill>
            <a:prstDash val="solid"/>
            <a:round/>
            <a:headEnd type="none" w="med" len="med"/>
            <a:tailEnd type="none" w="med" len="med"/>
          </a:ln>
        </p:spPr>
      </p:cxnSp>
      <p:cxnSp>
        <p:nvCxnSpPr>
          <p:cNvPr id="1027" name="Google Shape;1027;p84"/>
          <p:cNvCxnSpPr/>
          <p:nvPr/>
        </p:nvCxnSpPr>
        <p:spPr>
          <a:xfrm>
            <a:off x="3667758" y="2041932"/>
            <a:ext cx="10500" cy="2142900"/>
          </a:xfrm>
          <a:prstGeom prst="straightConnector1">
            <a:avLst/>
          </a:prstGeom>
          <a:noFill/>
          <a:ln w="38100" cap="flat" cmpd="sng">
            <a:solidFill>
              <a:srgbClr val="FF0000"/>
            </a:solidFill>
            <a:prstDash val="solid"/>
            <a:round/>
            <a:headEnd type="none" w="med" len="med"/>
            <a:tailEnd type="none" w="med" len="med"/>
          </a:ln>
        </p:spPr>
      </p:cxnSp>
      <p:cxnSp>
        <p:nvCxnSpPr>
          <p:cNvPr id="1028" name="Google Shape;1028;p84"/>
          <p:cNvCxnSpPr/>
          <p:nvPr/>
        </p:nvCxnSpPr>
        <p:spPr>
          <a:xfrm rot="10800000" flipH="1">
            <a:off x="3658882" y="3144641"/>
            <a:ext cx="1424400" cy="8100"/>
          </a:xfrm>
          <a:prstGeom prst="straightConnector1">
            <a:avLst/>
          </a:prstGeom>
          <a:noFill/>
          <a:ln w="38100" cap="flat" cmpd="sng">
            <a:solidFill>
              <a:srgbClr val="FF0000"/>
            </a:solidFill>
            <a:prstDash val="solid"/>
            <a:round/>
            <a:headEnd type="none" w="med" len="med"/>
            <a:tailEnd type="triangle" w="med" len="med"/>
          </a:ln>
        </p:spPr>
      </p:cxnSp>
      <p:sp>
        <p:nvSpPr>
          <p:cNvPr id="1030" name="Google Shape;1030;p84"/>
          <p:cNvSpPr txBox="1"/>
          <p:nvPr/>
        </p:nvSpPr>
        <p:spPr>
          <a:xfrm>
            <a:off x="493700" y="4558475"/>
            <a:ext cx="8261700" cy="1015800"/>
          </a:xfrm>
          <a:prstGeom prst="rect">
            <a:avLst/>
          </a:prstGeom>
          <a:noFill/>
          <a:ln>
            <a:noFill/>
          </a:ln>
        </p:spPr>
        <p:txBody>
          <a:bodyPr spcFirstLastPara="1" wrap="square" lIns="91425" tIns="91425" rIns="91425" bIns="91425" anchor="t" anchorCtr="0">
            <a:spAutoFit/>
          </a:bodyPr>
          <a:lstStyle/>
          <a:p>
            <a:pPr marL="457200" lvl="0" indent="-342900" algn="l" rtl="0">
              <a:spcBef>
                <a:spcPts val="0"/>
              </a:spcBef>
              <a:spcAft>
                <a:spcPts val="0"/>
              </a:spcAft>
              <a:buClr>
                <a:schemeClr val="dk1"/>
              </a:buClr>
              <a:buSzPts val="1800"/>
              <a:buFont typeface="Calibri"/>
              <a:buChar char="●"/>
            </a:pPr>
            <a:r>
              <a:rPr lang="en-GB" sz="1800">
                <a:solidFill>
                  <a:schemeClr val="dk1"/>
                </a:solidFill>
                <a:latin typeface="Calibri"/>
                <a:ea typeface="Calibri"/>
                <a:cs typeface="Calibri"/>
                <a:sym typeface="Calibri"/>
              </a:rPr>
              <a:t>The distribution has a tail, which can be attributed to the background signal </a:t>
            </a:r>
            <a:endParaRPr sz="1800">
              <a:solidFill>
                <a:schemeClr val="dk1"/>
              </a:solidFill>
              <a:latin typeface="Calibri"/>
              <a:ea typeface="Calibri"/>
              <a:cs typeface="Calibri"/>
              <a:sym typeface="Calibri"/>
            </a:endParaRPr>
          </a:p>
          <a:p>
            <a:pPr marL="914400" lvl="1" indent="-342900" algn="l" rtl="0">
              <a:spcBef>
                <a:spcPts val="0"/>
              </a:spcBef>
              <a:spcAft>
                <a:spcPts val="0"/>
              </a:spcAft>
              <a:buClr>
                <a:schemeClr val="dk1"/>
              </a:buClr>
              <a:buSzPts val="1800"/>
              <a:buFont typeface="Calibri"/>
              <a:buChar char="○"/>
            </a:pPr>
            <a:r>
              <a:rPr lang="en-GB" sz="1800">
                <a:solidFill>
                  <a:schemeClr val="dk1"/>
                </a:solidFill>
                <a:latin typeface="Calibri"/>
                <a:ea typeface="Calibri"/>
                <a:cs typeface="Calibri"/>
                <a:sym typeface="Calibri"/>
              </a:rPr>
              <a:t>The configuration from the plot above is a MC simulated Pion-gun with very high track-multiplicity (on average around 5 per chamber)</a:t>
            </a:r>
            <a:endParaRPr sz="1800">
              <a:solidFill>
                <a:schemeClr val="dk1"/>
              </a:solidFill>
              <a:latin typeface="Calibri"/>
              <a:ea typeface="Calibri"/>
              <a:cs typeface="Calibri"/>
              <a:sym typeface="Calibri"/>
            </a:endParaRPr>
          </a:p>
        </p:txBody>
      </p:sp>
      <p:sp>
        <p:nvSpPr>
          <p:cNvPr id="1031" name="Google Shape;1031;p84"/>
          <p:cNvSpPr txBox="1"/>
          <p:nvPr/>
        </p:nvSpPr>
        <p:spPr>
          <a:xfrm>
            <a:off x="1909949" y="2866391"/>
            <a:ext cx="2517000" cy="554100"/>
          </a:xfrm>
          <a:prstGeom prst="rect">
            <a:avLst/>
          </a:prstGeom>
          <a:noFill/>
          <a:ln>
            <a:noFill/>
          </a:ln>
        </p:spPr>
        <p:txBody>
          <a:bodyPr spcFirstLastPara="1" wrap="square" lIns="91425" tIns="91425" rIns="91425" bIns="91425" anchor="t" anchorCtr="0">
            <a:spAutoFit/>
          </a:bodyPr>
          <a:lstStyle/>
          <a:p>
            <a:pPr marL="457200" lvl="0" indent="0" algn="l" rtl="0">
              <a:spcBef>
                <a:spcPts val="0"/>
              </a:spcBef>
              <a:spcAft>
                <a:spcPts val="0"/>
              </a:spcAft>
              <a:buNone/>
            </a:pPr>
            <a:r>
              <a:rPr lang="en-GB" sz="2400" i="1" dirty="0" err="1">
                <a:solidFill>
                  <a:schemeClr val="dk1"/>
                </a:solidFill>
                <a:latin typeface="Noto Sans Symbols"/>
                <a:ea typeface="Noto Sans Symbols"/>
                <a:cs typeface="Noto Sans Symbols"/>
                <a:sym typeface="Noto Sans Symbols"/>
              </a:rPr>
              <a:t>η</a:t>
            </a:r>
            <a:r>
              <a:rPr lang="en-GB" sz="2400" i="1" baseline="-25000" dirty="0" err="1">
                <a:solidFill>
                  <a:schemeClr val="dk1"/>
                </a:solidFill>
                <a:latin typeface="Calibri"/>
                <a:ea typeface="Calibri"/>
                <a:cs typeface="Calibri"/>
                <a:sym typeface="Calibri"/>
              </a:rPr>
              <a:t>c</a:t>
            </a:r>
            <a:endParaRPr sz="1900" dirty="0">
              <a:solidFill>
                <a:schemeClr val="dk1"/>
              </a:solidFill>
            </a:endParaRPr>
          </a:p>
        </p:txBody>
      </p:sp>
      <p:sp>
        <p:nvSpPr>
          <p:cNvPr id="1032" name="Google Shape;1032;p84"/>
          <p:cNvSpPr txBox="1"/>
          <p:nvPr/>
        </p:nvSpPr>
        <p:spPr>
          <a:xfrm>
            <a:off x="0" y="0"/>
            <a:ext cx="9144000" cy="723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a:solidFill>
                  <a:srgbClr val="FF0000"/>
                </a:solidFill>
                <a:latin typeface="Calibri"/>
                <a:ea typeface="Calibri"/>
                <a:cs typeface="Calibri"/>
                <a:sym typeface="Calibri"/>
              </a:rPr>
              <a:t>Current PID algorithm in the HMPID</a:t>
            </a:r>
            <a:endParaRPr sz="700">
              <a:solidFill>
                <a:schemeClr val="dk1"/>
              </a:solidFill>
            </a:endParaRPr>
          </a:p>
          <a:p>
            <a:pPr marL="0" lvl="0" indent="0" algn="ctr" rtl="0">
              <a:spcBef>
                <a:spcPts val="0"/>
              </a:spcBef>
              <a:spcAft>
                <a:spcPts val="0"/>
              </a:spcAft>
              <a:buClr>
                <a:schemeClr val="dk1"/>
              </a:buClr>
              <a:buSzPts val="1100"/>
              <a:buFont typeface="Arial"/>
              <a:buNone/>
            </a:pPr>
            <a:r>
              <a:rPr lang="en-GB" sz="1600">
                <a:solidFill>
                  <a:schemeClr val="dk1"/>
                </a:solidFill>
                <a:latin typeface="Calibri"/>
                <a:ea typeface="Calibri"/>
                <a:cs typeface="Calibri"/>
                <a:sym typeface="Calibri"/>
              </a:rPr>
              <a:t>Hough Transform Method </a:t>
            </a:r>
            <a:endParaRPr sz="3200">
              <a:solidFill>
                <a:srgbClr val="FF0000"/>
              </a:solidFill>
              <a:latin typeface="Calibri"/>
              <a:ea typeface="Calibri"/>
              <a:cs typeface="Calibri"/>
              <a:sym typeface="Calibri"/>
            </a:endParaRPr>
          </a:p>
        </p:txBody>
      </p:sp>
      <p:cxnSp>
        <p:nvCxnSpPr>
          <p:cNvPr id="1033" name="Google Shape;1033;p84"/>
          <p:cNvCxnSpPr/>
          <p:nvPr/>
        </p:nvCxnSpPr>
        <p:spPr>
          <a:xfrm>
            <a:off x="285200" y="752700"/>
            <a:ext cx="7848600" cy="0"/>
          </a:xfrm>
          <a:prstGeom prst="straightConnector1">
            <a:avLst/>
          </a:prstGeom>
          <a:noFill/>
          <a:ln w="44450" cap="flat" cmpd="sng">
            <a:solidFill>
              <a:srgbClr val="FF0000"/>
            </a:solidFill>
            <a:prstDash val="solid"/>
            <a:round/>
            <a:headEnd type="none" w="sm" len="sm"/>
            <a:tailEnd type="none" w="sm" len="sm"/>
          </a:ln>
        </p:spPr>
      </p:cxnSp>
      <p:sp>
        <p:nvSpPr>
          <p:cNvPr id="1034" name="Google Shape;1034;p84"/>
          <p:cNvSpPr txBox="1"/>
          <p:nvPr/>
        </p:nvSpPr>
        <p:spPr>
          <a:xfrm>
            <a:off x="655900" y="687400"/>
            <a:ext cx="7650000" cy="15699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3200" b="1" dirty="0">
                <a:solidFill>
                  <a:schemeClr val="dk1"/>
                </a:solidFill>
                <a:latin typeface="Calibri"/>
                <a:ea typeface="Calibri"/>
                <a:cs typeface="Calibri"/>
                <a:sym typeface="Calibri"/>
              </a:rPr>
              <a:t>Single Cherenkov-photon distributions</a:t>
            </a:r>
            <a:endParaRPr sz="3200" b="1" dirty="0">
              <a:solidFill>
                <a:schemeClr val="dk1"/>
              </a:solidFill>
              <a:latin typeface="Calibri"/>
              <a:ea typeface="Calibri"/>
              <a:cs typeface="Calibri"/>
              <a:sym typeface="Calibri"/>
            </a:endParaRPr>
          </a:p>
          <a:p>
            <a:pPr marL="457200" lvl="0" indent="-393700" algn="ctr" rtl="0">
              <a:spcBef>
                <a:spcPts val="0"/>
              </a:spcBef>
              <a:spcAft>
                <a:spcPts val="0"/>
              </a:spcAft>
              <a:buClr>
                <a:schemeClr val="dk1"/>
              </a:buClr>
              <a:buSzPts val="2600"/>
              <a:buFont typeface="Calibri"/>
              <a:buChar char="-"/>
            </a:pPr>
            <a:r>
              <a:rPr lang="en-GB" sz="2600" dirty="0">
                <a:solidFill>
                  <a:schemeClr val="dk1"/>
                </a:solidFill>
                <a:latin typeface="Calibri"/>
                <a:ea typeface="Calibri"/>
                <a:cs typeface="Calibri"/>
                <a:sym typeface="Calibri"/>
              </a:rPr>
              <a:t>Standard deviation</a:t>
            </a:r>
            <a:endParaRPr sz="2600" dirty="0">
              <a:solidFill>
                <a:schemeClr val="dk1"/>
              </a:solidFill>
              <a:latin typeface="Calibri"/>
              <a:ea typeface="Calibri"/>
              <a:cs typeface="Calibri"/>
              <a:sym typeface="Calibri"/>
            </a:endParaRPr>
          </a:p>
          <a:p>
            <a:pPr marL="0" lvl="0" indent="0" algn="ctr" rtl="0">
              <a:spcBef>
                <a:spcPts val="0"/>
              </a:spcBef>
              <a:spcAft>
                <a:spcPts val="0"/>
              </a:spcAft>
              <a:buNone/>
            </a:pPr>
            <a:endParaRPr sz="3200" dirty="0">
              <a:solidFill>
                <a:schemeClr val="dk1"/>
              </a:solidFill>
              <a:latin typeface="Calibri"/>
              <a:ea typeface="Calibri"/>
              <a:cs typeface="Calibri"/>
              <a:sym typeface="Calibri"/>
            </a:endParaRPr>
          </a:p>
        </p:txBody>
      </p:sp>
      <p:sp>
        <p:nvSpPr>
          <p:cNvPr id="1035" name="Google Shape;1035;p84"/>
          <p:cNvSpPr txBox="1"/>
          <p:nvPr/>
        </p:nvSpPr>
        <p:spPr>
          <a:xfrm>
            <a:off x="493700" y="5666125"/>
            <a:ext cx="7477800" cy="1015800"/>
          </a:xfrm>
          <a:prstGeom prst="rect">
            <a:avLst/>
          </a:prstGeom>
          <a:noFill/>
          <a:ln>
            <a:noFill/>
          </a:ln>
        </p:spPr>
        <p:txBody>
          <a:bodyPr spcFirstLastPara="1" wrap="square" lIns="91425" tIns="91425" rIns="91425" bIns="91425" anchor="t" anchorCtr="0">
            <a:spAutoFit/>
          </a:bodyPr>
          <a:lstStyle/>
          <a:p>
            <a:pPr marL="457200" lvl="0" indent="-342900" algn="l" rtl="0">
              <a:spcBef>
                <a:spcPts val="0"/>
              </a:spcBef>
              <a:spcAft>
                <a:spcPts val="0"/>
              </a:spcAft>
              <a:buClr>
                <a:schemeClr val="dk1"/>
              </a:buClr>
              <a:buSzPts val="1800"/>
              <a:buFont typeface="Calibri"/>
              <a:buChar char="●"/>
            </a:pPr>
            <a:r>
              <a:rPr lang="en-GB" sz="1800">
                <a:solidFill>
                  <a:schemeClr val="dk1"/>
                </a:solidFill>
                <a:latin typeface="Calibri"/>
                <a:ea typeface="Calibri"/>
                <a:cs typeface="Calibri"/>
                <a:sym typeface="Calibri"/>
              </a:rPr>
              <a:t>If one establishes a certain range around the calculated Cherenkov angle, one can analyze the symmetry of the distribution to distinguish the signal from the background</a:t>
            </a:r>
            <a:endParaRPr/>
          </a:p>
        </p:txBody>
      </p:sp>
      <p:grpSp>
        <p:nvGrpSpPr>
          <p:cNvPr id="3" name="Group 2">
            <a:extLst>
              <a:ext uri="{FF2B5EF4-FFF2-40B4-BE49-F238E27FC236}">
                <a16:creationId xmlns:a16="http://schemas.microsoft.com/office/drawing/2014/main" id="{3ACADA0F-78A8-2BB0-065A-02C6AD64EA06}"/>
              </a:ext>
            </a:extLst>
          </p:cNvPr>
          <p:cNvGrpSpPr/>
          <p:nvPr/>
        </p:nvGrpSpPr>
        <p:grpSpPr>
          <a:xfrm>
            <a:off x="3016125" y="1870785"/>
            <a:ext cx="5185833" cy="2577318"/>
            <a:chOff x="3016125" y="1870785"/>
            <a:chExt cx="5185833" cy="2577318"/>
          </a:xfrm>
        </p:grpSpPr>
        <p:pic>
          <p:nvPicPr>
            <p:cNvPr id="1024" name="Google Shape;1024;p84"/>
            <p:cNvPicPr preferRelativeResize="0"/>
            <p:nvPr/>
          </p:nvPicPr>
          <p:blipFill>
            <a:blip r:embed="rId5">
              <a:alphaModFix/>
            </a:blip>
            <a:stretch>
              <a:fillRect/>
            </a:stretch>
          </p:blipFill>
          <p:spPr>
            <a:xfrm>
              <a:off x="4500967" y="1870785"/>
              <a:ext cx="3632833" cy="2577318"/>
            </a:xfrm>
            <a:prstGeom prst="rect">
              <a:avLst/>
            </a:prstGeom>
            <a:noFill/>
            <a:ln>
              <a:noFill/>
            </a:ln>
          </p:spPr>
        </p:pic>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FFE3DA5A-260A-2488-ED46-961D84DA733D}"/>
                    </a:ext>
                  </a:extLst>
                </p:cNvPr>
                <p:cNvSpPr txBox="1"/>
                <p:nvPr/>
              </p:nvSpPr>
              <p:spPr>
                <a:xfrm>
                  <a:off x="3016125" y="2029659"/>
                  <a:ext cx="5185833" cy="36074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1600" i="1">
                                <a:latin typeface="Cambria Math" panose="02040503050406030204" pitchFamily="18" charset="0"/>
                                <a:ea typeface="Cambria Math" panose="02040503050406030204" pitchFamily="18" charset="0"/>
                              </a:rPr>
                            </m:ctrlPr>
                          </m:sSubPr>
                          <m:e>
                            <m:r>
                              <a:rPr lang="en-GB" sz="1600" i="1">
                                <a:latin typeface="Cambria Math" panose="02040503050406030204" pitchFamily="18" charset="0"/>
                                <a:ea typeface="Cambria Math" panose="02040503050406030204" pitchFamily="18" charset="0"/>
                              </a:rPr>
                              <m:t>𝜎</m:t>
                            </m:r>
                          </m:e>
                          <m:sub>
                            <m:sSub>
                              <m:sSubPr>
                                <m:ctrlPr>
                                  <a:rPr lang="en-GB" sz="1200" i="1">
                                    <a:latin typeface="Cambria Math" panose="02040503050406030204" pitchFamily="18" charset="0"/>
                                  </a:rPr>
                                </m:ctrlPr>
                              </m:sSubPr>
                              <m:e>
                                <m:r>
                                  <a:rPr lang="en-GB" sz="1200" i="1">
                                    <a:latin typeface="Cambria Math" panose="02040503050406030204" pitchFamily="18" charset="0"/>
                                  </a:rPr>
                                  <m:t>𝑠𝑖𝑛𝑔𝑙𝑒</m:t>
                                </m:r>
                                <m:r>
                                  <a:rPr lang="en-GB" sz="1200" i="1">
                                    <a:latin typeface="Cambria Math" panose="02040503050406030204" pitchFamily="18" charset="0"/>
                                    <a:ea typeface="Cambria Math" panose="02040503050406030204" pitchFamily="18" charset="0"/>
                                  </a:rPr>
                                  <m:t>𝜃</m:t>
                                </m:r>
                              </m:e>
                              <m:sub>
                                <m:r>
                                  <a:rPr lang="en-GB" sz="1200" i="1">
                                    <a:latin typeface="Cambria Math" panose="02040503050406030204" pitchFamily="18" charset="0"/>
                                    <a:ea typeface="Cambria Math" panose="02040503050406030204" pitchFamily="18" charset="0"/>
                                  </a:rPr>
                                  <m:t>𝐶</m:t>
                                </m:r>
                              </m:sub>
                            </m:sSub>
                          </m:sub>
                        </m:sSub>
                        <m:r>
                          <a:rPr lang="en-GB" sz="1600" i="1" dirty="0">
                            <a:latin typeface="Cambria Math" panose="02040503050406030204" pitchFamily="18" charset="0"/>
                            <a:ea typeface="Cambria Math" panose="02040503050406030204" pitchFamily="18" charset="0"/>
                          </a:rPr>
                          <m:t>=</m:t>
                        </m:r>
                        <m:r>
                          <a:rPr lang="en-GB" sz="1600" i="1" dirty="0">
                            <a:latin typeface="Cambria Math" panose="02040503050406030204" pitchFamily="18" charset="0"/>
                            <a:ea typeface="Cambria Math" panose="02040503050406030204" pitchFamily="18" charset="0"/>
                          </a:rPr>
                          <m:t>0</m:t>
                        </m:r>
                        <m:r>
                          <a:rPr lang="en-GB" sz="1600" i="1" dirty="0">
                            <a:latin typeface="Cambria Math" panose="02040503050406030204" pitchFamily="18" charset="0"/>
                            <a:ea typeface="Cambria Math" panose="02040503050406030204" pitchFamily="18" charset="0"/>
                          </a:rPr>
                          <m:t>.</m:t>
                        </m:r>
                        <m:r>
                          <a:rPr lang="en-GB" sz="1600" i="1" dirty="0">
                            <a:latin typeface="Cambria Math" panose="02040503050406030204" pitchFamily="18" charset="0"/>
                            <a:ea typeface="Cambria Math" panose="02040503050406030204" pitchFamily="18" charset="0"/>
                          </a:rPr>
                          <m:t>014</m:t>
                        </m:r>
                        <m:r>
                          <a:rPr lang="en-GB" sz="1600" i="1" dirty="0">
                            <a:latin typeface="Cambria Math" panose="02040503050406030204" pitchFamily="18" charset="0"/>
                            <a:ea typeface="Cambria Math" panose="02040503050406030204" pitchFamily="18" charset="0"/>
                          </a:rPr>
                          <m:t> </m:t>
                        </m:r>
                      </m:oMath>
                    </m:oMathPara>
                  </a14:m>
                  <a:endParaRPr lang="en-GB" sz="1200" dirty="0"/>
                </a:p>
              </p:txBody>
            </p:sp>
          </mc:Choice>
          <mc:Fallback xmlns="">
            <p:sp>
              <p:nvSpPr>
                <p:cNvPr id="2" name="TextBox 1">
                  <a:extLst>
                    <a:ext uri="{FF2B5EF4-FFF2-40B4-BE49-F238E27FC236}">
                      <a16:creationId xmlns:a16="http://schemas.microsoft.com/office/drawing/2014/main" id="{FFE3DA5A-260A-2488-ED46-961D84DA733D}"/>
                    </a:ext>
                  </a:extLst>
                </p:cNvPr>
                <p:cNvSpPr txBox="1">
                  <a:spLocks noRot="1" noChangeAspect="1" noMove="1" noResize="1" noEditPoints="1" noAdjustHandles="1" noChangeArrowheads="1" noChangeShapeType="1" noTextEdit="1"/>
                </p:cNvSpPr>
                <p:nvPr/>
              </p:nvSpPr>
              <p:spPr>
                <a:xfrm>
                  <a:off x="3016125" y="2029659"/>
                  <a:ext cx="5185833" cy="360740"/>
                </a:xfrm>
                <a:prstGeom prst="rect">
                  <a:avLst/>
                </a:prstGeom>
                <a:blipFill>
                  <a:blip r:embed="rId6"/>
                  <a:stretch>
                    <a:fillRect/>
                  </a:stretch>
                </a:blipFill>
              </p:spPr>
              <p:txBody>
                <a:bodyPr/>
                <a:lstStyle/>
                <a:p>
                  <a:r>
                    <a:rPr lang="en-US">
                      <a:noFill/>
                    </a:rPr>
                    <a:t> </a:t>
                  </a:r>
                </a:p>
              </p:txBody>
            </p:sp>
          </mc:Fallback>
        </mc:AlternateContent>
      </p:grpSp>
    </p:spTree>
    <p:extLst>
      <p:ext uri="{BB962C8B-B14F-4D97-AF65-F5344CB8AC3E}">
        <p14:creationId xmlns:p14="http://schemas.microsoft.com/office/powerpoint/2010/main" val="1184935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3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3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3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2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2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2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039"/>
        <p:cNvGrpSpPr/>
        <p:nvPr/>
      </p:nvGrpSpPr>
      <p:grpSpPr>
        <a:xfrm>
          <a:off x="0" y="0"/>
          <a:ext cx="0" cy="0"/>
          <a:chOff x="0" y="0"/>
          <a:chExt cx="0" cy="0"/>
        </a:xfrm>
      </p:grpSpPr>
      <p:pic>
        <p:nvPicPr>
          <p:cNvPr id="1040" name="Google Shape;1040;p85"/>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1041" name="Google Shape;1041;p85"/>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41</a:t>
            </a:fld>
            <a:endParaRPr sz="1200" b="0" i="0" u="none" strike="noStrike" cap="none">
              <a:solidFill>
                <a:srgbClr val="898989"/>
              </a:solidFill>
              <a:latin typeface="Arial"/>
              <a:ea typeface="Arial"/>
              <a:cs typeface="Arial"/>
              <a:sym typeface="Arial"/>
            </a:endParaRPr>
          </a:p>
        </p:txBody>
      </p:sp>
      <p:sp>
        <p:nvSpPr>
          <p:cNvPr id="1042" name="Google Shape;1042;p85"/>
          <p:cNvSpPr txBox="1"/>
          <p:nvPr/>
        </p:nvSpPr>
        <p:spPr>
          <a:xfrm>
            <a:off x="885000" y="741825"/>
            <a:ext cx="7420800" cy="677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3200" b="1" dirty="0">
                <a:solidFill>
                  <a:schemeClr val="dk1"/>
                </a:solidFill>
                <a:latin typeface="Calibri"/>
                <a:ea typeface="Calibri"/>
                <a:cs typeface="Calibri"/>
                <a:sym typeface="Calibri"/>
              </a:rPr>
              <a:t>HTM : Width of sliding window</a:t>
            </a:r>
            <a:endParaRPr sz="3200" b="1" dirty="0">
              <a:solidFill>
                <a:schemeClr val="dk1"/>
              </a:solidFill>
              <a:latin typeface="Calibri"/>
              <a:ea typeface="Calibri"/>
              <a:cs typeface="Calibri"/>
              <a:sym typeface="Calibri"/>
            </a:endParaRPr>
          </a:p>
        </p:txBody>
      </p:sp>
      <p:sp>
        <p:nvSpPr>
          <p:cNvPr id="1043" name="Google Shape;1043;p85"/>
          <p:cNvSpPr/>
          <p:nvPr/>
        </p:nvSpPr>
        <p:spPr>
          <a:xfrm>
            <a:off x="5257300" y="2728875"/>
            <a:ext cx="108600" cy="84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1044" name="Google Shape;1044;p85"/>
          <p:cNvSpPr txBox="1"/>
          <p:nvPr/>
        </p:nvSpPr>
        <p:spPr>
          <a:xfrm>
            <a:off x="457200" y="1702225"/>
            <a:ext cx="9025800" cy="1569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dirty="0">
                <a:solidFill>
                  <a:schemeClr val="dk1"/>
                </a:solidFill>
                <a:latin typeface="Calibri"/>
                <a:ea typeface="Calibri"/>
                <a:cs typeface="Calibri"/>
                <a:sym typeface="Calibri"/>
              </a:rPr>
              <a:t>The width of the window is chosen to allow the majority of the signal to be included</a:t>
            </a:r>
          </a:p>
          <a:p>
            <a:pPr marL="0" lvl="0" indent="0" algn="l" rtl="0">
              <a:spcBef>
                <a:spcPts val="0"/>
              </a:spcBef>
              <a:spcAft>
                <a:spcPts val="0"/>
              </a:spcAft>
              <a:buNone/>
            </a:pPr>
            <a:endParaRPr lang="en-US" sz="1800" dirty="0">
              <a:solidFill>
                <a:schemeClr val="dk1"/>
              </a:solidFill>
              <a:latin typeface="Calibri"/>
              <a:ea typeface="Calibri"/>
              <a:cs typeface="Calibri"/>
              <a:sym typeface="Calibri"/>
            </a:endParaRPr>
          </a:p>
          <a:p>
            <a:pPr marL="0" lvl="0" indent="0" algn="l" rtl="0">
              <a:spcBef>
                <a:spcPts val="0"/>
              </a:spcBef>
              <a:spcAft>
                <a:spcPts val="0"/>
              </a:spcAft>
              <a:buNone/>
            </a:pPr>
            <a:r>
              <a:rPr lang="en-US" sz="1800" dirty="0">
                <a:solidFill>
                  <a:schemeClr val="dk1"/>
                </a:solidFill>
                <a:latin typeface="Calibri"/>
                <a:ea typeface="Calibri"/>
                <a:cs typeface="Calibri"/>
                <a:sym typeface="Calibri"/>
              </a:rPr>
              <a:t>Currently 45 </a:t>
            </a:r>
            <a:r>
              <a:rPr lang="en-US" sz="1800" dirty="0" err="1">
                <a:solidFill>
                  <a:schemeClr val="dk1"/>
                </a:solidFill>
                <a:latin typeface="Calibri"/>
                <a:ea typeface="Calibri"/>
                <a:cs typeface="Calibri"/>
                <a:sym typeface="Calibri"/>
              </a:rPr>
              <a:t>mRad</a:t>
            </a:r>
            <a:r>
              <a:rPr lang="en-US" sz="1800" dirty="0">
                <a:solidFill>
                  <a:schemeClr val="dk1"/>
                </a:solidFill>
                <a:latin typeface="Calibri"/>
                <a:ea typeface="Calibri"/>
                <a:cs typeface="Calibri"/>
                <a:sym typeface="Calibri"/>
              </a:rPr>
              <a:t> is used : </a:t>
            </a:r>
            <a:r>
              <a:rPr lang="en-US" sz="1800" u="sng" dirty="0" err="1">
                <a:solidFill>
                  <a:schemeClr val="hlink"/>
                </a:solidFill>
                <a:latin typeface="Calibri"/>
                <a:ea typeface="Calibri"/>
                <a:cs typeface="Calibri"/>
                <a:sym typeface="Calibri"/>
                <a:hlinkClick r:id="rId4"/>
              </a:rPr>
              <a:t>HMPIDReconstruction</a:t>
            </a:r>
            <a:r>
              <a:rPr lang="en-US" sz="1800" u="sng" dirty="0">
                <a:solidFill>
                  <a:schemeClr val="hlink"/>
                </a:solidFill>
                <a:latin typeface="Calibri"/>
                <a:ea typeface="Calibri"/>
                <a:cs typeface="Calibri"/>
                <a:sym typeface="Calibri"/>
                <a:hlinkClick r:id="rId4"/>
              </a:rPr>
              <a:t>/Recon.h#L61</a:t>
            </a:r>
            <a:endParaRPr lang="en-US" sz="1800" dirty="0">
              <a:solidFill>
                <a:schemeClr val="dk1"/>
              </a:solidFill>
              <a:latin typeface="Calibri"/>
              <a:ea typeface="Calibri"/>
              <a:cs typeface="Calibri"/>
              <a:sym typeface="Calibri"/>
            </a:endParaRPr>
          </a:p>
          <a:p>
            <a:pPr marL="0" lvl="0" indent="0" algn="l" rtl="0">
              <a:spcBef>
                <a:spcPts val="0"/>
              </a:spcBef>
              <a:spcAft>
                <a:spcPts val="0"/>
              </a:spcAft>
              <a:buNone/>
            </a:pPr>
            <a:endParaRPr lang="en-US" sz="1800" dirty="0">
              <a:solidFill>
                <a:schemeClr val="dk1"/>
              </a:solidFill>
              <a:latin typeface="Calibri"/>
              <a:ea typeface="Calibri"/>
              <a:cs typeface="Calibri"/>
              <a:sym typeface="Calibri"/>
            </a:endParaRPr>
          </a:p>
          <a:p>
            <a:pPr marL="0" lvl="0" indent="0" algn="l" rtl="0">
              <a:spcBef>
                <a:spcPts val="0"/>
              </a:spcBef>
              <a:spcAft>
                <a:spcPts val="0"/>
              </a:spcAft>
              <a:buNone/>
            </a:pPr>
            <a:r>
              <a:rPr lang="en-US" sz="1800" b="1" dirty="0">
                <a:solidFill>
                  <a:schemeClr val="dk1"/>
                </a:solidFill>
                <a:latin typeface="Calibri"/>
                <a:ea typeface="Calibri"/>
                <a:cs typeface="Calibri"/>
                <a:sym typeface="Calibri"/>
              </a:rPr>
              <a:t>45 </a:t>
            </a:r>
            <a:r>
              <a:rPr lang="en-US" sz="1800" b="1" dirty="0" err="1">
                <a:solidFill>
                  <a:schemeClr val="dk1"/>
                </a:solidFill>
                <a:latin typeface="Calibri"/>
                <a:ea typeface="Calibri"/>
                <a:cs typeface="Calibri"/>
                <a:sym typeface="Calibri"/>
              </a:rPr>
              <a:t>mRad</a:t>
            </a:r>
            <a:r>
              <a:rPr lang="en-US" sz="1800" b="1" dirty="0">
                <a:solidFill>
                  <a:schemeClr val="dk1"/>
                </a:solidFill>
                <a:latin typeface="Calibri"/>
                <a:ea typeface="Calibri"/>
                <a:cs typeface="Calibri"/>
                <a:sym typeface="Calibri"/>
              </a:rPr>
              <a:t> corresponds to 3-4 sigma of the single photon angular resolution</a:t>
            </a:r>
          </a:p>
        </p:txBody>
      </p:sp>
      <p:sp>
        <p:nvSpPr>
          <p:cNvPr id="1045" name="Google Shape;1045;p85"/>
          <p:cNvSpPr txBox="1"/>
          <p:nvPr/>
        </p:nvSpPr>
        <p:spPr>
          <a:xfrm>
            <a:off x="3721800" y="2508675"/>
            <a:ext cx="9025800" cy="615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solidFill>
                <a:schemeClr val="dk1"/>
              </a:solidFill>
            </a:endParaRPr>
          </a:p>
          <a:p>
            <a:pPr marL="0" lvl="0" indent="0" algn="l" rtl="0">
              <a:spcBef>
                <a:spcPts val="0"/>
              </a:spcBef>
              <a:spcAft>
                <a:spcPts val="0"/>
              </a:spcAft>
              <a:buNone/>
            </a:pPr>
            <a:endParaRPr>
              <a:solidFill>
                <a:schemeClr val="dk1"/>
              </a:solidFill>
            </a:endParaRPr>
          </a:p>
        </p:txBody>
      </p:sp>
      <p:pic>
        <p:nvPicPr>
          <p:cNvPr id="1046" name="Google Shape;1046;p85"/>
          <p:cNvPicPr preferRelativeResize="0"/>
          <p:nvPr/>
        </p:nvPicPr>
        <p:blipFill>
          <a:blip r:embed="rId5">
            <a:alphaModFix/>
          </a:blip>
          <a:stretch>
            <a:fillRect/>
          </a:stretch>
        </p:blipFill>
        <p:spPr>
          <a:xfrm>
            <a:off x="659375" y="3740175"/>
            <a:ext cx="7602651" cy="3085875"/>
          </a:xfrm>
          <a:prstGeom prst="rect">
            <a:avLst/>
          </a:prstGeom>
          <a:noFill/>
          <a:ln w="9525" cap="flat" cmpd="sng">
            <a:solidFill>
              <a:srgbClr val="1F497D"/>
            </a:solidFill>
            <a:prstDash val="solid"/>
            <a:round/>
            <a:headEnd type="none" w="sm" len="sm"/>
            <a:tailEnd type="none" w="sm" len="sm"/>
          </a:ln>
        </p:spPr>
      </p:pic>
      <p:sp>
        <p:nvSpPr>
          <p:cNvPr id="1047" name="Google Shape;1047;p85"/>
          <p:cNvSpPr txBox="1"/>
          <p:nvPr/>
        </p:nvSpPr>
        <p:spPr>
          <a:xfrm>
            <a:off x="0" y="0"/>
            <a:ext cx="9144000" cy="723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a:solidFill>
                  <a:srgbClr val="FF0000"/>
                </a:solidFill>
                <a:latin typeface="Calibri"/>
                <a:ea typeface="Calibri"/>
                <a:cs typeface="Calibri"/>
                <a:sym typeface="Calibri"/>
              </a:rPr>
              <a:t>Current PID algorithm in the HMPID</a:t>
            </a:r>
            <a:endParaRPr sz="700">
              <a:solidFill>
                <a:schemeClr val="dk1"/>
              </a:solidFill>
            </a:endParaRPr>
          </a:p>
          <a:p>
            <a:pPr marL="0" lvl="0" indent="0" algn="ctr" rtl="0">
              <a:spcBef>
                <a:spcPts val="0"/>
              </a:spcBef>
              <a:spcAft>
                <a:spcPts val="0"/>
              </a:spcAft>
              <a:buClr>
                <a:schemeClr val="dk1"/>
              </a:buClr>
              <a:buSzPts val="1100"/>
              <a:buFont typeface="Arial"/>
              <a:buNone/>
            </a:pPr>
            <a:r>
              <a:rPr lang="en-GB" sz="1600">
                <a:solidFill>
                  <a:schemeClr val="dk1"/>
                </a:solidFill>
                <a:latin typeface="Calibri"/>
                <a:ea typeface="Calibri"/>
                <a:cs typeface="Calibri"/>
                <a:sym typeface="Calibri"/>
              </a:rPr>
              <a:t>Hough Transform Method </a:t>
            </a:r>
            <a:endParaRPr sz="3200">
              <a:solidFill>
                <a:srgbClr val="FF0000"/>
              </a:solidFill>
              <a:latin typeface="Calibri"/>
              <a:ea typeface="Calibri"/>
              <a:cs typeface="Calibri"/>
              <a:sym typeface="Calibri"/>
            </a:endParaRPr>
          </a:p>
        </p:txBody>
      </p:sp>
      <p:cxnSp>
        <p:nvCxnSpPr>
          <p:cNvPr id="1048" name="Google Shape;1048;p85"/>
          <p:cNvCxnSpPr/>
          <p:nvPr/>
        </p:nvCxnSpPr>
        <p:spPr>
          <a:xfrm>
            <a:off x="285200" y="752700"/>
            <a:ext cx="7848600" cy="0"/>
          </a:xfrm>
          <a:prstGeom prst="straightConnector1">
            <a:avLst/>
          </a:prstGeom>
          <a:noFill/>
          <a:ln w="44450" cap="flat" cmpd="sng">
            <a:solidFill>
              <a:srgbClr val="FF0000"/>
            </a:solidFill>
            <a:prstDash val="solid"/>
            <a:round/>
            <a:headEnd type="none" w="sm" len="sm"/>
            <a:tailEnd type="none" w="sm" len="sm"/>
          </a:ln>
        </p:spPr>
      </p:cxnSp>
      <p:sp>
        <p:nvSpPr>
          <p:cNvPr id="1049" name="Google Shape;1049;p85"/>
          <p:cNvSpPr txBox="1"/>
          <p:nvPr/>
        </p:nvSpPr>
        <p:spPr>
          <a:xfrm>
            <a:off x="1423100" y="6356350"/>
            <a:ext cx="5656200" cy="415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1500">
              <a:solidFill>
                <a:schemeClr val="dk1"/>
              </a:solidFill>
              <a:latin typeface="Calibri"/>
              <a:ea typeface="Calibri"/>
              <a:cs typeface="Calibri"/>
              <a:sym typeface="Calibri"/>
            </a:endParaRPr>
          </a:p>
        </p:txBody>
      </p:sp>
      <p:sp>
        <p:nvSpPr>
          <p:cNvPr id="1050" name="Google Shape;1050;p85"/>
          <p:cNvSpPr txBox="1"/>
          <p:nvPr/>
        </p:nvSpPr>
        <p:spPr>
          <a:xfrm>
            <a:off x="4857750" y="4054925"/>
            <a:ext cx="3000000" cy="554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400" i="1">
                <a:solidFill>
                  <a:schemeClr val="dk1"/>
                </a:solidFill>
                <a:latin typeface="Noto Sans Symbols"/>
                <a:ea typeface="Noto Sans Symbols"/>
                <a:cs typeface="Noto Sans Symbols"/>
                <a:sym typeface="Noto Sans Symbols"/>
              </a:rPr>
              <a:t>  η</a:t>
            </a:r>
            <a:r>
              <a:rPr lang="en-GB" sz="2400" i="1" baseline="-25000">
                <a:solidFill>
                  <a:schemeClr val="dk1"/>
                </a:solidFill>
                <a:latin typeface="Calibri"/>
                <a:ea typeface="Calibri"/>
                <a:cs typeface="Calibri"/>
                <a:sym typeface="Calibri"/>
              </a:rPr>
              <a:t>c, track</a:t>
            </a:r>
            <a:endParaRPr sz="2400" i="1" baseline="-250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75507613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054"/>
        <p:cNvGrpSpPr/>
        <p:nvPr/>
      </p:nvGrpSpPr>
      <p:grpSpPr>
        <a:xfrm>
          <a:off x="0" y="0"/>
          <a:ext cx="0" cy="0"/>
          <a:chOff x="0" y="0"/>
          <a:chExt cx="0" cy="0"/>
        </a:xfrm>
      </p:grpSpPr>
      <p:pic>
        <p:nvPicPr>
          <p:cNvPr id="1055" name="Google Shape;1055;p86"/>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1056" name="Google Shape;1056;p86"/>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42</a:t>
            </a:fld>
            <a:endParaRPr sz="1200" b="0" i="0" u="none" strike="noStrike" cap="none">
              <a:solidFill>
                <a:srgbClr val="898989"/>
              </a:solidFill>
              <a:latin typeface="Arial"/>
              <a:ea typeface="Arial"/>
              <a:cs typeface="Arial"/>
              <a:sym typeface="Arial"/>
            </a:endParaRPr>
          </a:p>
        </p:txBody>
      </p:sp>
      <p:sp>
        <p:nvSpPr>
          <p:cNvPr id="1057" name="Google Shape;1057;p86"/>
          <p:cNvSpPr txBox="1"/>
          <p:nvPr/>
        </p:nvSpPr>
        <p:spPr>
          <a:xfrm>
            <a:off x="885000" y="741825"/>
            <a:ext cx="7420800" cy="677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3200" b="1" dirty="0">
                <a:solidFill>
                  <a:schemeClr val="dk1"/>
                </a:solidFill>
                <a:latin typeface="Calibri"/>
                <a:ea typeface="Calibri"/>
                <a:cs typeface="Calibri"/>
                <a:sym typeface="Calibri"/>
              </a:rPr>
              <a:t>HTM : Sliding window iteration</a:t>
            </a:r>
            <a:endParaRPr sz="3200" b="1" dirty="0">
              <a:solidFill>
                <a:schemeClr val="dk1"/>
              </a:solidFill>
              <a:latin typeface="Calibri"/>
              <a:ea typeface="Calibri"/>
              <a:cs typeface="Calibri"/>
              <a:sym typeface="Calibri"/>
            </a:endParaRPr>
          </a:p>
        </p:txBody>
      </p:sp>
      <p:sp>
        <p:nvSpPr>
          <p:cNvPr id="1058" name="Google Shape;1058;p86"/>
          <p:cNvSpPr/>
          <p:nvPr/>
        </p:nvSpPr>
        <p:spPr>
          <a:xfrm>
            <a:off x="5257300" y="3262275"/>
            <a:ext cx="108600" cy="84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1059" name="Google Shape;1059;p86"/>
          <p:cNvSpPr txBox="1"/>
          <p:nvPr/>
        </p:nvSpPr>
        <p:spPr>
          <a:xfrm>
            <a:off x="3849563" y="3865196"/>
            <a:ext cx="4955037" cy="80018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000" dirty="0">
                <a:solidFill>
                  <a:schemeClr val="dk1"/>
                </a:solidFill>
              </a:rPr>
              <a:t>The sliding window is iterated with 1 </a:t>
            </a:r>
            <a:r>
              <a:rPr lang="en-GB" sz="2000" dirty="0" err="1">
                <a:solidFill>
                  <a:schemeClr val="dk1"/>
                </a:solidFill>
              </a:rPr>
              <a:t>mrad</a:t>
            </a:r>
            <a:r>
              <a:rPr lang="en-GB" sz="2000" dirty="0">
                <a:solidFill>
                  <a:schemeClr val="dk1"/>
                </a:solidFill>
              </a:rPr>
              <a:t> in the Cherenkov angle space</a:t>
            </a:r>
            <a:endParaRPr sz="2000" dirty="0">
              <a:solidFill>
                <a:schemeClr val="dk1"/>
              </a:solidFill>
            </a:endParaRPr>
          </a:p>
        </p:txBody>
      </p:sp>
      <p:pic>
        <p:nvPicPr>
          <p:cNvPr id="1060" name="Google Shape;1060;p86"/>
          <p:cNvPicPr preferRelativeResize="0"/>
          <p:nvPr/>
        </p:nvPicPr>
        <p:blipFill rotWithShape="1">
          <a:blip r:embed="rId4">
            <a:alphaModFix/>
          </a:blip>
          <a:srcRect l="48332"/>
          <a:stretch/>
        </p:blipFill>
        <p:spPr>
          <a:xfrm>
            <a:off x="339400" y="1875029"/>
            <a:ext cx="3322187" cy="2577568"/>
          </a:xfrm>
          <a:prstGeom prst="rect">
            <a:avLst/>
          </a:prstGeom>
          <a:noFill/>
          <a:ln w="9525" cap="flat" cmpd="sng">
            <a:solidFill>
              <a:srgbClr val="1F497D"/>
            </a:solidFill>
            <a:prstDash val="solid"/>
            <a:round/>
            <a:headEnd type="none" w="sm" len="sm"/>
            <a:tailEnd type="none" w="sm" len="sm"/>
          </a:ln>
        </p:spPr>
      </p:pic>
      <p:sp>
        <p:nvSpPr>
          <p:cNvPr id="1061" name="Google Shape;1061;p86"/>
          <p:cNvSpPr/>
          <p:nvPr/>
        </p:nvSpPr>
        <p:spPr>
          <a:xfrm>
            <a:off x="710099" y="4195763"/>
            <a:ext cx="2709375" cy="256834"/>
          </a:xfrm>
          <a:prstGeom prst="rect">
            <a:avLst/>
          </a:prstGeom>
          <a:noFill/>
          <a:ln w="28575" cap="flat" cmpd="sng">
            <a:solidFill>
              <a:srgbClr val="0000F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1063" name="Google Shape;1063;p86"/>
          <p:cNvSpPr txBox="1"/>
          <p:nvPr/>
        </p:nvSpPr>
        <p:spPr>
          <a:xfrm>
            <a:off x="0" y="0"/>
            <a:ext cx="9144000" cy="723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a:solidFill>
                  <a:srgbClr val="FF0000"/>
                </a:solidFill>
                <a:latin typeface="Calibri"/>
                <a:ea typeface="Calibri"/>
                <a:cs typeface="Calibri"/>
                <a:sym typeface="Calibri"/>
              </a:rPr>
              <a:t>Current PID algorithm in the HMPID</a:t>
            </a:r>
            <a:endParaRPr sz="700">
              <a:solidFill>
                <a:schemeClr val="dk1"/>
              </a:solidFill>
            </a:endParaRPr>
          </a:p>
          <a:p>
            <a:pPr marL="0" lvl="0" indent="0" algn="ctr" rtl="0">
              <a:spcBef>
                <a:spcPts val="0"/>
              </a:spcBef>
              <a:spcAft>
                <a:spcPts val="0"/>
              </a:spcAft>
              <a:buClr>
                <a:schemeClr val="dk1"/>
              </a:buClr>
              <a:buSzPts val="1100"/>
              <a:buFont typeface="Arial"/>
              <a:buNone/>
            </a:pPr>
            <a:r>
              <a:rPr lang="en-GB" sz="1600">
                <a:solidFill>
                  <a:schemeClr val="dk1"/>
                </a:solidFill>
                <a:latin typeface="Calibri"/>
                <a:ea typeface="Calibri"/>
                <a:cs typeface="Calibri"/>
                <a:sym typeface="Calibri"/>
              </a:rPr>
              <a:t>Hough Transform Method </a:t>
            </a:r>
            <a:endParaRPr sz="3200">
              <a:solidFill>
                <a:srgbClr val="FF0000"/>
              </a:solidFill>
              <a:latin typeface="Calibri"/>
              <a:ea typeface="Calibri"/>
              <a:cs typeface="Calibri"/>
              <a:sym typeface="Calibri"/>
            </a:endParaRPr>
          </a:p>
        </p:txBody>
      </p:sp>
      <p:cxnSp>
        <p:nvCxnSpPr>
          <p:cNvPr id="1064" name="Google Shape;1064;p86"/>
          <p:cNvCxnSpPr/>
          <p:nvPr/>
        </p:nvCxnSpPr>
        <p:spPr>
          <a:xfrm>
            <a:off x="285200" y="752700"/>
            <a:ext cx="7848600" cy="0"/>
          </a:xfrm>
          <a:prstGeom prst="straightConnector1">
            <a:avLst/>
          </a:prstGeom>
          <a:noFill/>
          <a:ln w="44450" cap="flat" cmpd="sng">
            <a:solidFill>
              <a:srgbClr val="FF0000"/>
            </a:solidFill>
            <a:prstDash val="solid"/>
            <a:round/>
            <a:headEnd type="none" w="sm" len="sm"/>
            <a:tailEnd type="none" w="sm" len="sm"/>
          </a:ln>
        </p:spPr>
      </p:cxnSp>
      <p:sp>
        <p:nvSpPr>
          <p:cNvPr id="1065" name="Google Shape;1065;p86"/>
          <p:cNvSpPr txBox="1"/>
          <p:nvPr/>
        </p:nvSpPr>
        <p:spPr>
          <a:xfrm>
            <a:off x="707475" y="2375638"/>
            <a:ext cx="3000000" cy="554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400" i="1" dirty="0">
                <a:solidFill>
                  <a:schemeClr val="dk1"/>
                </a:solidFill>
                <a:latin typeface="Noto Sans Symbols"/>
                <a:ea typeface="Noto Sans Symbols"/>
                <a:cs typeface="Noto Sans Symbols"/>
                <a:sym typeface="Noto Sans Symbols"/>
              </a:rPr>
              <a:t>  </a:t>
            </a:r>
            <a:r>
              <a:rPr lang="en-GB" sz="2400" i="1" dirty="0" err="1">
                <a:solidFill>
                  <a:schemeClr val="dk1"/>
                </a:solidFill>
                <a:latin typeface="Noto Sans Symbols"/>
                <a:ea typeface="Noto Sans Symbols"/>
                <a:cs typeface="Noto Sans Symbols"/>
                <a:sym typeface="Noto Sans Symbols"/>
              </a:rPr>
              <a:t>η</a:t>
            </a:r>
            <a:r>
              <a:rPr lang="en-GB" sz="2400" i="1" baseline="-25000" dirty="0" err="1">
                <a:solidFill>
                  <a:schemeClr val="dk1"/>
                </a:solidFill>
                <a:latin typeface="Calibri"/>
                <a:ea typeface="Calibri"/>
                <a:cs typeface="Calibri"/>
                <a:sym typeface="Calibri"/>
              </a:rPr>
              <a:t>c</a:t>
            </a:r>
            <a:r>
              <a:rPr lang="en-GB" sz="2400" i="1" baseline="-25000" dirty="0">
                <a:solidFill>
                  <a:schemeClr val="dk1"/>
                </a:solidFill>
                <a:latin typeface="Calibri"/>
                <a:ea typeface="Calibri"/>
                <a:cs typeface="Calibri"/>
                <a:sym typeface="Calibri"/>
              </a:rPr>
              <a:t>, track</a:t>
            </a:r>
            <a:endParaRPr sz="2400" i="1" baseline="-25000" dirty="0">
              <a:solidFill>
                <a:schemeClr val="dk1"/>
              </a:solidFill>
              <a:latin typeface="Calibri"/>
              <a:ea typeface="Calibri"/>
              <a:cs typeface="Calibri"/>
              <a:sym typeface="Calibri"/>
            </a:endParaRPr>
          </a:p>
        </p:txBody>
      </p:sp>
      <p:sp>
        <p:nvSpPr>
          <p:cNvPr id="1066" name="Google Shape;1066;p86"/>
          <p:cNvSpPr txBox="1"/>
          <p:nvPr/>
        </p:nvSpPr>
        <p:spPr>
          <a:xfrm>
            <a:off x="3849563" y="2254588"/>
            <a:ext cx="5149657" cy="954077"/>
          </a:xfrm>
          <a:prstGeom prst="rect">
            <a:avLst/>
          </a:prstGeom>
          <a:noFill/>
          <a:ln>
            <a:noFill/>
          </a:ln>
        </p:spPr>
        <p:txBody>
          <a:bodyPr spcFirstLastPara="1" wrap="square" lIns="91425" tIns="91425" rIns="91425" bIns="91425" anchor="t" anchorCtr="0">
            <a:spAutoFit/>
          </a:bodyPr>
          <a:lstStyle/>
          <a:p>
            <a:pPr lvl="0"/>
            <a:r>
              <a:rPr lang="en-GB" sz="2000" dirty="0">
                <a:solidFill>
                  <a:schemeClr val="dk1"/>
                </a:solidFill>
              </a:rPr>
              <a:t>Bins of 1 </a:t>
            </a:r>
            <a:r>
              <a:rPr lang="en-GB" sz="2000" dirty="0" err="1">
                <a:solidFill>
                  <a:schemeClr val="dk1"/>
                </a:solidFill>
              </a:rPr>
              <a:t>mRad</a:t>
            </a:r>
            <a:r>
              <a:rPr lang="en-GB" sz="2000" dirty="0">
                <a:solidFill>
                  <a:schemeClr val="dk1"/>
                </a:solidFill>
              </a:rPr>
              <a:t> is applied to the histogram </a:t>
            </a:r>
            <a:r>
              <a:rPr lang="en-GB" dirty="0">
                <a:solidFill>
                  <a:schemeClr val="dk1"/>
                </a:solidFill>
              </a:rPr>
              <a:t>[</a:t>
            </a:r>
            <a:r>
              <a:rPr lang="en-GB" u="sng" dirty="0">
                <a:solidFill>
                  <a:schemeClr val="hlink"/>
                </a:solidFill>
                <a:hlinkClick r:id="rId5"/>
              </a:rPr>
              <a:t>/Recon.h#L60C28-L60C28</a:t>
            </a:r>
            <a:r>
              <a:rPr lang="en-GB" dirty="0">
                <a:solidFill>
                  <a:schemeClr val="dk1"/>
                </a:solidFill>
              </a:rPr>
              <a:t>]</a:t>
            </a:r>
            <a:endParaRPr dirty="0">
              <a:solidFill>
                <a:schemeClr val="dk1"/>
              </a:solidFill>
            </a:endParaRPr>
          </a:p>
          <a:p>
            <a:pPr marL="0" lvl="0" indent="0" algn="l" rtl="0">
              <a:spcBef>
                <a:spcPts val="0"/>
              </a:spcBef>
              <a:spcAft>
                <a:spcPts val="0"/>
              </a:spcAft>
              <a:buNone/>
            </a:pPr>
            <a:endParaRPr sz="1600" dirty="0">
              <a:solidFill>
                <a:schemeClr val="dk1"/>
              </a:solidFill>
            </a:endParaRPr>
          </a:p>
        </p:txBody>
      </p:sp>
      <p:sp>
        <p:nvSpPr>
          <p:cNvPr id="1067" name="Google Shape;1067;p86"/>
          <p:cNvSpPr txBox="1"/>
          <p:nvPr/>
        </p:nvSpPr>
        <p:spPr>
          <a:xfrm>
            <a:off x="339400" y="5193925"/>
            <a:ext cx="7923000" cy="492412"/>
          </a:xfrm>
          <a:prstGeom prst="rect">
            <a:avLst/>
          </a:prstGeom>
          <a:noFill/>
          <a:ln>
            <a:noFill/>
          </a:ln>
        </p:spPr>
        <p:txBody>
          <a:bodyPr spcFirstLastPara="1" wrap="square" lIns="91425" tIns="91425" rIns="91425" bIns="91425" anchor="t" anchorCtr="0">
            <a:spAutoFit/>
          </a:bodyPr>
          <a:lstStyle/>
          <a:p>
            <a:pPr lvl="0"/>
            <a:r>
              <a:rPr lang="en-GB" sz="2000" dirty="0">
                <a:solidFill>
                  <a:schemeClr val="dk1"/>
                </a:solidFill>
              </a:rPr>
              <a:t>The iteration is done from 0 rad to 0.75 Rad </a:t>
            </a:r>
            <a:r>
              <a:rPr lang="en-GB" dirty="0">
                <a:solidFill>
                  <a:schemeClr val="dk1"/>
                </a:solidFill>
              </a:rPr>
              <a:t>[</a:t>
            </a:r>
            <a:r>
              <a:rPr lang="en-GB" u="sng" dirty="0">
                <a:solidFill>
                  <a:schemeClr val="hlink"/>
                </a:solidFill>
                <a:hlinkClick r:id="rId6"/>
              </a:rPr>
              <a:t>Recon.cxx#L531-L537</a:t>
            </a:r>
            <a:r>
              <a:rPr lang="en-GB" dirty="0">
                <a:solidFill>
                  <a:schemeClr val="dk1"/>
                </a:solidFill>
              </a:rPr>
              <a:t>]</a:t>
            </a:r>
            <a:endParaRPr dirty="0">
              <a:solidFill>
                <a:schemeClr val="dk1"/>
              </a:solidFill>
            </a:endParaRPr>
          </a:p>
        </p:txBody>
      </p:sp>
      <p:sp>
        <p:nvSpPr>
          <p:cNvPr id="1068" name="Google Shape;1068;p86"/>
          <p:cNvSpPr txBox="1"/>
          <p:nvPr/>
        </p:nvSpPr>
        <p:spPr>
          <a:xfrm>
            <a:off x="339400" y="5574925"/>
            <a:ext cx="7923000" cy="492412"/>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000" dirty="0">
                <a:solidFill>
                  <a:schemeClr val="dk1"/>
                </a:solidFill>
              </a:rPr>
              <a:t>The histogram will have k = 750 bins</a:t>
            </a:r>
            <a:endParaRPr sz="2000" dirty="0">
              <a:solidFill>
                <a:schemeClr val="dk1"/>
              </a:solidFill>
            </a:endParaRPr>
          </a:p>
        </p:txBody>
      </p:sp>
      <p:cxnSp>
        <p:nvCxnSpPr>
          <p:cNvPr id="2" name="Google Shape;1062;p86">
            <a:extLst>
              <a:ext uri="{FF2B5EF4-FFF2-40B4-BE49-F238E27FC236}">
                <a16:creationId xmlns:a16="http://schemas.microsoft.com/office/drawing/2014/main" id="{CE750F07-A628-CB22-9D2A-89AEC99A8517}"/>
              </a:ext>
            </a:extLst>
          </p:cNvPr>
          <p:cNvCxnSpPr>
            <a:cxnSpLocks/>
            <a:stCxn id="1059" idx="1"/>
          </p:cNvCxnSpPr>
          <p:nvPr/>
        </p:nvCxnSpPr>
        <p:spPr>
          <a:xfrm flipH="1">
            <a:off x="3434331" y="4265291"/>
            <a:ext cx="415232" cy="58889"/>
          </a:xfrm>
          <a:prstGeom prst="straightConnector1">
            <a:avLst/>
          </a:prstGeom>
          <a:noFill/>
          <a:ln w="38100" cap="flat" cmpd="sng">
            <a:solidFill>
              <a:schemeClr val="dk2"/>
            </a:solidFill>
            <a:prstDash val="solid"/>
            <a:round/>
            <a:headEnd type="none" w="med" len="med"/>
            <a:tailEnd type="triangle" w="med" len="med"/>
          </a:ln>
        </p:spPr>
      </p:cxnSp>
    </p:spTree>
    <p:extLst>
      <p:ext uri="{BB962C8B-B14F-4D97-AF65-F5344CB8AC3E}">
        <p14:creationId xmlns:p14="http://schemas.microsoft.com/office/powerpoint/2010/main" val="3010847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6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5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6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06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0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072"/>
        <p:cNvGrpSpPr/>
        <p:nvPr/>
      </p:nvGrpSpPr>
      <p:grpSpPr>
        <a:xfrm>
          <a:off x="0" y="0"/>
          <a:ext cx="0" cy="0"/>
          <a:chOff x="0" y="0"/>
          <a:chExt cx="0" cy="0"/>
        </a:xfrm>
      </p:grpSpPr>
      <p:pic>
        <p:nvPicPr>
          <p:cNvPr id="1073" name="Google Shape;1073;p87"/>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1074" name="Google Shape;1074;p87"/>
          <p:cNvSpPr txBox="1">
            <a:spLocks noGrp="1"/>
          </p:cNvSpPr>
          <p:nvPr>
            <p:ph type="sldNum" idx="12"/>
          </p:nvPr>
        </p:nvSpPr>
        <p:spPr>
          <a:xfrm>
            <a:off x="6553200" y="60515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43</a:t>
            </a:fld>
            <a:endParaRPr sz="1200" b="0" i="0" u="none" strike="noStrike" cap="none">
              <a:solidFill>
                <a:srgbClr val="898989"/>
              </a:solidFill>
              <a:latin typeface="Arial"/>
              <a:ea typeface="Arial"/>
              <a:cs typeface="Arial"/>
              <a:sym typeface="Arial"/>
            </a:endParaRPr>
          </a:p>
        </p:txBody>
      </p:sp>
      <p:sp>
        <p:nvSpPr>
          <p:cNvPr id="1075" name="Google Shape;1075;p87"/>
          <p:cNvSpPr txBox="1"/>
          <p:nvPr/>
        </p:nvSpPr>
        <p:spPr>
          <a:xfrm>
            <a:off x="885000" y="741825"/>
            <a:ext cx="7420800" cy="677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3200" b="1" dirty="0">
                <a:solidFill>
                  <a:schemeClr val="dk1"/>
                </a:solidFill>
                <a:latin typeface="Calibri"/>
                <a:ea typeface="Calibri"/>
                <a:cs typeface="Calibri"/>
                <a:sym typeface="Calibri"/>
              </a:rPr>
              <a:t>HTM : Weighting procedure</a:t>
            </a:r>
            <a:endParaRPr sz="3200" b="1" dirty="0">
              <a:solidFill>
                <a:schemeClr val="dk1"/>
              </a:solidFill>
              <a:latin typeface="Calibri"/>
              <a:ea typeface="Calibri"/>
              <a:cs typeface="Calibri"/>
              <a:sym typeface="Calibri"/>
            </a:endParaRPr>
          </a:p>
        </p:txBody>
      </p:sp>
      <p:sp>
        <p:nvSpPr>
          <p:cNvPr id="1076" name="Google Shape;1076;p87"/>
          <p:cNvSpPr/>
          <p:nvPr/>
        </p:nvSpPr>
        <p:spPr>
          <a:xfrm>
            <a:off x="5257300" y="4024275"/>
            <a:ext cx="108600" cy="84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1077" name="Google Shape;1077;p87"/>
          <p:cNvSpPr txBox="1"/>
          <p:nvPr/>
        </p:nvSpPr>
        <p:spPr>
          <a:xfrm>
            <a:off x="0" y="0"/>
            <a:ext cx="9144000" cy="723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a:solidFill>
                  <a:srgbClr val="FF0000"/>
                </a:solidFill>
                <a:latin typeface="Calibri"/>
                <a:ea typeface="Calibri"/>
                <a:cs typeface="Calibri"/>
                <a:sym typeface="Calibri"/>
              </a:rPr>
              <a:t>Current PID algorithm in the HMPID</a:t>
            </a:r>
            <a:endParaRPr sz="700">
              <a:solidFill>
                <a:schemeClr val="dk1"/>
              </a:solidFill>
            </a:endParaRPr>
          </a:p>
          <a:p>
            <a:pPr marL="0" lvl="0" indent="0" algn="ctr" rtl="0">
              <a:spcBef>
                <a:spcPts val="0"/>
              </a:spcBef>
              <a:spcAft>
                <a:spcPts val="0"/>
              </a:spcAft>
              <a:buClr>
                <a:schemeClr val="dk1"/>
              </a:buClr>
              <a:buSzPts val="1100"/>
              <a:buFont typeface="Arial"/>
              <a:buNone/>
            </a:pPr>
            <a:r>
              <a:rPr lang="en-GB" sz="1600">
                <a:solidFill>
                  <a:schemeClr val="dk1"/>
                </a:solidFill>
                <a:latin typeface="Calibri"/>
                <a:ea typeface="Calibri"/>
                <a:cs typeface="Calibri"/>
                <a:sym typeface="Calibri"/>
              </a:rPr>
              <a:t>Hough Transform Method </a:t>
            </a:r>
            <a:endParaRPr sz="3200">
              <a:solidFill>
                <a:srgbClr val="FF0000"/>
              </a:solidFill>
              <a:latin typeface="Calibri"/>
              <a:ea typeface="Calibri"/>
              <a:cs typeface="Calibri"/>
              <a:sym typeface="Calibri"/>
            </a:endParaRPr>
          </a:p>
        </p:txBody>
      </p:sp>
      <p:cxnSp>
        <p:nvCxnSpPr>
          <p:cNvPr id="1078" name="Google Shape;1078;p87"/>
          <p:cNvCxnSpPr/>
          <p:nvPr/>
        </p:nvCxnSpPr>
        <p:spPr>
          <a:xfrm>
            <a:off x="285200" y="752700"/>
            <a:ext cx="7848600" cy="0"/>
          </a:xfrm>
          <a:prstGeom prst="straightConnector1">
            <a:avLst/>
          </a:prstGeom>
          <a:noFill/>
          <a:ln w="44450" cap="flat" cmpd="sng">
            <a:solidFill>
              <a:srgbClr val="FF0000"/>
            </a:solidFill>
            <a:prstDash val="solid"/>
            <a:round/>
            <a:headEnd type="none" w="sm" len="sm"/>
            <a:tailEnd type="none" w="sm" len="sm"/>
          </a:ln>
        </p:spPr>
      </p:cxnSp>
      <p:pic>
        <p:nvPicPr>
          <p:cNvPr id="1079" name="Google Shape;1079;p87"/>
          <p:cNvPicPr preferRelativeResize="0"/>
          <p:nvPr/>
        </p:nvPicPr>
        <p:blipFill rotWithShape="1">
          <a:blip r:embed="rId4">
            <a:alphaModFix/>
          </a:blip>
          <a:srcRect t="3635" r="49847" b="49937"/>
          <a:stretch/>
        </p:blipFill>
        <p:spPr>
          <a:xfrm>
            <a:off x="639325" y="4136625"/>
            <a:ext cx="3861075" cy="2307875"/>
          </a:xfrm>
          <a:prstGeom prst="rect">
            <a:avLst/>
          </a:prstGeom>
          <a:noFill/>
          <a:ln>
            <a:noFill/>
          </a:ln>
        </p:spPr>
      </p:pic>
      <p:pic>
        <p:nvPicPr>
          <p:cNvPr id="1080" name="Google Shape;1080;p87"/>
          <p:cNvPicPr preferRelativeResize="0"/>
          <p:nvPr/>
        </p:nvPicPr>
        <p:blipFill rotWithShape="1">
          <a:blip r:embed="rId4">
            <a:alphaModFix/>
          </a:blip>
          <a:srcRect t="53574" r="50335"/>
          <a:stretch/>
        </p:blipFill>
        <p:spPr>
          <a:xfrm>
            <a:off x="4863300" y="4124075"/>
            <a:ext cx="3823499" cy="2307875"/>
          </a:xfrm>
          <a:prstGeom prst="rect">
            <a:avLst/>
          </a:prstGeom>
          <a:noFill/>
          <a:ln>
            <a:noFill/>
          </a:ln>
        </p:spPr>
      </p:pic>
      <p:sp>
        <p:nvSpPr>
          <p:cNvPr id="1081" name="Google Shape;1081;p87"/>
          <p:cNvSpPr txBox="1"/>
          <p:nvPr/>
        </p:nvSpPr>
        <p:spPr>
          <a:xfrm>
            <a:off x="1368750" y="3890625"/>
            <a:ext cx="7808400" cy="67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3200">
              <a:solidFill>
                <a:schemeClr val="dk1"/>
              </a:solidFill>
              <a:latin typeface="Calibri"/>
              <a:ea typeface="Calibri"/>
              <a:cs typeface="Calibri"/>
              <a:sym typeface="Calibri"/>
            </a:endParaRPr>
          </a:p>
        </p:txBody>
      </p:sp>
      <p:sp>
        <p:nvSpPr>
          <p:cNvPr id="1082" name="Google Shape;1082;p87"/>
          <p:cNvSpPr txBox="1"/>
          <p:nvPr/>
        </p:nvSpPr>
        <p:spPr>
          <a:xfrm>
            <a:off x="1069863" y="4125875"/>
            <a:ext cx="3000000" cy="923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400" i="1">
                <a:solidFill>
                  <a:schemeClr val="dk1"/>
                </a:solidFill>
                <a:latin typeface="Noto Sans Symbols"/>
                <a:ea typeface="Noto Sans Symbols"/>
                <a:cs typeface="Noto Sans Symbols"/>
                <a:sym typeface="Noto Sans Symbols"/>
              </a:rPr>
              <a:t>  η</a:t>
            </a:r>
            <a:r>
              <a:rPr lang="en-GB" sz="2400" i="1" baseline="-25000">
                <a:solidFill>
                  <a:schemeClr val="dk1"/>
                </a:solidFill>
                <a:latin typeface="Calibri"/>
                <a:ea typeface="Calibri"/>
                <a:cs typeface="Calibri"/>
                <a:sym typeface="Calibri"/>
              </a:rPr>
              <a:t>c, track</a:t>
            </a:r>
            <a:endParaRPr sz="2400" i="1" baseline="-25000">
              <a:solidFill>
                <a:schemeClr val="dk1"/>
              </a:solidFill>
              <a:latin typeface="Calibri"/>
              <a:ea typeface="Calibri"/>
              <a:cs typeface="Calibri"/>
              <a:sym typeface="Calibri"/>
            </a:endParaRPr>
          </a:p>
          <a:p>
            <a:pPr marL="0" lvl="0" indent="0" algn="l" rtl="0">
              <a:spcBef>
                <a:spcPts val="0"/>
              </a:spcBef>
              <a:spcAft>
                <a:spcPts val="0"/>
              </a:spcAft>
              <a:buNone/>
            </a:pPr>
            <a:r>
              <a:rPr lang="en-GB" sz="2400" i="1" baseline="-25000">
                <a:solidFill>
                  <a:srgbClr val="FF0000"/>
                </a:solidFill>
                <a:latin typeface="Calibri"/>
                <a:ea typeface="Calibri"/>
                <a:cs typeface="Calibri"/>
                <a:sym typeface="Calibri"/>
              </a:rPr>
              <a:t>   Fit of background</a:t>
            </a:r>
            <a:endParaRPr sz="2400" i="1" baseline="-25000">
              <a:solidFill>
                <a:srgbClr val="FF0000"/>
              </a:solidFill>
              <a:latin typeface="Calibri"/>
              <a:ea typeface="Calibri"/>
              <a:cs typeface="Calibri"/>
              <a:sym typeface="Calibri"/>
            </a:endParaRPr>
          </a:p>
        </p:txBody>
      </p:sp>
      <p:sp>
        <p:nvSpPr>
          <p:cNvPr id="1083" name="Google Shape;1083;p87"/>
          <p:cNvSpPr txBox="1"/>
          <p:nvPr/>
        </p:nvSpPr>
        <p:spPr>
          <a:xfrm>
            <a:off x="5275050" y="3766875"/>
            <a:ext cx="3000000" cy="446400"/>
          </a:xfrm>
          <a:prstGeom prst="rect">
            <a:avLst/>
          </a:prstGeom>
          <a:noFill/>
          <a:ln>
            <a:noFill/>
          </a:ln>
        </p:spPr>
        <p:txBody>
          <a:bodyPr spcFirstLastPara="1" wrap="square" lIns="91425" tIns="91425" rIns="91425" bIns="91425" anchor="t" anchorCtr="0">
            <a:spAutoFit/>
          </a:bodyPr>
          <a:lstStyle/>
          <a:p>
            <a:pPr marL="457200" lvl="0" indent="0" algn="l" rtl="0">
              <a:spcBef>
                <a:spcPts val="0"/>
              </a:spcBef>
              <a:spcAft>
                <a:spcPts val="0"/>
              </a:spcAft>
              <a:buNone/>
            </a:pPr>
            <a:r>
              <a:rPr lang="en-GB" sz="1700" i="1">
                <a:solidFill>
                  <a:schemeClr val="dk1"/>
                </a:solidFill>
                <a:latin typeface="Noto Sans Symbols"/>
                <a:ea typeface="Noto Sans Symbols"/>
                <a:cs typeface="Noto Sans Symbols"/>
                <a:sym typeface="Noto Sans Symbols"/>
              </a:rPr>
              <a:t>Weights of photons</a:t>
            </a:r>
            <a:endParaRPr sz="1100">
              <a:solidFill>
                <a:schemeClr val="dk1"/>
              </a:solidFill>
              <a:latin typeface="Calibri"/>
              <a:ea typeface="Calibri"/>
              <a:cs typeface="Calibri"/>
              <a:sym typeface="Calibri"/>
            </a:endParaRPr>
          </a:p>
        </p:txBody>
      </p:sp>
      <p:sp>
        <p:nvSpPr>
          <p:cNvPr id="1084" name="Google Shape;1084;p87"/>
          <p:cNvSpPr txBox="1"/>
          <p:nvPr/>
        </p:nvSpPr>
        <p:spPr>
          <a:xfrm>
            <a:off x="765077" y="3762750"/>
            <a:ext cx="3523200" cy="446400"/>
          </a:xfrm>
          <a:prstGeom prst="rect">
            <a:avLst/>
          </a:prstGeom>
          <a:noFill/>
          <a:ln>
            <a:noFill/>
          </a:ln>
        </p:spPr>
        <p:txBody>
          <a:bodyPr spcFirstLastPara="1" wrap="square" lIns="91425" tIns="91425" rIns="91425" bIns="91425" anchor="t" anchorCtr="0">
            <a:spAutoFit/>
          </a:bodyPr>
          <a:lstStyle/>
          <a:p>
            <a:pPr marL="457200" lvl="0" indent="0" algn="l" rtl="0">
              <a:spcBef>
                <a:spcPts val="0"/>
              </a:spcBef>
              <a:spcAft>
                <a:spcPts val="0"/>
              </a:spcAft>
              <a:buNone/>
            </a:pPr>
            <a:r>
              <a:rPr lang="en-GB" sz="1700" i="1">
                <a:solidFill>
                  <a:schemeClr val="dk1"/>
                </a:solidFill>
                <a:latin typeface="Noto Sans Symbols"/>
                <a:ea typeface="Noto Sans Symbols"/>
                <a:cs typeface="Noto Sans Symbols"/>
                <a:sym typeface="Noto Sans Symbols"/>
              </a:rPr>
              <a:t>Single photon distribution</a:t>
            </a:r>
            <a:endParaRPr/>
          </a:p>
        </p:txBody>
      </p:sp>
      <p:pic>
        <p:nvPicPr>
          <p:cNvPr id="1085" name="Google Shape;1085;p87" title="[0,0,0,&quot;https://www.codecogs.com/eqnedit.php?latex=%5Ceta_%7Bc%7D%5E%7BWeighted%7D#0&quot;]"/>
          <p:cNvPicPr preferRelativeResize="0"/>
          <p:nvPr/>
        </p:nvPicPr>
        <p:blipFill>
          <a:blip r:embed="rId5">
            <a:alphaModFix/>
          </a:blip>
          <a:stretch>
            <a:fillRect/>
          </a:stretch>
        </p:blipFill>
        <p:spPr>
          <a:xfrm>
            <a:off x="5446375" y="4599300"/>
            <a:ext cx="880588" cy="281325"/>
          </a:xfrm>
          <a:prstGeom prst="rect">
            <a:avLst/>
          </a:prstGeom>
          <a:noFill/>
          <a:ln>
            <a:noFill/>
          </a:ln>
        </p:spPr>
      </p:pic>
      <p:pic>
        <p:nvPicPr>
          <p:cNvPr id="1086" name="Google Shape;1086;p87"/>
          <p:cNvPicPr preferRelativeResize="0"/>
          <p:nvPr/>
        </p:nvPicPr>
        <p:blipFill>
          <a:blip r:embed="rId6">
            <a:alphaModFix/>
          </a:blip>
          <a:stretch>
            <a:fillRect/>
          </a:stretch>
        </p:blipFill>
        <p:spPr>
          <a:xfrm>
            <a:off x="6315285" y="1920800"/>
            <a:ext cx="1414540" cy="601775"/>
          </a:xfrm>
          <a:prstGeom prst="rect">
            <a:avLst/>
          </a:prstGeom>
          <a:noFill/>
          <a:ln>
            <a:noFill/>
          </a:ln>
        </p:spPr>
      </p:pic>
      <p:sp>
        <p:nvSpPr>
          <p:cNvPr id="1087" name="Google Shape;1087;p87"/>
          <p:cNvSpPr txBox="1"/>
          <p:nvPr/>
        </p:nvSpPr>
        <p:spPr>
          <a:xfrm>
            <a:off x="365750" y="1437450"/>
            <a:ext cx="85392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dirty="0">
                <a:solidFill>
                  <a:schemeClr val="dk1"/>
                </a:solidFill>
              </a:rPr>
              <a:t>A weighting procedure for the selection of photons is applied</a:t>
            </a:r>
            <a:endParaRPr sz="1800" dirty="0">
              <a:solidFill>
                <a:schemeClr val="dk1"/>
              </a:solidFill>
            </a:endParaRPr>
          </a:p>
        </p:txBody>
      </p:sp>
      <p:sp>
        <p:nvSpPr>
          <p:cNvPr id="1088" name="Google Shape;1088;p87"/>
          <p:cNvSpPr txBox="1"/>
          <p:nvPr/>
        </p:nvSpPr>
        <p:spPr>
          <a:xfrm>
            <a:off x="304800" y="1870900"/>
            <a:ext cx="6143400" cy="738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dirty="0">
                <a:solidFill>
                  <a:schemeClr val="dk1"/>
                </a:solidFill>
                <a:latin typeface="Calibri"/>
                <a:ea typeface="Calibri"/>
                <a:cs typeface="Calibri"/>
                <a:sym typeface="Calibri"/>
              </a:rPr>
              <a:t>The weighting applied to each bin </a:t>
            </a:r>
            <a:r>
              <a:rPr lang="en-GB" sz="1800" b="1" i="1" dirty="0">
                <a:solidFill>
                  <a:schemeClr val="dk1"/>
                </a:solidFill>
                <a:latin typeface="Calibri"/>
                <a:ea typeface="Calibri"/>
                <a:cs typeface="Calibri"/>
                <a:sym typeface="Calibri"/>
              </a:rPr>
              <a:t>k</a:t>
            </a:r>
            <a:r>
              <a:rPr lang="en-GB" sz="1800" dirty="0">
                <a:solidFill>
                  <a:schemeClr val="dk1"/>
                </a:solidFill>
                <a:latin typeface="Calibri"/>
                <a:ea typeface="Calibri"/>
                <a:cs typeface="Calibri"/>
                <a:sym typeface="Calibri"/>
              </a:rPr>
              <a:t> is inversely proportional to the corresponding ring area for the bin</a:t>
            </a:r>
            <a:endParaRPr sz="1800" dirty="0">
              <a:solidFill>
                <a:schemeClr val="dk1"/>
              </a:solidFill>
              <a:latin typeface="Calibri"/>
              <a:ea typeface="Calibri"/>
              <a:cs typeface="Calibri"/>
              <a:sym typeface="Calibri"/>
            </a:endParaRPr>
          </a:p>
        </p:txBody>
      </p:sp>
      <p:grpSp>
        <p:nvGrpSpPr>
          <p:cNvPr id="1089" name="Google Shape;1089;p87"/>
          <p:cNvGrpSpPr/>
          <p:nvPr/>
        </p:nvGrpSpPr>
        <p:grpSpPr>
          <a:xfrm>
            <a:off x="365750" y="2708663"/>
            <a:ext cx="8378100" cy="738900"/>
            <a:chOff x="365750" y="3013463"/>
            <a:chExt cx="8378100" cy="738900"/>
          </a:xfrm>
        </p:grpSpPr>
        <p:sp>
          <p:nvSpPr>
            <p:cNvPr id="1090" name="Google Shape;1090;p87"/>
            <p:cNvSpPr txBox="1"/>
            <p:nvPr/>
          </p:nvSpPr>
          <p:spPr>
            <a:xfrm>
              <a:off x="365750" y="3013463"/>
              <a:ext cx="8378100" cy="738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a:solidFill>
                    <a:schemeClr val="dk1"/>
                  </a:solidFill>
                  <a:latin typeface="Calibri"/>
                  <a:ea typeface="Calibri"/>
                  <a:cs typeface="Calibri"/>
                  <a:sym typeface="Calibri"/>
                </a:rPr>
                <a:t>The weighted histogram                   is the number of photons in the given bin multiplied with the weight of the bin</a:t>
              </a:r>
              <a:endParaRPr sz="1800">
                <a:solidFill>
                  <a:schemeClr val="dk1"/>
                </a:solidFill>
                <a:latin typeface="Calibri"/>
                <a:ea typeface="Calibri"/>
                <a:cs typeface="Calibri"/>
                <a:sym typeface="Calibri"/>
              </a:endParaRPr>
            </a:p>
          </p:txBody>
        </p:sp>
        <p:pic>
          <p:nvPicPr>
            <p:cNvPr id="1091" name="Google Shape;1091;p87" title="[0,0,0,&quot;https://www.codecogs.com/eqnedit.php?latex=%5Ceta_%7Bc%7D%5E%7BWeighted%7D#0&quot;]"/>
            <p:cNvPicPr preferRelativeResize="0"/>
            <p:nvPr/>
          </p:nvPicPr>
          <p:blipFill>
            <a:blip r:embed="rId5">
              <a:alphaModFix/>
            </a:blip>
            <a:stretch>
              <a:fillRect/>
            </a:stretch>
          </p:blipFill>
          <p:spPr>
            <a:xfrm>
              <a:off x="2746125" y="3145413"/>
              <a:ext cx="880588" cy="281325"/>
            </a:xfrm>
            <a:prstGeom prst="rect">
              <a:avLst/>
            </a:prstGeom>
            <a:noFill/>
            <a:ln>
              <a:noFill/>
            </a:ln>
          </p:spPr>
        </p:pic>
      </p:grpSp>
      <p:pic>
        <p:nvPicPr>
          <p:cNvPr id="1092" name="Google Shape;1092;p87"/>
          <p:cNvPicPr preferRelativeResize="0"/>
          <p:nvPr/>
        </p:nvPicPr>
        <p:blipFill>
          <a:blip r:embed="rId7">
            <a:alphaModFix/>
          </a:blip>
          <a:stretch>
            <a:fillRect/>
          </a:stretch>
        </p:blipFill>
        <p:spPr>
          <a:xfrm>
            <a:off x="7867262" y="1969269"/>
            <a:ext cx="1104362" cy="504831"/>
          </a:xfrm>
          <a:prstGeom prst="rect">
            <a:avLst/>
          </a:prstGeom>
          <a:noFill/>
          <a:ln>
            <a:noFill/>
          </a:ln>
        </p:spPr>
      </p:pic>
      <p:pic>
        <p:nvPicPr>
          <p:cNvPr id="1093" name="Google Shape;1093;p87"/>
          <p:cNvPicPr preferRelativeResize="0"/>
          <p:nvPr/>
        </p:nvPicPr>
        <p:blipFill>
          <a:blip r:embed="rId8">
            <a:alphaModFix/>
          </a:blip>
          <a:stretch>
            <a:fillRect/>
          </a:stretch>
        </p:blipFill>
        <p:spPr>
          <a:xfrm>
            <a:off x="3438125" y="3291474"/>
            <a:ext cx="2958822" cy="446400"/>
          </a:xfrm>
          <a:prstGeom prst="rect">
            <a:avLst/>
          </a:prstGeom>
          <a:noFill/>
          <a:ln>
            <a:noFill/>
          </a:ln>
        </p:spPr>
      </p:pic>
      <p:sp>
        <p:nvSpPr>
          <p:cNvPr id="1094" name="Google Shape;1094;p87"/>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43</a:t>
            </a:fld>
            <a:endParaRPr sz="1200" b="0" i="0" u="none" strike="noStrike" cap="none">
              <a:solidFill>
                <a:srgbClr val="898989"/>
              </a:solidFill>
              <a:latin typeface="Arial"/>
              <a:ea typeface="Arial"/>
              <a:cs typeface="Arial"/>
              <a:sym typeface="Arial"/>
            </a:endParaRPr>
          </a:p>
        </p:txBody>
      </p:sp>
      <p:sp>
        <p:nvSpPr>
          <p:cNvPr id="1095" name="Google Shape;1095;p87"/>
          <p:cNvSpPr txBox="1"/>
          <p:nvPr/>
        </p:nvSpPr>
        <p:spPr>
          <a:xfrm>
            <a:off x="6244550" y="6444500"/>
            <a:ext cx="1960500" cy="4002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u="sng">
                <a:solidFill>
                  <a:schemeClr val="hlink"/>
                </a:solidFill>
                <a:latin typeface="Calibri"/>
                <a:ea typeface="Calibri"/>
                <a:cs typeface="Calibri"/>
                <a:sym typeface="Calibri"/>
                <a:hlinkClick r:id="rId9"/>
              </a:rPr>
              <a:t>Recon.cxx#L539-L561</a:t>
            </a:r>
            <a:endParaRPr>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570500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8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8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9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8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9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74"/>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07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079"/>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080"/>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081"/>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082"/>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083"/>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084"/>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08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1099"/>
        <p:cNvGrpSpPr/>
        <p:nvPr/>
      </p:nvGrpSpPr>
      <p:grpSpPr>
        <a:xfrm>
          <a:off x="0" y="0"/>
          <a:ext cx="0" cy="0"/>
          <a:chOff x="0" y="0"/>
          <a:chExt cx="0" cy="0"/>
        </a:xfrm>
      </p:grpSpPr>
      <p:pic>
        <p:nvPicPr>
          <p:cNvPr id="1100" name="Google Shape;1100;p88"/>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1101" name="Google Shape;1101;p88"/>
          <p:cNvSpPr txBox="1"/>
          <p:nvPr/>
        </p:nvSpPr>
        <p:spPr>
          <a:xfrm>
            <a:off x="885000" y="665625"/>
            <a:ext cx="7420800" cy="677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3200" b="1" dirty="0">
                <a:solidFill>
                  <a:schemeClr val="dk1"/>
                </a:solidFill>
                <a:latin typeface="Calibri"/>
                <a:ea typeface="Calibri"/>
                <a:cs typeface="Calibri"/>
                <a:sym typeface="Calibri"/>
              </a:rPr>
              <a:t>HTM workflow 1/3</a:t>
            </a:r>
            <a:endParaRPr sz="3200" b="1" dirty="0">
              <a:solidFill>
                <a:schemeClr val="dk1"/>
              </a:solidFill>
              <a:latin typeface="Calibri"/>
              <a:ea typeface="Calibri"/>
              <a:cs typeface="Calibri"/>
              <a:sym typeface="Calibri"/>
            </a:endParaRPr>
          </a:p>
        </p:txBody>
      </p:sp>
      <p:sp>
        <p:nvSpPr>
          <p:cNvPr id="1102" name="Google Shape;1102;p88"/>
          <p:cNvSpPr txBox="1"/>
          <p:nvPr/>
        </p:nvSpPr>
        <p:spPr>
          <a:xfrm>
            <a:off x="0" y="0"/>
            <a:ext cx="9144000" cy="723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a:solidFill>
                  <a:srgbClr val="FF0000"/>
                </a:solidFill>
                <a:latin typeface="Calibri"/>
                <a:ea typeface="Calibri"/>
                <a:cs typeface="Calibri"/>
                <a:sym typeface="Calibri"/>
              </a:rPr>
              <a:t>Current PID algorithm in the HMPID</a:t>
            </a:r>
            <a:endParaRPr sz="700">
              <a:solidFill>
                <a:schemeClr val="dk1"/>
              </a:solidFill>
            </a:endParaRPr>
          </a:p>
          <a:p>
            <a:pPr marL="0" lvl="0" indent="0" algn="ctr" rtl="0">
              <a:spcBef>
                <a:spcPts val="0"/>
              </a:spcBef>
              <a:spcAft>
                <a:spcPts val="0"/>
              </a:spcAft>
              <a:buClr>
                <a:schemeClr val="dk1"/>
              </a:buClr>
              <a:buSzPts val="1100"/>
              <a:buFont typeface="Arial"/>
              <a:buNone/>
            </a:pPr>
            <a:r>
              <a:rPr lang="en-GB" sz="1600">
                <a:solidFill>
                  <a:schemeClr val="dk1"/>
                </a:solidFill>
                <a:latin typeface="Calibri"/>
                <a:ea typeface="Calibri"/>
                <a:cs typeface="Calibri"/>
                <a:sym typeface="Calibri"/>
              </a:rPr>
              <a:t>Hough Transform Method </a:t>
            </a:r>
            <a:endParaRPr sz="3200">
              <a:solidFill>
                <a:srgbClr val="FF0000"/>
              </a:solidFill>
              <a:latin typeface="Calibri"/>
              <a:ea typeface="Calibri"/>
              <a:cs typeface="Calibri"/>
              <a:sym typeface="Calibri"/>
            </a:endParaRPr>
          </a:p>
        </p:txBody>
      </p:sp>
      <p:cxnSp>
        <p:nvCxnSpPr>
          <p:cNvPr id="1103" name="Google Shape;1103;p88"/>
          <p:cNvCxnSpPr/>
          <p:nvPr/>
        </p:nvCxnSpPr>
        <p:spPr>
          <a:xfrm>
            <a:off x="285200" y="752700"/>
            <a:ext cx="7848600" cy="0"/>
          </a:xfrm>
          <a:prstGeom prst="straightConnector1">
            <a:avLst/>
          </a:prstGeom>
          <a:noFill/>
          <a:ln w="44450" cap="flat" cmpd="sng">
            <a:solidFill>
              <a:srgbClr val="FF0000"/>
            </a:solidFill>
            <a:prstDash val="solid"/>
            <a:round/>
            <a:headEnd type="none" w="sm" len="sm"/>
            <a:tailEnd type="none" w="sm" len="sm"/>
          </a:ln>
        </p:spPr>
      </p:cxnSp>
      <p:pic>
        <p:nvPicPr>
          <p:cNvPr id="1104" name="Google Shape;1104;p88"/>
          <p:cNvPicPr preferRelativeResize="0"/>
          <p:nvPr/>
        </p:nvPicPr>
        <p:blipFill rotWithShape="1">
          <a:blip r:embed="rId4">
            <a:alphaModFix/>
          </a:blip>
          <a:srcRect/>
          <a:stretch/>
        </p:blipFill>
        <p:spPr>
          <a:xfrm>
            <a:off x="152400" y="2447076"/>
            <a:ext cx="2873390" cy="2539151"/>
          </a:xfrm>
          <a:prstGeom prst="rect">
            <a:avLst/>
          </a:prstGeom>
          <a:noFill/>
          <a:ln>
            <a:noFill/>
          </a:ln>
        </p:spPr>
      </p:pic>
      <p:pic>
        <p:nvPicPr>
          <p:cNvPr id="1105" name="Google Shape;1105;p88"/>
          <p:cNvPicPr preferRelativeResize="0"/>
          <p:nvPr/>
        </p:nvPicPr>
        <p:blipFill rotWithShape="1">
          <a:blip r:embed="rId5">
            <a:alphaModFix/>
          </a:blip>
          <a:srcRect/>
          <a:stretch/>
        </p:blipFill>
        <p:spPr>
          <a:xfrm>
            <a:off x="4226707" y="2588975"/>
            <a:ext cx="4571644" cy="2209543"/>
          </a:xfrm>
          <a:prstGeom prst="rect">
            <a:avLst/>
          </a:prstGeom>
          <a:noFill/>
          <a:ln>
            <a:noFill/>
          </a:ln>
        </p:spPr>
      </p:pic>
      <p:sp>
        <p:nvSpPr>
          <p:cNvPr id="1106" name="Google Shape;1106;p88"/>
          <p:cNvSpPr/>
          <p:nvPr/>
        </p:nvSpPr>
        <p:spPr>
          <a:xfrm>
            <a:off x="1925150" y="3325275"/>
            <a:ext cx="2147100" cy="923400"/>
          </a:xfrm>
          <a:prstGeom prst="rightArrow">
            <a:avLst>
              <a:gd name="adj1" fmla="val 50000"/>
              <a:gd name="adj2" fmla="val 50000"/>
            </a:avLst>
          </a:prstGeom>
          <a:solidFill>
            <a:schemeClr val="accent1"/>
          </a:solidFill>
          <a:ln w="25400" cap="flat" cmpd="sng">
            <a:solidFill>
              <a:srgbClr val="2136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GB" sz="1800">
                <a:solidFill>
                  <a:schemeClr val="lt1"/>
                </a:solidFill>
              </a:rPr>
              <a:t>Weighting</a:t>
            </a:r>
            <a:endParaRPr sz="1800" b="0" i="0" u="none" strike="noStrike" cap="none">
              <a:solidFill>
                <a:schemeClr val="lt1"/>
              </a:solidFill>
              <a:latin typeface="Arial"/>
              <a:ea typeface="Arial"/>
              <a:cs typeface="Arial"/>
              <a:sym typeface="Arial"/>
            </a:endParaRPr>
          </a:p>
        </p:txBody>
      </p:sp>
      <p:pic>
        <p:nvPicPr>
          <p:cNvPr id="1107" name="Google Shape;1107;p88" title="[0,0,0,&quot;https://www.codecogs.com/eqnedit.php?latex=%5Ceta_%7Bc%7D%5E%7BWeighted%7D#0&quot;]"/>
          <p:cNvPicPr preferRelativeResize="0"/>
          <p:nvPr/>
        </p:nvPicPr>
        <p:blipFill>
          <a:blip r:embed="rId6">
            <a:alphaModFix/>
          </a:blip>
          <a:stretch>
            <a:fillRect/>
          </a:stretch>
        </p:blipFill>
        <p:spPr>
          <a:xfrm>
            <a:off x="4883410" y="2961618"/>
            <a:ext cx="841824" cy="267810"/>
          </a:xfrm>
          <a:prstGeom prst="rect">
            <a:avLst/>
          </a:prstGeom>
          <a:noFill/>
          <a:ln>
            <a:noFill/>
          </a:ln>
        </p:spPr>
      </p:pic>
      <p:pic>
        <p:nvPicPr>
          <p:cNvPr id="1108" name="Google Shape;1108;p88"/>
          <p:cNvPicPr preferRelativeResize="0"/>
          <p:nvPr/>
        </p:nvPicPr>
        <p:blipFill>
          <a:blip r:embed="rId7">
            <a:alphaModFix/>
          </a:blip>
          <a:stretch>
            <a:fillRect/>
          </a:stretch>
        </p:blipFill>
        <p:spPr>
          <a:xfrm>
            <a:off x="2780750" y="4986225"/>
            <a:ext cx="3816675" cy="575825"/>
          </a:xfrm>
          <a:prstGeom prst="rect">
            <a:avLst/>
          </a:prstGeom>
          <a:noFill/>
          <a:ln>
            <a:noFill/>
          </a:ln>
        </p:spPr>
      </p:pic>
      <p:sp>
        <p:nvSpPr>
          <p:cNvPr id="1109" name="Google Shape;1109;p88"/>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44</a:t>
            </a:fld>
            <a:endParaRPr sz="1200" b="0" i="0" u="none" strike="noStrike" cap="none">
              <a:solidFill>
                <a:srgbClr val="898989"/>
              </a:solidFill>
              <a:latin typeface="Arial"/>
              <a:ea typeface="Arial"/>
              <a:cs typeface="Arial"/>
              <a:sym typeface="Arial"/>
            </a:endParaRPr>
          </a:p>
        </p:txBody>
      </p:sp>
      <p:sp>
        <p:nvSpPr>
          <p:cNvPr id="1110" name="Google Shape;1110;p88"/>
          <p:cNvSpPr txBox="1"/>
          <p:nvPr/>
        </p:nvSpPr>
        <p:spPr>
          <a:xfrm>
            <a:off x="6113300" y="6430225"/>
            <a:ext cx="2020500" cy="4002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u="sng">
                <a:solidFill>
                  <a:schemeClr val="hlink"/>
                </a:solidFill>
                <a:latin typeface="Calibri"/>
                <a:ea typeface="Calibri"/>
                <a:cs typeface="Calibri"/>
                <a:sym typeface="Calibri"/>
                <a:hlinkClick r:id="rId8"/>
              </a:rPr>
              <a:t>Recon.cxx#L563-L581</a:t>
            </a:r>
            <a:endParaRPr>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020609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0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0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0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10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6"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1114"/>
        <p:cNvGrpSpPr/>
        <p:nvPr/>
      </p:nvGrpSpPr>
      <p:grpSpPr>
        <a:xfrm>
          <a:off x="0" y="0"/>
          <a:ext cx="0" cy="0"/>
          <a:chOff x="0" y="0"/>
          <a:chExt cx="0" cy="0"/>
        </a:xfrm>
      </p:grpSpPr>
      <p:pic>
        <p:nvPicPr>
          <p:cNvPr id="1115" name="Google Shape;1115;p89"/>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1116" name="Google Shape;1116;p89"/>
          <p:cNvSpPr txBox="1"/>
          <p:nvPr/>
        </p:nvSpPr>
        <p:spPr>
          <a:xfrm>
            <a:off x="0" y="0"/>
            <a:ext cx="9144000" cy="723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a:solidFill>
                  <a:srgbClr val="FF0000"/>
                </a:solidFill>
                <a:latin typeface="Calibri"/>
                <a:ea typeface="Calibri"/>
                <a:cs typeface="Calibri"/>
                <a:sym typeface="Calibri"/>
              </a:rPr>
              <a:t>Current PID algorithm in the HMPID</a:t>
            </a:r>
            <a:endParaRPr sz="700">
              <a:solidFill>
                <a:schemeClr val="dk1"/>
              </a:solidFill>
            </a:endParaRPr>
          </a:p>
          <a:p>
            <a:pPr marL="0" lvl="0" indent="0" algn="ctr" rtl="0">
              <a:spcBef>
                <a:spcPts val="0"/>
              </a:spcBef>
              <a:spcAft>
                <a:spcPts val="0"/>
              </a:spcAft>
              <a:buClr>
                <a:schemeClr val="dk1"/>
              </a:buClr>
              <a:buSzPts val="1100"/>
              <a:buFont typeface="Arial"/>
              <a:buNone/>
            </a:pPr>
            <a:r>
              <a:rPr lang="en-GB" sz="1600">
                <a:solidFill>
                  <a:schemeClr val="dk1"/>
                </a:solidFill>
                <a:latin typeface="Calibri"/>
                <a:ea typeface="Calibri"/>
                <a:cs typeface="Calibri"/>
                <a:sym typeface="Calibri"/>
              </a:rPr>
              <a:t>Hough Transform Method </a:t>
            </a:r>
            <a:endParaRPr sz="3200">
              <a:solidFill>
                <a:srgbClr val="FF0000"/>
              </a:solidFill>
              <a:latin typeface="Calibri"/>
              <a:ea typeface="Calibri"/>
              <a:cs typeface="Calibri"/>
              <a:sym typeface="Calibri"/>
            </a:endParaRPr>
          </a:p>
        </p:txBody>
      </p:sp>
      <p:cxnSp>
        <p:nvCxnSpPr>
          <p:cNvPr id="1117" name="Google Shape;1117;p89"/>
          <p:cNvCxnSpPr/>
          <p:nvPr/>
        </p:nvCxnSpPr>
        <p:spPr>
          <a:xfrm>
            <a:off x="285200" y="752700"/>
            <a:ext cx="7848600" cy="0"/>
          </a:xfrm>
          <a:prstGeom prst="straightConnector1">
            <a:avLst/>
          </a:prstGeom>
          <a:noFill/>
          <a:ln w="44450" cap="flat" cmpd="sng">
            <a:solidFill>
              <a:srgbClr val="FF0000"/>
            </a:solidFill>
            <a:prstDash val="solid"/>
            <a:round/>
            <a:headEnd type="none" w="sm" len="sm"/>
            <a:tailEnd type="none" w="sm" len="sm"/>
          </a:ln>
        </p:spPr>
      </p:cxnSp>
      <p:grpSp>
        <p:nvGrpSpPr>
          <p:cNvPr id="1118" name="Google Shape;1118;p89"/>
          <p:cNvGrpSpPr/>
          <p:nvPr/>
        </p:nvGrpSpPr>
        <p:grpSpPr>
          <a:xfrm>
            <a:off x="-1" y="2505639"/>
            <a:ext cx="3979930" cy="2267835"/>
            <a:chOff x="28959" y="3500268"/>
            <a:chExt cx="4321783" cy="2366025"/>
          </a:xfrm>
        </p:grpSpPr>
        <p:pic>
          <p:nvPicPr>
            <p:cNvPr id="1119" name="Google Shape;1119;p89"/>
            <p:cNvPicPr preferRelativeResize="0"/>
            <p:nvPr/>
          </p:nvPicPr>
          <p:blipFill rotWithShape="1">
            <a:blip r:embed="rId4">
              <a:alphaModFix/>
            </a:blip>
            <a:srcRect/>
            <a:stretch/>
          </p:blipFill>
          <p:spPr>
            <a:xfrm>
              <a:off x="28959" y="3500268"/>
              <a:ext cx="4321783" cy="2366025"/>
            </a:xfrm>
            <a:prstGeom prst="rect">
              <a:avLst/>
            </a:prstGeom>
            <a:noFill/>
            <a:ln>
              <a:noFill/>
            </a:ln>
          </p:spPr>
        </p:pic>
        <p:pic>
          <p:nvPicPr>
            <p:cNvPr id="1120" name="Google Shape;1120;p89" title="[0,0,0,&quot;https://www.codecogs.com/eqnedit.php?latex=%5Ceta_%7Bc%7D%5E%7BWeighted%7D#0&quot;]"/>
            <p:cNvPicPr preferRelativeResize="0"/>
            <p:nvPr/>
          </p:nvPicPr>
          <p:blipFill>
            <a:blip r:embed="rId5">
              <a:alphaModFix/>
            </a:blip>
            <a:stretch>
              <a:fillRect/>
            </a:stretch>
          </p:blipFill>
          <p:spPr>
            <a:xfrm>
              <a:off x="937299" y="3895183"/>
              <a:ext cx="795814" cy="286776"/>
            </a:xfrm>
            <a:prstGeom prst="rect">
              <a:avLst/>
            </a:prstGeom>
            <a:noFill/>
            <a:ln>
              <a:noFill/>
            </a:ln>
          </p:spPr>
        </p:pic>
      </p:grpSp>
      <p:grpSp>
        <p:nvGrpSpPr>
          <p:cNvPr id="1121" name="Google Shape;1121;p89"/>
          <p:cNvGrpSpPr/>
          <p:nvPr/>
        </p:nvGrpSpPr>
        <p:grpSpPr>
          <a:xfrm>
            <a:off x="4896197" y="2592706"/>
            <a:ext cx="4193191" cy="2180484"/>
            <a:chOff x="4841175" y="3609813"/>
            <a:chExt cx="4248851" cy="2143825"/>
          </a:xfrm>
        </p:grpSpPr>
        <p:pic>
          <p:nvPicPr>
            <p:cNvPr id="1122" name="Google Shape;1122;p89"/>
            <p:cNvPicPr preferRelativeResize="0"/>
            <p:nvPr/>
          </p:nvPicPr>
          <p:blipFill rotWithShape="1">
            <a:blip r:embed="rId6">
              <a:alphaModFix/>
            </a:blip>
            <a:srcRect/>
            <a:stretch/>
          </p:blipFill>
          <p:spPr>
            <a:xfrm>
              <a:off x="4841175" y="3609813"/>
              <a:ext cx="4248851" cy="2143825"/>
            </a:xfrm>
            <a:prstGeom prst="rect">
              <a:avLst/>
            </a:prstGeom>
            <a:noFill/>
            <a:ln>
              <a:noFill/>
            </a:ln>
          </p:spPr>
        </p:pic>
        <p:pic>
          <p:nvPicPr>
            <p:cNvPr id="1123" name="Google Shape;1123;p89"/>
            <p:cNvPicPr preferRelativeResize="0"/>
            <p:nvPr/>
          </p:nvPicPr>
          <p:blipFill rotWithShape="1">
            <a:blip r:embed="rId7">
              <a:alphaModFix/>
            </a:blip>
            <a:srcRect r="63399"/>
            <a:stretch/>
          </p:blipFill>
          <p:spPr>
            <a:xfrm>
              <a:off x="5650300" y="4389188"/>
              <a:ext cx="832643" cy="585065"/>
            </a:xfrm>
            <a:prstGeom prst="rect">
              <a:avLst/>
            </a:prstGeom>
            <a:noFill/>
            <a:ln>
              <a:noFill/>
            </a:ln>
          </p:spPr>
        </p:pic>
      </p:grpSp>
      <p:pic>
        <p:nvPicPr>
          <p:cNvPr id="1124" name="Google Shape;1124;p89"/>
          <p:cNvPicPr preferRelativeResize="0"/>
          <p:nvPr/>
        </p:nvPicPr>
        <p:blipFill rotWithShape="1">
          <a:blip r:embed="rId7">
            <a:alphaModFix/>
          </a:blip>
          <a:srcRect/>
          <a:stretch/>
        </p:blipFill>
        <p:spPr>
          <a:xfrm>
            <a:off x="5965275" y="1356700"/>
            <a:ext cx="3107324" cy="723300"/>
          </a:xfrm>
          <a:prstGeom prst="rect">
            <a:avLst/>
          </a:prstGeom>
          <a:noFill/>
          <a:ln w="9525" cap="flat" cmpd="sng">
            <a:solidFill>
              <a:srgbClr val="000000"/>
            </a:solidFill>
            <a:prstDash val="solid"/>
            <a:round/>
            <a:headEnd type="none" w="sm" len="sm"/>
            <a:tailEnd type="none" w="sm" len="sm"/>
          </a:ln>
        </p:spPr>
      </p:pic>
      <mc:AlternateContent xmlns:mc="http://schemas.openxmlformats.org/markup-compatibility/2006" xmlns:a14="http://schemas.microsoft.com/office/drawing/2010/main">
        <mc:Choice Requires="a14">
          <p:sp>
            <p:nvSpPr>
              <p:cNvPr id="1125" name="Google Shape;1125;p89"/>
              <p:cNvSpPr txBox="1"/>
              <p:nvPr/>
            </p:nvSpPr>
            <p:spPr>
              <a:xfrm>
                <a:off x="132967" y="1490051"/>
                <a:ext cx="6091518" cy="513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dirty="0">
                    <a:solidFill>
                      <a:schemeClr val="dk1"/>
                    </a:solidFill>
                    <a:latin typeface="Calibri"/>
                    <a:ea typeface="Calibri"/>
                    <a:cs typeface="Calibri"/>
                    <a:sym typeface="Calibri"/>
                  </a:rPr>
                  <a:t>The sum of the weighted photons </a:t>
                </a:r>
                <a14:m>
                  <m:oMath xmlns:m="http://schemas.openxmlformats.org/officeDocument/2006/math">
                    <m:sSubSup>
                      <m:sSubSupPr>
                        <m:ctrlPr>
                          <a:rPr lang="en-GB" sz="1800" i="1" smtClean="0">
                            <a:solidFill>
                              <a:schemeClr val="dk1"/>
                            </a:solidFill>
                            <a:latin typeface="Cambria Math" panose="02040503050406030204" pitchFamily="18" charset="0"/>
                            <a:ea typeface="Calibri"/>
                            <a:cs typeface="Calibri"/>
                            <a:sym typeface="Calibri"/>
                          </a:rPr>
                        </m:ctrlPr>
                      </m:sSubSupPr>
                      <m:e>
                        <m:r>
                          <a:rPr lang="en-GB" sz="1800" i="1" smtClean="0">
                            <a:solidFill>
                              <a:schemeClr val="dk1"/>
                            </a:solidFill>
                            <a:latin typeface="Cambria Math" panose="02040503050406030204" pitchFamily="18" charset="0"/>
                            <a:ea typeface="Cambria Math" panose="02040503050406030204" pitchFamily="18" charset="0"/>
                            <a:cs typeface="Calibri"/>
                            <a:sym typeface="Calibri"/>
                          </a:rPr>
                          <m:t>𝜂</m:t>
                        </m:r>
                      </m:e>
                      <m:sub>
                        <m:r>
                          <a:rPr lang="en-US" sz="1800" b="0" i="1" smtClean="0">
                            <a:solidFill>
                              <a:schemeClr val="dk1"/>
                            </a:solidFill>
                            <a:latin typeface="Cambria Math" panose="02040503050406030204" pitchFamily="18" charset="0"/>
                            <a:ea typeface="Calibri"/>
                            <a:cs typeface="Calibri"/>
                            <a:sym typeface="Calibri"/>
                          </a:rPr>
                          <m:t>𝑐</m:t>
                        </m:r>
                      </m:sub>
                      <m:sup>
                        <m:r>
                          <a:rPr lang="en-US" sz="1800" b="0" i="1" smtClean="0">
                            <a:solidFill>
                              <a:schemeClr val="dk1"/>
                            </a:solidFill>
                            <a:latin typeface="Cambria Math" panose="02040503050406030204" pitchFamily="18" charset="0"/>
                            <a:ea typeface="Calibri"/>
                            <a:cs typeface="Calibri"/>
                            <a:sym typeface="Calibri"/>
                          </a:rPr>
                          <m:t>𝑊𝑒𝑖𝑔</m:t>
                        </m:r>
                        <m:r>
                          <a:rPr lang="en-US" sz="1800" b="0" i="1" smtClean="0">
                            <a:solidFill>
                              <a:schemeClr val="dk1"/>
                            </a:solidFill>
                            <a:latin typeface="Cambria Math" panose="02040503050406030204" pitchFamily="18" charset="0"/>
                            <a:ea typeface="Calibri"/>
                            <a:cs typeface="Calibri"/>
                            <a:sym typeface="Calibri"/>
                          </a:rPr>
                          <m:t>h</m:t>
                        </m:r>
                        <m:r>
                          <a:rPr lang="en-US" sz="1800" b="0" i="1" smtClean="0">
                            <a:solidFill>
                              <a:schemeClr val="dk1"/>
                            </a:solidFill>
                            <a:latin typeface="Cambria Math" panose="02040503050406030204" pitchFamily="18" charset="0"/>
                            <a:ea typeface="Calibri"/>
                            <a:cs typeface="Calibri"/>
                            <a:sym typeface="Calibri"/>
                          </a:rPr>
                          <m:t>𝑡𝑒𝑑</m:t>
                        </m:r>
                      </m:sup>
                    </m:sSubSup>
                  </m:oMath>
                </a14:m>
                <a:r>
                  <a:rPr lang="en-GB" sz="1800" dirty="0">
                    <a:solidFill>
                      <a:schemeClr val="dk1"/>
                    </a:solidFill>
                    <a:latin typeface="Calibri"/>
                    <a:ea typeface="Calibri"/>
                    <a:cs typeface="Calibri"/>
                    <a:sym typeface="Calibri"/>
                  </a:rPr>
                  <a:t>  in the window : </a:t>
                </a:r>
                <a:endParaRPr sz="1800" dirty="0">
                  <a:solidFill>
                    <a:schemeClr val="dk1"/>
                  </a:solidFill>
                  <a:latin typeface="Calibri"/>
                  <a:ea typeface="Calibri"/>
                  <a:cs typeface="Calibri"/>
                  <a:sym typeface="Calibri"/>
                </a:endParaRPr>
              </a:p>
            </p:txBody>
          </p:sp>
        </mc:Choice>
        <mc:Fallback xmlns="">
          <p:sp>
            <p:nvSpPr>
              <p:cNvPr id="1125" name="Google Shape;1125;p89"/>
              <p:cNvSpPr txBox="1">
                <a:spLocks noRot="1" noChangeAspect="1" noMove="1" noResize="1" noEditPoints="1" noAdjustHandles="1" noChangeArrowheads="1" noChangeShapeType="1" noTextEdit="1"/>
              </p:cNvSpPr>
              <p:nvPr/>
            </p:nvSpPr>
            <p:spPr>
              <a:xfrm>
                <a:off x="132967" y="1490051"/>
                <a:ext cx="6091518" cy="513700"/>
              </a:xfrm>
              <a:prstGeom prst="rect">
                <a:avLst/>
              </a:prstGeom>
              <a:blipFill>
                <a:blip r:embed="rId8"/>
                <a:stretch>
                  <a:fillRect l="-901" b="-8235"/>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27" name="Google Shape;1127;p89"/>
              <p:cNvSpPr txBox="1"/>
              <p:nvPr/>
            </p:nvSpPr>
            <p:spPr>
              <a:xfrm>
                <a:off x="133497" y="1939814"/>
                <a:ext cx="6444000" cy="486834"/>
              </a:xfrm>
              <a:prstGeom prst="rect">
                <a:avLst/>
              </a:prstGeom>
              <a:noFill/>
              <a:ln>
                <a:noFill/>
              </a:ln>
            </p:spPr>
            <p:txBody>
              <a:bodyPr spcFirstLastPara="1" wrap="square" lIns="91425" tIns="91425" rIns="91425" bIns="91425" anchor="t" anchorCtr="0">
                <a:spAutoFit/>
              </a:bodyPr>
              <a:lstStyle/>
              <a:p>
                <a:pPr lvl="0"/>
                <a:r>
                  <a:rPr lang="en-GB" sz="1800" dirty="0">
                    <a:solidFill>
                      <a:schemeClr val="dk1"/>
                    </a:solidFill>
                    <a:latin typeface="Calibri"/>
                    <a:ea typeface="Calibri"/>
                    <a:cs typeface="Calibri"/>
                    <a:sym typeface="Calibri"/>
                  </a:rPr>
                  <a:t>The width of the sliding window is</a:t>
                </a:r>
                <a14:m>
                  <m:oMath xmlns:m="http://schemas.openxmlformats.org/officeDocument/2006/math">
                    <m:r>
                      <a:rPr lang="en-US" sz="1800" b="0" i="0" smtClean="0">
                        <a:solidFill>
                          <a:schemeClr val="dk1"/>
                        </a:solidFill>
                        <a:latin typeface="Cambria Math" panose="02040503050406030204" pitchFamily="18" charset="0"/>
                        <a:ea typeface="Calibri"/>
                        <a:cs typeface="Calibri"/>
                        <a:sym typeface="Calibri"/>
                      </a:rPr>
                      <m:t> </m:t>
                    </m:r>
                    <m:r>
                      <a:rPr lang="en-US" sz="1800" b="0" i="1" smtClean="0">
                        <a:solidFill>
                          <a:schemeClr val="dk1"/>
                        </a:solidFill>
                        <a:latin typeface="Cambria Math" panose="02040503050406030204" pitchFamily="18" charset="0"/>
                        <a:ea typeface="Calibri"/>
                        <a:cs typeface="Calibri"/>
                        <a:sym typeface="Calibri"/>
                      </a:rPr>
                      <m:t>2</m:t>
                    </m:r>
                    <m:r>
                      <a:rPr lang="en-US" sz="1800" b="0" i="1" smtClean="0">
                        <a:solidFill>
                          <a:schemeClr val="dk1"/>
                        </a:solidFill>
                        <a:latin typeface="Cambria Math" panose="02040503050406030204" pitchFamily="18" charset="0"/>
                        <a:ea typeface="Calibri"/>
                        <a:cs typeface="Calibri"/>
                        <a:sym typeface="Calibri"/>
                      </a:rPr>
                      <m:t> ∙ </m:t>
                    </m:r>
                    <m:sSub>
                      <m:sSubPr>
                        <m:ctrlPr>
                          <a:rPr lang="en-US" sz="1800" b="0" i="1" smtClean="0">
                            <a:solidFill>
                              <a:schemeClr val="dk1"/>
                            </a:solidFill>
                            <a:latin typeface="Cambria Math" panose="02040503050406030204" pitchFamily="18" charset="0"/>
                            <a:ea typeface="Cambria Math" panose="02040503050406030204" pitchFamily="18" charset="0"/>
                            <a:cs typeface="Calibri"/>
                            <a:sym typeface="Calibri"/>
                          </a:rPr>
                        </m:ctrlPr>
                      </m:sSubPr>
                      <m:e>
                        <m:r>
                          <a:rPr lang="en-US" sz="1800" b="0" i="1" smtClean="0">
                            <a:solidFill>
                              <a:schemeClr val="dk1"/>
                            </a:solidFill>
                            <a:latin typeface="Cambria Math" panose="02040503050406030204" pitchFamily="18" charset="0"/>
                            <a:ea typeface="Cambria Math" panose="02040503050406030204" pitchFamily="18" charset="0"/>
                            <a:cs typeface="Calibri"/>
                            <a:sym typeface="Calibri"/>
                          </a:rPr>
                          <m:t>𝑙</m:t>
                        </m:r>
                      </m:e>
                      <m:sub>
                        <m:sSub>
                          <m:sSubPr>
                            <m:ctrlPr>
                              <a:rPr lang="en-US" sz="1800" i="1">
                                <a:solidFill>
                                  <a:schemeClr val="dk1"/>
                                </a:solidFill>
                                <a:latin typeface="Cambria Math" panose="02040503050406030204" pitchFamily="18" charset="0"/>
                                <a:ea typeface="Cambria Math" panose="02040503050406030204" pitchFamily="18" charset="0"/>
                                <a:cs typeface="Calibri"/>
                                <a:sym typeface="Calibri"/>
                              </a:rPr>
                            </m:ctrlPr>
                          </m:sSubPr>
                          <m:e>
                            <m:r>
                              <a:rPr lang="en-GB" sz="1800" i="1">
                                <a:solidFill>
                                  <a:schemeClr val="dk1"/>
                                </a:solidFill>
                                <a:latin typeface="Cambria Math" panose="02040503050406030204" pitchFamily="18" charset="0"/>
                                <a:ea typeface="Cambria Math" panose="02040503050406030204" pitchFamily="18" charset="0"/>
                                <a:cs typeface="Calibri"/>
                                <a:sym typeface="Calibri"/>
                              </a:rPr>
                              <m:t>𝜂</m:t>
                            </m:r>
                          </m:e>
                          <m:sub>
                            <m:r>
                              <a:rPr lang="en-US" sz="1800" i="1">
                                <a:solidFill>
                                  <a:schemeClr val="dk1"/>
                                </a:solidFill>
                                <a:latin typeface="Cambria Math" panose="02040503050406030204" pitchFamily="18" charset="0"/>
                                <a:ea typeface="Cambria Math" panose="02040503050406030204" pitchFamily="18" charset="0"/>
                                <a:cs typeface="Calibri"/>
                                <a:sym typeface="Calibri"/>
                              </a:rPr>
                              <m:t>𝑐</m:t>
                            </m:r>
                          </m:sub>
                        </m:sSub>
                      </m:sub>
                    </m:sSub>
                  </m:oMath>
                </a14:m>
                <a:endParaRPr sz="1800" baseline="-25000" dirty="0">
                  <a:solidFill>
                    <a:schemeClr val="dk1"/>
                  </a:solidFill>
                  <a:latin typeface="Calibri"/>
                  <a:ea typeface="Calibri"/>
                  <a:cs typeface="Calibri"/>
                  <a:sym typeface="Calibri"/>
                </a:endParaRPr>
              </a:p>
            </p:txBody>
          </p:sp>
        </mc:Choice>
        <mc:Fallback xmlns="">
          <p:sp>
            <p:nvSpPr>
              <p:cNvPr id="1127" name="Google Shape;1127;p89"/>
              <p:cNvSpPr txBox="1">
                <a:spLocks noRot="1" noChangeAspect="1" noMove="1" noResize="1" noEditPoints="1" noAdjustHandles="1" noChangeArrowheads="1" noChangeShapeType="1" noTextEdit="1"/>
              </p:cNvSpPr>
              <p:nvPr/>
            </p:nvSpPr>
            <p:spPr>
              <a:xfrm>
                <a:off x="133497" y="1939814"/>
                <a:ext cx="6444000" cy="486834"/>
              </a:xfrm>
              <a:prstGeom prst="rect">
                <a:avLst/>
              </a:prstGeom>
              <a:blipFill>
                <a:blip r:embed="rId9"/>
                <a:stretch>
                  <a:fillRect l="-851" b="-6250"/>
                </a:stretch>
              </a:blipFill>
              <a:ln>
                <a:noFill/>
              </a:ln>
            </p:spPr>
            <p:txBody>
              <a:bodyPr/>
              <a:lstStyle/>
              <a:p>
                <a:r>
                  <a:rPr lang="en-US">
                    <a:noFill/>
                  </a:rPr>
                  <a:t> </a:t>
                </a:r>
              </a:p>
            </p:txBody>
          </p:sp>
        </mc:Fallback>
      </mc:AlternateContent>
      <p:sp>
        <p:nvSpPr>
          <p:cNvPr id="1129" name="Google Shape;1129;p89"/>
          <p:cNvSpPr/>
          <p:nvPr/>
        </p:nvSpPr>
        <p:spPr>
          <a:xfrm>
            <a:off x="3313875" y="3169850"/>
            <a:ext cx="2147100" cy="1102200"/>
          </a:xfrm>
          <a:prstGeom prst="rightArrow">
            <a:avLst>
              <a:gd name="adj1" fmla="val 50000"/>
              <a:gd name="adj2" fmla="val 50000"/>
            </a:avLst>
          </a:prstGeom>
          <a:solidFill>
            <a:schemeClr val="accent1"/>
          </a:solidFill>
          <a:ln w="25400" cap="flat" cmpd="sng">
            <a:solidFill>
              <a:srgbClr val="2136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GB" sz="1800" dirty="0">
                <a:solidFill>
                  <a:schemeClr val="lt1"/>
                </a:solidFill>
              </a:rPr>
              <a:t>Sum of weights</a:t>
            </a:r>
            <a:endParaRPr sz="1800" dirty="0">
              <a:solidFill>
                <a:schemeClr val="lt1"/>
              </a:solidFill>
            </a:endParaRPr>
          </a:p>
          <a:p>
            <a:pPr marL="0" marR="0" lvl="0" indent="0" algn="ctr" rtl="0">
              <a:lnSpc>
                <a:spcPct val="100000"/>
              </a:lnSpc>
              <a:spcBef>
                <a:spcPts val="0"/>
              </a:spcBef>
              <a:spcAft>
                <a:spcPts val="0"/>
              </a:spcAft>
              <a:buNone/>
            </a:pPr>
            <a:r>
              <a:rPr lang="en-GB" sz="1800" dirty="0">
                <a:solidFill>
                  <a:schemeClr val="lt1"/>
                </a:solidFill>
              </a:rPr>
              <a:t>In window</a:t>
            </a:r>
            <a:endParaRPr sz="1800" dirty="0">
              <a:solidFill>
                <a:schemeClr val="lt1"/>
              </a:solidFill>
            </a:endParaRPr>
          </a:p>
        </p:txBody>
      </p:sp>
      <p:grpSp>
        <p:nvGrpSpPr>
          <p:cNvPr id="1130" name="Google Shape;1130;p89"/>
          <p:cNvGrpSpPr/>
          <p:nvPr/>
        </p:nvGrpSpPr>
        <p:grpSpPr>
          <a:xfrm>
            <a:off x="6386663" y="4508732"/>
            <a:ext cx="2487000" cy="791411"/>
            <a:chOff x="6386663" y="5676479"/>
            <a:chExt cx="2487000" cy="791411"/>
          </a:xfrm>
        </p:grpSpPr>
        <p:cxnSp>
          <p:nvCxnSpPr>
            <p:cNvPr id="1131" name="Google Shape;1131;p89"/>
            <p:cNvCxnSpPr>
              <a:cxnSpLocks/>
              <a:stCxn id="1132" idx="0"/>
            </p:cNvCxnSpPr>
            <p:nvPr/>
          </p:nvCxnSpPr>
          <p:spPr>
            <a:xfrm flipV="1">
              <a:off x="7630163" y="5676479"/>
              <a:ext cx="142237" cy="389111"/>
            </a:xfrm>
            <a:prstGeom prst="straightConnector1">
              <a:avLst/>
            </a:prstGeom>
            <a:noFill/>
            <a:ln w="57150" cap="flat" cmpd="sng">
              <a:solidFill>
                <a:srgbClr val="0070C0"/>
              </a:solidFill>
              <a:prstDash val="solid"/>
              <a:miter lim="800000"/>
              <a:headEnd type="none" w="sm" len="sm"/>
              <a:tailEnd type="triangle" w="med" len="med"/>
            </a:ln>
          </p:spPr>
        </p:cxnSp>
        <p:sp>
          <p:nvSpPr>
            <p:cNvPr id="1133" name="Google Shape;1133;p89"/>
            <p:cNvSpPr txBox="1"/>
            <p:nvPr/>
          </p:nvSpPr>
          <p:spPr>
            <a:xfrm>
              <a:off x="6511296" y="6124391"/>
              <a:ext cx="1438500" cy="28470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en-GB" sz="1400">
                  <a:solidFill>
                    <a:schemeClr val="dk1"/>
                  </a:solidFill>
                  <a:latin typeface="Calibri"/>
                  <a:ea typeface="Calibri"/>
                  <a:cs typeface="Calibri"/>
                  <a:sym typeface="Calibri"/>
                </a:rPr>
                <a:t>Bin K with highest </a:t>
              </a:r>
              <a:endParaRPr sz="1100"/>
            </a:p>
          </p:txBody>
        </p:sp>
        <p:sp>
          <p:nvSpPr>
            <p:cNvPr id="1132" name="Google Shape;1132;p89"/>
            <p:cNvSpPr/>
            <p:nvPr/>
          </p:nvSpPr>
          <p:spPr>
            <a:xfrm>
              <a:off x="6386663" y="6065590"/>
              <a:ext cx="2487000" cy="402300"/>
            </a:xfrm>
            <a:prstGeom prst="rect">
              <a:avLst/>
            </a:prstGeom>
            <a:noFill/>
            <a:ln w="38100" cap="flat" cmpd="sng">
              <a:solidFill>
                <a:schemeClr val="accent1"/>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pic>
          <p:nvPicPr>
            <p:cNvPr id="1134" name="Google Shape;1134;p89"/>
            <p:cNvPicPr preferRelativeResize="0"/>
            <p:nvPr/>
          </p:nvPicPr>
          <p:blipFill rotWithShape="1">
            <a:blip r:embed="rId10">
              <a:alphaModFix/>
            </a:blip>
            <a:srcRect/>
            <a:stretch/>
          </p:blipFill>
          <p:spPr>
            <a:xfrm>
              <a:off x="7949812" y="6130235"/>
              <a:ext cx="773908" cy="273017"/>
            </a:xfrm>
            <a:prstGeom prst="rect">
              <a:avLst/>
            </a:prstGeom>
            <a:noFill/>
            <a:ln>
              <a:noFill/>
            </a:ln>
          </p:spPr>
        </p:pic>
      </p:grpSp>
      <mc:AlternateContent xmlns:mc="http://schemas.openxmlformats.org/markup-compatibility/2006" xmlns:a14="http://schemas.microsoft.com/office/drawing/2010/main">
        <mc:Choice Requires="a14">
          <p:sp>
            <p:nvSpPr>
              <p:cNvPr id="1136" name="Google Shape;1136;p89"/>
              <p:cNvSpPr txBox="1"/>
              <p:nvPr/>
            </p:nvSpPr>
            <p:spPr>
              <a:xfrm>
                <a:off x="16788" y="5800723"/>
                <a:ext cx="9072600" cy="829941"/>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dirty="0">
                    <a:solidFill>
                      <a:schemeClr val="dk1"/>
                    </a:solidFill>
                    <a:latin typeface="Calibri"/>
                    <a:ea typeface="Calibri"/>
                    <a:cs typeface="Calibri"/>
                    <a:sym typeface="Calibri"/>
                  </a:rPr>
                  <a:t>The photons in the window at this bin is called the “</a:t>
                </a:r>
                <a:r>
                  <a:rPr lang="en-GB" sz="1800" b="1" dirty="0">
                    <a:solidFill>
                      <a:schemeClr val="dk1"/>
                    </a:solidFill>
                    <a:latin typeface="Calibri"/>
                    <a:ea typeface="Calibri"/>
                    <a:cs typeface="Calibri"/>
                    <a:sym typeface="Calibri"/>
                  </a:rPr>
                  <a:t>Hough selected photons” </a:t>
                </a:r>
                <a:r>
                  <a:rPr lang="el-GR" sz="1800" b="1" dirty="0" err="1">
                    <a:solidFill>
                      <a:schemeClr val="dk1"/>
                    </a:solidFill>
                    <a:latin typeface="Noto Sans Symbols"/>
                    <a:ea typeface="Noto Sans Symbols"/>
                    <a:cs typeface="Noto Sans Symbols"/>
                    <a:sym typeface="Noto Sans Symbols"/>
                  </a:rPr>
                  <a:t>η</a:t>
                </a:r>
                <a:r>
                  <a:rPr lang="en-GB" sz="1800" b="1" baseline="-25000" dirty="0" err="1">
                    <a:solidFill>
                      <a:schemeClr val="dk1"/>
                    </a:solidFill>
                    <a:latin typeface="Calibri"/>
                    <a:ea typeface="Calibri"/>
                    <a:cs typeface="Calibri"/>
                    <a:sym typeface="Calibri"/>
                  </a:rPr>
                  <a:t>c</a:t>
                </a:r>
                <a:r>
                  <a:rPr lang="en-GB" sz="1800" b="1" baseline="-25000" dirty="0">
                    <a:solidFill>
                      <a:schemeClr val="dk1"/>
                    </a:solidFill>
                    <a:latin typeface="Calibri"/>
                    <a:ea typeface="Calibri"/>
                    <a:cs typeface="Calibri"/>
                    <a:sym typeface="Calibri"/>
                  </a:rPr>
                  <a:t>, selected</a:t>
                </a:r>
              </a:p>
              <a:p>
                <a:pPr lvl="0"/>
                <a:r>
                  <a:rPr lang="en-GB" sz="1800" dirty="0">
                    <a:solidFill>
                      <a:schemeClr val="dk1"/>
                    </a:solidFill>
                    <a:latin typeface="Calibri"/>
                    <a:ea typeface="Calibri"/>
                    <a:cs typeface="Calibri"/>
                    <a:sym typeface="Calibri"/>
                  </a:rPr>
                  <a:t>The number of photons in the window is</a:t>
                </a:r>
                <a14:m>
                  <m:oMath xmlns:m="http://schemas.openxmlformats.org/officeDocument/2006/math">
                    <m:r>
                      <a:rPr lang="en-US" sz="1800" b="0" i="1" smtClean="0">
                        <a:solidFill>
                          <a:schemeClr val="dk1"/>
                        </a:solidFill>
                        <a:latin typeface="Cambria Math" panose="02040503050406030204" pitchFamily="18" charset="0"/>
                        <a:ea typeface="Calibri"/>
                        <a:cs typeface="Calibri"/>
                        <a:sym typeface="Calibri"/>
                      </a:rPr>
                      <m:t> </m:t>
                    </m:r>
                    <m:sSubSup>
                      <m:sSubSupPr>
                        <m:ctrlPr>
                          <a:rPr lang="en-GB" sz="1800" i="1" smtClean="0">
                            <a:solidFill>
                              <a:schemeClr val="dk1"/>
                            </a:solidFill>
                            <a:latin typeface="Cambria Math" panose="02040503050406030204" pitchFamily="18" charset="0"/>
                            <a:ea typeface="Calibri"/>
                            <a:cs typeface="Calibri"/>
                            <a:sym typeface="Calibri"/>
                          </a:rPr>
                        </m:ctrlPr>
                      </m:sSubSupPr>
                      <m:e>
                        <m:r>
                          <a:rPr lang="en-GB" sz="1800" b="0" i="1">
                            <a:solidFill>
                              <a:schemeClr val="dk1"/>
                            </a:solidFill>
                            <a:latin typeface="Cambria Math" panose="02040503050406030204" pitchFamily="18" charset="0"/>
                            <a:ea typeface="Calibri"/>
                            <a:cs typeface="Calibri"/>
                            <a:sym typeface="Calibri"/>
                          </a:rPr>
                          <m:t>𝑁</m:t>
                        </m:r>
                      </m:e>
                      <m:sub>
                        <m:r>
                          <a:rPr lang="en-US" sz="1800" b="0" i="1" smtClean="0">
                            <a:solidFill>
                              <a:schemeClr val="dk1"/>
                            </a:solidFill>
                            <a:latin typeface="Cambria Math" panose="02040503050406030204" pitchFamily="18" charset="0"/>
                            <a:ea typeface="Calibri"/>
                            <a:cs typeface="Calibri"/>
                            <a:sym typeface="Calibri"/>
                          </a:rPr>
                          <m:t>𝑝</m:t>
                        </m:r>
                        <m:r>
                          <a:rPr lang="en-US" sz="1800" b="0" i="1" smtClean="0">
                            <a:solidFill>
                              <a:schemeClr val="dk1"/>
                            </a:solidFill>
                            <a:latin typeface="Cambria Math" panose="02040503050406030204" pitchFamily="18" charset="0"/>
                            <a:ea typeface="Calibri"/>
                            <a:cs typeface="Calibri"/>
                            <a:sym typeface="Calibri"/>
                          </a:rPr>
                          <m:t>h</m:t>
                        </m:r>
                      </m:sub>
                      <m:sup>
                        <m:r>
                          <a:rPr lang="en-US" sz="1800" b="0" i="1" smtClean="0">
                            <a:solidFill>
                              <a:schemeClr val="dk1"/>
                            </a:solidFill>
                            <a:latin typeface="Cambria Math" panose="02040503050406030204" pitchFamily="18" charset="0"/>
                            <a:ea typeface="Calibri"/>
                            <a:cs typeface="Calibri"/>
                            <a:sym typeface="Calibri"/>
                          </a:rPr>
                          <m:t>𝐻𝑜𝑢𝑔</m:t>
                        </m:r>
                        <m:r>
                          <a:rPr lang="en-US" sz="1800" b="0" i="1" smtClean="0">
                            <a:solidFill>
                              <a:schemeClr val="dk1"/>
                            </a:solidFill>
                            <a:latin typeface="Cambria Math" panose="02040503050406030204" pitchFamily="18" charset="0"/>
                            <a:ea typeface="Calibri"/>
                            <a:cs typeface="Calibri"/>
                            <a:sym typeface="Calibri"/>
                          </a:rPr>
                          <m:t>h</m:t>
                        </m:r>
                      </m:sup>
                    </m:sSubSup>
                  </m:oMath>
                </a14:m>
                <a:endParaRPr sz="1800" dirty="0">
                  <a:solidFill>
                    <a:schemeClr val="dk1"/>
                  </a:solidFill>
                  <a:latin typeface="Calibri"/>
                  <a:ea typeface="Calibri"/>
                  <a:cs typeface="Calibri"/>
                  <a:sym typeface="Calibri"/>
                </a:endParaRPr>
              </a:p>
            </p:txBody>
          </p:sp>
        </mc:Choice>
        <mc:Fallback xmlns="">
          <p:sp>
            <p:nvSpPr>
              <p:cNvPr id="1136" name="Google Shape;1136;p89"/>
              <p:cNvSpPr txBox="1">
                <a:spLocks noRot="1" noChangeAspect="1" noMove="1" noResize="1" noEditPoints="1" noAdjustHandles="1" noChangeArrowheads="1" noChangeShapeType="1" noTextEdit="1"/>
              </p:cNvSpPr>
              <p:nvPr/>
            </p:nvSpPr>
            <p:spPr>
              <a:xfrm>
                <a:off x="16788" y="5800723"/>
                <a:ext cx="9072600" cy="829941"/>
              </a:xfrm>
              <a:prstGeom prst="rect">
                <a:avLst/>
              </a:prstGeom>
              <a:blipFill>
                <a:blip r:embed="rId11"/>
                <a:stretch>
                  <a:fillRect l="-605"/>
                </a:stretch>
              </a:blipFill>
              <a:ln>
                <a:noFill/>
              </a:ln>
            </p:spPr>
            <p:txBody>
              <a:bodyPr/>
              <a:lstStyle/>
              <a:p>
                <a:r>
                  <a:rPr lang="en-US">
                    <a:noFill/>
                  </a:rPr>
                  <a:t> </a:t>
                </a:r>
              </a:p>
            </p:txBody>
          </p:sp>
        </mc:Fallback>
      </mc:AlternateContent>
      <p:sp>
        <p:nvSpPr>
          <p:cNvPr id="1138" name="Google Shape;1138;p89"/>
          <p:cNvSpPr/>
          <p:nvPr/>
        </p:nvSpPr>
        <p:spPr>
          <a:xfrm>
            <a:off x="5571550" y="2811750"/>
            <a:ext cx="1531200" cy="5427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pic>
        <p:nvPicPr>
          <p:cNvPr id="1139" name="Google Shape;1139;p89"/>
          <p:cNvPicPr preferRelativeResize="0"/>
          <p:nvPr/>
        </p:nvPicPr>
        <p:blipFill rotWithShape="1">
          <a:blip r:embed="rId7">
            <a:alphaModFix/>
          </a:blip>
          <a:srcRect l="50859" t="70509" r="34820" b="3585"/>
          <a:stretch/>
        </p:blipFill>
        <p:spPr>
          <a:xfrm>
            <a:off x="1864827" y="4869406"/>
            <a:ext cx="619675" cy="267800"/>
          </a:xfrm>
          <a:prstGeom prst="rect">
            <a:avLst/>
          </a:prstGeom>
          <a:noFill/>
          <a:ln w="9525" cap="flat" cmpd="sng">
            <a:solidFill>
              <a:schemeClr val="lt1"/>
            </a:solidFill>
            <a:prstDash val="solid"/>
            <a:round/>
            <a:headEnd type="none" w="sm" len="sm"/>
            <a:tailEnd type="none" w="sm" len="sm"/>
          </a:ln>
        </p:spPr>
      </p:pic>
      <p:pic>
        <p:nvPicPr>
          <p:cNvPr id="1140" name="Google Shape;1140;p89"/>
          <p:cNvPicPr preferRelativeResize="0"/>
          <p:nvPr/>
        </p:nvPicPr>
        <p:blipFill rotWithShape="1">
          <a:blip r:embed="rId7">
            <a:alphaModFix/>
          </a:blip>
          <a:srcRect l="47911" r="37767" b="74094"/>
          <a:stretch/>
        </p:blipFill>
        <p:spPr>
          <a:xfrm>
            <a:off x="2909792" y="4869400"/>
            <a:ext cx="547033" cy="267800"/>
          </a:xfrm>
          <a:prstGeom prst="rect">
            <a:avLst/>
          </a:prstGeom>
          <a:noFill/>
          <a:ln w="9525" cap="flat" cmpd="sng">
            <a:solidFill>
              <a:schemeClr val="lt1"/>
            </a:solidFill>
            <a:prstDash val="solid"/>
            <a:round/>
            <a:headEnd type="none" w="sm" len="sm"/>
            <a:tailEnd type="none" w="sm" len="sm"/>
          </a:ln>
        </p:spPr>
      </p:pic>
      <p:pic>
        <p:nvPicPr>
          <p:cNvPr id="1141" name="Google Shape;1141;p89"/>
          <p:cNvPicPr preferRelativeResize="0"/>
          <p:nvPr/>
        </p:nvPicPr>
        <p:blipFill rotWithShape="1">
          <a:blip r:embed="rId7">
            <a:alphaModFix/>
          </a:blip>
          <a:srcRect l="47911" r="48681" b="74094"/>
          <a:stretch/>
        </p:blipFill>
        <p:spPr>
          <a:xfrm>
            <a:off x="2615001" y="4869400"/>
            <a:ext cx="130145" cy="267800"/>
          </a:xfrm>
          <a:prstGeom prst="rect">
            <a:avLst/>
          </a:prstGeom>
          <a:noFill/>
          <a:ln w="9525" cap="flat" cmpd="sng">
            <a:solidFill>
              <a:schemeClr val="lt1"/>
            </a:solidFill>
            <a:prstDash val="solid"/>
            <a:round/>
            <a:headEnd type="none" w="sm" len="sm"/>
            <a:tailEnd type="none" w="sm" len="sm"/>
          </a:ln>
        </p:spPr>
      </p:pic>
      <p:cxnSp>
        <p:nvCxnSpPr>
          <p:cNvPr id="1142" name="Google Shape;1142;p89"/>
          <p:cNvCxnSpPr/>
          <p:nvPr/>
        </p:nvCxnSpPr>
        <p:spPr>
          <a:xfrm rot="10800000" flipH="1">
            <a:off x="2267712" y="4217488"/>
            <a:ext cx="328200" cy="651900"/>
          </a:xfrm>
          <a:prstGeom prst="straightConnector1">
            <a:avLst/>
          </a:prstGeom>
          <a:noFill/>
          <a:ln w="9525" cap="flat" cmpd="sng">
            <a:solidFill>
              <a:schemeClr val="dk2"/>
            </a:solidFill>
            <a:prstDash val="solid"/>
            <a:round/>
            <a:headEnd type="none" w="med" len="med"/>
            <a:tailEnd type="triangle" w="med" len="med"/>
          </a:ln>
        </p:spPr>
      </p:cxnSp>
      <p:cxnSp>
        <p:nvCxnSpPr>
          <p:cNvPr id="1143" name="Google Shape;1143;p89"/>
          <p:cNvCxnSpPr/>
          <p:nvPr/>
        </p:nvCxnSpPr>
        <p:spPr>
          <a:xfrm rot="10800000">
            <a:off x="2756683" y="4217500"/>
            <a:ext cx="272400" cy="586200"/>
          </a:xfrm>
          <a:prstGeom prst="straightConnector1">
            <a:avLst/>
          </a:prstGeom>
          <a:noFill/>
          <a:ln w="9525" cap="flat" cmpd="sng">
            <a:solidFill>
              <a:schemeClr val="dk2"/>
            </a:solidFill>
            <a:prstDash val="solid"/>
            <a:round/>
            <a:headEnd type="none" w="med" len="med"/>
            <a:tailEnd type="triangle" w="med" len="med"/>
          </a:ln>
        </p:spPr>
      </p:cxnSp>
      <p:sp>
        <p:nvSpPr>
          <p:cNvPr id="1144" name="Google Shape;1144;p89"/>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45</a:t>
            </a:fld>
            <a:endParaRPr sz="1200" b="0" i="0" u="none" strike="noStrike" cap="none">
              <a:solidFill>
                <a:srgbClr val="898989"/>
              </a:solidFill>
              <a:latin typeface="Arial"/>
              <a:ea typeface="Arial"/>
              <a:cs typeface="Arial"/>
              <a:sym typeface="Arial"/>
            </a:endParaRPr>
          </a:p>
        </p:txBody>
      </p:sp>
      <p:sp>
        <p:nvSpPr>
          <p:cNvPr id="1146" name="Google Shape;1146;p89"/>
          <p:cNvSpPr txBox="1"/>
          <p:nvPr/>
        </p:nvSpPr>
        <p:spPr>
          <a:xfrm>
            <a:off x="885000" y="665625"/>
            <a:ext cx="7420800" cy="677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3200" b="1" dirty="0">
                <a:solidFill>
                  <a:schemeClr val="dk1"/>
                </a:solidFill>
                <a:latin typeface="Calibri"/>
                <a:ea typeface="Calibri"/>
                <a:cs typeface="Calibri"/>
                <a:sym typeface="Calibri"/>
              </a:rPr>
              <a:t>HTM workflow 2/3</a:t>
            </a:r>
            <a:endParaRPr sz="3200" b="1" dirty="0">
              <a:solidFill>
                <a:schemeClr val="dk1"/>
              </a:solidFill>
              <a:latin typeface="Calibri"/>
              <a:ea typeface="Calibri"/>
              <a:cs typeface="Calibri"/>
              <a:sym typeface="Calibri"/>
            </a:endParaRPr>
          </a:p>
        </p:txBody>
      </p:sp>
      <p:sp>
        <p:nvSpPr>
          <p:cNvPr id="1147" name="Google Shape;1147;p89"/>
          <p:cNvSpPr txBox="1"/>
          <p:nvPr/>
        </p:nvSpPr>
        <p:spPr>
          <a:xfrm>
            <a:off x="6065700" y="6408625"/>
            <a:ext cx="1935300" cy="4155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sz="1500" u="sng">
                <a:solidFill>
                  <a:schemeClr val="hlink"/>
                </a:solidFill>
                <a:latin typeface="Calibri"/>
                <a:ea typeface="Calibri"/>
                <a:cs typeface="Calibri"/>
                <a:sym typeface="Calibri"/>
                <a:hlinkClick r:id="rId12"/>
              </a:rPr>
              <a:t>Recon.cxx#L582-L589</a:t>
            </a:r>
            <a:endParaRPr sz="1500">
              <a:solidFill>
                <a:schemeClr val="dk1"/>
              </a:solidFill>
              <a:latin typeface="Calibri"/>
              <a:ea typeface="Calibri"/>
              <a:cs typeface="Calibri"/>
              <a:sym typeface="Calibri"/>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48E642D9-7DBB-049A-4487-46CFB0962592}"/>
                  </a:ext>
                </a:extLst>
              </p:cNvPr>
              <p:cNvSpPr txBox="1"/>
              <p:nvPr/>
            </p:nvSpPr>
            <p:spPr>
              <a:xfrm>
                <a:off x="22159" y="5433800"/>
                <a:ext cx="8851504" cy="456343"/>
              </a:xfrm>
              <a:prstGeom prst="rect">
                <a:avLst/>
              </a:prstGeom>
              <a:noFill/>
            </p:spPr>
            <p:txBody>
              <a:bodyPr wrap="square">
                <a:spAutoFit/>
              </a:bodyPr>
              <a:lstStyle/>
              <a:p>
                <a:pPr lvl="0"/>
                <a:r>
                  <a:rPr lang="en-GB" sz="2000" dirty="0">
                    <a:solidFill>
                      <a:schemeClr val="dk1"/>
                    </a:solidFill>
                    <a:latin typeface="Calibri"/>
                    <a:ea typeface="Calibri"/>
                    <a:cs typeface="Calibri"/>
                    <a:sym typeface="Calibri"/>
                  </a:rPr>
                  <a:t>Find the bin K in </a:t>
                </a:r>
                <a14:m>
                  <m:oMath xmlns:m="http://schemas.openxmlformats.org/officeDocument/2006/math">
                    <m:sSubSup>
                      <m:sSubSupPr>
                        <m:ctrlPr>
                          <a:rPr lang="ar-AE" sz="2000" i="1">
                            <a:solidFill>
                              <a:schemeClr val="dk1"/>
                            </a:solidFill>
                            <a:latin typeface="Cambria Math" panose="02040503050406030204" pitchFamily="18" charset="0"/>
                            <a:ea typeface="Calibri"/>
                            <a:cs typeface="Calibri"/>
                            <a:sym typeface="Calibri"/>
                          </a:rPr>
                        </m:ctrlPr>
                      </m:sSubSupPr>
                      <m:e>
                        <m:r>
                          <a:rPr lang="ar-AE" sz="2000" i="1" smtClean="0">
                            <a:solidFill>
                              <a:schemeClr val="dk1"/>
                            </a:solidFill>
                            <a:latin typeface="Cambria Math" panose="02040503050406030204" pitchFamily="18" charset="0"/>
                            <a:ea typeface="Cambria Math" panose="02040503050406030204" pitchFamily="18" charset="0"/>
                            <a:cs typeface="Calibri"/>
                            <a:sym typeface="Calibri"/>
                          </a:rPr>
                          <m:t>𝜃</m:t>
                        </m:r>
                      </m:e>
                      <m:sub>
                        <m:r>
                          <a:rPr lang="ar-AE" sz="2000" i="1">
                            <a:solidFill>
                              <a:schemeClr val="dk1"/>
                            </a:solidFill>
                            <a:latin typeface="Cambria Math" panose="02040503050406030204" pitchFamily="18" charset="0"/>
                            <a:ea typeface="Calibri"/>
                            <a:cs typeface="Calibri"/>
                            <a:sym typeface="Calibri"/>
                          </a:rPr>
                          <m:t>𝑐</m:t>
                        </m:r>
                      </m:sub>
                      <m:sup>
                        <m:r>
                          <a:rPr lang="ar-AE" sz="2000" i="1">
                            <a:solidFill>
                              <a:schemeClr val="dk1"/>
                            </a:solidFill>
                            <a:latin typeface="Cambria Math" panose="02040503050406030204" pitchFamily="18" charset="0"/>
                            <a:ea typeface="Calibri"/>
                            <a:cs typeface="Calibri"/>
                            <a:sym typeface="Calibri"/>
                          </a:rPr>
                          <m:t>𝑊𝑒𝑖𝑔</m:t>
                        </m:r>
                        <m:r>
                          <a:rPr lang="ar-AE" sz="2000" i="1">
                            <a:solidFill>
                              <a:schemeClr val="dk1"/>
                            </a:solidFill>
                            <a:latin typeface="Cambria Math" panose="02040503050406030204" pitchFamily="18" charset="0"/>
                            <a:ea typeface="Calibri"/>
                            <a:cs typeface="Calibri"/>
                            <a:sym typeface="Calibri"/>
                          </a:rPr>
                          <m:t>h</m:t>
                        </m:r>
                        <m:r>
                          <a:rPr lang="ar-AE" sz="2000" i="1">
                            <a:solidFill>
                              <a:schemeClr val="dk1"/>
                            </a:solidFill>
                            <a:latin typeface="Cambria Math" panose="02040503050406030204" pitchFamily="18" charset="0"/>
                            <a:ea typeface="Calibri"/>
                            <a:cs typeface="Calibri"/>
                            <a:sym typeface="Calibri"/>
                          </a:rPr>
                          <m:t>𝑡𝑒𝑑</m:t>
                        </m:r>
                      </m:sup>
                    </m:sSubSup>
                  </m:oMath>
                </a14:m>
                <a:r>
                  <a:rPr lang="en-GB" sz="2000" dirty="0">
                    <a:solidFill>
                      <a:schemeClr val="dk1"/>
                    </a:solidFill>
                    <a:latin typeface="Calibri"/>
                    <a:ea typeface="Calibri"/>
                    <a:cs typeface="Calibri"/>
                    <a:sym typeface="Calibri"/>
                  </a:rPr>
                  <a:t>which is the highest weighted sum in the window</a:t>
                </a:r>
              </a:p>
            </p:txBody>
          </p:sp>
        </mc:Choice>
        <mc:Fallback xmlns="">
          <p:sp>
            <p:nvSpPr>
              <p:cNvPr id="3" name="TextBox 2">
                <a:extLst>
                  <a:ext uri="{FF2B5EF4-FFF2-40B4-BE49-F238E27FC236}">
                    <a16:creationId xmlns:a16="http://schemas.microsoft.com/office/drawing/2014/main" id="{48E642D9-7DBB-049A-4487-46CFB0962592}"/>
                  </a:ext>
                </a:extLst>
              </p:cNvPr>
              <p:cNvSpPr txBox="1">
                <a:spLocks noRot="1" noChangeAspect="1" noMove="1" noResize="1" noEditPoints="1" noAdjustHandles="1" noChangeArrowheads="1" noChangeShapeType="1" noTextEdit="1"/>
              </p:cNvSpPr>
              <p:nvPr/>
            </p:nvSpPr>
            <p:spPr>
              <a:xfrm>
                <a:off x="22159" y="5433800"/>
                <a:ext cx="8851504" cy="456343"/>
              </a:xfrm>
              <a:prstGeom prst="rect">
                <a:avLst/>
              </a:prstGeom>
              <a:blipFill>
                <a:blip r:embed="rId13"/>
                <a:stretch>
                  <a:fillRect l="-758" b="-22667"/>
                </a:stretch>
              </a:blipFill>
            </p:spPr>
            <p:txBody>
              <a:bodyPr/>
              <a:lstStyle/>
              <a:p>
                <a:r>
                  <a:rPr lang="en-US">
                    <a:noFill/>
                  </a:rPr>
                  <a:t> </a:t>
                </a:r>
              </a:p>
            </p:txBody>
          </p:sp>
        </mc:Fallback>
      </mc:AlternateContent>
    </p:spTree>
    <p:extLst>
      <p:ext uri="{BB962C8B-B14F-4D97-AF65-F5344CB8AC3E}">
        <p14:creationId xmlns:p14="http://schemas.microsoft.com/office/powerpoint/2010/main" val="28705865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2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2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1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2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13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4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14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143"/>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14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12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138"/>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12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130"/>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136"/>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1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5" grpId="0"/>
      <p:bldP spid="1127" grpId="0"/>
      <p:bldP spid="1129" grpId="0" animBg="1"/>
      <p:bldP spid="1136" grpId="0"/>
      <p:bldP spid="1138" grpId="0" animBg="1"/>
      <p:bldP spid="1147"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1151"/>
        <p:cNvGrpSpPr/>
        <p:nvPr/>
      </p:nvGrpSpPr>
      <p:grpSpPr>
        <a:xfrm>
          <a:off x="0" y="0"/>
          <a:ext cx="0" cy="0"/>
          <a:chOff x="0" y="0"/>
          <a:chExt cx="0" cy="0"/>
        </a:xfrm>
      </p:grpSpPr>
      <p:pic>
        <p:nvPicPr>
          <p:cNvPr id="1152" name="Google Shape;1152;p90"/>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1153" name="Google Shape;1153;p90"/>
          <p:cNvSpPr txBox="1"/>
          <p:nvPr/>
        </p:nvSpPr>
        <p:spPr>
          <a:xfrm>
            <a:off x="0" y="0"/>
            <a:ext cx="9144000" cy="723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a:solidFill>
                  <a:srgbClr val="FF0000"/>
                </a:solidFill>
                <a:latin typeface="Calibri"/>
                <a:ea typeface="Calibri"/>
                <a:cs typeface="Calibri"/>
                <a:sym typeface="Calibri"/>
              </a:rPr>
              <a:t>Current PID algorithm in the HMPID</a:t>
            </a:r>
            <a:endParaRPr sz="700">
              <a:solidFill>
                <a:schemeClr val="dk1"/>
              </a:solidFill>
            </a:endParaRPr>
          </a:p>
          <a:p>
            <a:pPr marL="0" lvl="0" indent="0" algn="ctr" rtl="0">
              <a:spcBef>
                <a:spcPts val="0"/>
              </a:spcBef>
              <a:spcAft>
                <a:spcPts val="0"/>
              </a:spcAft>
              <a:buClr>
                <a:schemeClr val="dk1"/>
              </a:buClr>
              <a:buSzPts val="1100"/>
              <a:buFont typeface="Arial"/>
              <a:buNone/>
            </a:pPr>
            <a:r>
              <a:rPr lang="en-GB" sz="1600">
                <a:solidFill>
                  <a:schemeClr val="dk1"/>
                </a:solidFill>
                <a:latin typeface="Calibri"/>
                <a:ea typeface="Calibri"/>
                <a:cs typeface="Calibri"/>
                <a:sym typeface="Calibri"/>
              </a:rPr>
              <a:t>Hough Transform Method </a:t>
            </a:r>
            <a:endParaRPr sz="3200">
              <a:solidFill>
                <a:srgbClr val="FF0000"/>
              </a:solidFill>
              <a:latin typeface="Calibri"/>
              <a:ea typeface="Calibri"/>
              <a:cs typeface="Calibri"/>
              <a:sym typeface="Calibri"/>
            </a:endParaRPr>
          </a:p>
        </p:txBody>
      </p:sp>
      <p:cxnSp>
        <p:nvCxnSpPr>
          <p:cNvPr id="1154" name="Google Shape;1154;p90"/>
          <p:cNvCxnSpPr/>
          <p:nvPr/>
        </p:nvCxnSpPr>
        <p:spPr>
          <a:xfrm>
            <a:off x="285200" y="752700"/>
            <a:ext cx="7848600" cy="0"/>
          </a:xfrm>
          <a:prstGeom prst="straightConnector1">
            <a:avLst/>
          </a:prstGeom>
          <a:noFill/>
          <a:ln w="44450" cap="flat" cmpd="sng">
            <a:solidFill>
              <a:srgbClr val="FF0000"/>
            </a:solidFill>
            <a:prstDash val="solid"/>
            <a:round/>
            <a:headEnd type="none" w="sm" len="sm"/>
            <a:tailEnd type="none" w="sm" len="sm"/>
          </a:ln>
        </p:spPr>
      </p:cxnSp>
      <p:grpSp>
        <p:nvGrpSpPr>
          <p:cNvPr id="1155" name="Google Shape;1155;p90"/>
          <p:cNvGrpSpPr/>
          <p:nvPr/>
        </p:nvGrpSpPr>
        <p:grpSpPr>
          <a:xfrm>
            <a:off x="67106" y="2976990"/>
            <a:ext cx="4190569" cy="2214135"/>
            <a:chOff x="4593784" y="3609802"/>
            <a:chExt cx="4248851" cy="2143825"/>
          </a:xfrm>
        </p:grpSpPr>
        <p:pic>
          <p:nvPicPr>
            <p:cNvPr id="1156" name="Google Shape;1156;p90"/>
            <p:cNvPicPr preferRelativeResize="0"/>
            <p:nvPr/>
          </p:nvPicPr>
          <p:blipFill rotWithShape="1">
            <a:blip r:embed="rId4">
              <a:alphaModFix/>
            </a:blip>
            <a:srcRect/>
            <a:stretch/>
          </p:blipFill>
          <p:spPr>
            <a:xfrm>
              <a:off x="4593784" y="3609802"/>
              <a:ext cx="4248851" cy="2143825"/>
            </a:xfrm>
            <a:prstGeom prst="rect">
              <a:avLst/>
            </a:prstGeom>
            <a:noFill/>
            <a:ln>
              <a:noFill/>
            </a:ln>
          </p:spPr>
        </p:pic>
        <p:pic>
          <p:nvPicPr>
            <p:cNvPr id="1157" name="Google Shape;1157;p90"/>
            <p:cNvPicPr preferRelativeResize="0"/>
            <p:nvPr/>
          </p:nvPicPr>
          <p:blipFill rotWithShape="1">
            <a:blip r:embed="rId5">
              <a:alphaModFix/>
            </a:blip>
            <a:srcRect r="63399"/>
            <a:stretch/>
          </p:blipFill>
          <p:spPr>
            <a:xfrm>
              <a:off x="5650300" y="4389188"/>
              <a:ext cx="832643" cy="585065"/>
            </a:xfrm>
            <a:prstGeom prst="rect">
              <a:avLst/>
            </a:prstGeom>
            <a:noFill/>
            <a:ln>
              <a:noFill/>
            </a:ln>
          </p:spPr>
        </p:pic>
      </p:grpSp>
      <p:pic>
        <p:nvPicPr>
          <p:cNvPr id="1159" name="Google Shape;1159;p90"/>
          <p:cNvPicPr preferRelativeResize="0"/>
          <p:nvPr/>
        </p:nvPicPr>
        <p:blipFill>
          <a:blip r:embed="rId6">
            <a:alphaModFix/>
          </a:blip>
          <a:stretch>
            <a:fillRect/>
          </a:stretch>
        </p:blipFill>
        <p:spPr>
          <a:xfrm>
            <a:off x="5383519" y="2718822"/>
            <a:ext cx="2514714" cy="1107891"/>
          </a:xfrm>
          <a:prstGeom prst="rect">
            <a:avLst/>
          </a:prstGeom>
          <a:noFill/>
          <a:ln>
            <a:noFill/>
          </a:ln>
        </p:spPr>
      </p:pic>
      <p:pic>
        <p:nvPicPr>
          <p:cNvPr id="1160" name="Google Shape;1160;p90"/>
          <p:cNvPicPr preferRelativeResize="0"/>
          <p:nvPr/>
        </p:nvPicPr>
        <p:blipFill>
          <a:blip r:embed="rId7">
            <a:alphaModFix/>
          </a:blip>
          <a:stretch>
            <a:fillRect/>
          </a:stretch>
        </p:blipFill>
        <p:spPr>
          <a:xfrm>
            <a:off x="2245657" y="5383526"/>
            <a:ext cx="4307543" cy="1159180"/>
          </a:xfrm>
          <a:prstGeom prst="rect">
            <a:avLst/>
          </a:prstGeom>
          <a:noFill/>
          <a:ln w="38100" cap="flat" cmpd="sng">
            <a:solidFill>
              <a:srgbClr val="FF0000"/>
            </a:solidFill>
            <a:prstDash val="solid"/>
            <a:round/>
            <a:headEnd type="none" w="sm" len="sm"/>
            <a:tailEnd type="none" w="sm" len="sm"/>
          </a:ln>
        </p:spPr>
      </p:pic>
      <p:sp>
        <p:nvSpPr>
          <p:cNvPr id="1161" name="Google Shape;1161;p90"/>
          <p:cNvSpPr txBox="1"/>
          <p:nvPr/>
        </p:nvSpPr>
        <p:spPr>
          <a:xfrm>
            <a:off x="157700" y="1474475"/>
            <a:ext cx="9144000" cy="477023"/>
          </a:xfrm>
          <a:prstGeom prst="rect">
            <a:avLst/>
          </a:prstGeom>
          <a:noFill/>
          <a:ln>
            <a:noFill/>
          </a:ln>
        </p:spPr>
        <p:txBody>
          <a:bodyPr spcFirstLastPara="1" wrap="square" lIns="91425" tIns="91425" rIns="91425" bIns="91425" anchor="t" anchorCtr="0">
            <a:spAutoFit/>
          </a:bodyPr>
          <a:lstStyle/>
          <a:p>
            <a:pPr lvl="0"/>
            <a:r>
              <a:rPr lang="en-GB" sz="1900" dirty="0">
                <a:solidFill>
                  <a:schemeClr val="dk1"/>
                </a:solidFill>
                <a:latin typeface="Calibri"/>
                <a:ea typeface="Calibri"/>
                <a:cs typeface="Calibri"/>
                <a:sym typeface="Calibri"/>
              </a:rPr>
              <a:t>The Cherenkov angle </a:t>
            </a:r>
            <a:r>
              <a:rPr lang="en-GB" sz="1900" b="1" dirty="0">
                <a:solidFill>
                  <a:schemeClr val="dk1"/>
                </a:solidFill>
                <a:latin typeface="Calibri"/>
                <a:ea typeface="Calibri"/>
                <a:cs typeface="Calibri"/>
                <a:sym typeface="Calibri"/>
              </a:rPr>
              <a:t>⟨</a:t>
            </a:r>
            <a:r>
              <a:rPr lang="el-GR" sz="1900" b="1" i="1" dirty="0">
                <a:solidFill>
                  <a:schemeClr val="dk1"/>
                </a:solidFill>
                <a:latin typeface="Noto Sans Symbols"/>
                <a:ea typeface="Noto Sans Symbols"/>
                <a:cs typeface="Noto Sans Symbols"/>
                <a:sym typeface="Noto Sans Symbols"/>
              </a:rPr>
              <a:t>θ</a:t>
            </a:r>
            <a:r>
              <a:rPr lang="en-GB" sz="1900" b="1" i="1" baseline="-25000" dirty="0">
                <a:solidFill>
                  <a:schemeClr val="dk1"/>
                </a:solidFill>
                <a:latin typeface="Calibri"/>
                <a:ea typeface="Calibri"/>
                <a:cs typeface="Calibri"/>
                <a:sym typeface="Calibri"/>
              </a:rPr>
              <a:t>c</a:t>
            </a:r>
            <a:r>
              <a:rPr lang="en-GB" sz="1900" b="1" dirty="0">
                <a:solidFill>
                  <a:schemeClr val="dk1"/>
                </a:solidFill>
                <a:latin typeface="Calibri"/>
                <a:ea typeface="Calibri"/>
                <a:cs typeface="Calibri"/>
                <a:sym typeface="Calibri"/>
              </a:rPr>
              <a:t>⟩ </a:t>
            </a:r>
            <a:r>
              <a:rPr lang="en-GB" sz="1900" dirty="0">
                <a:solidFill>
                  <a:schemeClr val="dk1"/>
                </a:solidFill>
                <a:latin typeface="Calibri"/>
                <a:ea typeface="Calibri"/>
                <a:cs typeface="Calibri"/>
                <a:sym typeface="Calibri"/>
              </a:rPr>
              <a:t>of the track is provided by the weighted average of </a:t>
            </a:r>
            <a:r>
              <a:rPr lang="el-GR" sz="1900" b="1" dirty="0" err="1">
                <a:solidFill>
                  <a:schemeClr val="dk1"/>
                </a:solidFill>
                <a:latin typeface="Noto Sans Symbols"/>
                <a:ea typeface="Noto Sans Symbols"/>
                <a:cs typeface="Noto Sans Symbols"/>
                <a:sym typeface="Noto Sans Symbols"/>
              </a:rPr>
              <a:t>η</a:t>
            </a:r>
            <a:r>
              <a:rPr lang="en-GB" sz="1900" b="1" baseline="-25000" dirty="0">
                <a:solidFill>
                  <a:schemeClr val="dk1"/>
                </a:solidFill>
                <a:latin typeface="Calibri"/>
                <a:ea typeface="Calibri"/>
                <a:cs typeface="Calibri"/>
                <a:sym typeface="Calibri"/>
              </a:rPr>
              <a:t>c, selected, track</a:t>
            </a:r>
          </a:p>
        </p:txBody>
      </p:sp>
      <p:grpSp>
        <p:nvGrpSpPr>
          <p:cNvPr id="4" name="Group 3">
            <a:extLst>
              <a:ext uri="{FF2B5EF4-FFF2-40B4-BE49-F238E27FC236}">
                <a16:creationId xmlns:a16="http://schemas.microsoft.com/office/drawing/2014/main" id="{6A2FF190-897A-AFD5-3DF2-0C9CCC1ED8F4}"/>
              </a:ext>
            </a:extLst>
          </p:cNvPr>
          <p:cNvGrpSpPr/>
          <p:nvPr/>
        </p:nvGrpSpPr>
        <p:grpSpPr>
          <a:xfrm>
            <a:off x="4105109" y="3845042"/>
            <a:ext cx="10393181" cy="658735"/>
            <a:chOff x="4142055" y="3854644"/>
            <a:chExt cx="10393181" cy="658735"/>
          </a:xfrm>
        </p:grpSpPr>
        <p:sp>
          <p:nvSpPr>
            <p:cNvPr id="1158" name="Google Shape;1158;p90"/>
            <p:cNvSpPr txBox="1"/>
            <p:nvPr/>
          </p:nvSpPr>
          <p:spPr>
            <a:xfrm>
              <a:off x="4142055" y="3937806"/>
              <a:ext cx="10393181" cy="492412"/>
            </a:xfrm>
            <a:prstGeom prst="rect">
              <a:avLst/>
            </a:prstGeom>
            <a:noFill/>
            <a:ln>
              <a:noFill/>
            </a:ln>
          </p:spPr>
          <p:txBody>
            <a:bodyPr spcFirstLastPara="1" wrap="square" lIns="91425" tIns="91425" rIns="91425" bIns="91425" anchor="t" anchorCtr="0">
              <a:spAutoFit/>
            </a:bodyPr>
            <a:lstStyle/>
            <a:p>
              <a:pPr marL="457200" lvl="0" indent="0" algn="l" rtl="0">
                <a:spcBef>
                  <a:spcPts val="0"/>
                </a:spcBef>
                <a:spcAft>
                  <a:spcPts val="0"/>
                </a:spcAft>
                <a:buNone/>
              </a:pPr>
              <a:r>
                <a:rPr lang="en-GB" sz="1800" dirty="0">
                  <a:solidFill>
                    <a:schemeClr val="dk1"/>
                  </a:solidFill>
                  <a:latin typeface="Calibri"/>
                  <a:ea typeface="Calibri"/>
                  <a:cs typeface="Calibri"/>
                  <a:sym typeface="Calibri"/>
                </a:rPr>
                <a:t>     </a:t>
              </a:r>
              <a:r>
                <a:rPr lang="en-GB" sz="2000" dirty="0">
                  <a:solidFill>
                    <a:schemeClr val="dk1"/>
                  </a:solidFill>
                  <a:latin typeface="Calibri"/>
                  <a:ea typeface="Calibri"/>
                  <a:cs typeface="Calibri"/>
                  <a:sym typeface="Calibri"/>
                </a:rPr>
                <a:t>is the weight for the photon </a:t>
              </a:r>
              <a:r>
                <a:rPr lang="en-GB" sz="2000" i="1" dirty="0" err="1">
                  <a:solidFill>
                    <a:schemeClr val="dk1"/>
                  </a:solidFill>
                  <a:latin typeface="Calibri"/>
                  <a:ea typeface="Calibri"/>
                  <a:cs typeface="Calibri"/>
                  <a:sym typeface="Calibri"/>
                </a:rPr>
                <a:t>i</a:t>
              </a:r>
              <a:r>
                <a:rPr lang="en-GB" sz="2000" dirty="0">
                  <a:solidFill>
                    <a:schemeClr val="dk1"/>
                  </a:solidFill>
                  <a:latin typeface="Calibri"/>
                  <a:ea typeface="Calibri"/>
                  <a:cs typeface="Calibri"/>
                  <a:sym typeface="Calibri"/>
                </a:rPr>
                <a:t> in bin k</a:t>
              </a:r>
              <a:endParaRPr sz="1800" dirty="0">
                <a:solidFill>
                  <a:schemeClr val="dk1"/>
                </a:solidFill>
                <a:latin typeface="Calibri"/>
                <a:ea typeface="Calibri"/>
                <a:cs typeface="Calibri"/>
                <a:sym typeface="Calibri"/>
              </a:endParaRPr>
            </a:p>
          </p:txBody>
        </p:sp>
        <p:pic>
          <p:nvPicPr>
            <p:cNvPr id="1162" name="Google Shape;1162;p90"/>
            <p:cNvPicPr preferRelativeResize="0"/>
            <p:nvPr/>
          </p:nvPicPr>
          <p:blipFill rotWithShape="1">
            <a:blip r:embed="rId8">
              <a:alphaModFix/>
            </a:blip>
            <a:srcRect l="77159"/>
            <a:stretch/>
          </p:blipFill>
          <p:spPr>
            <a:xfrm>
              <a:off x="4335226" y="3854644"/>
              <a:ext cx="547440" cy="658735"/>
            </a:xfrm>
            <a:prstGeom prst="rect">
              <a:avLst/>
            </a:prstGeom>
            <a:noFill/>
            <a:ln>
              <a:noFill/>
            </a:ln>
          </p:spPr>
        </p:pic>
      </p:grpSp>
      <p:sp>
        <p:nvSpPr>
          <p:cNvPr id="1163" name="Google Shape;1163;p90"/>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46</a:t>
            </a:fld>
            <a:endParaRPr sz="1200" b="0" i="0" u="none" strike="noStrike" cap="none">
              <a:solidFill>
                <a:srgbClr val="898989"/>
              </a:solidFill>
              <a:latin typeface="Arial"/>
              <a:ea typeface="Arial"/>
              <a:cs typeface="Arial"/>
              <a:sym typeface="Arial"/>
            </a:endParaRPr>
          </a:p>
        </p:txBody>
      </p:sp>
      <p:sp>
        <p:nvSpPr>
          <p:cNvPr id="1164" name="Google Shape;1164;p90"/>
          <p:cNvSpPr txBox="1"/>
          <p:nvPr/>
        </p:nvSpPr>
        <p:spPr>
          <a:xfrm>
            <a:off x="885000" y="665625"/>
            <a:ext cx="7420800" cy="677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3200" b="1" dirty="0">
                <a:solidFill>
                  <a:schemeClr val="dk1"/>
                </a:solidFill>
                <a:latin typeface="Calibri"/>
                <a:ea typeface="Calibri"/>
                <a:cs typeface="Calibri"/>
                <a:sym typeface="Calibri"/>
              </a:rPr>
              <a:t>HTM workflow 3/3</a:t>
            </a:r>
            <a:endParaRPr sz="3200" b="1" dirty="0">
              <a:solidFill>
                <a:schemeClr val="dk1"/>
              </a:solidFill>
              <a:latin typeface="Calibri"/>
              <a:ea typeface="Calibri"/>
              <a:cs typeface="Calibri"/>
              <a:sym typeface="Calibri"/>
            </a:endParaRPr>
          </a:p>
        </p:txBody>
      </p:sp>
      <p:sp>
        <p:nvSpPr>
          <p:cNvPr id="1165" name="Google Shape;1165;p90"/>
          <p:cNvSpPr/>
          <p:nvPr/>
        </p:nvSpPr>
        <p:spPr>
          <a:xfrm>
            <a:off x="701578" y="3198700"/>
            <a:ext cx="1374872" cy="487475"/>
          </a:xfrm>
          <a:prstGeom prst="rect">
            <a:avLst/>
          </a:prstGeom>
          <a:noFill/>
          <a:ln w="3810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3" name="TextBox 2">
            <a:extLst>
              <a:ext uri="{FF2B5EF4-FFF2-40B4-BE49-F238E27FC236}">
                <a16:creationId xmlns:a16="http://schemas.microsoft.com/office/drawing/2014/main" id="{E34C8AAE-EF8F-E75D-AB7A-BC6A671F481F}"/>
              </a:ext>
            </a:extLst>
          </p:cNvPr>
          <p:cNvSpPr txBox="1"/>
          <p:nvPr/>
        </p:nvSpPr>
        <p:spPr>
          <a:xfrm>
            <a:off x="285199" y="1937476"/>
            <a:ext cx="6205247" cy="384721"/>
          </a:xfrm>
          <a:prstGeom prst="rect">
            <a:avLst/>
          </a:prstGeom>
          <a:noFill/>
        </p:spPr>
        <p:txBody>
          <a:bodyPr wrap="square">
            <a:spAutoFit/>
          </a:bodyPr>
          <a:lstStyle/>
          <a:p>
            <a:pPr marL="0" lvl="0" indent="0" algn="l" rtl="0">
              <a:spcBef>
                <a:spcPts val="0"/>
              </a:spcBef>
              <a:spcAft>
                <a:spcPts val="0"/>
              </a:spcAft>
              <a:buNone/>
            </a:pPr>
            <a:r>
              <a:rPr lang="en-US" sz="1900" b="1" dirty="0">
                <a:solidFill>
                  <a:schemeClr val="dk1"/>
                </a:solidFill>
                <a:latin typeface="Calibri"/>
                <a:ea typeface="Calibri"/>
                <a:cs typeface="Calibri"/>
                <a:sym typeface="Calibri"/>
              </a:rPr>
              <a:t>→  ⟨</a:t>
            </a:r>
            <a:r>
              <a:rPr lang="en-US" sz="1900" b="1" i="1" dirty="0" err="1">
                <a:solidFill>
                  <a:schemeClr val="dk1"/>
                </a:solidFill>
                <a:latin typeface="Noto Sans Symbols"/>
                <a:ea typeface="Noto Sans Symbols"/>
                <a:cs typeface="Noto Sans Symbols"/>
                <a:sym typeface="Noto Sans Symbols"/>
              </a:rPr>
              <a:t>θ</a:t>
            </a:r>
            <a:r>
              <a:rPr lang="en-US" sz="1900" b="1" i="1" baseline="-25000" dirty="0" err="1">
                <a:solidFill>
                  <a:schemeClr val="dk1"/>
                </a:solidFill>
                <a:latin typeface="Calibri"/>
                <a:ea typeface="Calibri"/>
                <a:cs typeface="Calibri"/>
                <a:sym typeface="Calibri"/>
              </a:rPr>
              <a:t>c</a:t>
            </a:r>
            <a:r>
              <a:rPr lang="en-US" sz="1900" b="1" dirty="0">
                <a:solidFill>
                  <a:schemeClr val="dk1"/>
                </a:solidFill>
                <a:latin typeface="Calibri"/>
                <a:ea typeface="Calibri"/>
                <a:cs typeface="Calibri"/>
                <a:sym typeface="Calibri"/>
              </a:rPr>
              <a:t>⟩</a:t>
            </a:r>
            <a:r>
              <a:rPr lang="en-US" sz="1900" b="1" i="1" dirty="0">
                <a:solidFill>
                  <a:schemeClr val="dk1"/>
                </a:solidFill>
                <a:latin typeface="Calibri"/>
                <a:ea typeface="Calibri"/>
                <a:cs typeface="Calibri"/>
                <a:sym typeface="Calibri"/>
              </a:rPr>
              <a:t> </a:t>
            </a:r>
            <a:r>
              <a:rPr lang="en-US" sz="1900" b="1" i="1" baseline="-25000" dirty="0">
                <a:solidFill>
                  <a:schemeClr val="dk1"/>
                </a:solidFill>
                <a:latin typeface="Calibri"/>
                <a:ea typeface="Calibri"/>
                <a:cs typeface="Calibri"/>
                <a:sym typeface="Calibri"/>
              </a:rPr>
              <a:t> </a:t>
            </a:r>
            <a:r>
              <a:rPr lang="en-US" sz="1900" b="1" dirty="0">
                <a:solidFill>
                  <a:schemeClr val="dk1"/>
                </a:solidFill>
                <a:latin typeface="Calibri"/>
                <a:ea typeface="Calibri"/>
                <a:cs typeface="Calibri"/>
                <a:sym typeface="Calibri"/>
              </a:rPr>
              <a:t>is the ring average of the Hough selected photons</a:t>
            </a:r>
            <a:endParaRPr lang="en-US" sz="1900" b="1" dirty="0"/>
          </a:p>
        </p:txBody>
      </p:sp>
    </p:spTree>
    <p:extLst>
      <p:ext uri="{BB962C8B-B14F-4D97-AF65-F5344CB8AC3E}">
        <p14:creationId xmlns:p14="http://schemas.microsoft.com/office/powerpoint/2010/main" val="3077153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5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6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6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5" grpId="0" animBg="1"/>
      <p:bldP spid="3" grpId="0"/>
    </p:bldLst>
  </p:timing>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Shape 1169"/>
        <p:cNvGrpSpPr/>
        <p:nvPr/>
      </p:nvGrpSpPr>
      <p:grpSpPr>
        <a:xfrm>
          <a:off x="0" y="0"/>
          <a:ext cx="0" cy="0"/>
          <a:chOff x="0" y="0"/>
          <a:chExt cx="0" cy="0"/>
        </a:xfrm>
      </p:grpSpPr>
      <p:sp>
        <p:nvSpPr>
          <p:cNvPr id="1170" name="Google Shape;1170;p91"/>
          <p:cNvSpPr txBox="1"/>
          <p:nvPr/>
        </p:nvSpPr>
        <p:spPr>
          <a:xfrm>
            <a:off x="0" y="0"/>
            <a:ext cx="9144000" cy="1077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3200">
                <a:solidFill>
                  <a:srgbClr val="FF0000"/>
                </a:solidFill>
                <a:latin typeface="Calibri"/>
                <a:ea typeface="Calibri"/>
                <a:cs typeface="Calibri"/>
                <a:sym typeface="Calibri"/>
              </a:rPr>
              <a:t>Current PID algorithm in the HMPID</a:t>
            </a:r>
            <a:endParaRPr>
              <a:solidFill>
                <a:schemeClr val="dk1"/>
              </a:solidFill>
            </a:endParaRPr>
          </a:p>
          <a:p>
            <a:pPr marL="0" marR="0" lvl="0" indent="0" algn="ctr" rtl="0">
              <a:lnSpc>
                <a:spcPct val="100000"/>
              </a:lnSpc>
              <a:spcBef>
                <a:spcPts val="0"/>
              </a:spcBef>
              <a:spcAft>
                <a:spcPts val="0"/>
              </a:spcAft>
              <a:buClr>
                <a:srgbClr val="000000"/>
              </a:buClr>
              <a:buSzPts val="3200"/>
              <a:buFont typeface="Arial"/>
              <a:buNone/>
            </a:pPr>
            <a:endParaRPr sz="3200">
              <a:solidFill>
                <a:srgbClr val="FF0000"/>
              </a:solidFill>
              <a:latin typeface="Calibri"/>
              <a:ea typeface="Calibri"/>
              <a:cs typeface="Calibri"/>
              <a:sym typeface="Calibri"/>
            </a:endParaRPr>
          </a:p>
        </p:txBody>
      </p:sp>
      <p:cxnSp>
        <p:nvCxnSpPr>
          <p:cNvPr id="1171" name="Google Shape;1171;p91"/>
          <p:cNvCxnSpPr/>
          <p:nvPr/>
        </p:nvCxnSpPr>
        <p:spPr>
          <a:xfrm>
            <a:off x="457200" y="609600"/>
            <a:ext cx="7848600" cy="0"/>
          </a:xfrm>
          <a:prstGeom prst="straightConnector1">
            <a:avLst/>
          </a:prstGeom>
          <a:noFill/>
          <a:ln w="44450" cap="flat" cmpd="sng">
            <a:solidFill>
              <a:srgbClr val="FF0000"/>
            </a:solidFill>
            <a:prstDash val="solid"/>
            <a:round/>
            <a:headEnd type="none" w="sm" len="sm"/>
            <a:tailEnd type="none" w="sm" len="sm"/>
          </a:ln>
        </p:spPr>
      </p:cxnSp>
      <p:pic>
        <p:nvPicPr>
          <p:cNvPr id="1172" name="Google Shape;1172;p91"/>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1173" name="Google Shape;1173;p91"/>
          <p:cNvSpPr txBox="1"/>
          <p:nvPr/>
        </p:nvSpPr>
        <p:spPr>
          <a:xfrm>
            <a:off x="1066800" y="767242"/>
            <a:ext cx="6324600" cy="3078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74" name="Google Shape;1174;p91"/>
          <p:cNvSpPr txBox="1"/>
          <p:nvPr/>
        </p:nvSpPr>
        <p:spPr>
          <a:xfrm>
            <a:off x="0" y="0"/>
            <a:ext cx="30000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75" name="Google Shape;1175;p91"/>
          <p:cNvSpPr txBox="1"/>
          <p:nvPr/>
        </p:nvSpPr>
        <p:spPr>
          <a:xfrm>
            <a:off x="0" y="0"/>
            <a:ext cx="30000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76" name="Google Shape;1176;p91"/>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47</a:t>
            </a:fld>
            <a:endParaRPr sz="1200" b="0" i="0" u="none" strike="noStrike" cap="none">
              <a:solidFill>
                <a:srgbClr val="898989"/>
              </a:solidFill>
              <a:latin typeface="Arial"/>
              <a:ea typeface="Arial"/>
              <a:cs typeface="Arial"/>
              <a:sym typeface="Arial"/>
            </a:endParaRPr>
          </a:p>
        </p:txBody>
      </p:sp>
      <p:sp>
        <p:nvSpPr>
          <p:cNvPr id="1177" name="Google Shape;1177;p91"/>
          <p:cNvSpPr txBox="1"/>
          <p:nvPr/>
        </p:nvSpPr>
        <p:spPr>
          <a:xfrm>
            <a:off x="457200" y="1138127"/>
            <a:ext cx="32547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1800">
              <a:latin typeface="Calibri"/>
              <a:ea typeface="Calibri"/>
              <a:cs typeface="Calibri"/>
              <a:sym typeface="Calibri"/>
            </a:endParaRPr>
          </a:p>
        </p:txBody>
      </p:sp>
      <p:sp>
        <p:nvSpPr>
          <p:cNvPr id="1178" name="Google Shape;1178;p91"/>
          <p:cNvSpPr txBox="1"/>
          <p:nvPr/>
        </p:nvSpPr>
        <p:spPr>
          <a:xfrm>
            <a:off x="658700" y="2867225"/>
            <a:ext cx="7543800" cy="1723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3600" u="sng">
                <a:solidFill>
                  <a:schemeClr val="dk1"/>
                </a:solidFill>
                <a:latin typeface="Calibri"/>
                <a:ea typeface="Calibri"/>
                <a:cs typeface="Calibri"/>
                <a:sym typeface="Calibri"/>
              </a:rPr>
              <a:t>Current PID algorithm in the HMPID : </a:t>
            </a:r>
            <a:endParaRPr sz="3600" u="sng">
              <a:solidFill>
                <a:schemeClr val="dk1"/>
              </a:solidFill>
              <a:latin typeface="Calibri"/>
              <a:ea typeface="Calibri"/>
              <a:cs typeface="Calibri"/>
              <a:sym typeface="Calibri"/>
            </a:endParaRPr>
          </a:p>
          <a:p>
            <a:pPr marL="0" lvl="0" indent="0" algn="ctr" rtl="0">
              <a:spcBef>
                <a:spcPts val="0"/>
              </a:spcBef>
              <a:spcAft>
                <a:spcPts val="0"/>
              </a:spcAft>
              <a:buNone/>
            </a:pPr>
            <a:r>
              <a:rPr lang="en-GB" sz="3200">
                <a:solidFill>
                  <a:schemeClr val="dk1"/>
                </a:solidFill>
                <a:latin typeface="Calibri"/>
                <a:ea typeface="Calibri"/>
                <a:cs typeface="Calibri"/>
                <a:sym typeface="Calibri"/>
              </a:rPr>
              <a:t>Single photon and ring-average Cherenkov photon distributions</a:t>
            </a:r>
            <a:endParaRPr sz="34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9704284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1182"/>
        <p:cNvGrpSpPr/>
        <p:nvPr/>
      </p:nvGrpSpPr>
      <p:grpSpPr>
        <a:xfrm>
          <a:off x="0" y="0"/>
          <a:ext cx="0" cy="0"/>
          <a:chOff x="0" y="0"/>
          <a:chExt cx="0" cy="0"/>
        </a:xfrm>
      </p:grpSpPr>
      <p:pic>
        <p:nvPicPr>
          <p:cNvPr id="1183" name="Google Shape;1183;p92"/>
          <p:cNvPicPr preferRelativeResize="0"/>
          <p:nvPr/>
        </p:nvPicPr>
        <p:blipFill rotWithShape="1">
          <a:blip r:embed="rId3">
            <a:alphaModFix/>
          </a:blip>
          <a:srcRect/>
          <a:stretch/>
        </p:blipFill>
        <p:spPr>
          <a:xfrm>
            <a:off x="8001000" y="-49125"/>
            <a:ext cx="1089025" cy="957263"/>
          </a:xfrm>
          <a:prstGeom prst="rect">
            <a:avLst/>
          </a:prstGeom>
          <a:noFill/>
          <a:ln>
            <a:noFill/>
          </a:ln>
        </p:spPr>
      </p:pic>
      <p:sp>
        <p:nvSpPr>
          <p:cNvPr id="1184" name="Google Shape;1184;p92"/>
          <p:cNvSpPr txBox="1">
            <a:spLocks noGrp="1"/>
          </p:cNvSpPr>
          <p:nvPr>
            <p:ph type="sldNum" idx="12"/>
          </p:nvPr>
        </p:nvSpPr>
        <p:spPr>
          <a:xfrm>
            <a:off x="6553200" y="6307225"/>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48</a:t>
            </a:fld>
            <a:endParaRPr sz="1200" b="0" i="0" u="none" strike="noStrike" cap="none">
              <a:solidFill>
                <a:srgbClr val="898989"/>
              </a:solidFill>
              <a:latin typeface="Arial"/>
              <a:ea typeface="Arial"/>
              <a:cs typeface="Arial"/>
              <a:sym typeface="Arial"/>
            </a:endParaRPr>
          </a:p>
        </p:txBody>
      </p:sp>
      <p:sp>
        <p:nvSpPr>
          <p:cNvPr id="1185" name="Google Shape;1185;p92"/>
          <p:cNvSpPr txBox="1"/>
          <p:nvPr/>
        </p:nvSpPr>
        <p:spPr>
          <a:xfrm>
            <a:off x="885000" y="692700"/>
            <a:ext cx="8098800" cy="677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3200" b="1" dirty="0">
                <a:solidFill>
                  <a:schemeClr val="dk1"/>
                </a:solidFill>
                <a:latin typeface="Calibri"/>
                <a:ea typeface="Calibri"/>
                <a:cs typeface="Calibri"/>
                <a:sym typeface="Calibri"/>
              </a:rPr>
              <a:t>Single photon and ring-average distributions</a:t>
            </a:r>
            <a:endParaRPr sz="3200" b="1" dirty="0">
              <a:solidFill>
                <a:schemeClr val="dk1"/>
              </a:solidFill>
              <a:latin typeface="Calibri"/>
              <a:ea typeface="Calibri"/>
              <a:cs typeface="Calibri"/>
              <a:sym typeface="Calibri"/>
            </a:endParaRPr>
          </a:p>
        </p:txBody>
      </p:sp>
      <p:sp>
        <p:nvSpPr>
          <p:cNvPr id="1186" name="Google Shape;1186;p92"/>
          <p:cNvSpPr/>
          <p:nvPr/>
        </p:nvSpPr>
        <p:spPr>
          <a:xfrm>
            <a:off x="5257300" y="2298750"/>
            <a:ext cx="108600" cy="84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pic>
        <p:nvPicPr>
          <p:cNvPr id="1187" name="Google Shape;1187;p92"/>
          <p:cNvPicPr preferRelativeResize="0"/>
          <p:nvPr/>
        </p:nvPicPr>
        <p:blipFill>
          <a:blip r:embed="rId4">
            <a:alphaModFix/>
          </a:blip>
          <a:stretch>
            <a:fillRect/>
          </a:stretch>
        </p:blipFill>
        <p:spPr>
          <a:xfrm>
            <a:off x="903050" y="1394389"/>
            <a:ext cx="3892107" cy="2745516"/>
          </a:xfrm>
          <a:prstGeom prst="rect">
            <a:avLst/>
          </a:prstGeom>
          <a:noFill/>
          <a:ln>
            <a:noFill/>
          </a:ln>
        </p:spPr>
      </p:pic>
      <p:pic>
        <p:nvPicPr>
          <p:cNvPr id="1188" name="Google Shape;1188;p92"/>
          <p:cNvPicPr preferRelativeResize="0"/>
          <p:nvPr/>
        </p:nvPicPr>
        <p:blipFill>
          <a:blip r:embed="rId5">
            <a:alphaModFix/>
          </a:blip>
          <a:stretch>
            <a:fillRect/>
          </a:stretch>
        </p:blipFill>
        <p:spPr>
          <a:xfrm>
            <a:off x="4974377" y="1370550"/>
            <a:ext cx="3636223" cy="2793200"/>
          </a:xfrm>
          <a:prstGeom prst="rect">
            <a:avLst/>
          </a:prstGeom>
          <a:noFill/>
          <a:ln>
            <a:noFill/>
          </a:ln>
        </p:spPr>
      </p:pic>
      <p:sp>
        <p:nvSpPr>
          <p:cNvPr id="1189" name="Google Shape;1189;p92"/>
          <p:cNvSpPr txBox="1"/>
          <p:nvPr/>
        </p:nvSpPr>
        <p:spPr>
          <a:xfrm>
            <a:off x="5454002" y="4002400"/>
            <a:ext cx="3402900" cy="708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700" i="1">
                <a:solidFill>
                  <a:schemeClr val="dk1"/>
                </a:solidFill>
                <a:latin typeface="Calibri"/>
                <a:ea typeface="Calibri"/>
                <a:cs typeface="Calibri"/>
                <a:sym typeface="Calibri"/>
              </a:rPr>
              <a:t>Ring average / Track Cherenkov angle distribution</a:t>
            </a:r>
            <a:endParaRPr sz="1200" i="1"/>
          </a:p>
        </p:txBody>
      </p:sp>
      <p:sp>
        <p:nvSpPr>
          <p:cNvPr id="1190" name="Google Shape;1190;p92"/>
          <p:cNvSpPr txBox="1"/>
          <p:nvPr/>
        </p:nvSpPr>
        <p:spPr>
          <a:xfrm>
            <a:off x="1001725" y="1473500"/>
            <a:ext cx="3000000" cy="677100"/>
          </a:xfrm>
          <a:prstGeom prst="rect">
            <a:avLst/>
          </a:prstGeom>
          <a:noFill/>
          <a:ln>
            <a:noFill/>
          </a:ln>
        </p:spPr>
        <p:txBody>
          <a:bodyPr spcFirstLastPara="1" wrap="square" lIns="91425" tIns="91425" rIns="91425" bIns="91425" anchor="t" anchorCtr="0">
            <a:spAutoFit/>
          </a:bodyPr>
          <a:lstStyle/>
          <a:p>
            <a:pPr marL="457200" lvl="0" indent="0" algn="l" rtl="0">
              <a:spcBef>
                <a:spcPts val="0"/>
              </a:spcBef>
              <a:spcAft>
                <a:spcPts val="0"/>
              </a:spcAft>
              <a:buNone/>
            </a:pPr>
            <a:r>
              <a:rPr lang="en-GB" sz="3200" i="1">
                <a:solidFill>
                  <a:schemeClr val="dk1"/>
                </a:solidFill>
                <a:latin typeface="Noto Sans Symbols"/>
                <a:ea typeface="Noto Sans Symbols"/>
                <a:cs typeface="Noto Sans Symbols"/>
                <a:sym typeface="Noto Sans Symbols"/>
              </a:rPr>
              <a:t>η</a:t>
            </a:r>
            <a:r>
              <a:rPr lang="en-GB" sz="3200" i="1" baseline="-25000">
                <a:solidFill>
                  <a:schemeClr val="dk1"/>
                </a:solidFill>
                <a:latin typeface="Calibri"/>
                <a:ea typeface="Calibri"/>
                <a:cs typeface="Calibri"/>
                <a:sym typeface="Calibri"/>
              </a:rPr>
              <a:t>c</a:t>
            </a:r>
            <a:endParaRPr sz="2700"/>
          </a:p>
        </p:txBody>
      </p:sp>
      <p:sp>
        <p:nvSpPr>
          <p:cNvPr id="1191" name="Google Shape;1191;p92"/>
          <p:cNvSpPr txBox="1"/>
          <p:nvPr/>
        </p:nvSpPr>
        <p:spPr>
          <a:xfrm>
            <a:off x="0" y="0"/>
            <a:ext cx="9144000" cy="723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a:solidFill>
                  <a:srgbClr val="FF0000"/>
                </a:solidFill>
                <a:latin typeface="Calibri"/>
                <a:ea typeface="Calibri"/>
                <a:cs typeface="Calibri"/>
                <a:sym typeface="Calibri"/>
              </a:rPr>
              <a:t>Current PID algorithm in the HMPID</a:t>
            </a:r>
            <a:endParaRPr sz="700">
              <a:solidFill>
                <a:schemeClr val="dk1"/>
              </a:solidFill>
            </a:endParaRPr>
          </a:p>
          <a:p>
            <a:pPr marL="0" lvl="0" indent="0" algn="ctr" rtl="0">
              <a:spcBef>
                <a:spcPts val="0"/>
              </a:spcBef>
              <a:spcAft>
                <a:spcPts val="0"/>
              </a:spcAft>
              <a:buClr>
                <a:schemeClr val="dk1"/>
              </a:buClr>
              <a:buSzPts val="1100"/>
              <a:buFont typeface="Arial"/>
              <a:buNone/>
            </a:pPr>
            <a:r>
              <a:rPr lang="en-GB" sz="1600">
                <a:solidFill>
                  <a:schemeClr val="dk1"/>
                </a:solidFill>
                <a:latin typeface="Calibri"/>
                <a:ea typeface="Calibri"/>
                <a:cs typeface="Calibri"/>
                <a:sym typeface="Calibri"/>
              </a:rPr>
              <a:t>Hough Transform Method </a:t>
            </a:r>
            <a:endParaRPr sz="3200">
              <a:solidFill>
                <a:srgbClr val="FF0000"/>
              </a:solidFill>
              <a:latin typeface="Calibri"/>
              <a:ea typeface="Calibri"/>
              <a:cs typeface="Calibri"/>
              <a:sym typeface="Calibri"/>
            </a:endParaRPr>
          </a:p>
        </p:txBody>
      </p:sp>
      <p:cxnSp>
        <p:nvCxnSpPr>
          <p:cNvPr id="1192" name="Google Shape;1192;p92"/>
          <p:cNvCxnSpPr/>
          <p:nvPr/>
        </p:nvCxnSpPr>
        <p:spPr>
          <a:xfrm>
            <a:off x="285200" y="752700"/>
            <a:ext cx="7848600" cy="0"/>
          </a:xfrm>
          <a:prstGeom prst="straightConnector1">
            <a:avLst/>
          </a:prstGeom>
          <a:noFill/>
          <a:ln w="44450" cap="flat" cmpd="sng">
            <a:solidFill>
              <a:srgbClr val="FF0000"/>
            </a:solidFill>
            <a:prstDash val="solid"/>
            <a:round/>
            <a:headEnd type="none" w="sm" len="sm"/>
            <a:tailEnd type="none" w="sm" len="sm"/>
          </a:ln>
        </p:spPr>
      </p:cxnSp>
      <p:sp>
        <p:nvSpPr>
          <p:cNvPr id="1193" name="Google Shape;1193;p92"/>
          <p:cNvSpPr txBox="1"/>
          <p:nvPr/>
        </p:nvSpPr>
        <p:spPr>
          <a:xfrm>
            <a:off x="4974363" y="1527350"/>
            <a:ext cx="3000000" cy="600300"/>
          </a:xfrm>
          <a:prstGeom prst="rect">
            <a:avLst/>
          </a:prstGeom>
          <a:noFill/>
          <a:ln>
            <a:noFill/>
          </a:ln>
        </p:spPr>
        <p:txBody>
          <a:bodyPr spcFirstLastPara="1" wrap="square" lIns="91425" tIns="91425" rIns="91425" bIns="91425" anchor="t" anchorCtr="0">
            <a:spAutoFit/>
          </a:bodyPr>
          <a:lstStyle/>
          <a:p>
            <a:pPr marL="457200" lvl="0" indent="0" algn="l" rtl="0">
              <a:spcBef>
                <a:spcPts val="0"/>
              </a:spcBef>
              <a:spcAft>
                <a:spcPts val="0"/>
              </a:spcAft>
              <a:buNone/>
            </a:pPr>
            <a:r>
              <a:rPr lang="en-GB" sz="2700" i="1" dirty="0">
                <a:solidFill>
                  <a:schemeClr val="dk1"/>
                </a:solidFill>
                <a:latin typeface="Noto Sans Symbols"/>
                <a:ea typeface="Noto Sans Symbols"/>
                <a:cs typeface="Noto Sans Symbols"/>
                <a:sym typeface="Noto Sans Symbols"/>
              </a:rPr>
              <a:t>θ</a:t>
            </a:r>
            <a:r>
              <a:rPr lang="en-GB" sz="2700" i="1" baseline="-25000" dirty="0">
                <a:solidFill>
                  <a:schemeClr val="dk1"/>
                </a:solidFill>
                <a:latin typeface="Calibri"/>
                <a:ea typeface="Calibri"/>
                <a:cs typeface="Calibri"/>
                <a:sym typeface="Calibri"/>
              </a:rPr>
              <a:t>c</a:t>
            </a:r>
            <a:endParaRPr sz="2400" dirty="0"/>
          </a:p>
        </p:txBody>
      </p:sp>
      <p:sp>
        <p:nvSpPr>
          <p:cNvPr id="1194" name="Google Shape;1194;p92"/>
          <p:cNvSpPr txBox="1"/>
          <p:nvPr/>
        </p:nvSpPr>
        <p:spPr>
          <a:xfrm>
            <a:off x="1349100" y="4097425"/>
            <a:ext cx="3527700" cy="446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700" i="1">
                <a:solidFill>
                  <a:schemeClr val="dk1"/>
                </a:solidFill>
                <a:latin typeface="Calibri"/>
                <a:ea typeface="Calibri"/>
                <a:cs typeface="Calibri"/>
                <a:sym typeface="Calibri"/>
              </a:rPr>
              <a:t>Single Cherenkov photon distribution</a:t>
            </a:r>
            <a:endParaRPr sz="1200" i="1">
              <a:solidFill>
                <a:schemeClr val="dk1"/>
              </a:solidFill>
            </a:endParaRPr>
          </a:p>
        </p:txBody>
      </p:sp>
      <p:sp>
        <p:nvSpPr>
          <p:cNvPr id="1200" name="Google Shape;1200;p92"/>
          <p:cNvSpPr txBox="1"/>
          <p:nvPr/>
        </p:nvSpPr>
        <p:spPr>
          <a:xfrm>
            <a:off x="580200" y="4745621"/>
            <a:ext cx="7420800" cy="80018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000" dirty="0">
                <a:solidFill>
                  <a:schemeClr val="dk1"/>
                </a:solidFill>
                <a:latin typeface="Calibri"/>
                <a:ea typeface="Calibri"/>
                <a:cs typeface="Calibri"/>
                <a:sym typeface="Calibri"/>
              </a:rPr>
              <a:t>The improved standard deviation from the single-photon to the ring-average distribution can be attributed to : </a:t>
            </a:r>
            <a:endParaRPr sz="2000" b="1" dirty="0">
              <a:solidFill>
                <a:schemeClr val="dk1"/>
              </a:solidFill>
              <a:latin typeface="Calibri"/>
              <a:ea typeface="Calibri"/>
              <a:cs typeface="Calibri"/>
              <a:sym typeface="Calibri"/>
            </a:endParaRPr>
          </a:p>
        </p:txBody>
      </p:sp>
      <p:sp>
        <p:nvSpPr>
          <p:cNvPr id="1201" name="Google Shape;1201;p92"/>
          <p:cNvSpPr txBox="1"/>
          <p:nvPr/>
        </p:nvSpPr>
        <p:spPr>
          <a:xfrm>
            <a:off x="713000" y="5514950"/>
            <a:ext cx="7420800" cy="923299"/>
          </a:xfrm>
          <a:prstGeom prst="rect">
            <a:avLst/>
          </a:prstGeom>
          <a:noFill/>
          <a:ln>
            <a:noFill/>
          </a:ln>
        </p:spPr>
        <p:txBody>
          <a:bodyPr spcFirstLastPara="1" wrap="square" lIns="91425" tIns="91425" rIns="91425" bIns="91425" anchor="t" anchorCtr="0">
            <a:spAutoFit/>
          </a:bodyPr>
          <a:lstStyle/>
          <a:p>
            <a:pPr marL="457200" lvl="0" indent="-342900" algn="l" rtl="0">
              <a:spcBef>
                <a:spcPts val="0"/>
              </a:spcBef>
              <a:spcAft>
                <a:spcPts val="0"/>
              </a:spcAft>
              <a:buClr>
                <a:schemeClr val="dk1"/>
              </a:buClr>
              <a:buSzPts val="1800"/>
              <a:buFont typeface="Calibri"/>
              <a:buChar char="●"/>
            </a:pPr>
            <a:r>
              <a:rPr lang="en-GB" sz="2000" dirty="0">
                <a:solidFill>
                  <a:schemeClr val="dk1"/>
                </a:solidFill>
                <a:latin typeface="Calibri"/>
                <a:ea typeface="Calibri"/>
                <a:cs typeface="Calibri"/>
                <a:sym typeface="Calibri"/>
              </a:rPr>
              <a:t>The width of the window of the HTM; which will discard outliers </a:t>
            </a:r>
            <a:endParaRPr sz="2000" dirty="0">
              <a:solidFill>
                <a:schemeClr val="dk1"/>
              </a:solidFill>
              <a:latin typeface="Calibri"/>
              <a:ea typeface="Calibri"/>
              <a:cs typeface="Calibri"/>
              <a:sym typeface="Calibri"/>
            </a:endParaRPr>
          </a:p>
          <a:p>
            <a:pPr marL="457200" lvl="0" indent="-317500" algn="l" rtl="0">
              <a:spcBef>
                <a:spcPts val="0"/>
              </a:spcBef>
              <a:spcAft>
                <a:spcPts val="0"/>
              </a:spcAft>
              <a:buClr>
                <a:schemeClr val="dk1"/>
              </a:buClr>
              <a:buSzPts val="1400"/>
              <a:buChar char="●"/>
            </a:pPr>
            <a:r>
              <a:rPr lang="en-GB" sz="2000" dirty="0">
                <a:solidFill>
                  <a:schemeClr val="dk1"/>
                </a:solidFill>
                <a:latin typeface="Calibri"/>
                <a:ea typeface="Calibri"/>
                <a:cs typeface="Calibri"/>
                <a:sym typeface="Calibri"/>
              </a:rPr>
              <a:t>The </a:t>
            </a:r>
            <a:r>
              <a:rPr lang="en-GB" sz="2000" i="1" dirty="0">
                <a:solidFill>
                  <a:schemeClr val="dk1"/>
                </a:solidFill>
                <a:latin typeface="Noto Sans Symbols"/>
                <a:ea typeface="Noto Sans Symbols"/>
                <a:cs typeface="Noto Sans Symbols"/>
                <a:sym typeface="Noto Sans Symbols"/>
              </a:rPr>
              <a:t>θ</a:t>
            </a:r>
            <a:r>
              <a:rPr lang="en-GB" sz="2000" i="1" baseline="-25000" dirty="0">
                <a:solidFill>
                  <a:schemeClr val="dk1"/>
                </a:solidFill>
                <a:latin typeface="Calibri"/>
                <a:ea typeface="Calibri"/>
                <a:cs typeface="Calibri"/>
                <a:sym typeface="Calibri"/>
              </a:rPr>
              <a:t>c  </a:t>
            </a:r>
            <a:r>
              <a:rPr lang="en-GB" sz="2000" i="1" dirty="0">
                <a:solidFill>
                  <a:schemeClr val="dk1"/>
                </a:solidFill>
                <a:latin typeface="Calibri"/>
                <a:ea typeface="Calibri"/>
                <a:cs typeface="Calibri"/>
                <a:sym typeface="Calibri"/>
              </a:rPr>
              <a:t>being the  weighted average of the ring-selected photons</a:t>
            </a:r>
            <a:r>
              <a:rPr lang="en-GB" sz="2800" i="1" dirty="0">
                <a:solidFill>
                  <a:schemeClr val="dk1"/>
                </a:solidFill>
                <a:latin typeface="Calibri"/>
                <a:ea typeface="Calibri"/>
                <a:cs typeface="Calibri"/>
                <a:sym typeface="Calibri"/>
              </a:rPr>
              <a:t> </a:t>
            </a:r>
            <a:r>
              <a:rPr lang="en-GB" sz="2000" dirty="0">
                <a:solidFill>
                  <a:schemeClr val="dk1"/>
                </a:solidFill>
                <a:latin typeface="Calibri"/>
                <a:ea typeface="Calibri"/>
                <a:cs typeface="Calibri"/>
                <a:sym typeface="Calibri"/>
              </a:rPr>
              <a:t> </a:t>
            </a:r>
            <a:endParaRPr sz="2000" dirty="0">
              <a:solidFill>
                <a:schemeClr val="dk1"/>
              </a:solidFill>
              <a:latin typeface="Calibri"/>
              <a:ea typeface="Calibri"/>
              <a:cs typeface="Calibri"/>
              <a:sym typeface="Calibri"/>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F69956E1-3DA3-CF87-01B2-4AE3B72622A4}"/>
                  </a:ext>
                </a:extLst>
              </p:cNvPr>
              <p:cNvSpPr txBox="1"/>
              <p:nvPr/>
            </p:nvSpPr>
            <p:spPr>
              <a:xfrm>
                <a:off x="-8964" y="2050811"/>
                <a:ext cx="4885764" cy="42787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2000" i="1" smtClean="0">
                              <a:latin typeface="Cambria Math" panose="02040503050406030204" pitchFamily="18" charset="0"/>
                              <a:ea typeface="Cambria Math" panose="02040503050406030204" pitchFamily="18" charset="0"/>
                            </a:rPr>
                          </m:ctrlPr>
                        </m:sSubPr>
                        <m:e>
                          <m:r>
                            <a:rPr lang="en-GB" sz="2000" i="1">
                              <a:latin typeface="Cambria Math" panose="02040503050406030204" pitchFamily="18" charset="0"/>
                              <a:ea typeface="Cambria Math" panose="02040503050406030204" pitchFamily="18" charset="0"/>
                            </a:rPr>
                            <m:t>𝜎</m:t>
                          </m:r>
                        </m:e>
                        <m:sub>
                          <m:sSub>
                            <m:sSubPr>
                              <m:ctrlPr>
                                <a:rPr lang="en-GB" sz="1600" i="1">
                                  <a:latin typeface="Cambria Math" panose="02040503050406030204" pitchFamily="18" charset="0"/>
                                </a:rPr>
                              </m:ctrlPr>
                            </m:sSubPr>
                            <m:e>
                              <m:r>
                                <a:rPr lang="en-GB" sz="1600" i="1">
                                  <a:latin typeface="Cambria Math" panose="02040503050406030204" pitchFamily="18" charset="0"/>
                                </a:rPr>
                                <m:t>𝑠𝑖𝑛𝑔𝑙𝑒</m:t>
                              </m:r>
                              <m:r>
                                <a:rPr lang="en-GB" sz="1600" i="1">
                                  <a:latin typeface="Cambria Math" panose="02040503050406030204" pitchFamily="18" charset="0"/>
                                  <a:ea typeface="Cambria Math" panose="02040503050406030204" pitchFamily="18" charset="0"/>
                                </a:rPr>
                                <m:t>𝜃</m:t>
                              </m:r>
                            </m:e>
                            <m:sub>
                              <m:r>
                                <a:rPr lang="en-GB" sz="1600" i="1">
                                  <a:latin typeface="Cambria Math" panose="02040503050406030204" pitchFamily="18" charset="0"/>
                                  <a:ea typeface="Cambria Math" panose="02040503050406030204" pitchFamily="18" charset="0"/>
                                </a:rPr>
                                <m:t>𝐶</m:t>
                              </m:r>
                            </m:sub>
                          </m:sSub>
                        </m:sub>
                      </m:sSub>
                      <m:r>
                        <a:rPr lang="en-GB" sz="2000" i="1" dirty="0">
                          <a:latin typeface="Cambria Math" panose="02040503050406030204" pitchFamily="18" charset="0"/>
                          <a:ea typeface="Cambria Math" panose="02040503050406030204" pitchFamily="18" charset="0"/>
                        </a:rPr>
                        <m:t>=</m:t>
                      </m:r>
                      <m:r>
                        <a:rPr lang="en-GB" sz="2000" i="1" dirty="0">
                          <a:latin typeface="Cambria Math" panose="02040503050406030204" pitchFamily="18" charset="0"/>
                          <a:ea typeface="Cambria Math" panose="02040503050406030204" pitchFamily="18" charset="0"/>
                        </a:rPr>
                        <m:t>0</m:t>
                      </m:r>
                      <m:r>
                        <a:rPr lang="en-GB" sz="2000" i="1" dirty="0">
                          <a:latin typeface="Cambria Math" panose="02040503050406030204" pitchFamily="18" charset="0"/>
                          <a:ea typeface="Cambria Math" panose="02040503050406030204" pitchFamily="18" charset="0"/>
                        </a:rPr>
                        <m:t>.</m:t>
                      </m:r>
                      <m:r>
                        <a:rPr lang="en-GB" sz="2000" i="1" dirty="0">
                          <a:latin typeface="Cambria Math" panose="02040503050406030204" pitchFamily="18" charset="0"/>
                          <a:ea typeface="Cambria Math" panose="02040503050406030204" pitchFamily="18" charset="0"/>
                        </a:rPr>
                        <m:t>014</m:t>
                      </m:r>
                      <m:r>
                        <a:rPr lang="en-GB" sz="2000" i="1" dirty="0">
                          <a:latin typeface="Cambria Math" panose="02040503050406030204" pitchFamily="18" charset="0"/>
                          <a:ea typeface="Cambria Math" panose="02040503050406030204" pitchFamily="18" charset="0"/>
                        </a:rPr>
                        <m:t> </m:t>
                      </m:r>
                    </m:oMath>
                  </m:oMathPara>
                </a14:m>
                <a:endParaRPr lang="en-GB" sz="1600" dirty="0"/>
              </a:p>
            </p:txBody>
          </p:sp>
        </mc:Choice>
        <mc:Fallback xmlns="">
          <p:sp>
            <p:nvSpPr>
              <p:cNvPr id="3" name="TextBox 2">
                <a:extLst>
                  <a:ext uri="{FF2B5EF4-FFF2-40B4-BE49-F238E27FC236}">
                    <a16:creationId xmlns:a16="http://schemas.microsoft.com/office/drawing/2014/main" id="{F69956E1-3DA3-CF87-01B2-4AE3B72622A4}"/>
                  </a:ext>
                </a:extLst>
              </p:cNvPr>
              <p:cNvSpPr txBox="1">
                <a:spLocks noRot="1" noChangeAspect="1" noMove="1" noResize="1" noEditPoints="1" noAdjustHandles="1" noChangeArrowheads="1" noChangeShapeType="1" noTextEdit="1"/>
              </p:cNvSpPr>
              <p:nvPr/>
            </p:nvSpPr>
            <p:spPr>
              <a:xfrm>
                <a:off x="-8964" y="2050811"/>
                <a:ext cx="4885764" cy="427874"/>
              </a:xfrm>
              <a:prstGeom prst="rect">
                <a:avLst/>
              </a:prstGeom>
              <a:blipFill>
                <a:blip r:embed="rId6"/>
                <a:stretch>
                  <a:fillRect b="-281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18FA5D5B-EF48-4B85-F65D-27FEDA3C9858}"/>
                  </a:ext>
                </a:extLst>
              </p:cNvPr>
              <p:cNvSpPr txBox="1"/>
              <p:nvPr/>
            </p:nvSpPr>
            <p:spPr>
              <a:xfrm>
                <a:off x="3879476" y="2019951"/>
                <a:ext cx="4890246" cy="42787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2000" i="1" smtClean="0">
                              <a:latin typeface="Cambria Math" panose="02040503050406030204" pitchFamily="18" charset="0"/>
                              <a:ea typeface="Cambria Math" panose="02040503050406030204" pitchFamily="18" charset="0"/>
                            </a:rPr>
                          </m:ctrlPr>
                        </m:sSubPr>
                        <m:e>
                          <m:r>
                            <a:rPr lang="en-GB" sz="2000" i="1">
                              <a:latin typeface="Cambria Math" panose="02040503050406030204" pitchFamily="18" charset="0"/>
                              <a:ea typeface="Cambria Math" panose="02040503050406030204" pitchFamily="18" charset="0"/>
                            </a:rPr>
                            <m:t>𝜎</m:t>
                          </m:r>
                        </m:e>
                        <m:sub>
                          <m:sSub>
                            <m:sSubPr>
                              <m:ctrlPr>
                                <a:rPr lang="en-GB" sz="1400" i="1">
                                  <a:latin typeface="Cambria Math" panose="02040503050406030204" pitchFamily="18" charset="0"/>
                                </a:rPr>
                              </m:ctrlPr>
                            </m:sSubPr>
                            <m:e>
                              <m:r>
                                <a:rPr lang="en-GB" sz="1400" i="1">
                                  <a:latin typeface="Cambria Math" panose="02040503050406030204" pitchFamily="18" charset="0"/>
                                </a:rPr>
                                <m:t>𝑟𝑖𝑛𝑔</m:t>
                              </m:r>
                              <m:r>
                                <a:rPr lang="en-GB" sz="1400" i="1">
                                  <a:latin typeface="Cambria Math" panose="02040503050406030204" pitchFamily="18" charset="0"/>
                                  <a:ea typeface="Cambria Math" panose="02040503050406030204" pitchFamily="18" charset="0"/>
                                </a:rPr>
                                <m:t>𝜃</m:t>
                              </m:r>
                            </m:e>
                            <m:sub>
                              <m:r>
                                <a:rPr lang="en-GB" sz="1400" i="1">
                                  <a:latin typeface="Cambria Math" panose="02040503050406030204" pitchFamily="18" charset="0"/>
                                  <a:ea typeface="Cambria Math" panose="02040503050406030204" pitchFamily="18" charset="0"/>
                                </a:rPr>
                                <m:t>𝐶</m:t>
                              </m:r>
                            </m:sub>
                          </m:sSub>
                        </m:sub>
                      </m:sSub>
                      <m:r>
                        <a:rPr lang="en-GB" sz="2000" i="1" dirty="0">
                          <a:latin typeface="Cambria Math" panose="02040503050406030204" pitchFamily="18" charset="0"/>
                          <a:ea typeface="Cambria Math" panose="02040503050406030204" pitchFamily="18" charset="0"/>
                        </a:rPr>
                        <m:t>=</m:t>
                      </m:r>
                      <m:r>
                        <a:rPr lang="en-GB" sz="2000" i="1" dirty="0">
                          <a:latin typeface="Cambria Math" panose="02040503050406030204" pitchFamily="18" charset="0"/>
                          <a:ea typeface="Cambria Math" panose="02040503050406030204" pitchFamily="18" charset="0"/>
                        </a:rPr>
                        <m:t>0</m:t>
                      </m:r>
                      <m:r>
                        <a:rPr lang="en-GB" sz="2000" i="1" dirty="0">
                          <a:latin typeface="Cambria Math" panose="02040503050406030204" pitchFamily="18" charset="0"/>
                          <a:ea typeface="Cambria Math" panose="02040503050406030204" pitchFamily="18" charset="0"/>
                        </a:rPr>
                        <m:t>.</m:t>
                      </m:r>
                      <m:r>
                        <a:rPr lang="en-GB" sz="2000" i="1" dirty="0">
                          <a:latin typeface="Cambria Math" panose="02040503050406030204" pitchFamily="18" charset="0"/>
                          <a:ea typeface="Cambria Math" panose="02040503050406030204" pitchFamily="18" charset="0"/>
                        </a:rPr>
                        <m:t>0056</m:t>
                      </m:r>
                    </m:oMath>
                  </m:oMathPara>
                </a14:m>
                <a:endParaRPr lang="en-GB" sz="1400" dirty="0"/>
              </a:p>
            </p:txBody>
          </p:sp>
        </mc:Choice>
        <mc:Fallback xmlns="">
          <p:sp>
            <p:nvSpPr>
              <p:cNvPr id="5" name="TextBox 4">
                <a:extLst>
                  <a:ext uri="{FF2B5EF4-FFF2-40B4-BE49-F238E27FC236}">
                    <a16:creationId xmlns:a16="http://schemas.microsoft.com/office/drawing/2014/main" id="{18FA5D5B-EF48-4B85-F65D-27FEDA3C9858}"/>
                  </a:ext>
                </a:extLst>
              </p:cNvPr>
              <p:cNvSpPr txBox="1">
                <a:spLocks noRot="1" noChangeAspect="1" noMove="1" noResize="1" noEditPoints="1" noAdjustHandles="1" noChangeArrowheads="1" noChangeShapeType="1" noTextEdit="1"/>
              </p:cNvSpPr>
              <p:nvPr/>
            </p:nvSpPr>
            <p:spPr>
              <a:xfrm>
                <a:off x="3879476" y="2019951"/>
                <a:ext cx="4890246" cy="427874"/>
              </a:xfrm>
              <a:prstGeom prst="rect">
                <a:avLst/>
              </a:prstGeom>
              <a:blipFill>
                <a:blip r:embed="rId7"/>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386549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0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01">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0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Shape 1205"/>
        <p:cNvGrpSpPr/>
        <p:nvPr/>
      </p:nvGrpSpPr>
      <p:grpSpPr>
        <a:xfrm>
          <a:off x="0" y="0"/>
          <a:ext cx="0" cy="0"/>
          <a:chOff x="0" y="0"/>
          <a:chExt cx="0" cy="0"/>
        </a:xfrm>
      </p:grpSpPr>
      <p:pic>
        <p:nvPicPr>
          <p:cNvPr id="1206" name="Google Shape;1206;p93"/>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1207" name="Google Shape;1207;p93"/>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49</a:t>
            </a:fld>
            <a:endParaRPr sz="1200" b="0" i="0" u="none" strike="noStrike" cap="none">
              <a:solidFill>
                <a:srgbClr val="898989"/>
              </a:solidFill>
              <a:latin typeface="Arial"/>
              <a:ea typeface="Arial"/>
              <a:cs typeface="Arial"/>
              <a:sym typeface="Arial"/>
            </a:endParaRPr>
          </a:p>
        </p:txBody>
      </p:sp>
      <p:sp>
        <p:nvSpPr>
          <p:cNvPr id="1208" name="Google Shape;1208;p93"/>
          <p:cNvSpPr/>
          <p:nvPr/>
        </p:nvSpPr>
        <p:spPr>
          <a:xfrm>
            <a:off x="5257300" y="2728875"/>
            <a:ext cx="108600" cy="84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pic>
        <p:nvPicPr>
          <p:cNvPr id="1209" name="Google Shape;1209;p93"/>
          <p:cNvPicPr preferRelativeResize="0"/>
          <p:nvPr/>
        </p:nvPicPr>
        <p:blipFill rotWithShape="1">
          <a:blip r:embed="rId4">
            <a:alphaModFix/>
          </a:blip>
          <a:srcRect t="6615"/>
          <a:stretch/>
        </p:blipFill>
        <p:spPr>
          <a:xfrm>
            <a:off x="4284387" y="2121043"/>
            <a:ext cx="3178338" cy="2402969"/>
          </a:xfrm>
          <a:prstGeom prst="rect">
            <a:avLst/>
          </a:prstGeom>
          <a:noFill/>
          <a:ln>
            <a:noFill/>
          </a:ln>
        </p:spPr>
      </p:pic>
      <p:pic>
        <p:nvPicPr>
          <p:cNvPr id="1210" name="Google Shape;1210;p93"/>
          <p:cNvPicPr preferRelativeResize="0"/>
          <p:nvPr/>
        </p:nvPicPr>
        <p:blipFill rotWithShape="1">
          <a:blip r:embed="rId5">
            <a:alphaModFix/>
          </a:blip>
          <a:srcRect t="6616" b="-1"/>
          <a:stretch/>
        </p:blipFill>
        <p:spPr>
          <a:xfrm>
            <a:off x="885001" y="2121044"/>
            <a:ext cx="3217925" cy="2402961"/>
          </a:xfrm>
          <a:prstGeom prst="rect">
            <a:avLst/>
          </a:prstGeom>
          <a:noFill/>
          <a:ln>
            <a:noFill/>
          </a:ln>
        </p:spPr>
      </p:pic>
      <p:sp>
        <p:nvSpPr>
          <p:cNvPr id="1211" name="Google Shape;1211;p93"/>
          <p:cNvSpPr txBox="1"/>
          <p:nvPr/>
        </p:nvSpPr>
        <p:spPr>
          <a:xfrm>
            <a:off x="457200" y="4548875"/>
            <a:ext cx="8174100" cy="1293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1800">
              <a:solidFill>
                <a:schemeClr val="dk1"/>
              </a:solidFill>
              <a:latin typeface="Calibri"/>
              <a:ea typeface="Calibri"/>
              <a:cs typeface="Calibri"/>
              <a:sym typeface="Calibri"/>
            </a:endParaRPr>
          </a:p>
          <a:p>
            <a:pPr marL="0" lvl="0" indent="0" algn="l" rtl="0">
              <a:spcBef>
                <a:spcPts val="0"/>
              </a:spcBef>
              <a:spcAft>
                <a:spcPts val="0"/>
              </a:spcAft>
              <a:buNone/>
            </a:pPr>
            <a:r>
              <a:rPr lang="en-GB" sz="1800" u="sng">
                <a:solidFill>
                  <a:schemeClr val="dk1"/>
                </a:solidFill>
                <a:latin typeface="Calibri"/>
                <a:ea typeface="Calibri"/>
                <a:cs typeface="Calibri"/>
                <a:sym typeface="Calibri"/>
              </a:rPr>
              <a:t>The ring-average distribution stems from selecting a certain set of photon Cherenkov angles values using the sliding window (The Hough selected photons) for each  track to be reconstructed.</a:t>
            </a:r>
            <a:endParaRPr sz="1800" u="sng">
              <a:solidFill>
                <a:schemeClr val="dk1"/>
              </a:solidFill>
              <a:latin typeface="Calibri"/>
              <a:ea typeface="Calibri"/>
              <a:cs typeface="Calibri"/>
              <a:sym typeface="Calibri"/>
            </a:endParaRPr>
          </a:p>
        </p:txBody>
      </p:sp>
      <p:sp>
        <p:nvSpPr>
          <p:cNvPr id="1212" name="Google Shape;1212;p93"/>
          <p:cNvSpPr txBox="1"/>
          <p:nvPr/>
        </p:nvSpPr>
        <p:spPr>
          <a:xfrm>
            <a:off x="4604243" y="1770288"/>
            <a:ext cx="4859700" cy="446246"/>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700" i="1" dirty="0">
                <a:solidFill>
                  <a:schemeClr val="dk1"/>
                </a:solidFill>
                <a:latin typeface="Calibri"/>
                <a:ea typeface="Calibri"/>
                <a:cs typeface="Calibri"/>
                <a:sym typeface="Calibri"/>
              </a:rPr>
              <a:t>Ring average / Track distribution</a:t>
            </a:r>
            <a:endParaRPr sz="1200" i="1" dirty="0">
              <a:solidFill>
                <a:schemeClr val="dk1"/>
              </a:solidFill>
            </a:endParaRPr>
          </a:p>
        </p:txBody>
      </p:sp>
      <p:sp>
        <p:nvSpPr>
          <p:cNvPr id="1213" name="Google Shape;1213;p93"/>
          <p:cNvSpPr txBox="1"/>
          <p:nvPr/>
        </p:nvSpPr>
        <p:spPr>
          <a:xfrm>
            <a:off x="1342350" y="1428139"/>
            <a:ext cx="4360500" cy="1061799"/>
          </a:xfrm>
          <a:prstGeom prst="rect">
            <a:avLst/>
          </a:prstGeom>
          <a:noFill/>
          <a:ln>
            <a:noFill/>
          </a:ln>
        </p:spPr>
        <p:txBody>
          <a:bodyPr spcFirstLastPara="1" wrap="square" lIns="91425" tIns="91425" rIns="91425" bIns="91425" anchor="t" anchorCtr="0">
            <a:spAutoFit/>
          </a:bodyPr>
          <a:lstStyle/>
          <a:p>
            <a:pPr marL="1371600" lvl="0" indent="0" algn="l" rtl="0">
              <a:spcBef>
                <a:spcPts val="0"/>
              </a:spcBef>
              <a:spcAft>
                <a:spcPts val="0"/>
              </a:spcAft>
              <a:buNone/>
            </a:pPr>
            <a:r>
              <a:rPr lang="en-GB" sz="2400" i="1" dirty="0">
                <a:solidFill>
                  <a:schemeClr val="dk1"/>
                </a:solidFill>
                <a:latin typeface="Noto Sans Symbols"/>
                <a:ea typeface="Noto Sans Symbols"/>
                <a:cs typeface="Noto Sans Symbols"/>
                <a:sym typeface="Noto Sans Symbols"/>
              </a:rPr>
              <a:t> </a:t>
            </a:r>
            <a:endParaRPr sz="2400" i="1" baseline="-25000" dirty="0">
              <a:solidFill>
                <a:schemeClr val="dk1"/>
              </a:solidFill>
              <a:latin typeface="Calibri"/>
              <a:ea typeface="Calibri"/>
              <a:cs typeface="Calibri"/>
              <a:sym typeface="Calibri"/>
            </a:endParaRPr>
          </a:p>
          <a:p>
            <a:pPr marL="0" lvl="0" indent="0" algn="l" rtl="0">
              <a:spcBef>
                <a:spcPts val="0"/>
              </a:spcBef>
              <a:spcAft>
                <a:spcPts val="0"/>
              </a:spcAft>
              <a:buNone/>
            </a:pPr>
            <a:r>
              <a:rPr lang="en-GB" sz="1700" i="1" dirty="0">
                <a:solidFill>
                  <a:schemeClr val="dk1"/>
                </a:solidFill>
                <a:latin typeface="Calibri"/>
                <a:ea typeface="Calibri"/>
                <a:cs typeface="Calibri"/>
                <a:sym typeface="Calibri"/>
              </a:rPr>
              <a:t>Single photon distribution</a:t>
            </a:r>
            <a:endParaRPr sz="1200" i="1" dirty="0">
              <a:solidFill>
                <a:schemeClr val="dk1"/>
              </a:solidFill>
            </a:endParaRPr>
          </a:p>
          <a:p>
            <a:pPr marL="457200" lvl="0" indent="0" algn="l" rtl="0">
              <a:spcBef>
                <a:spcPts val="0"/>
              </a:spcBef>
              <a:spcAft>
                <a:spcPts val="0"/>
              </a:spcAft>
              <a:buNone/>
            </a:pPr>
            <a:endParaRPr sz="2400" i="1" baseline="-25000" dirty="0">
              <a:solidFill>
                <a:schemeClr val="dk1"/>
              </a:solidFill>
              <a:latin typeface="Calibri"/>
              <a:ea typeface="Calibri"/>
              <a:cs typeface="Calibri"/>
              <a:sym typeface="Calibri"/>
            </a:endParaRPr>
          </a:p>
        </p:txBody>
      </p:sp>
      <p:cxnSp>
        <p:nvCxnSpPr>
          <p:cNvPr id="1214" name="Google Shape;1214;p93"/>
          <p:cNvCxnSpPr/>
          <p:nvPr/>
        </p:nvCxnSpPr>
        <p:spPr>
          <a:xfrm>
            <a:off x="457200" y="6279550"/>
            <a:ext cx="451800" cy="0"/>
          </a:xfrm>
          <a:prstGeom prst="straightConnector1">
            <a:avLst/>
          </a:prstGeom>
          <a:noFill/>
          <a:ln w="76200" cap="flat" cmpd="sng">
            <a:solidFill>
              <a:schemeClr val="dk2"/>
            </a:solidFill>
            <a:prstDash val="solid"/>
            <a:round/>
            <a:headEnd type="none" w="med" len="med"/>
            <a:tailEnd type="triangle" w="med" len="med"/>
          </a:ln>
        </p:spPr>
      </p:cxnSp>
      <p:sp>
        <p:nvSpPr>
          <p:cNvPr id="1215" name="Google Shape;1215;p93"/>
          <p:cNvSpPr txBox="1"/>
          <p:nvPr/>
        </p:nvSpPr>
        <p:spPr>
          <a:xfrm>
            <a:off x="0" y="0"/>
            <a:ext cx="9144000" cy="9696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a:solidFill>
                  <a:srgbClr val="FF0000"/>
                </a:solidFill>
                <a:latin typeface="Calibri"/>
                <a:ea typeface="Calibri"/>
                <a:cs typeface="Calibri"/>
                <a:sym typeface="Calibri"/>
              </a:rPr>
              <a:t>Current PID algorithm in the HMPID</a:t>
            </a:r>
            <a:endParaRPr sz="700">
              <a:solidFill>
                <a:schemeClr val="dk1"/>
              </a:solidFill>
            </a:endParaRPr>
          </a:p>
          <a:p>
            <a:pPr marL="0" lvl="0" indent="0" algn="ctr" rtl="0">
              <a:spcBef>
                <a:spcPts val="0"/>
              </a:spcBef>
              <a:spcAft>
                <a:spcPts val="0"/>
              </a:spcAft>
              <a:buClr>
                <a:schemeClr val="dk1"/>
              </a:buClr>
              <a:buSzPts val="1100"/>
              <a:buFont typeface="Arial"/>
              <a:buNone/>
            </a:pPr>
            <a:r>
              <a:rPr lang="en-GB" sz="1600">
                <a:solidFill>
                  <a:schemeClr val="dk1"/>
                </a:solidFill>
                <a:latin typeface="Calibri"/>
                <a:ea typeface="Calibri"/>
                <a:cs typeface="Calibri"/>
                <a:sym typeface="Calibri"/>
              </a:rPr>
              <a:t>Hough Transform Method </a:t>
            </a:r>
            <a:endParaRPr sz="3200">
              <a:solidFill>
                <a:srgbClr val="FF0000"/>
              </a:solidFill>
              <a:latin typeface="Calibri"/>
              <a:ea typeface="Calibri"/>
              <a:cs typeface="Calibri"/>
              <a:sym typeface="Calibri"/>
            </a:endParaRPr>
          </a:p>
          <a:p>
            <a:pPr marL="0" lvl="0" indent="0" algn="ctr" rtl="0">
              <a:spcBef>
                <a:spcPts val="0"/>
              </a:spcBef>
              <a:spcAft>
                <a:spcPts val="0"/>
              </a:spcAft>
              <a:buClr>
                <a:schemeClr val="dk1"/>
              </a:buClr>
              <a:buSzPts val="1100"/>
              <a:buFont typeface="Arial"/>
              <a:buNone/>
            </a:pPr>
            <a:endParaRPr sz="1600">
              <a:solidFill>
                <a:schemeClr val="dk1"/>
              </a:solidFill>
              <a:latin typeface="Calibri"/>
              <a:ea typeface="Calibri"/>
              <a:cs typeface="Calibri"/>
              <a:sym typeface="Calibri"/>
            </a:endParaRPr>
          </a:p>
        </p:txBody>
      </p:sp>
      <p:cxnSp>
        <p:nvCxnSpPr>
          <p:cNvPr id="1216" name="Google Shape;1216;p93"/>
          <p:cNvCxnSpPr/>
          <p:nvPr/>
        </p:nvCxnSpPr>
        <p:spPr>
          <a:xfrm>
            <a:off x="285200" y="752700"/>
            <a:ext cx="7848600" cy="0"/>
          </a:xfrm>
          <a:prstGeom prst="straightConnector1">
            <a:avLst/>
          </a:prstGeom>
          <a:noFill/>
          <a:ln w="44450" cap="flat" cmpd="sng">
            <a:solidFill>
              <a:srgbClr val="FF0000"/>
            </a:solidFill>
            <a:prstDash val="solid"/>
            <a:round/>
            <a:headEnd type="none" w="sm" len="sm"/>
            <a:tailEnd type="none" w="sm" len="sm"/>
          </a:ln>
        </p:spPr>
      </p:cxnSp>
      <p:sp>
        <p:nvSpPr>
          <p:cNvPr id="1217" name="Google Shape;1217;p93"/>
          <p:cNvSpPr txBox="1"/>
          <p:nvPr/>
        </p:nvSpPr>
        <p:spPr>
          <a:xfrm>
            <a:off x="2022600" y="2067863"/>
            <a:ext cx="3000000" cy="554100"/>
          </a:xfrm>
          <a:prstGeom prst="rect">
            <a:avLst/>
          </a:prstGeom>
          <a:noFill/>
          <a:ln>
            <a:noFill/>
          </a:ln>
        </p:spPr>
        <p:txBody>
          <a:bodyPr spcFirstLastPara="1" wrap="square" lIns="91425" tIns="91425" rIns="91425" bIns="91425" anchor="t" anchorCtr="0">
            <a:spAutoFit/>
          </a:bodyPr>
          <a:lstStyle/>
          <a:p>
            <a:pPr marL="1371600" lvl="0" indent="0" algn="l" rtl="0">
              <a:spcBef>
                <a:spcPts val="0"/>
              </a:spcBef>
              <a:spcAft>
                <a:spcPts val="0"/>
              </a:spcAft>
              <a:buNone/>
            </a:pPr>
            <a:r>
              <a:rPr lang="en-GB" sz="2400" i="1" dirty="0">
                <a:solidFill>
                  <a:schemeClr val="dk1"/>
                </a:solidFill>
                <a:latin typeface="Noto Sans Symbols"/>
                <a:ea typeface="Noto Sans Symbols"/>
                <a:cs typeface="Noto Sans Symbols"/>
                <a:sym typeface="Noto Sans Symbols"/>
              </a:rPr>
              <a:t> </a:t>
            </a:r>
            <a:r>
              <a:rPr lang="en-GB" sz="2400" i="1" dirty="0" err="1">
                <a:solidFill>
                  <a:schemeClr val="dk1"/>
                </a:solidFill>
                <a:latin typeface="Noto Sans Symbols"/>
                <a:ea typeface="Noto Sans Symbols"/>
                <a:cs typeface="Noto Sans Symbols"/>
                <a:sym typeface="Noto Sans Symbols"/>
              </a:rPr>
              <a:t>η</a:t>
            </a:r>
            <a:r>
              <a:rPr lang="en-GB" sz="2400" i="1" baseline="-25000" dirty="0" err="1">
                <a:solidFill>
                  <a:schemeClr val="dk1"/>
                </a:solidFill>
                <a:latin typeface="Calibri"/>
                <a:ea typeface="Calibri"/>
                <a:cs typeface="Calibri"/>
                <a:sym typeface="Calibri"/>
              </a:rPr>
              <a:t>c</a:t>
            </a:r>
            <a:endParaRPr dirty="0"/>
          </a:p>
        </p:txBody>
      </p:sp>
      <p:sp>
        <p:nvSpPr>
          <p:cNvPr id="1218" name="Google Shape;1218;p93"/>
          <p:cNvSpPr txBox="1"/>
          <p:nvPr/>
        </p:nvSpPr>
        <p:spPr>
          <a:xfrm>
            <a:off x="5631300" y="2146551"/>
            <a:ext cx="3000000" cy="446400"/>
          </a:xfrm>
          <a:prstGeom prst="rect">
            <a:avLst/>
          </a:prstGeom>
          <a:noFill/>
          <a:ln>
            <a:noFill/>
          </a:ln>
        </p:spPr>
        <p:txBody>
          <a:bodyPr spcFirstLastPara="1" wrap="square" lIns="91425" tIns="91425" rIns="91425" bIns="91425" anchor="t" anchorCtr="0">
            <a:spAutoFit/>
          </a:bodyPr>
          <a:lstStyle/>
          <a:p>
            <a:pPr marL="914400" lvl="0" indent="457200" algn="l" rtl="0">
              <a:spcBef>
                <a:spcPts val="0"/>
              </a:spcBef>
              <a:spcAft>
                <a:spcPts val="0"/>
              </a:spcAft>
              <a:buNone/>
            </a:pPr>
            <a:r>
              <a:rPr lang="en-GB" sz="1700" i="1" dirty="0">
                <a:solidFill>
                  <a:schemeClr val="dk1"/>
                </a:solidFill>
                <a:latin typeface="Noto Sans Symbols"/>
                <a:ea typeface="Noto Sans Symbols"/>
                <a:cs typeface="Noto Sans Symbols"/>
                <a:sym typeface="Noto Sans Symbols"/>
              </a:rPr>
              <a:t>θ</a:t>
            </a:r>
            <a:r>
              <a:rPr lang="en-GB" sz="1700" i="1" baseline="-25000" dirty="0">
                <a:solidFill>
                  <a:schemeClr val="dk1"/>
                </a:solidFill>
                <a:latin typeface="Calibri"/>
                <a:ea typeface="Calibri"/>
                <a:cs typeface="Calibri"/>
                <a:sym typeface="Calibri"/>
              </a:rPr>
              <a:t>c</a:t>
            </a:r>
            <a:r>
              <a:rPr lang="en-GB" sz="1700" i="1" dirty="0">
                <a:solidFill>
                  <a:schemeClr val="dk1"/>
                </a:solidFill>
                <a:latin typeface="Calibri"/>
                <a:ea typeface="Calibri"/>
                <a:cs typeface="Calibri"/>
                <a:sym typeface="Calibri"/>
              </a:rPr>
              <a:t> </a:t>
            </a:r>
            <a:endParaRPr dirty="0"/>
          </a:p>
        </p:txBody>
      </p:sp>
      <p:sp>
        <p:nvSpPr>
          <p:cNvPr id="1219" name="Google Shape;1219;p93"/>
          <p:cNvSpPr txBox="1"/>
          <p:nvPr/>
        </p:nvSpPr>
        <p:spPr>
          <a:xfrm>
            <a:off x="885000" y="766075"/>
            <a:ext cx="7420800" cy="9543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Clr>
                <a:schemeClr val="dk1"/>
              </a:buClr>
              <a:buSzPts val="1100"/>
              <a:buFont typeface="Arial"/>
              <a:buNone/>
            </a:pPr>
            <a:r>
              <a:rPr lang="en-GB" sz="2500">
                <a:solidFill>
                  <a:schemeClr val="dk1"/>
                </a:solidFill>
                <a:latin typeface="Calibri"/>
                <a:ea typeface="Calibri"/>
                <a:cs typeface="Calibri"/>
                <a:sym typeface="Calibri"/>
              </a:rPr>
              <a:t>Relation between single Cherenkov photon and track Cherenkov distributions</a:t>
            </a:r>
            <a:endParaRPr sz="3200">
              <a:solidFill>
                <a:schemeClr val="dk1"/>
              </a:solidFill>
              <a:latin typeface="Calibri"/>
              <a:ea typeface="Calibri"/>
              <a:cs typeface="Calibri"/>
              <a:sym typeface="Calibri"/>
            </a:endParaRPr>
          </a:p>
        </p:txBody>
      </p:sp>
      <p:sp>
        <p:nvSpPr>
          <p:cNvPr id="1220" name="Google Shape;1220;p93"/>
          <p:cNvSpPr txBox="1"/>
          <p:nvPr/>
        </p:nvSpPr>
        <p:spPr>
          <a:xfrm>
            <a:off x="1466025" y="5910100"/>
            <a:ext cx="5913000" cy="738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a:solidFill>
                  <a:schemeClr val="dk1"/>
                </a:solidFill>
                <a:latin typeface="Calibri"/>
                <a:ea typeface="Calibri"/>
                <a:cs typeface="Calibri"/>
                <a:sym typeface="Calibri"/>
              </a:rPr>
              <a:t>The mean values of the single-photon and ring-average Cherenkov angle distributions will be more or less the same     </a:t>
            </a:r>
            <a:endParaRPr sz="1800" b="1">
              <a:solidFill>
                <a:schemeClr val="dk1"/>
              </a:solidFill>
              <a:latin typeface="Calibri"/>
              <a:ea typeface="Calibri"/>
              <a:cs typeface="Calibri"/>
              <a:sym typeface="Calibri"/>
            </a:endParaRP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89DE891F-23DA-1423-57FB-3BCBB3E03CAE}"/>
                  </a:ext>
                </a:extLst>
              </p:cNvPr>
              <p:cNvSpPr txBox="1"/>
              <p:nvPr/>
            </p:nvSpPr>
            <p:spPr>
              <a:xfrm>
                <a:off x="285200" y="4441750"/>
                <a:ext cx="4885764" cy="42787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2000" i="1" smtClean="0">
                              <a:latin typeface="Cambria Math" panose="02040503050406030204" pitchFamily="18" charset="0"/>
                              <a:ea typeface="Cambria Math" panose="02040503050406030204" pitchFamily="18" charset="0"/>
                            </a:rPr>
                          </m:ctrlPr>
                        </m:sSubPr>
                        <m:e>
                          <m:r>
                            <a:rPr lang="en-GB" sz="2000" i="1">
                              <a:latin typeface="Cambria Math" panose="02040503050406030204" pitchFamily="18" charset="0"/>
                              <a:ea typeface="Cambria Math" panose="02040503050406030204" pitchFamily="18" charset="0"/>
                            </a:rPr>
                            <m:t>𝜎</m:t>
                          </m:r>
                        </m:e>
                        <m:sub>
                          <m:sSub>
                            <m:sSubPr>
                              <m:ctrlPr>
                                <a:rPr lang="en-GB" sz="1600" i="1">
                                  <a:latin typeface="Cambria Math" panose="02040503050406030204" pitchFamily="18" charset="0"/>
                                </a:rPr>
                              </m:ctrlPr>
                            </m:sSubPr>
                            <m:e>
                              <m:r>
                                <a:rPr lang="en-GB" sz="1600" i="1">
                                  <a:latin typeface="Cambria Math" panose="02040503050406030204" pitchFamily="18" charset="0"/>
                                </a:rPr>
                                <m:t>𝑠𝑖𝑛𝑔𝑙𝑒</m:t>
                              </m:r>
                              <m:r>
                                <a:rPr lang="en-GB" sz="1600" i="1">
                                  <a:latin typeface="Cambria Math" panose="02040503050406030204" pitchFamily="18" charset="0"/>
                                  <a:ea typeface="Cambria Math" panose="02040503050406030204" pitchFamily="18" charset="0"/>
                                </a:rPr>
                                <m:t>𝜃</m:t>
                              </m:r>
                            </m:e>
                            <m:sub>
                              <m:r>
                                <a:rPr lang="en-GB" sz="1600" i="1">
                                  <a:latin typeface="Cambria Math" panose="02040503050406030204" pitchFamily="18" charset="0"/>
                                  <a:ea typeface="Cambria Math" panose="02040503050406030204" pitchFamily="18" charset="0"/>
                                </a:rPr>
                                <m:t>𝐶</m:t>
                              </m:r>
                            </m:sub>
                          </m:sSub>
                        </m:sub>
                      </m:sSub>
                      <m:r>
                        <a:rPr lang="en-GB" sz="2000" i="1" dirty="0">
                          <a:latin typeface="Cambria Math" panose="02040503050406030204" pitchFamily="18" charset="0"/>
                          <a:ea typeface="Cambria Math" panose="02040503050406030204" pitchFamily="18" charset="0"/>
                        </a:rPr>
                        <m:t>=</m:t>
                      </m:r>
                      <m:r>
                        <a:rPr lang="en-GB" sz="2000" i="1" dirty="0">
                          <a:latin typeface="Cambria Math" panose="02040503050406030204" pitchFamily="18" charset="0"/>
                          <a:ea typeface="Cambria Math" panose="02040503050406030204" pitchFamily="18" charset="0"/>
                        </a:rPr>
                        <m:t>0</m:t>
                      </m:r>
                      <m:r>
                        <a:rPr lang="en-GB" sz="2000" i="1" dirty="0">
                          <a:latin typeface="Cambria Math" panose="02040503050406030204" pitchFamily="18" charset="0"/>
                          <a:ea typeface="Cambria Math" panose="02040503050406030204" pitchFamily="18" charset="0"/>
                        </a:rPr>
                        <m:t>.</m:t>
                      </m:r>
                      <m:r>
                        <a:rPr lang="en-GB" sz="2000" i="1" dirty="0">
                          <a:latin typeface="Cambria Math" panose="02040503050406030204" pitchFamily="18" charset="0"/>
                          <a:ea typeface="Cambria Math" panose="02040503050406030204" pitchFamily="18" charset="0"/>
                        </a:rPr>
                        <m:t>014</m:t>
                      </m:r>
                      <m:r>
                        <a:rPr lang="en-GB" sz="2000" i="1" dirty="0">
                          <a:latin typeface="Cambria Math" panose="02040503050406030204" pitchFamily="18" charset="0"/>
                          <a:ea typeface="Cambria Math" panose="02040503050406030204" pitchFamily="18" charset="0"/>
                        </a:rPr>
                        <m:t> </m:t>
                      </m:r>
                    </m:oMath>
                  </m:oMathPara>
                </a14:m>
                <a:endParaRPr lang="en-GB" sz="1600" dirty="0"/>
              </a:p>
            </p:txBody>
          </p:sp>
        </mc:Choice>
        <mc:Fallback xmlns="">
          <p:sp>
            <p:nvSpPr>
              <p:cNvPr id="2" name="TextBox 1">
                <a:extLst>
                  <a:ext uri="{FF2B5EF4-FFF2-40B4-BE49-F238E27FC236}">
                    <a16:creationId xmlns:a16="http://schemas.microsoft.com/office/drawing/2014/main" id="{89DE891F-23DA-1423-57FB-3BCBB3E03CAE}"/>
                  </a:ext>
                </a:extLst>
              </p:cNvPr>
              <p:cNvSpPr txBox="1">
                <a:spLocks noRot="1" noChangeAspect="1" noMove="1" noResize="1" noEditPoints="1" noAdjustHandles="1" noChangeArrowheads="1" noChangeShapeType="1" noTextEdit="1"/>
              </p:cNvSpPr>
              <p:nvPr/>
            </p:nvSpPr>
            <p:spPr>
              <a:xfrm>
                <a:off x="285200" y="4441750"/>
                <a:ext cx="4885764" cy="427874"/>
              </a:xfrm>
              <a:prstGeom prst="rect">
                <a:avLst/>
              </a:prstGeom>
              <a:blipFill>
                <a:blip r:embed="rId6"/>
                <a:stretch>
                  <a:fillRect b="-428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70C108A1-2506-035C-60F4-17052258A86A}"/>
                  </a:ext>
                </a:extLst>
              </p:cNvPr>
              <p:cNvSpPr txBox="1"/>
              <p:nvPr/>
            </p:nvSpPr>
            <p:spPr>
              <a:xfrm>
                <a:off x="3524065" y="4407637"/>
                <a:ext cx="4890246" cy="42787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2000" i="1" smtClean="0">
                              <a:latin typeface="Cambria Math" panose="02040503050406030204" pitchFamily="18" charset="0"/>
                              <a:ea typeface="Cambria Math" panose="02040503050406030204" pitchFamily="18" charset="0"/>
                            </a:rPr>
                          </m:ctrlPr>
                        </m:sSubPr>
                        <m:e>
                          <m:r>
                            <a:rPr lang="en-GB" sz="2000" i="1">
                              <a:latin typeface="Cambria Math" panose="02040503050406030204" pitchFamily="18" charset="0"/>
                              <a:ea typeface="Cambria Math" panose="02040503050406030204" pitchFamily="18" charset="0"/>
                            </a:rPr>
                            <m:t>𝜎</m:t>
                          </m:r>
                        </m:e>
                        <m:sub>
                          <m:sSub>
                            <m:sSubPr>
                              <m:ctrlPr>
                                <a:rPr lang="en-GB" sz="1400" i="1">
                                  <a:latin typeface="Cambria Math" panose="02040503050406030204" pitchFamily="18" charset="0"/>
                                </a:rPr>
                              </m:ctrlPr>
                            </m:sSubPr>
                            <m:e>
                              <m:r>
                                <a:rPr lang="en-GB" sz="1400" i="1">
                                  <a:latin typeface="Cambria Math" panose="02040503050406030204" pitchFamily="18" charset="0"/>
                                </a:rPr>
                                <m:t>𝑟𝑖𝑛𝑔</m:t>
                              </m:r>
                              <m:r>
                                <a:rPr lang="en-GB" sz="1400" i="1">
                                  <a:latin typeface="Cambria Math" panose="02040503050406030204" pitchFamily="18" charset="0"/>
                                  <a:ea typeface="Cambria Math" panose="02040503050406030204" pitchFamily="18" charset="0"/>
                                </a:rPr>
                                <m:t>𝜃</m:t>
                              </m:r>
                            </m:e>
                            <m:sub>
                              <m:r>
                                <a:rPr lang="en-GB" sz="1400" i="1">
                                  <a:latin typeface="Cambria Math" panose="02040503050406030204" pitchFamily="18" charset="0"/>
                                  <a:ea typeface="Cambria Math" panose="02040503050406030204" pitchFamily="18" charset="0"/>
                                </a:rPr>
                                <m:t>𝐶</m:t>
                              </m:r>
                            </m:sub>
                          </m:sSub>
                        </m:sub>
                      </m:sSub>
                      <m:r>
                        <a:rPr lang="en-GB" sz="2000" i="1" dirty="0">
                          <a:latin typeface="Cambria Math" panose="02040503050406030204" pitchFamily="18" charset="0"/>
                          <a:ea typeface="Cambria Math" panose="02040503050406030204" pitchFamily="18" charset="0"/>
                        </a:rPr>
                        <m:t>=</m:t>
                      </m:r>
                      <m:r>
                        <a:rPr lang="en-GB" sz="2000" i="1" dirty="0">
                          <a:latin typeface="Cambria Math" panose="02040503050406030204" pitchFamily="18" charset="0"/>
                          <a:ea typeface="Cambria Math" panose="02040503050406030204" pitchFamily="18" charset="0"/>
                        </a:rPr>
                        <m:t>0</m:t>
                      </m:r>
                      <m:r>
                        <a:rPr lang="en-GB" sz="2000" i="1" dirty="0">
                          <a:latin typeface="Cambria Math" panose="02040503050406030204" pitchFamily="18" charset="0"/>
                          <a:ea typeface="Cambria Math" panose="02040503050406030204" pitchFamily="18" charset="0"/>
                        </a:rPr>
                        <m:t>.</m:t>
                      </m:r>
                      <m:r>
                        <a:rPr lang="en-GB" sz="2000" i="1" dirty="0">
                          <a:latin typeface="Cambria Math" panose="02040503050406030204" pitchFamily="18" charset="0"/>
                          <a:ea typeface="Cambria Math" panose="02040503050406030204" pitchFamily="18" charset="0"/>
                        </a:rPr>
                        <m:t>0056</m:t>
                      </m:r>
                    </m:oMath>
                  </m:oMathPara>
                </a14:m>
                <a:endParaRPr lang="en-GB" sz="1400" dirty="0"/>
              </a:p>
            </p:txBody>
          </p:sp>
        </mc:Choice>
        <mc:Fallback xmlns="">
          <p:sp>
            <p:nvSpPr>
              <p:cNvPr id="3" name="TextBox 2">
                <a:extLst>
                  <a:ext uri="{FF2B5EF4-FFF2-40B4-BE49-F238E27FC236}">
                    <a16:creationId xmlns:a16="http://schemas.microsoft.com/office/drawing/2014/main" id="{70C108A1-2506-035C-60F4-17052258A86A}"/>
                  </a:ext>
                </a:extLst>
              </p:cNvPr>
              <p:cNvSpPr txBox="1">
                <a:spLocks noRot="1" noChangeAspect="1" noMove="1" noResize="1" noEditPoints="1" noAdjustHandles="1" noChangeArrowheads="1" noChangeShapeType="1" noTextEdit="1"/>
              </p:cNvSpPr>
              <p:nvPr/>
            </p:nvSpPr>
            <p:spPr>
              <a:xfrm>
                <a:off x="3524065" y="4407637"/>
                <a:ext cx="4890246" cy="427874"/>
              </a:xfrm>
              <a:prstGeom prst="rect">
                <a:avLst/>
              </a:prstGeom>
              <a:blipFill>
                <a:blip r:embed="rId7"/>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748466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0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1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1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1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1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1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21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214"/>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22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42"/>
        <p:cNvGrpSpPr/>
        <p:nvPr/>
      </p:nvGrpSpPr>
      <p:grpSpPr>
        <a:xfrm>
          <a:off x="0" y="0"/>
          <a:ext cx="0" cy="0"/>
          <a:chOff x="0" y="0"/>
          <a:chExt cx="0" cy="0"/>
        </a:xfrm>
      </p:grpSpPr>
      <p:sp>
        <p:nvSpPr>
          <p:cNvPr id="443" name="Google Shape;443;p50"/>
          <p:cNvSpPr txBox="1"/>
          <p:nvPr/>
        </p:nvSpPr>
        <p:spPr>
          <a:xfrm>
            <a:off x="885000" y="741825"/>
            <a:ext cx="7420800" cy="677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endParaRPr sz="3200">
              <a:solidFill>
                <a:schemeClr val="dk1"/>
              </a:solidFill>
              <a:latin typeface="Calibri"/>
              <a:ea typeface="Calibri"/>
              <a:cs typeface="Calibri"/>
              <a:sym typeface="Calibri"/>
            </a:endParaRPr>
          </a:p>
        </p:txBody>
      </p:sp>
      <p:sp>
        <p:nvSpPr>
          <p:cNvPr id="444" name="Google Shape;444;p50"/>
          <p:cNvSpPr/>
          <p:nvPr/>
        </p:nvSpPr>
        <p:spPr>
          <a:xfrm>
            <a:off x="5257300" y="2728875"/>
            <a:ext cx="108600" cy="84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445" name="Google Shape;445;p50"/>
          <p:cNvSpPr txBox="1"/>
          <p:nvPr/>
        </p:nvSpPr>
        <p:spPr>
          <a:xfrm>
            <a:off x="481800" y="24600"/>
            <a:ext cx="8180400" cy="5850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3200">
                <a:solidFill>
                  <a:srgbClr val="FF0000"/>
                </a:solidFill>
                <a:latin typeface="Calibri"/>
                <a:ea typeface="Calibri"/>
                <a:cs typeface="Calibri"/>
                <a:sym typeface="Calibri"/>
              </a:rPr>
              <a:t>ALICE event display</a:t>
            </a:r>
            <a:endParaRPr/>
          </a:p>
        </p:txBody>
      </p:sp>
      <p:pic>
        <p:nvPicPr>
          <p:cNvPr id="446" name="Google Shape;446;p50"/>
          <p:cNvPicPr preferRelativeResize="0"/>
          <p:nvPr/>
        </p:nvPicPr>
        <p:blipFill>
          <a:blip r:embed="rId3">
            <a:alphaModFix/>
          </a:blip>
          <a:stretch>
            <a:fillRect/>
          </a:stretch>
        </p:blipFill>
        <p:spPr>
          <a:xfrm>
            <a:off x="0" y="545298"/>
            <a:ext cx="9144000" cy="6337302"/>
          </a:xfrm>
          <a:prstGeom prst="rect">
            <a:avLst/>
          </a:prstGeom>
          <a:noFill/>
          <a:ln>
            <a:noFill/>
          </a:ln>
        </p:spPr>
      </p:pic>
      <p:sp>
        <p:nvSpPr>
          <p:cNvPr id="447" name="Google Shape;447;p50"/>
          <p:cNvSpPr txBox="1">
            <a:spLocks noGrp="1"/>
          </p:cNvSpPr>
          <p:nvPr>
            <p:ph type="sldNum" idx="12"/>
          </p:nvPr>
        </p:nvSpPr>
        <p:spPr>
          <a:xfrm>
            <a:off x="8452150" y="6356350"/>
            <a:ext cx="234600" cy="365100"/>
          </a:xfrm>
          <a:prstGeom prst="rect">
            <a:avLst/>
          </a:prstGeom>
          <a:solidFill>
            <a:schemeClr val="lt1"/>
          </a:solid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5</a:t>
            </a:fld>
            <a:endParaRPr sz="1200" b="0" i="0" u="none" strike="noStrike" cap="none">
              <a:solidFill>
                <a:srgbClr val="898989"/>
              </a:solidFill>
              <a:latin typeface="Arial"/>
              <a:ea typeface="Arial"/>
              <a:cs typeface="Arial"/>
              <a:sym typeface="Arial"/>
            </a:endParaRPr>
          </a:p>
        </p:txBody>
      </p:sp>
    </p:spTree>
    <p:extLst>
      <p:ext uri="{BB962C8B-B14F-4D97-AF65-F5344CB8AC3E}">
        <p14:creationId xmlns:p14="http://schemas.microsoft.com/office/powerpoint/2010/main" val="339748221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1224"/>
        <p:cNvGrpSpPr/>
        <p:nvPr/>
      </p:nvGrpSpPr>
      <p:grpSpPr>
        <a:xfrm>
          <a:off x="0" y="0"/>
          <a:ext cx="0" cy="0"/>
          <a:chOff x="0" y="0"/>
          <a:chExt cx="0" cy="0"/>
        </a:xfrm>
      </p:grpSpPr>
      <p:pic>
        <p:nvPicPr>
          <p:cNvPr id="1225" name="Google Shape;1225;p94"/>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1226" name="Google Shape;1226;p94"/>
          <p:cNvSpPr txBox="1">
            <a:spLocks noGrp="1"/>
          </p:cNvSpPr>
          <p:nvPr>
            <p:ph type="sldNum" idx="12"/>
          </p:nvPr>
        </p:nvSpPr>
        <p:spPr>
          <a:xfrm>
            <a:off x="6553200" y="62039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50</a:t>
            </a:fld>
            <a:endParaRPr sz="1200" b="0" i="0" u="none" strike="noStrike" cap="none">
              <a:solidFill>
                <a:srgbClr val="898989"/>
              </a:solidFill>
              <a:latin typeface="Arial"/>
              <a:ea typeface="Arial"/>
              <a:cs typeface="Arial"/>
              <a:sym typeface="Arial"/>
            </a:endParaRPr>
          </a:p>
        </p:txBody>
      </p:sp>
      <p:sp>
        <p:nvSpPr>
          <p:cNvPr id="1227" name="Google Shape;1227;p94"/>
          <p:cNvSpPr/>
          <p:nvPr/>
        </p:nvSpPr>
        <p:spPr>
          <a:xfrm>
            <a:off x="5257300" y="2728875"/>
            <a:ext cx="108600" cy="84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1231" name="Google Shape;1231;p94"/>
          <p:cNvSpPr txBox="1"/>
          <p:nvPr/>
        </p:nvSpPr>
        <p:spPr>
          <a:xfrm>
            <a:off x="917050" y="4267561"/>
            <a:ext cx="8789100" cy="738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dirty="0">
                <a:solidFill>
                  <a:schemeClr val="dk1"/>
                </a:solidFill>
                <a:latin typeface="Calibri"/>
                <a:ea typeface="Calibri"/>
                <a:cs typeface="Calibri"/>
                <a:sym typeface="Calibri"/>
              </a:rPr>
              <a:t>The ring-average Cherenkov angle distribution will have a resolution  𝝈</a:t>
            </a:r>
            <a:r>
              <a:rPr lang="en-GB" sz="1800" baseline="-25000" dirty="0">
                <a:solidFill>
                  <a:schemeClr val="dk1"/>
                </a:solidFill>
                <a:latin typeface="Calibri"/>
                <a:ea typeface="Calibri"/>
                <a:cs typeface="Calibri"/>
                <a:sym typeface="Calibri"/>
              </a:rPr>
              <a:t>ring θc </a:t>
            </a:r>
            <a:r>
              <a:rPr lang="en-GB" sz="1800" dirty="0">
                <a:solidFill>
                  <a:schemeClr val="dk1"/>
                </a:solidFill>
                <a:latin typeface="Calibri"/>
                <a:ea typeface="Calibri"/>
                <a:cs typeface="Calibri"/>
                <a:sym typeface="Calibri"/>
              </a:rPr>
              <a:t>depending </a:t>
            </a:r>
            <a:endParaRPr sz="1800" dirty="0">
              <a:solidFill>
                <a:schemeClr val="dk1"/>
              </a:solidFill>
              <a:latin typeface="Calibri"/>
              <a:ea typeface="Calibri"/>
              <a:cs typeface="Calibri"/>
              <a:sym typeface="Calibri"/>
            </a:endParaRPr>
          </a:p>
          <a:p>
            <a:pPr marL="0" lvl="0" indent="0" algn="l" rtl="0">
              <a:spcBef>
                <a:spcPts val="0"/>
              </a:spcBef>
              <a:spcAft>
                <a:spcPts val="0"/>
              </a:spcAft>
              <a:buNone/>
            </a:pPr>
            <a:r>
              <a:rPr lang="en-GB" sz="1800" dirty="0">
                <a:solidFill>
                  <a:schemeClr val="dk1"/>
                </a:solidFill>
                <a:latin typeface="Calibri"/>
                <a:ea typeface="Calibri"/>
                <a:cs typeface="Calibri"/>
                <a:sym typeface="Calibri"/>
              </a:rPr>
              <a:t>on the average number of Hough selected photons per track ( </a:t>
            </a:r>
            <a:r>
              <a:rPr lang="en-GB" sz="1800" dirty="0" err="1">
                <a:solidFill>
                  <a:schemeClr val="dk1"/>
                </a:solidFill>
                <a:latin typeface="Calibri"/>
                <a:ea typeface="Calibri"/>
                <a:cs typeface="Calibri"/>
                <a:sym typeface="Calibri"/>
              </a:rPr>
              <a:t>N</a:t>
            </a:r>
            <a:r>
              <a:rPr lang="en-GB" sz="1100" dirty="0" err="1">
                <a:solidFill>
                  <a:schemeClr val="dk1"/>
                </a:solidFill>
                <a:latin typeface="Times New Roman"/>
                <a:ea typeface="Times New Roman"/>
                <a:cs typeface="Times New Roman"/>
                <a:sym typeface="Times New Roman"/>
              </a:rPr>
              <a:t>res.cluster</a:t>
            </a:r>
            <a:r>
              <a:rPr lang="en-GB" sz="1800" dirty="0">
                <a:solidFill>
                  <a:schemeClr val="dk1"/>
                </a:solidFill>
                <a:latin typeface="Calibri"/>
                <a:ea typeface="Calibri"/>
                <a:cs typeface="Calibri"/>
                <a:sym typeface="Calibri"/>
              </a:rPr>
              <a:t>)</a:t>
            </a:r>
            <a:r>
              <a:rPr lang="en-GB" sz="1100" dirty="0">
                <a:solidFill>
                  <a:schemeClr val="dk1"/>
                </a:solidFill>
                <a:latin typeface="Times New Roman"/>
                <a:ea typeface="Times New Roman"/>
                <a:cs typeface="Times New Roman"/>
                <a:sym typeface="Times New Roman"/>
              </a:rPr>
              <a:t> </a:t>
            </a:r>
            <a:r>
              <a:rPr lang="en-GB" sz="1800" dirty="0">
                <a:solidFill>
                  <a:schemeClr val="dk1"/>
                </a:solidFill>
              </a:rPr>
              <a:t>:</a:t>
            </a:r>
            <a:endParaRPr sz="1800" dirty="0">
              <a:solidFill>
                <a:schemeClr val="dk1"/>
              </a:solidFill>
              <a:latin typeface="Calibri"/>
              <a:ea typeface="Calibri"/>
              <a:cs typeface="Calibri"/>
              <a:sym typeface="Calibri"/>
            </a:endParaRPr>
          </a:p>
        </p:txBody>
      </p:sp>
      <p:sp>
        <p:nvSpPr>
          <p:cNvPr id="1235" name="Google Shape;1235;p94"/>
          <p:cNvSpPr txBox="1"/>
          <p:nvPr/>
        </p:nvSpPr>
        <p:spPr>
          <a:xfrm>
            <a:off x="564777" y="766461"/>
            <a:ext cx="7848600" cy="677078"/>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Clr>
                <a:schemeClr val="dk1"/>
              </a:buClr>
              <a:buSzPts val="1100"/>
              <a:buFont typeface="Arial"/>
              <a:buNone/>
            </a:pPr>
            <a:r>
              <a:rPr lang="en-GB" sz="3200" b="1" dirty="0">
                <a:solidFill>
                  <a:schemeClr val="dk1"/>
                </a:solidFill>
                <a:latin typeface="Calibri"/>
                <a:ea typeface="Calibri"/>
                <a:cs typeface="Calibri"/>
                <a:sym typeface="Calibri"/>
              </a:rPr>
              <a:t>Relation between photon distributions</a:t>
            </a:r>
            <a:endParaRPr lang="en-GB" sz="4000" b="1" dirty="0">
              <a:solidFill>
                <a:schemeClr val="dk1"/>
              </a:solidFill>
              <a:latin typeface="Calibri"/>
              <a:ea typeface="Calibri"/>
              <a:cs typeface="Calibri"/>
              <a:sym typeface="Calibri"/>
            </a:endParaRPr>
          </a:p>
        </p:txBody>
      </p:sp>
      <p:sp>
        <p:nvSpPr>
          <p:cNvPr id="1236" name="Google Shape;1236;p94"/>
          <p:cNvSpPr txBox="1"/>
          <p:nvPr/>
        </p:nvSpPr>
        <p:spPr>
          <a:xfrm>
            <a:off x="0" y="0"/>
            <a:ext cx="9144000" cy="9696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a:solidFill>
                  <a:srgbClr val="FF0000"/>
                </a:solidFill>
                <a:latin typeface="Calibri"/>
                <a:ea typeface="Calibri"/>
                <a:cs typeface="Calibri"/>
                <a:sym typeface="Calibri"/>
              </a:rPr>
              <a:t>Current PID algorithm in the HMPID</a:t>
            </a:r>
            <a:endParaRPr sz="700">
              <a:solidFill>
                <a:schemeClr val="dk1"/>
              </a:solidFill>
            </a:endParaRPr>
          </a:p>
          <a:p>
            <a:pPr marL="0" lvl="0" indent="0" algn="ctr" rtl="0">
              <a:spcBef>
                <a:spcPts val="0"/>
              </a:spcBef>
              <a:spcAft>
                <a:spcPts val="0"/>
              </a:spcAft>
              <a:buClr>
                <a:schemeClr val="dk1"/>
              </a:buClr>
              <a:buSzPts val="1100"/>
              <a:buFont typeface="Arial"/>
              <a:buNone/>
            </a:pPr>
            <a:r>
              <a:rPr lang="en-GB" sz="1600">
                <a:solidFill>
                  <a:schemeClr val="dk1"/>
                </a:solidFill>
                <a:latin typeface="Calibri"/>
                <a:ea typeface="Calibri"/>
                <a:cs typeface="Calibri"/>
                <a:sym typeface="Calibri"/>
              </a:rPr>
              <a:t>Hough Transform Method </a:t>
            </a:r>
            <a:endParaRPr sz="3200">
              <a:solidFill>
                <a:srgbClr val="FF0000"/>
              </a:solidFill>
              <a:latin typeface="Calibri"/>
              <a:ea typeface="Calibri"/>
              <a:cs typeface="Calibri"/>
              <a:sym typeface="Calibri"/>
            </a:endParaRPr>
          </a:p>
          <a:p>
            <a:pPr marL="0" lvl="0" indent="0" algn="ctr" rtl="0">
              <a:spcBef>
                <a:spcPts val="0"/>
              </a:spcBef>
              <a:spcAft>
                <a:spcPts val="0"/>
              </a:spcAft>
              <a:buClr>
                <a:schemeClr val="dk1"/>
              </a:buClr>
              <a:buSzPts val="1100"/>
              <a:buFont typeface="Arial"/>
              <a:buNone/>
            </a:pPr>
            <a:endParaRPr sz="1600">
              <a:solidFill>
                <a:schemeClr val="dk1"/>
              </a:solidFill>
              <a:latin typeface="Calibri"/>
              <a:ea typeface="Calibri"/>
              <a:cs typeface="Calibri"/>
              <a:sym typeface="Calibri"/>
            </a:endParaRPr>
          </a:p>
        </p:txBody>
      </p:sp>
      <p:cxnSp>
        <p:nvCxnSpPr>
          <p:cNvPr id="1237" name="Google Shape;1237;p94"/>
          <p:cNvCxnSpPr/>
          <p:nvPr/>
        </p:nvCxnSpPr>
        <p:spPr>
          <a:xfrm>
            <a:off x="285200" y="752700"/>
            <a:ext cx="7848600" cy="0"/>
          </a:xfrm>
          <a:prstGeom prst="straightConnector1">
            <a:avLst/>
          </a:prstGeom>
          <a:noFill/>
          <a:ln w="44450" cap="flat" cmpd="sng">
            <a:solidFill>
              <a:srgbClr val="FF0000"/>
            </a:solidFill>
            <a:prstDash val="solid"/>
            <a:round/>
            <a:headEnd type="none" w="sm" len="sm"/>
            <a:tailEnd type="none" w="sm" len="sm"/>
          </a:ln>
        </p:spPr>
      </p:cxnSp>
      <mc:AlternateContent xmlns:mc="http://schemas.openxmlformats.org/markup-compatibility/2006" xmlns:a14="http://schemas.microsoft.com/office/drawing/2010/main">
        <mc:Choice Requires="a14">
          <p:sp>
            <p:nvSpPr>
              <p:cNvPr id="1240" name="Google Shape;1240;p94"/>
              <p:cNvSpPr txBox="1"/>
              <p:nvPr/>
            </p:nvSpPr>
            <p:spPr>
              <a:xfrm>
                <a:off x="463924" y="5768269"/>
                <a:ext cx="8050306" cy="1236462"/>
              </a:xfrm>
              <a:prstGeom prst="rect">
                <a:avLst/>
              </a:prstGeom>
              <a:noFill/>
              <a:ln>
                <a:noFill/>
              </a:ln>
            </p:spPr>
            <p:txBody>
              <a:bodyPr spcFirstLastPara="1" wrap="square" lIns="91425" tIns="91425" rIns="91425" bIns="91425" anchor="t" anchorCtr="0">
                <a:spAutoFit/>
              </a:bodyPr>
              <a:lstStyle/>
              <a:p>
                <a:pPr lvl="0"/>
                <a:r>
                  <a:rPr lang="en-GB" sz="1800" dirty="0">
                    <a:solidFill>
                      <a:schemeClr val="dk1"/>
                    </a:solidFill>
                    <a:latin typeface="Calibri"/>
                    <a:ea typeface="Calibri"/>
                    <a:cs typeface="Calibri"/>
                    <a:sym typeface="Calibri"/>
                  </a:rPr>
                  <a:t>Where </a:t>
                </a:r>
                <a14:m>
                  <m:oMath xmlns:m="http://schemas.openxmlformats.org/officeDocument/2006/math">
                    <m:sSub>
                      <m:sSubPr>
                        <m:ctrlPr>
                          <a:rPr lang="ar-AE" sz="2400" i="1">
                            <a:latin typeface="Cambria Math" panose="02040503050406030204" pitchFamily="18" charset="0"/>
                            <a:ea typeface="Cambria Math" panose="02040503050406030204" pitchFamily="18" charset="0"/>
                          </a:rPr>
                        </m:ctrlPr>
                      </m:sSubPr>
                      <m:e>
                        <m:r>
                          <a:rPr lang="ar-AE" sz="2400" i="1">
                            <a:latin typeface="Cambria Math" panose="02040503050406030204" pitchFamily="18" charset="0"/>
                            <a:ea typeface="Cambria Math" panose="02040503050406030204" pitchFamily="18" charset="0"/>
                          </a:rPr>
                          <m:t>𝜎</m:t>
                        </m:r>
                      </m:e>
                      <m:sub>
                        <m:sSub>
                          <m:sSubPr>
                            <m:ctrlPr>
                              <a:rPr lang="ar-AE" sz="1800" i="1">
                                <a:latin typeface="Cambria Math" panose="02040503050406030204" pitchFamily="18" charset="0"/>
                              </a:rPr>
                            </m:ctrlPr>
                          </m:sSubPr>
                          <m:e>
                            <m:r>
                              <a:rPr lang="ar-AE" sz="1800" i="1">
                                <a:latin typeface="Cambria Math" panose="02040503050406030204" pitchFamily="18" charset="0"/>
                              </a:rPr>
                              <m:t>𝑠𝑖𝑛𝑔𝑙𝑒</m:t>
                            </m:r>
                            <m:r>
                              <a:rPr lang="ar-AE" sz="1800" i="1">
                                <a:latin typeface="Cambria Math" panose="02040503050406030204" pitchFamily="18" charset="0"/>
                                <a:ea typeface="Cambria Math" panose="02040503050406030204" pitchFamily="18" charset="0"/>
                              </a:rPr>
                              <m:t>𝜃</m:t>
                            </m:r>
                          </m:e>
                          <m:sub>
                            <m:r>
                              <a:rPr lang="ar-AE" sz="1800" i="1">
                                <a:latin typeface="Cambria Math" panose="02040503050406030204" pitchFamily="18" charset="0"/>
                                <a:ea typeface="Cambria Math" panose="02040503050406030204" pitchFamily="18" charset="0"/>
                              </a:rPr>
                              <m:t>𝐶</m:t>
                            </m:r>
                          </m:sub>
                        </m:sSub>
                      </m:sub>
                    </m:sSub>
                  </m:oMath>
                </a14:m>
                <a:r>
                  <a:rPr lang="ar-AE" sz="1800" dirty="0">
                    <a:solidFill>
                      <a:schemeClr val="dk1"/>
                    </a:solidFill>
                    <a:latin typeface="Calibri"/>
                    <a:ea typeface="Calibri"/>
                    <a:cs typeface="Calibri"/>
                    <a:sym typeface="Calibri"/>
                  </a:rPr>
                  <a:t> </a:t>
                </a:r>
                <a:r>
                  <a:rPr lang="en-GB" sz="1800" dirty="0">
                    <a:solidFill>
                      <a:schemeClr val="dk1"/>
                    </a:solidFill>
                    <a:latin typeface="Calibri"/>
                    <a:ea typeface="Calibri"/>
                    <a:cs typeface="Calibri"/>
                    <a:sym typeface="Calibri"/>
                  </a:rPr>
                  <a:t>is the resolution of the single photon distribution </a:t>
                </a:r>
                <a:r>
                  <a:rPr lang="el-GR" sz="2400" i="1" dirty="0" err="1">
                    <a:solidFill>
                      <a:schemeClr val="dk1"/>
                    </a:solidFill>
                    <a:latin typeface="Noto Sans Symbols"/>
                    <a:ea typeface="Noto Sans Symbols"/>
                    <a:cs typeface="Noto Sans Symbols"/>
                    <a:sym typeface="Noto Sans Symbols"/>
                  </a:rPr>
                  <a:t>η</a:t>
                </a:r>
                <a:r>
                  <a:rPr lang="en-GB" sz="2400" i="1" baseline="-25000" dirty="0" err="1">
                    <a:solidFill>
                      <a:schemeClr val="dk1"/>
                    </a:solidFill>
                    <a:latin typeface="Calibri"/>
                    <a:ea typeface="Calibri"/>
                    <a:cs typeface="Calibri"/>
                    <a:sym typeface="Calibri"/>
                  </a:rPr>
                  <a:t>c</a:t>
                </a:r>
                <a:endParaRPr lang="en-GB" sz="2400" i="1" baseline="-25000" dirty="0">
                  <a:solidFill>
                    <a:schemeClr val="dk1"/>
                  </a:solidFill>
                  <a:latin typeface="Calibri"/>
                  <a:ea typeface="Calibri"/>
                  <a:cs typeface="Calibri"/>
                  <a:sym typeface="Calibri"/>
                </a:endParaRPr>
              </a:p>
              <a:p>
                <a:pPr lvl="0" indent="457200"/>
                <a:r>
                  <a:rPr lang="en-GB" sz="1800" dirty="0">
                    <a:solidFill>
                      <a:schemeClr val="dk1"/>
                    </a:solidFill>
                    <a:latin typeface="Calibri"/>
                    <a:ea typeface="Calibri"/>
                    <a:cs typeface="Calibri"/>
                    <a:sym typeface="Calibri"/>
                  </a:rPr>
                  <a:t>   </a:t>
                </a:r>
                <a14:m>
                  <m:oMath xmlns:m="http://schemas.openxmlformats.org/officeDocument/2006/math">
                    <m:sSub>
                      <m:sSubPr>
                        <m:ctrlPr>
                          <a:rPr lang="ar-AE" sz="2400" i="1">
                            <a:latin typeface="Cambria Math" panose="02040503050406030204" pitchFamily="18" charset="0"/>
                            <a:ea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 </m:t>
                        </m:r>
                        <m:r>
                          <a:rPr lang="ar-AE" sz="2400" i="1">
                            <a:latin typeface="Cambria Math" panose="02040503050406030204" pitchFamily="18" charset="0"/>
                            <a:ea typeface="Cambria Math" panose="02040503050406030204" pitchFamily="18" charset="0"/>
                          </a:rPr>
                          <m:t>𝜎</m:t>
                        </m:r>
                      </m:e>
                      <m:sub>
                        <m:sSub>
                          <m:sSubPr>
                            <m:ctrlPr>
                              <a:rPr lang="ar-AE" sz="1800" i="1">
                                <a:latin typeface="Cambria Math" panose="02040503050406030204" pitchFamily="18" charset="0"/>
                              </a:rPr>
                            </m:ctrlPr>
                          </m:sSubPr>
                          <m:e>
                            <m:r>
                              <a:rPr lang="ar-AE" sz="1800" b="0" i="1" smtClean="0">
                                <a:latin typeface="Cambria Math" panose="02040503050406030204" pitchFamily="18" charset="0"/>
                              </a:rPr>
                              <m:t>𝑟</m:t>
                            </m:r>
                            <m:r>
                              <a:rPr lang="en-GB" sz="1800" b="0" i="1" smtClean="0">
                                <a:latin typeface="Cambria Math" panose="02040503050406030204" pitchFamily="18" charset="0"/>
                              </a:rPr>
                              <m:t>𝑖𝑛𝑔</m:t>
                            </m:r>
                            <m:r>
                              <a:rPr lang="ar-AE" sz="1800" i="1">
                                <a:latin typeface="Cambria Math" panose="02040503050406030204" pitchFamily="18" charset="0"/>
                                <a:ea typeface="Cambria Math" panose="02040503050406030204" pitchFamily="18" charset="0"/>
                              </a:rPr>
                              <m:t>𝜃</m:t>
                            </m:r>
                          </m:e>
                          <m:sub>
                            <m:r>
                              <a:rPr lang="ar-AE" sz="1800" i="1">
                                <a:latin typeface="Cambria Math" panose="02040503050406030204" pitchFamily="18" charset="0"/>
                                <a:ea typeface="Cambria Math" panose="02040503050406030204" pitchFamily="18" charset="0"/>
                              </a:rPr>
                              <m:t>𝐶</m:t>
                            </m:r>
                          </m:sub>
                        </m:sSub>
                      </m:sub>
                    </m:sSub>
                  </m:oMath>
                </a14:m>
                <a:r>
                  <a:rPr lang="en-GB" sz="1800" dirty="0">
                    <a:solidFill>
                      <a:schemeClr val="dk1"/>
                    </a:solidFill>
                    <a:latin typeface="Calibri"/>
                    <a:ea typeface="Calibri"/>
                    <a:cs typeface="Calibri"/>
                    <a:sym typeface="Calibri"/>
                  </a:rPr>
                  <a:t> </a:t>
                </a:r>
                <a:r>
                  <a:rPr lang="ar-AE" sz="1800" dirty="0">
                    <a:solidFill>
                      <a:schemeClr val="dk1"/>
                    </a:solidFill>
                    <a:latin typeface="Calibri"/>
                    <a:ea typeface="Calibri"/>
                    <a:cs typeface="Calibri"/>
                    <a:sym typeface="Calibri"/>
                  </a:rPr>
                  <a:t> </a:t>
                </a:r>
                <a:r>
                  <a:rPr lang="en-GB" sz="1800" dirty="0">
                    <a:solidFill>
                      <a:schemeClr val="dk1"/>
                    </a:solidFill>
                    <a:latin typeface="Calibri"/>
                    <a:ea typeface="Calibri"/>
                    <a:cs typeface="Calibri"/>
                    <a:sym typeface="Calibri"/>
                  </a:rPr>
                  <a:t>is the resolution of ring-average Cherenkov distribution </a:t>
                </a:r>
                <a:r>
                  <a:rPr lang="el-GR" sz="1700" i="1" dirty="0">
                    <a:solidFill>
                      <a:schemeClr val="dk1"/>
                    </a:solidFill>
                    <a:latin typeface="Noto Sans Symbols"/>
                    <a:ea typeface="Noto Sans Symbols"/>
                    <a:cs typeface="Noto Sans Symbols"/>
                    <a:sym typeface="Noto Sans Symbols"/>
                  </a:rPr>
                  <a:t>θ</a:t>
                </a:r>
                <a:r>
                  <a:rPr lang="en-GB" sz="1700" i="1" baseline="-25000" dirty="0">
                    <a:solidFill>
                      <a:schemeClr val="dk1"/>
                    </a:solidFill>
                    <a:latin typeface="Calibri"/>
                    <a:ea typeface="Calibri"/>
                    <a:cs typeface="Calibri"/>
                    <a:sym typeface="Calibri"/>
                  </a:rPr>
                  <a:t>c</a:t>
                </a:r>
                <a:r>
                  <a:rPr lang="en-GB" sz="1700" i="1" dirty="0">
                    <a:solidFill>
                      <a:schemeClr val="dk1"/>
                    </a:solidFill>
                    <a:latin typeface="Calibri"/>
                    <a:ea typeface="Calibri"/>
                    <a:cs typeface="Calibri"/>
                    <a:sym typeface="Calibri"/>
                  </a:rPr>
                  <a:t> </a:t>
                </a:r>
                <a:endParaRPr lang="en-GB" sz="2400" i="1" baseline="-25000" dirty="0">
                  <a:solidFill>
                    <a:schemeClr val="dk1"/>
                  </a:solidFill>
                  <a:latin typeface="Calibri"/>
                  <a:ea typeface="Calibri"/>
                  <a:cs typeface="Calibri"/>
                  <a:sym typeface="Calibri"/>
                </a:endParaRPr>
              </a:p>
              <a:p>
                <a:pPr marL="0" lvl="0" indent="0" algn="l" rtl="0">
                  <a:spcBef>
                    <a:spcPts val="0"/>
                  </a:spcBef>
                  <a:spcAft>
                    <a:spcPts val="0"/>
                  </a:spcAft>
                  <a:buNone/>
                </a:pPr>
                <a:endParaRPr sz="2400" i="1" baseline="-25000" dirty="0">
                  <a:solidFill>
                    <a:schemeClr val="dk1"/>
                  </a:solidFill>
                  <a:latin typeface="Calibri"/>
                  <a:ea typeface="Calibri"/>
                  <a:cs typeface="Calibri"/>
                  <a:sym typeface="Calibri"/>
                </a:endParaRPr>
              </a:p>
            </p:txBody>
          </p:sp>
        </mc:Choice>
        <mc:Fallback xmlns="">
          <p:sp>
            <p:nvSpPr>
              <p:cNvPr id="1240" name="Google Shape;1240;p94"/>
              <p:cNvSpPr txBox="1">
                <a:spLocks noRot="1" noChangeAspect="1" noMove="1" noResize="1" noEditPoints="1" noAdjustHandles="1" noChangeArrowheads="1" noChangeShapeType="1" noTextEdit="1"/>
              </p:cNvSpPr>
              <p:nvPr/>
            </p:nvSpPr>
            <p:spPr>
              <a:xfrm>
                <a:off x="463924" y="5768269"/>
                <a:ext cx="8050306" cy="1236462"/>
              </a:xfrm>
              <a:prstGeom prst="rect">
                <a:avLst/>
              </a:prstGeom>
              <a:blipFill>
                <a:blip r:embed="rId4"/>
                <a:stretch>
                  <a:fillRect l="-606" t="-493"/>
                </a:stretch>
              </a:blipFill>
              <a:ln>
                <a:noFill/>
              </a:ln>
            </p:spPr>
            <p:txBody>
              <a:bodyPr/>
              <a:lstStyle/>
              <a:p>
                <a:r>
                  <a:rPr lang="en-US">
                    <a:noFill/>
                  </a:rPr>
                  <a:t> </a:t>
                </a:r>
              </a:p>
            </p:txBody>
          </p:sp>
        </mc:Fallback>
      </mc:AlternateContent>
      <p:grpSp>
        <p:nvGrpSpPr>
          <p:cNvPr id="6" name="Group 5">
            <a:extLst>
              <a:ext uri="{FF2B5EF4-FFF2-40B4-BE49-F238E27FC236}">
                <a16:creationId xmlns:a16="http://schemas.microsoft.com/office/drawing/2014/main" id="{A1F8D61A-B2BC-A485-F66B-A9D8DB4FA390}"/>
              </a:ext>
            </a:extLst>
          </p:cNvPr>
          <p:cNvGrpSpPr/>
          <p:nvPr/>
        </p:nvGrpSpPr>
        <p:grpSpPr>
          <a:xfrm>
            <a:off x="0" y="1444862"/>
            <a:ext cx="9223642" cy="2967625"/>
            <a:chOff x="265580" y="1783590"/>
            <a:chExt cx="8610854" cy="2552022"/>
          </a:xfrm>
        </p:grpSpPr>
        <p:pic>
          <p:nvPicPr>
            <p:cNvPr id="1228" name="Google Shape;1228;p94"/>
            <p:cNvPicPr preferRelativeResize="0"/>
            <p:nvPr/>
          </p:nvPicPr>
          <p:blipFill>
            <a:blip r:embed="rId5">
              <a:alphaModFix/>
            </a:blip>
            <a:stretch>
              <a:fillRect/>
            </a:stretch>
          </p:blipFill>
          <p:spPr>
            <a:xfrm>
              <a:off x="4903871" y="2064461"/>
              <a:ext cx="2831149" cy="2268325"/>
            </a:xfrm>
            <a:prstGeom prst="rect">
              <a:avLst/>
            </a:prstGeom>
            <a:noFill/>
            <a:ln>
              <a:noFill/>
            </a:ln>
          </p:spPr>
        </p:pic>
        <p:pic>
          <p:nvPicPr>
            <p:cNvPr id="1229" name="Google Shape;1229;p94"/>
            <p:cNvPicPr preferRelativeResize="0"/>
            <p:nvPr/>
          </p:nvPicPr>
          <p:blipFill>
            <a:blip r:embed="rId6">
              <a:alphaModFix/>
            </a:blip>
            <a:stretch>
              <a:fillRect/>
            </a:stretch>
          </p:blipFill>
          <p:spPr>
            <a:xfrm>
              <a:off x="1027749" y="2064461"/>
              <a:ext cx="3053180" cy="2271151"/>
            </a:xfrm>
            <a:prstGeom prst="rect">
              <a:avLst/>
            </a:prstGeom>
            <a:noFill/>
            <a:ln>
              <a:noFill/>
            </a:ln>
          </p:spPr>
        </p:pic>
        <p:sp>
          <p:nvSpPr>
            <p:cNvPr id="1238" name="Google Shape;1238;p94"/>
            <p:cNvSpPr txBox="1"/>
            <p:nvPr/>
          </p:nvSpPr>
          <p:spPr>
            <a:xfrm>
              <a:off x="6051334" y="2143055"/>
              <a:ext cx="2825100" cy="446400"/>
            </a:xfrm>
            <a:prstGeom prst="rect">
              <a:avLst/>
            </a:prstGeom>
            <a:noFill/>
            <a:ln>
              <a:noFill/>
            </a:ln>
          </p:spPr>
          <p:txBody>
            <a:bodyPr spcFirstLastPara="1" wrap="square" lIns="91425" tIns="91425" rIns="91425" bIns="91425" anchor="t" anchorCtr="0">
              <a:spAutoFit/>
            </a:bodyPr>
            <a:lstStyle/>
            <a:p>
              <a:pPr marL="914400" lvl="0" indent="457200" algn="l" rtl="0">
                <a:spcBef>
                  <a:spcPts val="0"/>
                </a:spcBef>
                <a:spcAft>
                  <a:spcPts val="0"/>
                </a:spcAft>
                <a:buNone/>
              </a:pPr>
              <a:r>
                <a:rPr lang="en-GB" sz="1700" i="1" dirty="0">
                  <a:solidFill>
                    <a:schemeClr val="dk1"/>
                  </a:solidFill>
                  <a:latin typeface="Noto Sans Symbols"/>
                  <a:ea typeface="Noto Sans Symbols"/>
                  <a:cs typeface="Noto Sans Symbols"/>
                  <a:sym typeface="Noto Sans Symbols"/>
                </a:rPr>
                <a:t>θ</a:t>
              </a:r>
              <a:r>
                <a:rPr lang="en-GB" sz="1700" i="1" baseline="-25000" dirty="0">
                  <a:solidFill>
                    <a:schemeClr val="dk1"/>
                  </a:solidFill>
                  <a:latin typeface="Calibri"/>
                  <a:ea typeface="Calibri"/>
                  <a:cs typeface="Calibri"/>
                  <a:sym typeface="Calibri"/>
                </a:rPr>
                <a:t>c</a:t>
              </a:r>
              <a:r>
                <a:rPr lang="en-GB" sz="1700" i="1" dirty="0">
                  <a:solidFill>
                    <a:schemeClr val="dk1"/>
                  </a:solidFill>
                  <a:latin typeface="Calibri"/>
                  <a:ea typeface="Calibri"/>
                  <a:cs typeface="Calibri"/>
                  <a:sym typeface="Calibri"/>
                </a:rPr>
                <a:t> </a:t>
              </a:r>
              <a:endParaRPr dirty="0"/>
            </a:p>
          </p:txBody>
        </p:sp>
        <p:sp>
          <p:nvSpPr>
            <p:cNvPr id="1239" name="Google Shape;1239;p94"/>
            <p:cNvSpPr txBox="1"/>
            <p:nvPr/>
          </p:nvSpPr>
          <p:spPr>
            <a:xfrm>
              <a:off x="2161923" y="2093810"/>
              <a:ext cx="2825100" cy="554100"/>
            </a:xfrm>
            <a:prstGeom prst="rect">
              <a:avLst/>
            </a:prstGeom>
            <a:noFill/>
            <a:ln>
              <a:noFill/>
            </a:ln>
          </p:spPr>
          <p:txBody>
            <a:bodyPr spcFirstLastPara="1" wrap="square" lIns="91425" tIns="91425" rIns="91425" bIns="91425" anchor="t" anchorCtr="0">
              <a:spAutoFit/>
            </a:bodyPr>
            <a:lstStyle/>
            <a:p>
              <a:pPr marL="1371600" lvl="0" indent="0" algn="l" rtl="0">
                <a:spcBef>
                  <a:spcPts val="0"/>
                </a:spcBef>
                <a:spcAft>
                  <a:spcPts val="0"/>
                </a:spcAft>
                <a:buNone/>
              </a:pPr>
              <a:r>
                <a:rPr lang="en-GB" sz="2400" i="1" dirty="0">
                  <a:solidFill>
                    <a:schemeClr val="dk1"/>
                  </a:solidFill>
                  <a:latin typeface="Noto Sans Symbols"/>
                  <a:ea typeface="Noto Sans Symbols"/>
                  <a:cs typeface="Noto Sans Symbols"/>
                  <a:sym typeface="Noto Sans Symbols"/>
                </a:rPr>
                <a:t> </a:t>
              </a:r>
              <a:r>
                <a:rPr lang="en-GB" sz="2400" i="1" dirty="0" err="1">
                  <a:solidFill>
                    <a:schemeClr val="dk1"/>
                  </a:solidFill>
                  <a:latin typeface="Noto Sans Symbols"/>
                  <a:ea typeface="Noto Sans Symbols"/>
                  <a:cs typeface="Noto Sans Symbols"/>
                  <a:sym typeface="Noto Sans Symbols"/>
                </a:rPr>
                <a:t>η</a:t>
              </a:r>
              <a:r>
                <a:rPr lang="en-GB" sz="2400" i="1" baseline="-25000" dirty="0" err="1">
                  <a:solidFill>
                    <a:schemeClr val="dk1"/>
                  </a:solidFill>
                  <a:latin typeface="Calibri"/>
                  <a:ea typeface="Calibri"/>
                  <a:cs typeface="Calibri"/>
                  <a:sym typeface="Calibri"/>
                </a:rPr>
                <a:t>c</a:t>
              </a:r>
              <a:endParaRPr dirty="0"/>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552DB577-1BB8-14B9-4987-68AE215A6535}"/>
                    </a:ext>
                  </a:extLst>
                </p:cNvPr>
                <p:cNvSpPr txBox="1"/>
                <p:nvPr/>
              </p:nvSpPr>
              <p:spPr>
                <a:xfrm>
                  <a:off x="4039976" y="1787089"/>
                  <a:ext cx="4836458"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1600" i="1" smtClean="0">
                                <a:latin typeface="Cambria Math" panose="02040503050406030204" pitchFamily="18" charset="0"/>
                                <a:ea typeface="Cambria Math" panose="02040503050406030204" pitchFamily="18" charset="0"/>
                              </a:rPr>
                            </m:ctrlPr>
                          </m:sSubPr>
                          <m:e>
                            <m:r>
                              <a:rPr lang="en-GB" sz="1600" i="1">
                                <a:latin typeface="Cambria Math" panose="02040503050406030204" pitchFamily="18" charset="0"/>
                                <a:ea typeface="Cambria Math" panose="02040503050406030204" pitchFamily="18" charset="0"/>
                              </a:rPr>
                              <m:t>𝜎</m:t>
                            </m:r>
                          </m:e>
                          <m:sub>
                            <m:sSub>
                              <m:sSubPr>
                                <m:ctrlPr>
                                  <a:rPr lang="en-GB" sz="1100" i="1">
                                    <a:latin typeface="Cambria Math" panose="02040503050406030204" pitchFamily="18" charset="0"/>
                                  </a:rPr>
                                </m:ctrlPr>
                              </m:sSubPr>
                              <m:e>
                                <m:r>
                                  <a:rPr lang="en-GB" sz="1100" i="1">
                                    <a:latin typeface="Cambria Math" panose="02040503050406030204" pitchFamily="18" charset="0"/>
                                  </a:rPr>
                                  <m:t>𝑟𝑖𝑛𝑔</m:t>
                                </m:r>
                                <m:r>
                                  <a:rPr lang="en-GB" sz="1100" i="1">
                                    <a:latin typeface="Cambria Math" panose="02040503050406030204" pitchFamily="18" charset="0"/>
                                    <a:ea typeface="Cambria Math" panose="02040503050406030204" pitchFamily="18" charset="0"/>
                                  </a:rPr>
                                  <m:t>𝜃</m:t>
                                </m:r>
                              </m:e>
                              <m:sub>
                                <m:r>
                                  <a:rPr lang="en-GB" sz="1100" i="1">
                                    <a:latin typeface="Cambria Math" panose="02040503050406030204" pitchFamily="18" charset="0"/>
                                    <a:ea typeface="Cambria Math" panose="02040503050406030204" pitchFamily="18" charset="0"/>
                                  </a:rPr>
                                  <m:t>𝐶</m:t>
                                </m:r>
                              </m:sub>
                            </m:sSub>
                          </m:sub>
                        </m:sSub>
                        <m:r>
                          <a:rPr lang="en-GB" sz="1600" i="1" dirty="0">
                            <a:latin typeface="Cambria Math" panose="02040503050406030204" pitchFamily="18" charset="0"/>
                            <a:ea typeface="Cambria Math" panose="02040503050406030204" pitchFamily="18" charset="0"/>
                          </a:rPr>
                          <m:t>=</m:t>
                        </m:r>
                        <m:r>
                          <a:rPr lang="en-GB" sz="1600" i="1" dirty="0">
                            <a:latin typeface="Cambria Math" panose="02040503050406030204" pitchFamily="18" charset="0"/>
                            <a:ea typeface="Cambria Math" panose="02040503050406030204" pitchFamily="18" charset="0"/>
                          </a:rPr>
                          <m:t>0</m:t>
                        </m:r>
                        <m:r>
                          <a:rPr lang="en-GB" sz="1600" i="1" dirty="0">
                            <a:latin typeface="Cambria Math" panose="02040503050406030204" pitchFamily="18" charset="0"/>
                            <a:ea typeface="Cambria Math" panose="02040503050406030204" pitchFamily="18" charset="0"/>
                          </a:rPr>
                          <m:t>.</m:t>
                        </m:r>
                        <m:r>
                          <a:rPr lang="en-GB" sz="1600" i="1" dirty="0">
                            <a:latin typeface="Cambria Math" panose="02040503050406030204" pitchFamily="18" charset="0"/>
                            <a:ea typeface="Cambria Math" panose="02040503050406030204" pitchFamily="18" charset="0"/>
                          </a:rPr>
                          <m:t>0056</m:t>
                        </m:r>
                      </m:oMath>
                    </m:oMathPara>
                  </a14:m>
                  <a:endParaRPr lang="en-GB" sz="1100" dirty="0"/>
                </a:p>
              </p:txBody>
            </p:sp>
          </mc:Choice>
          <mc:Fallback xmlns="">
            <p:sp>
              <p:nvSpPr>
                <p:cNvPr id="3" name="TextBox 2">
                  <a:extLst>
                    <a:ext uri="{FF2B5EF4-FFF2-40B4-BE49-F238E27FC236}">
                      <a16:creationId xmlns:a16="http://schemas.microsoft.com/office/drawing/2014/main" id="{552DB577-1BB8-14B9-4987-68AE215A6535}"/>
                    </a:ext>
                  </a:extLst>
                </p:cNvPr>
                <p:cNvSpPr txBox="1">
                  <a:spLocks noRot="1" noChangeAspect="1" noMove="1" noResize="1" noEditPoints="1" noAdjustHandles="1" noChangeArrowheads="1" noChangeShapeType="1" noTextEdit="1"/>
                </p:cNvSpPr>
                <p:nvPr/>
              </p:nvSpPr>
              <p:spPr>
                <a:xfrm>
                  <a:off x="4039976" y="1787089"/>
                  <a:ext cx="4836458" cy="369332"/>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759CC748-E07B-75CA-8A99-E3C463980E5B}"/>
                    </a:ext>
                  </a:extLst>
                </p:cNvPr>
                <p:cNvSpPr txBox="1"/>
                <p:nvPr/>
              </p:nvSpPr>
              <p:spPr>
                <a:xfrm>
                  <a:off x="265580" y="1783590"/>
                  <a:ext cx="4836458" cy="31022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1600" i="1" smtClean="0">
                                <a:latin typeface="Cambria Math" panose="02040503050406030204" pitchFamily="18" charset="0"/>
                                <a:ea typeface="Cambria Math" panose="02040503050406030204" pitchFamily="18" charset="0"/>
                              </a:rPr>
                            </m:ctrlPr>
                          </m:sSubPr>
                          <m:e>
                            <m:r>
                              <a:rPr lang="en-GB" sz="1600" i="1">
                                <a:latin typeface="Cambria Math" panose="02040503050406030204" pitchFamily="18" charset="0"/>
                                <a:ea typeface="Cambria Math" panose="02040503050406030204" pitchFamily="18" charset="0"/>
                              </a:rPr>
                              <m:t>𝜎</m:t>
                            </m:r>
                          </m:e>
                          <m:sub>
                            <m:sSub>
                              <m:sSubPr>
                                <m:ctrlPr>
                                  <a:rPr lang="en-GB" sz="1200" i="1">
                                    <a:latin typeface="Cambria Math" panose="02040503050406030204" pitchFamily="18" charset="0"/>
                                  </a:rPr>
                                </m:ctrlPr>
                              </m:sSubPr>
                              <m:e>
                                <m:r>
                                  <a:rPr lang="en-GB" sz="1200" i="1">
                                    <a:latin typeface="Cambria Math" panose="02040503050406030204" pitchFamily="18" charset="0"/>
                                  </a:rPr>
                                  <m:t>𝑠𝑖𝑛𝑔𝑙𝑒</m:t>
                                </m:r>
                                <m:r>
                                  <a:rPr lang="en-GB" sz="1200" i="1">
                                    <a:latin typeface="Cambria Math" panose="02040503050406030204" pitchFamily="18" charset="0"/>
                                    <a:ea typeface="Cambria Math" panose="02040503050406030204" pitchFamily="18" charset="0"/>
                                  </a:rPr>
                                  <m:t>𝜃</m:t>
                                </m:r>
                              </m:e>
                              <m:sub>
                                <m:r>
                                  <a:rPr lang="en-GB" sz="1200" i="1">
                                    <a:latin typeface="Cambria Math" panose="02040503050406030204" pitchFamily="18" charset="0"/>
                                    <a:ea typeface="Cambria Math" panose="02040503050406030204" pitchFamily="18" charset="0"/>
                                  </a:rPr>
                                  <m:t>𝐶</m:t>
                                </m:r>
                              </m:sub>
                            </m:sSub>
                          </m:sub>
                        </m:sSub>
                        <m:r>
                          <a:rPr lang="en-GB" sz="1600" i="1" dirty="0">
                            <a:latin typeface="Cambria Math" panose="02040503050406030204" pitchFamily="18" charset="0"/>
                            <a:ea typeface="Cambria Math" panose="02040503050406030204" pitchFamily="18" charset="0"/>
                          </a:rPr>
                          <m:t>=</m:t>
                        </m:r>
                        <m:r>
                          <a:rPr lang="en-GB" sz="1600" i="1" dirty="0">
                            <a:latin typeface="Cambria Math" panose="02040503050406030204" pitchFamily="18" charset="0"/>
                            <a:ea typeface="Cambria Math" panose="02040503050406030204" pitchFamily="18" charset="0"/>
                          </a:rPr>
                          <m:t>0</m:t>
                        </m:r>
                        <m:r>
                          <a:rPr lang="en-GB" sz="1600" i="1" dirty="0">
                            <a:latin typeface="Cambria Math" panose="02040503050406030204" pitchFamily="18" charset="0"/>
                            <a:ea typeface="Cambria Math" panose="02040503050406030204" pitchFamily="18" charset="0"/>
                          </a:rPr>
                          <m:t>.</m:t>
                        </m:r>
                        <m:r>
                          <a:rPr lang="en-GB" sz="1600" i="1" dirty="0">
                            <a:latin typeface="Cambria Math" panose="02040503050406030204" pitchFamily="18" charset="0"/>
                            <a:ea typeface="Cambria Math" panose="02040503050406030204" pitchFamily="18" charset="0"/>
                          </a:rPr>
                          <m:t>014</m:t>
                        </m:r>
                        <m:r>
                          <a:rPr lang="en-GB" sz="1600" i="1" dirty="0">
                            <a:latin typeface="Cambria Math" panose="02040503050406030204" pitchFamily="18" charset="0"/>
                            <a:ea typeface="Cambria Math" panose="02040503050406030204" pitchFamily="18" charset="0"/>
                          </a:rPr>
                          <m:t> </m:t>
                        </m:r>
                      </m:oMath>
                    </m:oMathPara>
                  </a14:m>
                  <a:endParaRPr lang="en-GB" sz="1200" dirty="0"/>
                </a:p>
              </p:txBody>
            </p:sp>
          </mc:Choice>
          <mc:Fallback xmlns="">
            <p:sp>
              <p:nvSpPr>
                <p:cNvPr id="5" name="TextBox 4">
                  <a:extLst>
                    <a:ext uri="{FF2B5EF4-FFF2-40B4-BE49-F238E27FC236}">
                      <a16:creationId xmlns:a16="http://schemas.microsoft.com/office/drawing/2014/main" id="{759CC748-E07B-75CA-8A99-E3C463980E5B}"/>
                    </a:ext>
                  </a:extLst>
                </p:cNvPr>
                <p:cNvSpPr txBox="1">
                  <a:spLocks noRot="1" noChangeAspect="1" noMove="1" noResize="1" noEditPoints="1" noAdjustHandles="1" noChangeArrowheads="1" noChangeShapeType="1" noTextEdit="1"/>
                </p:cNvSpPr>
                <p:nvPr/>
              </p:nvSpPr>
              <p:spPr>
                <a:xfrm>
                  <a:off x="265580" y="1783590"/>
                  <a:ext cx="4836458" cy="310220"/>
                </a:xfrm>
                <a:prstGeom prst="rect">
                  <a:avLst/>
                </a:prstGeom>
                <a:blipFill>
                  <a:blip r:embed="rId8"/>
                  <a:stretch>
                    <a:fillRect b="-1695"/>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36016573-B1EF-2585-34E3-FCA9825DAF0E}"/>
                  </a:ext>
                </a:extLst>
              </p:cNvPr>
              <p:cNvSpPr txBox="1"/>
              <p:nvPr/>
            </p:nvSpPr>
            <p:spPr>
              <a:xfrm>
                <a:off x="3095844" y="5092534"/>
                <a:ext cx="2952312" cy="705962"/>
              </a:xfrm>
              <a:prstGeom prst="rect">
                <a:avLst/>
              </a:prstGeom>
              <a:noFill/>
              <a:ln>
                <a:solidFill>
                  <a:srgbClr val="FF0000"/>
                </a:solid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ar-AE" sz="2400" i="1" smtClean="0">
                              <a:latin typeface="Cambria Math" panose="02040503050406030204" pitchFamily="18" charset="0"/>
                              <a:ea typeface="Cambria Math" panose="02040503050406030204" pitchFamily="18" charset="0"/>
                            </a:rPr>
                          </m:ctrlPr>
                        </m:sSubPr>
                        <m:e>
                          <m:r>
                            <a:rPr lang="ar-AE" sz="2400" i="1">
                              <a:latin typeface="Cambria Math" panose="02040503050406030204" pitchFamily="18" charset="0"/>
                              <a:ea typeface="Cambria Math" panose="02040503050406030204" pitchFamily="18" charset="0"/>
                            </a:rPr>
                            <m:t>𝜎</m:t>
                          </m:r>
                        </m:e>
                        <m:sub>
                          <m:sSub>
                            <m:sSubPr>
                              <m:ctrlPr>
                                <a:rPr lang="ar-AE" sz="1800" i="1">
                                  <a:latin typeface="Cambria Math" panose="02040503050406030204" pitchFamily="18" charset="0"/>
                                </a:rPr>
                              </m:ctrlPr>
                            </m:sSubPr>
                            <m:e>
                              <m:r>
                                <a:rPr lang="ar-AE" sz="1800" i="1">
                                  <a:latin typeface="Cambria Math" panose="02040503050406030204" pitchFamily="18" charset="0"/>
                                </a:rPr>
                                <m:t>𝑟</m:t>
                              </m:r>
                              <m:r>
                                <a:rPr lang="en-GB" sz="1800" i="1">
                                  <a:latin typeface="Cambria Math" panose="02040503050406030204" pitchFamily="18" charset="0"/>
                                </a:rPr>
                                <m:t>𝑖𝑛𝑔</m:t>
                              </m:r>
                              <m:r>
                                <a:rPr lang="ar-AE" sz="1800" i="1">
                                  <a:latin typeface="Cambria Math" panose="02040503050406030204" pitchFamily="18" charset="0"/>
                                  <a:ea typeface="Cambria Math" panose="02040503050406030204" pitchFamily="18" charset="0"/>
                                </a:rPr>
                                <m:t>𝜃</m:t>
                              </m:r>
                            </m:e>
                            <m:sub>
                              <m:r>
                                <a:rPr lang="ar-AE" sz="1800" i="1">
                                  <a:latin typeface="Cambria Math" panose="02040503050406030204" pitchFamily="18" charset="0"/>
                                  <a:ea typeface="Cambria Math" panose="02040503050406030204" pitchFamily="18" charset="0"/>
                                </a:rPr>
                                <m:t>𝐶</m:t>
                              </m:r>
                            </m:sub>
                          </m:sSub>
                        </m:sub>
                      </m:sSub>
                      <m:r>
                        <a:rPr lang="en-GB" sz="1800" b="0" i="1" smtClean="0">
                          <a:latin typeface="Cambria Math" panose="02040503050406030204" pitchFamily="18" charset="0"/>
                          <a:ea typeface="Cambria Math" panose="02040503050406030204" pitchFamily="18" charset="0"/>
                        </a:rPr>
                        <m:t>=</m:t>
                      </m:r>
                      <m:f>
                        <m:fPr>
                          <m:ctrlPr>
                            <a:rPr lang="en-US" sz="1800" i="1">
                              <a:latin typeface="Cambria Math" panose="02040503050406030204" pitchFamily="18" charset="0"/>
                            </a:rPr>
                          </m:ctrlPr>
                        </m:fPr>
                        <m:num>
                          <m:sSub>
                            <m:sSubPr>
                              <m:ctrlPr>
                                <a:rPr lang="ar-AE" sz="2400" i="1">
                                  <a:latin typeface="Cambria Math" panose="02040503050406030204" pitchFamily="18" charset="0"/>
                                  <a:ea typeface="Cambria Math" panose="02040503050406030204" pitchFamily="18" charset="0"/>
                                </a:rPr>
                              </m:ctrlPr>
                            </m:sSubPr>
                            <m:e>
                              <m:r>
                                <a:rPr lang="ar-AE" sz="2400" i="1">
                                  <a:latin typeface="Cambria Math" panose="02040503050406030204" pitchFamily="18" charset="0"/>
                                  <a:ea typeface="Cambria Math" panose="02040503050406030204" pitchFamily="18" charset="0"/>
                                </a:rPr>
                                <m:t>𝜎</m:t>
                              </m:r>
                            </m:e>
                            <m:sub>
                              <m:sSub>
                                <m:sSubPr>
                                  <m:ctrlPr>
                                    <a:rPr lang="ar-AE" sz="1800" i="1">
                                      <a:latin typeface="Cambria Math" panose="02040503050406030204" pitchFamily="18" charset="0"/>
                                    </a:rPr>
                                  </m:ctrlPr>
                                </m:sSubPr>
                                <m:e>
                                  <m:r>
                                    <a:rPr lang="ar-AE" sz="1800" i="1">
                                      <a:latin typeface="Cambria Math" panose="02040503050406030204" pitchFamily="18" charset="0"/>
                                    </a:rPr>
                                    <m:t>𝑠𝑖𝑛𝑔𝑙𝑒</m:t>
                                  </m:r>
                                  <m:r>
                                    <a:rPr lang="ar-AE" sz="1800" i="1">
                                      <a:latin typeface="Cambria Math" panose="02040503050406030204" pitchFamily="18" charset="0"/>
                                      <a:ea typeface="Cambria Math" panose="02040503050406030204" pitchFamily="18" charset="0"/>
                                    </a:rPr>
                                    <m:t>𝜃</m:t>
                                  </m:r>
                                </m:e>
                                <m:sub>
                                  <m:r>
                                    <a:rPr lang="ar-AE" sz="1800" i="1">
                                      <a:latin typeface="Cambria Math" panose="02040503050406030204" pitchFamily="18" charset="0"/>
                                      <a:ea typeface="Cambria Math" panose="02040503050406030204" pitchFamily="18" charset="0"/>
                                    </a:rPr>
                                    <m:t>𝐶</m:t>
                                  </m:r>
                                </m:sub>
                              </m:sSub>
                            </m:sub>
                          </m:sSub>
                        </m:num>
                        <m:den>
                          <m:rad>
                            <m:radPr>
                              <m:degHide m:val="on"/>
                              <m:ctrlPr>
                                <a:rPr lang="ar-AE" sz="1800" i="1" smtClean="0">
                                  <a:latin typeface="Cambria Math" panose="02040503050406030204" pitchFamily="18" charset="0"/>
                                  <a:ea typeface="Cambria Math" panose="02040503050406030204" pitchFamily="18" charset="0"/>
                                </a:rPr>
                              </m:ctrlPr>
                            </m:radPr>
                            <m:deg/>
                            <m:e>
                              <m:sSub>
                                <m:sSubPr>
                                  <m:ctrlPr>
                                    <a:rPr lang="ar-AE" sz="1800" i="1" smtClean="0">
                                      <a:latin typeface="Cambria Math" panose="02040503050406030204" pitchFamily="18" charset="0"/>
                                      <a:ea typeface="Cambria Math" panose="02040503050406030204" pitchFamily="18" charset="0"/>
                                    </a:rPr>
                                  </m:ctrlPr>
                                </m:sSubPr>
                                <m:e>
                                  <m:r>
                                    <a:rPr lang="en-US" sz="1800" b="0" i="1" smtClean="0">
                                      <a:latin typeface="Cambria Math" panose="02040503050406030204" pitchFamily="18" charset="0"/>
                                      <a:ea typeface="Cambria Math" panose="02040503050406030204" pitchFamily="18" charset="0"/>
                                    </a:rPr>
                                    <m:t>𝑁</m:t>
                                  </m:r>
                                </m:e>
                                <m:sub>
                                  <m:r>
                                    <a:rPr lang="en-US" sz="1800" b="0" i="1" smtClean="0">
                                      <a:latin typeface="Cambria Math" panose="02040503050406030204" pitchFamily="18" charset="0"/>
                                      <a:ea typeface="Cambria Math" panose="02040503050406030204" pitchFamily="18" charset="0"/>
                                    </a:rPr>
                                    <m:t>𝑟𝑒𝑠</m:t>
                                  </m:r>
                                  <m:r>
                                    <a:rPr lang="en-US" sz="1800" b="0" i="1" smtClean="0">
                                      <a:latin typeface="Cambria Math" panose="02040503050406030204" pitchFamily="18" charset="0"/>
                                      <a:ea typeface="Cambria Math" panose="02040503050406030204" pitchFamily="18" charset="0"/>
                                    </a:rPr>
                                    <m:t>.</m:t>
                                  </m:r>
                                  <m:r>
                                    <a:rPr lang="en-US" sz="1800" b="0" i="1" smtClean="0">
                                      <a:latin typeface="Cambria Math" panose="02040503050406030204" pitchFamily="18" charset="0"/>
                                      <a:ea typeface="Cambria Math" panose="02040503050406030204" pitchFamily="18" charset="0"/>
                                    </a:rPr>
                                    <m:t>𝑐𝑙𝑢𝑠𝑡𝑒𝑟</m:t>
                                  </m:r>
                                </m:sub>
                              </m:sSub>
                            </m:e>
                          </m:rad>
                        </m:den>
                      </m:f>
                    </m:oMath>
                  </m:oMathPara>
                </a14:m>
                <a:endParaRPr lang="en-US" sz="1800" dirty="0"/>
              </a:p>
            </p:txBody>
          </p:sp>
        </mc:Choice>
        <mc:Fallback xmlns="">
          <p:sp>
            <p:nvSpPr>
              <p:cNvPr id="7" name="TextBox 6">
                <a:extLst>
                  <a:ext uri="{FF2B5EF4-FFF2-40B4-BE49-F238E27FC236}">
                    <a16:creationId xmlns:a16="http://schemas.microsoft.com/office/drawing/2014/main" id="{36016573-B1EF-2585-34E3-FCA9825DAF0E}"/>
                  </a:ext>
                </a:extLst>
              </p:cNvPr>
              <p:cNvSpPr txBox="1">
                <a:spLocks noRot="1" noChangeAspect="1" noMove="1" noResize="1" noEditPoints="1" noAdjustHandles="1" noChangeArrowheads="1" noChangeShapeType="1" noTextEdit="1"/>
              </p:cNvSpPr>
              <p:nvPr/>
            </p:nvSpPr>
            <p:spPr>
              <a:xfrm>
                <a:off x="3095844" y="5092534"/>
                <a:ext cx="2952312" cy="705962"/>
              </a:xfrm>
              <a:prstGeom prst="rect">
                <a:avLst/>
              </a:prstGeom>
              <a:blipFill>
                <a:blip r:embed="rId9"/>
                <a:stretch>
                  <a:fillRect/>
                </a:stretch>
              </a:blipFill>
              <a:ln>
                <a:solidFill>
                  <a:srgbClr val="FF0000"/>
                </a:solidFill>
              </a:ln>
            </p:spPr>
            <p:txBody>
              <a:bodyPr/>
              <a:lstStyle/>
              <a:p>
                <a:r>
                  <a:rPr lang="en-US">
                    <a:noFill/>
                  </a:rPr>
                  <a:t> </a:t>
                </a:r>
              </a:p>
            </p:txBody>
          </p:sp>
        </mc:Fallback>
      </mc:AlternateContent>
    </p:spTree>
    <p:extLst>
      <p:ext uri="{BB962C8B-B14F-4D97-AF65-F5344CB8AC3E}">
        <p14:creationId xmlns:p14="http://schemas.microsoft.com/office/powerpoint/2010/main" val="3211035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3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1" grpId="0"/>
      <p:bldP spid="1240" grpId="0"/>
      <p:bldP spid="7"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1245"/>
        <p:cNvGrpSpPr/>
        <p:nvPr/>
      </p:nvGrpSpPr>
      <p:grpSpPr>
        <a:xfrm>
          <a:off x="0" y="0"/>
          <a:ext cx="0" cy="0"/>
          <a:chOff x="0" y="0"/>
          <a:chExt cx="0" cy="0"/>
        </a:xfrm>
      </p:grpSpPr>
      <p:pic>
        <p:nvPicPr>
          <p:cNvPr id="1246" name="Google Shape;1246;p95"/>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1253" name="Google Shape;1253;p95"/>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51</a:t>
            </a:fld>
            <a:endParaRPr sz="1200" b="0" i="0" u="none" strike="noStrike" cap="none">
              <a:solidFill>
                <a:srgbClr val="898989"/>
              </a:solidFill>
              <a:latin typeface="Arial"/>
              <a:ea typeface="Arial"/>
              <a:cs typeface="Arial"/>
              <a:sym typeface="Arial"/>
            </a:endParaRPr>
          </a:p>
        </p:txBody>
      </p:sp>
      <p:sp>
        <p:nvSpPr>
          <p:cNvPr id="1254" name="Google Shape;1254;p95"/>
          <p:cNvSpPr txBox="1"/>
          <p:nvPr/>
        </p:nvSpPr>
        <p:spPr>
          <a:xfrm>
            <a:off x="0" y="0"/>
            <a:ext cx="9144000" cy="9696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a:solidFill>
                  <a:srgbClr val="FF0000"/>
                </a:solidFill>
                <a:latin typeface="Calibri"/>
                <a:ea typeface="Calibri"/>
                <a:cs typeface="Calibri"/>
                <a:sym typeface="Calibri"/>
              </a:rPr>
              <a:t>Current PID algorithm in the HMPID</a:t>
            </a:r>
            <a:endParaRPr sz="700">
              <a:solidFill>
                <a:schemeClr val="dk1"/>
              </a:solidFill>
            </a:endParaRPr>
          </a:p>
          <a:p>
            <a:pPr marL="0" lvl="0" indent="0" algn="ctr" rtl="0">
              <a:spcBef>
                <a:spcPts val="0"/>
              </a:spcBef>
              <a:spcAft>
                <a:spcPts val="0"/>
              </a:spcAft>
              <a:buClr>
                <a:schemeClr val="dk1"/>
              </a:buClr>
              <a:buSzPts val="1100"/>
              <a:buFont typeface="Arial"/>
              <a:buNone/>
            </a:pPr>
            <a:r>
              <a:rPr lang="en-GB" sz="1600">
                <a:solidFill>
                  <a:schemeClr val="dk1"/>
                </a:solidFill>
                <a:latin typeface="Calibri"/>
                <a:ea typeface="Calibri"/>
                <a:cs typeface="Calibri"/>
                <a:sym typeface="Calibri"/>
              </a:rPr>
              <a:t>Hough Transform Method </a:t>
            </a:r>
            <a:endParaRPr sz="3200">
              <a:solidFill>
                <a:srgbClr val="FF0000"/>
              </a:solidFill>
              <a:latin typeface="Calibri"/>
              <a:ea typeface="Calibri"/>
              <a:cs typeface="Calibri"/>
              <a:sym typeface="Calibri"/>
            </a:endParaRPr>
          </a:p>
          <a:p>
            <a:pPr marL="0" lvl="0" indent="0" algn="ctr" rtl="0">
              <a:spcBef>
                <a:spcPts val="0"/>
              </a:spcBef>
              <a:spcAft>
                <a:spcPts val="0"/>
              </a:spcAft>
              <a:buClr>
                <a:schemeClr val="dk1"/>
              </a:buClr>
              <a:buSzPts val="1100"/>
              <a:buFont typeface="Arial"/>
              <a:buNone/>
            </a:pPr>
            <a:endParaRPr sz="1600">
              <a:solidFill>
                <a:schemeClr val="dk1"/>
              </a:solidFill>
              <a:latin typeface="Calibri"/>
              <a:ea typeface="Calibri"/>
              <a:cs typeface="Calibri"/>
              <a:sym typeface="Calibri"/>
            </a:endParaRPr>
          </a:p>
        </p:txBody>
      </p:sp>
      <p:cxnSp>
        <p:nvCxnSpPr>
          <p:cNvPr id="1255" name="Google Shape;1255;p95"/>
          <p:cNvCxnSpPr/>
          <p:nvPr/>
        </p:nvCxnSpPr>
        <p:spPr>
          <a:xfrm>
            <a:off x="285200" y="754375"/>
            <a:ext cx="7848600" cy="0"/>
          </a:xfrm>
          <a:prstGeom prst="straightConnector1">
            <a:avLst/>
          </a:prstGeom>
          <a:noFill/>
          <a:ln w="44450" cap="flat" cmpd="sng">
            <a:solidFill>
              <a:srgbClr val="FF0000"/>
            </a:solidFill>
            <a:prstDash val="solid"/>
            <a:round/>
            <a:headEnd type="none" w="sm" len="sm"/>
            <a:tailEnd type="none" w="sm" len="sm"/>
          </a:ln>
        </p:spPr>
      </p:cxnSp>
      <p:pic>
        <p:nvPicPr>
          <p:cNvPr id="4" name="Picture 3">
            <a:extLst>
              <a:ext uri="{FF2B5EF4-FFF2-40B4-BE49-F238E27FC236}">
                <a16:creationId xmlns:a16="http://schemas.microsoft.com/office/drawing/2014/main" id="{FA418E01-9B6C-EC5F-E576-5D4C8C2475EF}"/>
              </a:ext>
            </a:extLst>
          </p:cNvPr>
          <p:cNvPicPr>
            <a:picLocks noChangeAspect="1"/>
          </p:cNvPicPr>
          <p:nvPr/>
        </p:nvPicPr>
        <p:blipFill>
          <a:blip r:embed="rId4"/>
          <a:stretch>
            <a:fillRect/>
          </a:stretch>
        </p:blipFill>
        <p:spPr>
          <a:xfrm>
            <a:off x="66675" y="1754127"/>
            <a:ext cx="9023350" cy="4063013"/>
          </a:xfrm>
          <a:prstGeom prst="rect">
            <a:avLst/>
          </a:prstGeom>
        </p:spPr>
      </p:pic>
      <p:sp>
        <p:nvSpPr>
          <p:cNvPr id="8" name="TextBox 7">
            <a:extLst>
              <a:ext uri="{FF2B5EF4-FFF2-40B4-BE49-F238E27FC236}">
                <a16:creationId xmlns:a16="http://schemas.microsoft.com/office/drawing/2014/main" id="{EEB3B930-B98E-9841-DF8D-9667E6005CAF}"/>
              </a:ext>
            </a:extLst>
          </p:cNvPr>
          <p:cNvSpPr txBox="1"/>
          <p:nvPr/>
        </p:nvSpPr>
        <p:spPr>
          <a:xfrm>
            <a:off x="3285575" y="5954125"/>
            <a:ext cx="4572000" cy="584775"/>
          </a:xfrm>
          <a:prstGeom prst="rect">
            <a:avLst/>
          </a:prstGeom>
          <a:noFill/>
        </p:spPr>
        <p:txBody>
          <a:bodyPr wrap="square">
            <a:spAutoFit/>
          </a:bodyPr>
          <a:lstStyle/>
          <a:p>
            <a:pPr marL="0" lvl="0" indent="0" algn="l" rtl="0">
              <a:spcBef>
                <a:spcPts val="0"/>
              </a:spcBef>
              <a:spcAft>
                <a:spcPts val="0"/>
              </a:spcAft>
              <a:buNone/>
            </a:pPr>
            <a:r>
              <a:rPr lang="en-US" sz="3200" dirty="0">
                <a:solidFill>
                  <a:schemeClr val="dk1"/>
                </a:solidFill>
                <a:latin typeface="Calibri"/>
                <a:ea typeface="Calibri"/>
                <a:cs typeface="Calibri"/>
                <a:sym typeface="Calibri"/>
              </a:rPr>
              <a:t>From HMPID TDR</a:t>
            </a:r>
          </a:p>
        </p:txBody>
      </p:sp>
      <p:sp>
        <p:nvSpPr>
          <p:cNvPr id="12" name="Rectangle 11">
            <a:extLst>
              <a:ext uri="{FF2B5EF4-FFF2-40B4-BE49-F238E27FC236}">
                <a16:creationId xmlns:a16="http://schemas.microsoft.com/office/drawing/2014/main" id="{E07EAD48-3510-3EEB-5563-CBDCB62E61AD}"/>
              </a:ext>
            </a:extLst>
          </p:cNvPr>
          <p:cNvSpPr/>
          <p:nvPr/>
        </p:nvSpPr>
        <p:spPr>
          <a:xfrm>
            <a:off x="2114550" y="2419350"/>
            <a:ext cx="1314450" cy="133350"/>
          </a:xfrm>
          <a:prstGeom prst="rect">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6FDD8AF-F460-3673-4C67-C750CB7B5A3B}"/>
              </a:ext>
            </a:extLst>
          </p:cNvPr>
          <p:cNvSpPr/>
          <p:nvPr/>
        </p:nvSpPr>
        <p:spPr>
          <a:xfrm>
            <a:off x="6761650" y="2419350"/>
            <a:ext cx="1314450" cy="133350"/>
          </a:xfrm>
          <a:prstGeom prst="rect">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Google Shape;1235;p94">
            <a:extLst>
              <a:ext uri="{FF2B5EF4-FFF2-40B4-BE49-F238E27FC236}">
                <a16:creationId xmlns:a16="http://schemas.microsoft.com/office/drawing/2014/main" id="{56A59415-9320-7D17-F8B1-16ED355AFD13}"/>
              </a:ext>
            </a:extLst>
          </p:cNvPr>
          <p:cNvSpPr txBox="1"/>
          <p:nvPr/>
        </p:nvSpPr>
        <p:spPr>
          <a:xfrm>
            <a:off x="564777" y="766461"/>
            <a:ext cx="7848600" cy="677078"/>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Clr>
                <a:schemeClr val="dk1"/>
              </a:buClr>
              <a:buSzPts val="1100"/>
              <a:buFont typeface="Arial"/>
              <a:buNone/>
            </a:pPr>
            <a:r>
              <a:rPr lang="en-GB" sz="3200" b="1" dirty="0">
                <a:solidFill>
                  <a:schemeClr val="dk1"/>
                </a:solidFill>
                <a:latin typeface="Calibri"/>
                <a:ea typeface="Calibri"/>
                <a:cs typeface="Calibri"/>
                <a:sym typeface="Calibri"/>
              </a:rPr>
              <a:t>Relation between photon distributions</a:t>
            </a:r>
            <a:endParaRPr sz="4000" b="1"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45222919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1245"/>
        <p:cNvGrpSpPr/>
        <p:nvPr/>
      </p:nvGrpSpPr>
      <p:grpSpPr>
        <a:xfrm>
          <a:off x="0" y="0"/>
          <a:ext cx="0" cy="0"/>
          <a:chOff x="0" y="0"/>
          <a:chExt cx="0" cy="0"/>
        </a:xfrm>
      </p:grpSpPr>
      <p:pic>
        <p:nvPicPr>
          <p:cNvPr id="1246" name="Google Shape;1246;p95"/>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1247" name="Google Shape;1247;p95"/>
          <p:cNvSpPr txBox="1"/>
          <p:nvPr/>
        </p:nvSpPr>
        <p:spPr>
          <a:xfrm>
            <a:off x="861600" y="754375"/>
            <a:ext cx="7420800" cy="677078"/>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3200" b="1" dirty="0">
                <a:solidFill>
                  <a:schemeClr val="dk1"/>
                </a:solidFill>
                <a:latin typeface="Calibri"/>
                <a:ea typeface="Calibri"/>
                <a:cs typeface="Calibri"/>
                <a:sym typeface="Calibri"/>
              </a:rPr>
              <a:t>Average number of selected photons</a:t>
            </a:r>
            <a:endParaRPr sz="3200" b="1" dirty="0">
              <a:solidFill>
                <a:schemeClr val="dk1"/>
              </a:solidFill>
              <a:latin typeface="Calibri"/>
              <a:ea typeface="Calibri"/>
              <a:cs typeface="Calibri"/>
              <a:sym typeface="Calibri"/>
            </a:endParaRPr>
          </a:p>
        </p:txBody>
      </p:sp>
      <p:sp>
        <p:nvSpPr>
          <p:cNvPr id="1253" name="Google Shape;1253;p95"/>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52</a:t>
            </a:fld>
            <a:endParaRPr sz="1200" b="0" i="0" u="none" strike="noStrike" cap="none">
              <a:solidFill>
                <a:srgbClr val="898989"/>
              </a:solidFill>
              <a:latin typeface="Arial"/>
              <a:ea typeface="Arial"/>
              <a:cs typeface="Arial"/>
              <a:sym typeface="Arial"/>
            </a:endParaRPr>
          </a:p>
        </p:txBody>
      </p:sp>
      <p:sp>
        <p:nvSpPr>
          <p:cNvPr id="1254" name="Google Shape;1254;p95"/>
          <p:cNvSpPr txBox="1"/>
          <p:nvPr/>
        </p:nvSpPr>
        <p:spPr>
          <a:xfrm>
            <a:off x="0" y="0"/>
            <a:ext cx="9144000" cy="9696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a:solidFill>
                  <a:srgbClr val="FF0000"/>
                </a:solidFill>
                <a:latin typeface="Calibri"/>
                <a:ea typeface="Calibri"/>
                <a:cs typeface="Calibri"/>
                <a:sym typeface="Calibri"/>
              </a:rPr>
              <a:t>Current PID algorithm in the HMPID</a:t>
            </a:r>
            <a:endParaRPr sz="700">
              <a:solidFill>
                <a:schemeClr val="dk1"/>
              </a:solidFill>
            </a:endParaRPr>
          </a:p>
          <a:p>
            <a:pPr marL="0" lvl="0" indent="0" algn="ctr" rtl="0">
              <a:spcBef>
                <a:spcPts val="0"/>
              </a:spcBef>
              <a:spcAft>
                <a:spcPts val="0"/>
              </a:spcAft>
              <a:buClr>
                <a:schemeClr val="dk1"/>
              </a:buClr>
              <a:buSzPts val="1100"/>
              <a:buFont typeface="Arial"/>
              <a:buNone/>
            </a:pPr>
            <a:r>
              <a:rPr lang="en-GB" sz="1600">
                <a:solidFill>
                  <a:schemeClr val="dk1"/>
                </a:solidFill>
                <a:latin typeface="Calibri"/>
                <a:ea typeface="Calibri"/>
                <a:cs typeface="Calibri"/>
                <a:sym typeface="Calibri"/>
              </a:rPr>
              <a:t>Hough Transform Method </a:t>
            </a:r>
            <a:endParaRPr sz="3200">
              <a:solidFill>
                <a:srgbClr val="FF0000"/>
              </a:solidFill>
              <a:latin typeface="Calibri"/>
              <a:ea typeface="Calibri"/>
              <a:cs typeface="Calibri"/>
              <a:sym typeface="Calibri"/>
            </a:endParaRPr>
          </a:p>
          <a:p>
            <a:pPr marL="0" lvl="0" indent="0" algn="ctr" rtl="0">
              <a:spcBef>
                <a:spcPts val="0"/>
              </a:spcBef>
              <a:spcAft>
                <a:spcPts val="0"/>
              </a:spcAft>
              <a:buClr>
                <a:schemeClr val="dk1"/>
              </a:buClr>
              <a:buSzPts val="1100"/>
              <a:buFont typeface="Arial"/>
              <a:buNone/>
            </a:pPr>
            <a:endParaRPr sz="1600">
              <a:solidFill>
                <a:schemeClr val="dk1"/>
              </a:solidFill>
              <a:latin typeface="Calibri"/>
              <a:ea typeface="Calibri"/>
              <a:cs typeface="Calibri"/>
              <a:sym typeface="Calibri"/>
            </a:endParaRPr>
          </a:p>
        </p:txBody>
      </p:sp>
      <p:cxnSp>
        <p:nvCxnSpPr>
          <p:cNvPr id="1255" name="Google Shape;1255;p95"/>
          <p:cNvCxnSpPr/>
          <p:nvPr/>
        </p:nvCxnSpPr>
        <p:spPr>
          <a:xfrm>
            <a:off x="285200" y="754375"/>
            <a:ext cx="7848600" cy="0"/>
          </a:xfrm>
          <a:prstGeom prst="straightConnector1">
            <a:avLst/>
          </a:prstGeom>
          <a:noFill/>
          <a:ln w="44450" cap="flat" cmpd="sng">
            <a:solidFill>
              <a:srgbClr val="FF0000"/>
            </a:solidFill>
            <a:prstDash val="solid"/>
            <a:round/>
            <a:headEnd type="none" w="sm" len="sm"/>
            <a:tailEnd type="none" w="sm" len="sm"/>
          </a:ln>
        </p:spPr>
      </p:cxnSp>
      <p:pic>
        <p:nvPicPr>
          <p:cNvPr id="1256" name="Google Shape;1256;p95"/>
          <p:cNvPicPr preferRelativeResize="0"/>
          <p:nvPr/>
        </p:nvPicPr>
        <p:blipFill>
          <a:blip r:embed="rId4">
            <a:alphaModFix/>
          </a:blip>
          <a:stretch>
            <a:fillRect/>
          </a:stretch>
        </p:blipFill>
        <p:spPr>
          <a:xfrm>
            <a:off x="4369484" y="1694138"/>
            <a:ext cx="2925610" cy="2168653"/>
          </a:xfrm>
          <a:prstGeom prst="rect">
            <a:avLst/>
          </a:prstGeom>
          <a:noFill/>
          <a:ln>
            <a:noFill/>
          </a:ln>
        </p:spPr>
      </p:pic>
      <p:pic>
        <p:nvPicPr>
          <p:cNvPr id="1257" name="Google Shape;1257;p95"/>
          <p:cNvPicPr preferRelativeResize="0"/>
          <p:nvPr/>
        </p:nvPicPr>
        <p:blipFill>
          <a:blip r:embed="rId5">
            <a:alphaModFix/>
          </a:blip>
          <a:stretch>
            <a:fillRect/>
          </a:stretch>
        </p:blipFill>
        <p:spPr>
          <a:xfrm>
            <a:off x="580576" y="1696752"/>
            <a:ext cx="2962050" cy="2168645"/>
          </a:xfrm>
          <a:prstGeom prst="rect">
            <a:avLst/>
          </a:prstGeom>
          <a:noFill/>
          <a:ln>
            <a:noFill/>
          </a:ln>
        </p:spPr>
      </p:pic>
      <p:sp>
        <p:nvSpPr>
          <p:cNvPr id="1260" name="Google Shape;1260;p95"/>
          <p:cNvSpPr txBox="1"/>
          <p:nvPr/>
        </p:nvSpPr>
        <p:spPr>
          <a:xfrm>
            <a:off x="5491129" y="1844744"/>
            <a:ext cx="2761500" cy="446400"/>
          </a:xfrm>
          <a:prstGeom prst="rect">
            <a:avLst/>
          </a:prstGeom>
          <a:noFill/>
          <a:ln>
            <a:noFill/>
          </a:ln>
        </p:spPr>
        <p:txBody>
          <a:bodyPr spcFirstLastPara="1" wrap="square" lIns="91425" tIns="91425" rIns="91425" bIns="91425" anchor="t" anchorCtr="0">
            <a:spAutoFit/>
          </a:bodyPr>
          <a:lstStyle/>
          <a:p>
            <a:pPr marL="914400" lvl="0" indent="457200" algn="l" rtl="0">
              <a:spcBef>
                <a:spcPts val="0"/>
              </a:spcBef>
              <a:spcAft>
                <a:spcPts val="0"/>
              </a:spcAft>
              <a:buNone/>
            </a:pPr>
            <a:r>
              <a:rPr lang="en-GB" sz="1700" i="1" dirty="0">
                <a:solidFill>
                  <a:schemeClr val="dk1"/>
                </a:solidFill>
                <a:latin typeface="Noto Sans Symbols"/>
                <a:ea typeface="Noto Sans Symbols"/>
                <a:cs typeface="Noto Sans Symbols"/>
                <a:sym typeface="Noto Sans Symbols"/>
              </a:rPr>
              <a:t>θ</a:t>
            </a:r>
            <a:r>
              <a:rPr lang="en-GB" sz="1700" i="1" baseline="-25000" dirty="0">
                <a:solidFill>
                  <a:schemeClr val="dk1"/>
                </a:solidFill>
                <a:latin typeface="Calibri"/>
                <a:ea typeface="Calibri"/>
                <a:cs typeface="Calibri"/>
                <a:sym typeface="Calibri"/>
              </a:rPr>
              <a:t>c</a:t>
            </a:r>
            <a:r>
              <a:rPr lang="en-GB" sz="1700" i="1" dirty="0">
                <a:solidFill>
                  <a:schemeClr val="dk1"/>
                </a:solidFill>
                <a:latin typeface="Calibri"/>
                <a:ea typeface="Calibri"/>
                <a:cs typeface="Calibri"/>
                <a:sym typeface="Calibri"/>
              </a:rPr>
              <a:t> </a:t>
            </a:r>
            <a:endParaRPr dirty="0"/>
          </a:p>
        </p:txBody>
      </p:sp>
      <p:sp>
        <p:nvSpPr>
          <p:cNvPr id="1261" name="Google Shape;1261;p95"/>
          <p:cNvSpPr txBox="1"/>
          <p:nvPr/>
        </p:nvSpPr>
        <p:spPr>
          <a:xfrm>
            <a:off x="1607984" y="1749979"/>
            <a:ext cx="2761500" cy="554100"/>
          </a:xfrm>
          <a:prstGeom prst="rect">
            <a:avLst/>
          </a:prstGeom>
          <a:noFill/>
          <a:ln>
            <a:noFill/>
          </a:ln>
        </p:spPr>
        <p:txBody>
          <a:bodyPr spcFirstLastPara="1" wrap="square" lIns="91425" tIns="91425" rIns="91425" bIns="91425" anchor="t" anchorCtr="0">
            <a:spAutoFit/>
          </a:bodyPr>
          <a:lstStyle/>
          <a:p>
            <a:pPr marL="1371600" lvl="0" indent="0" algn="l" rtl="0">
              <a:spcBef>
                <a:spcPts val="0"/>
              </a:spcBef>
              <a:spcAft>
                <a:spcPts val="0"/>
              </a:spcAft>
              <a:buNone/>
            </a:pPr>
            <a:r>
              <a:rPr lang="en-GB" sz="2400" i="1" dirty="0">
                <a:solidFill>
                  <a:schemeClr val="dk1"/>
                </a:solidFill>
                <a:latin typeface="Noto Sans Symbols"/>
                <a:ea typeface="Noto Sans Symbols"/>
                <a:cs typeface="Noto Sans Symbols"/>
                <a:sym typeface="Noto Sans Symbols"/>
              </a:rPr>
              <a:t> </a:t>
            </a:r>
            <a:r>
              <a:rPr lang="en-GB" sz="2400" i="1" dirty="0" err="1">
                <a:solidFill>
                  <a:schemeClr val="dk1"/>
                </a:solidFill>
                <a:latin typeface="Noto Sans Symbols"/>
                <a:ea typeface="Noto Sans Symbols"/>
                <a:cs typeface="Noto Sans Symbols"/>
                <a:sym typeface="Noto Sans Symbols"/>
              </a:rPr>
              <a:t>η</a:t>
            </a:r>
            <a:r>
              <a:rPr lang="en-GB" sz="2400" i="1" baseline="-25000" dirty="0" err="1">
                <a:solidFill>
                  <a:schemeClr val="dk1"/>
                </a:solidFill>
                <a:latin typeface="Calibri"/>
                <a:ea typeface="Calibri"/>
                <a:cs typeface="Calibri"/>
                <a:sym typeface="Calibri"/>
              </a:rPr>
              <a:t>c</a:t>
            </a:r>
            <a:endParaRPr dirty="0"/>
          </a:p>
        </p:txBody>
      </p:sp>
      <p:sp>
        <p:nvSpPr>
          <p:cNvPr id="1262" name="Google Shape;1262;p95"/>
          <p:cNvSpPr txBox="1"/>
          <p:nvPr/>
        </p:nvSpPr>
        <p:spPr>
          <a:xfrm>
            <a:off x="653725" y="6001075"/>
            <a:ext cx="30000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b="1" u="sng" dirty="0">
                <a:solidFill>
                  <a:schemeClr val="dk1"/>
                </a:solidFill>
                <a:latin typeface="Calibri"/>
                <a:ea typeface="Calibri"/>
                <a:cs typeface="Calibri"/>
                <a:sym typeface="Calibri"/>
              </a:rPr>
              <a:t>Just a crude estimate </a:t>
            </a:r>
            <a:endParaRPr sz="1100" b="1" u="sng" dirty="0">
              <a:solidFill>
                <a:schemeClr val="dk1"/>
              </a:solidFill>
              <a:latin typeface="Times New Roman"/>
              <a:ea typeface="Times New Roman"/>
              <a:cs typeface="Times New Roman"/>
              <a:sym typeface="Times New Roman"/>
            </a:endParaRPr>
          </a:p>
        </p:txBody>
      </p:sp>
      <p:grpSp>
        <p:nvGrpSpPr>
          <p:cNvPr id="10" name="Group 9">
            <a:extLst>
              <a:ext uri="{FF2B5EF4-FFF2-40B4-BE49-F238E27FC236}">
                <a16:creationId xmlns:a16="http://schemas.microsoft.com/office/drawing/2014/main" id="{9BDCF508-E96A-A5CF-F2B5-0D98794B8818}"/>
              </a:ext>
            </a:extLst>
          </p:cNvPr>
          <p:cNvGrpSpPr/>
          <p:nvPr/>
        </p:nvGrpSpPr>
        <p:grpSpPr>
          <a:xfrm>
            <a:off x="580575" y="3563797"/>
            <a:ext cx="7745100" cy="1662300"/>
            <a:chOff x="580575" y="3563797"/>
            <a:chExt cx="7745100" cy="1662300"/>
          </a:xfrm>
        </p:grpSpPr>
        <p:sp>
          <p:nvSpPr>
            <p:cNvPr id="1251" name="Google Shape;1251;p95"/>
            <p:cNvSpPr txBox="1"/>
            <p:nvPr/>
          </p:nvSpPr>
          <p:spPr>
            <a:xfrm>
              <a:off x="580575" y="3563797"/>
              <a:ext cx="7745100" cy="1662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1800" dirty="0">
                <a:solidFill>
                  <a:schemeClr val="dk1"/>
                </a:solidFill>
                <a:latin typeface="Calibri"/>
                <a:ea typeface="Calibri"/>
                <a:cs typeface="Calibri"/>
                <a:sym typeface="Calibri"/>
              </a:endParaRPr>
            </a:p>
            <a:p>
              <a:pPr marL="0" lvl="0" indent="0" algn="l" rtl="0">
                <a:spcBef>
                  <a:spcPts val="0"/>
                </a:spcBef>
                <a:spcAft>
                  <a:spcPts val="0"/>
                </a:spcAft>
                <a:buNone/>
              </a:pPr>
              <a:r>
                <a:rPr lang="en-GB" sz="1800" dirty="0">
                  <a:solidFill>
                    <a:schemeClr val="dk1"/>
                  </a:solidFill>
                  <a:latin typeface="Calibri"/>
                  <a:ea typeface="Calibri"/>
                  <a:cs typeface="Calibri"/>
                  <a:sym typeface="Calibri"/>
                </a:rPr>
                <a:t>One can calculate the average number of Hough selected photons by the equation :</a:t>
              </a:r>
              <a:endParaRPr sz="1800" dirty="0">
                <a:solidFill>
                  <a:schemeClr val="dk1"/>
                </a:solidFill>
                <a:latin typeface="Calibri"/>
                <a:ea typeface="Calibri"/>
                <a:cs typeface="Calibri"/>
                <a:sym typeface="Calibri"/>
              </a:endParaRPr>
            </a:p>
            <a:p>
              <a:pPr marL="0" lvl="0" indent="0" algn="l" rtl="0">
                <a:spcBef>
                  <a:spcPts val="0"/>
                </a:spcBef>
                <a:spcAft>
                  <a:spcPts val="0"/>
                </a:spcAft>
                <a:buNone/>
              </a:pPr>
              <a:endParaRPr sz="1800" dirty="0">
                <a:solidFill>
                  <a:schemeClr val="dk1"/>
                </a:solidFill>
                <a:latin typeface="Calibri"/>
                <a:ea typeface="Calibri"/>
                <a:cs typeface="Calibri"/>
                <a:sym typeface="Calibri"/>
              </a:endParaRPr>
            </a:p>
            <a:p>
              <a:pPr marL="0" lvl="0" indent="0" algn="l" rtl="0">
                <a:spcBef>
                  <a:spcPts val="0"/>
                </a:spcBef>
                <a:spcAft>
                  <a:spcPts val="0"/>
                </a:spcAft>
                <a:buNone/>
              </a:pPr>
              <a:endParaRPr sz="2400" i="1" baseline="-25000" dirty="0">
                <a:solidFill>
                  <a:srgbClr val="FF0000"/>
                </a:solidFill>
                <a:latin typeface="Calibri"/>
                <a:ea typeface="Calibri"/>
                <a:cs typeface="Calibri"/>
                <a:sym typeface="Calibri"/>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4480CEFE-D4BF-56B5-25FE-E5ACA2475905}"/>
                    </a:ext>
                  </a:extLst>
                </p:cNvPr>
                <p:cNvSpPr txBox="1"/>
                <p:nvPr/>
              </p:nvSpPr>
              <p:spPr>
                <a:xfrm>
                  <a:off x="1260289" y="4220505"/>
                  <a:ext cx="4572000" cy="63068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ar-AE" sz="1800" i="1" smtClean="0">
                                <a:latin typeface="Cambria Math" panose="02040503050406030204" pitchFamily="18" charset="0"/>
                                <a:ea typeface="Cambria Math" panose="02040503050406030204" pitchFamily="18" charset="0"/>
                              </a:rPr>
                            </m:ctrlPr>
                          </m:sSubPr>
                          <m:e>
                            <m:r>
                              <a:rPr lang="ar-AE" sz="1800" i="1">
                                <a:latin typeface="Cambria Math" panose="02040503050406030204" pitchFamily="18" charset="0"/>
                                <a:ea typeface="Cambria Math" panose="02040503050406030204" pitchFamily="18" charset="0"/>
                              </a:rPr>
                              <m:t>𝜎</m:t>
                            </m:r>
                          </m:e>
                          <m:sub>
                            <m:sSub>
                              <m:sSubPr>
                                <m:ctrlPr>
                                  <a:rPr lang="ar-AE" i="1">
                                    <a:latin typeface="Cambria Math" panose="02040503050406030204" pitchFamily="18" charset="0"/>
                                  </a:rPr>
                                </m:ctrlPr>
                              </m:sSubPr>
                              <m:e>
                                <m:r>
                                  <a:rPr lang="ar-AE" i="1">
                                    <a:latin typeface="Cambria Math" panose="02040503050406030204" pitchFamily="18" charset="0"/>
                                  </a:rPr>
                                  <m:t>𝑟</m:t>
                                </m:r>
                                <m:r>
                                  <a:rPr lang="en-GB" i="1">
                                    <a:latin typeface="Cambria Math" panose="02040503050406030204" pitchFamily="18" charset="0"/>
                                  </a:rPr>
                                  <m:t>𝑖𝑛𝑔</m:t>
                                </m:r>
                                <m:r>
                                  <a:rPr lang="ar-AE" i="1">
                                    <a:latin typeface="Cambria Math" panose="02040503050406030204" pitchFamily="18" charset="0"/>
                                    <a:ea typeface="Cambria Math" panose="02040503050406030204" pitchFamily="18" charset="0"/>
                                  </a:rPr>
                                  <m:t>𝜃</m:t>
                                </m:r>
                              </m:e>
                              <m:sub>
                                <m:r>
                                  <a:rPr lang="ar-AE" i="1">
                                    <a:latin typeface="Cambria Math" panose="02040503050406030204" pitchFamily="18" charset="0"/>
                                    <a:ea typeface="Cambria Math" panose="02040503050406030204" pitchFamily="18" charset="0"/>
                                  </a:rPr>
                                  <m:t>𝐶</m:t>
                                </m:r>
                              </m:sub>
                            </m:sSub>
                          </m:sub>
                        </m:sSub>
                        <m:r>
                          <a:rPr lang="en-GB" b="0" i="1" smtClean="0">
                            <a:latin typeface="Cambria Math" panose="02040503050406030204" pitchFamily="18" charset="0"/>
                            <a:ea typeface="Cambria Math" panose="02040503050406030204" pitchFamily="18" charset="0"/>
                          </a:rPr>
                          <m:t>=</m:t>
                        </m:r>
                        <m:f>
                          <m:fPr>
                            <m:ctrlPr>
                              <a:rPr lang="en-US" i="1" smtClean="0">
                                <a:latin typeface="Cambria Math" panose="02040503050406030204" pitchFamily="18" charset="0"/>
                              </a:rPr>
                            </m:ctrlPr>
                          </m:fPr>
                          <m:num>
                            <m:sSub>
                              <m:sSubPr>
                                <m:ctrlPr>
                                  <a:rPr lang="ar-AE" sz="1800" i="1">
                                    <a:latin typeface="Cambria Math" panose="02040503050406030204" pitchFamily="18" charset="0"/>
                                    <a:ea typeface="Cambria Math" panose="02040503050406030204" pitchFamily="18" charset="0"/>
                                  </a:rPr>
                                </m:ctrlPr>
                              </m:sSubPr>
                              <m:e>
                                <m:r>
                                  <a:rPr lang="ar-AE" sz="1800" i="1">
                                    <a:latin typeface="Cambria Math" panose="02040503050406030204" pitchFamily="18" charset="0"/>
                                    <a:ea typeface="Cambria Math" panose="02040503050406030204" pitchFamily="18" charset="0"/>
                                  </a:rPr>
                                  <m:t>𝜎</m:t>
                                </m:r>
                              </m:e>
                              <m:sub>
                                <m:sSub>
                                  <m:sSubPr>
                                    <m:ctrlPr>
                                      <a:rPr lang="ar-AE" i="1">
                                        <a:latin typeface="Cambria Math" panose="02040503050406030204" pitchFamily="18" charset="0"/>
                                      </a:rPr>
                                    </m:ctrlPr>
                                  </m:sSubPr>
                                  <m:e>
                                    <m:r>
                                      <a:rPr lang="ar-AE" i="1">
                                        <a:latin typeface="Cambria Math" panose="02040503050406030204" pitchFamily="18" charset="0"/>
                                      </a:rPr>
                                      <m:t>𝑠𝑖𝑛𝑔𝑙𝑒</m:t>
                                    </m:r>
                                    <m:r>
                                      <a:rPr lang="ar-AE" i="1">
                                        <a:latin typeface="Cambria Math" panose="02040503050406030204" pitchFamily="18" charset="0"/>
                                        <a:ea typeface="Cambria Math" panose="02040503050406030204" pitchFamily="18" charset="0"/>
                                      </a:rPr>
                                      <m:t>𝜃</m:t>
                                    </m:r>
                                  </m:e>
                                  <m:sub>
                                    <m:r>
                                      <a:rPr lang="ar-AE" i="1">
                                        <a:latin typeface="Cambria Math" panose="02040503050406030204" pitchFamily="18" charset="0"/>
                                        <a:ea typeface="Cambria Math" panose="02040503050406030204" pitchFamily="18" charset="0"/>
                                      </a:rPr>
                                      <m:t>𝐶</m:t>
                                    </m:r>
                                  </m:sub>
                                </m:sSub>
                              </m:sub>
                            </m:sSub>
                          </m:num>
                          <m:den>
                            <m:rad>
                              <m:radPr>
                                <m:degHide m:val="on"/>
                                <m:ctrlPr>
                                  <a:rPr lang="ar-AE" i="1" smtClean="0">
                                    <a:latin typeface="Cambria Math" panose="02040503050406030204" pitchFamily="18" charset="0"/>
                                    <a:ea typeface="Cambria Math" panose="02040503050406030204" pitchFamily="18" charset="0"/>
                                  </a:rPr>
                                </m:ctrlPr>
                              </m:radPr>
                              <m:deg/>
                              <m:e>
                                <m:r>
                                  <m:rPr>
                                    <m:nor/>
                                  </m:rPr>
                                  <a:rPr lang="en-GB" sz="2400" dirty="0">
                                    <a:solidFill>
                                      <a:schemeClr val="dk1"/>
                                    </a:solidFill>
                                    <a:latin typeface="Calibri"/>
                                    <a:ea typeface="Calibri"/>
                                    <a:cs typeface="Calibri"/>
                                    <a:sym typeface="Calibri"/>
                                  </a:rPr>
                                  <m:t>N</m:t>
                                </m:r>
                                <m:r>
                                  <m:rPr>
                                    <m:nor/>
                                  </m:rPr>
                                  <a:rPr lang="en-GB" dirty="0">
                                    <a:solidFill>
                                      <a:schemeClr val="dk1"/>
                                    </a:solidFill>
                                    <a:latin typeface="Times New Roman"/>
                                    <a:ea typeface="Times New Roman"/>
                                    <a:cs typeface="Times New Roman"/>
                                    <a:sym typeface="Times New Roman"/>
                                  </a:rPr>
                                  <m:t>res</m:t>
                                </m:r>
                                <m:r>
                                  <m:rPr>
                                    <m:nor/>
                                  </m:rPr>
                                  <a:rPr lang="en-GB" dirty="0">
                                    <a:solidFill>
                                      <a:schemeClr val="dk1"/>
                                    </a:solidFill>
                                    <a:latin typeface="Times New Roman"/>
                                    <a:ea typeface="Times New Roman"/>
                                    <a:cs typeface="Times New Roman"/>
                                    <a:sym typeface="Times New Roman"/>
                                  </a:rPr>
                                  <m:t>.</m:t>
                                </m:r>
                                <m:r>
                                  <m:rPr>
                                    <m:nor/>
                                  </m:rPr>
                                  <a:rPr lang="en-GB" dirty="0">
                                    <a:solidFill>
                                      <a:schemeClr val="dk1"/>
                                    </a:solidFill>
                                    <a:latin typeface="Times New Roman"/>
                                    <a:ea typeface="Times New Roman"/>
                                    <a:cs typeface="Times New Roman"/>
                                    <a:sym typeface="Times New Roman"/>
                                  </a:rPr>
                                  <m:t>cluster</m:t>
                                </m:r>
                              </m:e>
                            </m:rad>
                          </m:den>
                        </m:f>
                      </m:oMath>
                    </m:oMathPara>
                  </a14:m>
                  <a:endParaRPr lang="en-US" dirty="0"/>
                </a:p>
              </p:txBody>
            </p:sp>
          </mc:Choice>
          <mc:Fallback xmlns="">
            <p:sp>
              <p:nvSpPr>
                <p:cNvPr id="3" name="TextBox 2">
                  <a:extLst>
                    <a:ext uri="{FF2B5EF4-FFF2-40B4-BE49-F238E27FC236}">
                      <a16:creationId xmlns:a16="http://schemas.microsoft.com/office/drawing/2014/main" id="{4480CEFE-D4BF-56B5-25FE-E5ACA2475905}"/>
                    </a:ext>
                  </a:extLst>
                </p:cNvPr>
                <p:cNvSpPr txBox="1">
                  <a:spLocks noRot="1" noChangeAspect="1" noMove="1" noResize="1" noEditPoints="1" noAdjustHandles="1" noChangeArrowheads="1" noChangeShapeType="1" noTextEdit="1"/>
                </p:cNvSpPr>
                <p:nvPr/>
              </p:nvSpPr>
              <p:spPr>
                <a:xfrm>
                  <a:off x="1260289" y="4220505"/>
                  <a:ext cx="4572000" cy="630685"/>
                </a:xfrm>
                <a:prstGeom prst="rect">
                  <a:avLst/>
                </a:prstGeom>
                <a:blipFill>
                  <a:blip r:embed="rId6"/>
                  <a:stretch>
                    <a:fillRect/>
                  </a:stretch>
                </a:blipFill>
              </p:spPr>
              <p:txBody>
                <a:bodyPr/>
                <a:lstStyle/>
                <a:p>
                  <a:r>
                    <a:rPr lang="en-US">
                      <a:noFill/>
                    </a:rPr>
                    <a:t> </a:t>
                  </a:r>
                </a:p>
              </p:txBody>
            </p:sp>
          </mc:Fallback>
        </mc:AlternateContent>
      </p:grpSp>
      <p:grpSp>
        <p:nvGrpSpPr>
          <p:cNvPr id="11" name="Group 10">
            <a:extLst>
              <a:ext uri="{FF2B5EF4-FFF2-40B4-BE49-F238E27FC236}">
                <a16:creationId xmlns:a16="http://schemas.microsoft.com/office/drawing/2014/main" id="{20BE9860-B166-1367-EE52-437486D12C16}"/>
              </a:ext>
            </a:extLst>
          </p:cNvPr>
          <p:cNvGrpSpPr/>
          <p:nvPr/>
        </p:nvGrpSpPr>
        <p:grpSpPr>
          <a:xfrm>
            <a:off x="653725" y="5357592"/>
            <a:ext cx="8075649" cy="778546"/>
            <a:chOff x="653725" y="5357592"/>
            <a:chExt cx="8075649" cy="778546"/>
          </a:xfrm>
        </p:grpSpPr>
        <p:sp>
          <p:nvSpPr>
            <p:cNvPr id="1249" name="Google Shape;1249;p95"/>
            <p:cNvSpPr txBox="1"/>
            <p:nvPr/>
          </p:nvSpPr>
          <p:spPr>
            <a:xfrm>
              <a:off x="653725" y="5543875"/>
              <a:ext cx="30000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dirty="0">
                  <a:solidFill>
                    <a:schemeClr val="dk1"/>
                  </a:solidFill>
                  <a:latin typeface="Calibri"/>
                  <a:ea typeface="Calibri"/>
                  <a:cs typeface="Calibri"/>
                  <a:sym typeface="Calibri"/>
                </a:rPr>
                <a:t>For the data above : </a:t>
              </a:r>
              <a:endParaRPr sz="1100" dirty="0">
                <a:solidFill>
                  <a:schemeClr val="dk1"/>
                </a:solidFill>
                <a:latin typeface="Times New Roman"/>
                <a:ea typeface="Times New Roman"/>
                <a:cs typeface="Times New Roman"/>
                <a:sym typeface="Times New Roman"/>
              </a:endParaRP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D6A19D65-ED65-5EAE-0D5D-FCB0669244B0}"/>
                    </a:ext>
                  </a:extLst>
                </p:cNvPr>
                <p:cNvSpPr txBox="1"/>
                <p:nvPr/>
              </p:nvSpPr>
              <p:spPr>
                <a:xfrm>
                  <a:off x="2606480" y="5357592"/>
                  <a:ext cx="6122894" cy="77854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en-GB" sz="1800" b="0" i="1" smtClean="0">
                                <a:latin typeface="Cambria Math" panose="02040503050406030204" pitchFamily="18" charset="0"/>
                                <a:ea typeface="Cambria Math" panose="02040503050406030204" pitchFamily="18" charset="0"/>
                              </a:rPr>
                            </m:ctrlPr>
                          </m:sSupPr>
                          <m:e>
                            <m:r>
                              <m:rPr>
                                <m:nor/>
                              </m:rPr>
                              <a:rPr lang="en-GB" sz="1800" dirty="0">
                                <a:solidFill>
                                  <a:schemeClr val="dk1"/>
                                </a:solidFill>
                                <a:latin typeface="Calibri"/>
                                <a:ea typeface="Calibri"/>
                                <a:cs typeface="Calibri"/>
                                <a:sym typeface="Calibri"/>
                              </a:rPr>
                              <m:t>N</m:t>
                            </m:r>
                          </m:e>
                          <m:sup>
                            <m:r>
                              <a:rPr lang="en-GB" sz="1800" b="0" i="1" smtClean="0">
                                <a:latin typeface="Cambria Math" panose="02040503050406030204" pitchFamily="18" charset="0"/>
                                <a:ea typeface="Cambria Math" panose="02040503050406030204" pitchFamily="18" charset="0"/>
                              </a:rPr>
                              <m:t>𝑎𝑣𝑔</m:t>
                            </m:r>
                            <m:r>
                              <a:rPr lang="en-GB" sz="1800" b="0" i="1" smtClean="0">
                                <a:latin typeface="Cambria Math" panose="02040503050406030204" pitchFamily="18" charset="0"/>
                                <a:ea typeface="Cambria Math" panose="02040503050406030204" pitchFamily="18" charset="0"/>
                              </a:rPr>
                              <m:t>, </m:t>
                            </m:r>
                            <m:r>
                              <a:rPr lang="en-GB" sz="1800" b="0" i="1" smtClean="0">
                                <a:latin typeface="Cambria Math" panose="02040503050406030204" pitchFamily="18" charset="0"/>
                                <a:ea typeface="Cambria Math" panose="02040503050406030204" pitchFamily="18" charset="0"/>
                              </a:rPr>
                              <m:t>𝑒𝑠𝑡𝑖𝑚𝑎𝑡𝑒</m:t>
                            </m:r>
                          </m:sup>
                        </m:sSup>
                        <m:r>
                          <a:rPr lang="en-GB" sz="1800" b="0" i="1" smtClean="0">
                            <a:latin typeface="Cambria Math" panose="02040503050406030204" pitchFamily="18" charset="0"/>
                            <a:ea typeface="Cambria Math" panose="02040503050406030204" pitchFamily="18" charset="0"/>
                          </a:rPr>
                          <m:t>= </m:t>
                        </m:r>
                        <m:sSup>
                          <m:sSupPr>
                            <m:ctrlPr>
                              <a:rPr lang="en-GB" sz="1800" b="0" i="1" smtClean="0">
                                <a:latin typeface="Cambria Math" panose="02040503050406030204" pitchFamily="18" charset="0"/>
                                <a:ea typeface="Cambria Math" panose="02040503050406030204" pitchFamily="18" charset="0"/>
                              </a:rPr>
                            </m:ctrlPr>
                          </m:sSupPr>
                          <m:e>
                            <m:d>
                              <m:dPr>
                                <m:ctrlPr>
                                  <a:rPr lang="en-GB" sz="1800" i="1">
                                    <a:latin typeface="Cambria Math" panose="02040503050406030204" pitchFamily="18" charset="0"/>
                                    <a:ea typeface="Cambria Math" panose="02040503050406030204" pitchFamily="18" charset="0"/>
                                  </a:rPr>
                                </m:ctrlPr>
                              </m:dPr>
                              <m:e>
                                <m:f>
                                  <m:fPr>
                                    <m:ctrlPr>
                                      <a:rPr lang="en-US" sz="1800" i="1">
                                        <a:latin typeface="Cambria Math" panose="02040503050406030204" pitchFamily="18" charset="0"/>
                                      </a:rPr>
                                    </m:ctrlPr>
                                  </m:fPr>
                                  <m:num>
                                    <m:sSub>
                                      <m:sSubPr>
                                        <m:ctrlPr>
                                          <a:rPr lang="ar-AE" sz="1800" i="1">
                                            <a:latin typeface="Cambria Math" panose="02040503050406030204" pitchFamily="18" charset="0"/>
                                            <a:ea typeface="Cambria Math" panose="02040503050406030204" pitchFamily="18" charset="0"/>
                                          </a:rPr>
                                        </m:ctrlPr>
                                      </m:sSubPr>
                                      <m:e>
                                        <m:r>
                                          <a:rPr lang="ar-AE" sz="1800" i="1">
                                            <a:latin typeface="Cambria Math" panose="02040503050406030204" pitchFamily="18" charset="0"/>
                                            <a:ea typeface="Cambria Math" panose="02040503050406030204" pitchFamily="18" charset="0"/>
                                          </a:rPr>
                                          <m:t>𝜎</m:t>
                                        </m:r>
                                      </m:e>
                                      <m:sub>
                                        <m:sSub>
                                          <m:sSubPr>
                                            <m:ctrlPr>
                                              <a:rPr lang="ar-AE" sz="1800" i="1">
                                                <a:latin typeface="Cambria Math" panose="02040503050406030204" pitchFamily="18" charset="0"/>
                                              </a:rPr>
                                            </m:ctrlPr>
                                          </m:sSubPr>
                                          <m:e>
                                            <m:r>
                                              <a:rPr lang="ar-AE" sz="1800" i="1">
                                                <a:latin typeface="Cambria Math" panose="02040503050406030204" pitchFamily="18" charset="0"/>
                                              </a:rPr>
                                              <m:t>𝑠𝑖𝑛𝑔𝑙𝑒</m:t>
                                            </m:r>
                                            <m:r>
                                              <a:rPr lang="ar-AE" sz="1800" i="1">
                                                <a:latin typeface="Cambria Math" panose="02040503050406030204" pitchFamily="18" charset="0"/>
                                                <a:ea typeface="Cambria Math" panose="02040503050406030204" pitchFamily="18" charset="0"/>
                                              </a:rPr>
                                              <m:t>𝜃</m:t>
                                            </m:r>
                                          </m:e>
                                          <m:sub>
                                            <m:r>
                                              <a:rPr lang="ar-AE" sz="1800" i="1">
                                                <a:latin typeface="Cambria Math" panose="02040503050406030204" pitchFamily="18" charset="0"/>
                                                <a:ea typeface="Cambria Math" panose="02040503050406030204" pitchFamily="18" charset="0"/>
                                              </a:rPr>
                                              <m:t>𝐶</m:t>
                                            </m:r>
                                          </m:sub>
                                        </m:sSub>
                                      </m:sub>
                                    </m:sSub>
                                  </m:num>
                                  <m:den>
                                    <m:sSub>
                                      <m:sSubPr>
                                        <m:ctrlPr>
                                          <a:rPr lang="ar-AE" sz="1800" i="1">
                                            <a:latin typeface="Cambria Math" panose="02040503050406030204" pitchFamily="18" charset="0"/>
                                            <a:ea typeface="Cambria Math" panose="02040503050406030204" pitchFamily="18" charset="0"/>
                                          </a:rPr>
                                        </m:ctrlPr>
                                      </m:sSubPr>
                                      <m:e>
                                        <m:r>
                                          <a:rPr lang="ar-AE" sz="1800" i="1">
                                            <a:latin typeface="Cambria Math" panose="02040503050406030204" pitchFamily="18" charset="0"/>
                                            <a:ea typeface="Cambria Math" panose="02040503050406030204" pitchFamily="18" charset="0"/>
                                          </a:rPr>
                                          <m:t>𝜎</m:t>
                                        </m:r>
                                      </m:e>
                                      <m:sub>
                                        <m:sSub>
                                          <m:sSubPr>
                                            <m:ctrlPr>
                                              <a:rPr lang="ar-AE" sz="1800" i="1">
                                                <a:latin typeface="Cambria Math" panose="02040503050406030204" pitchFamily="18" charset="0"/>
                                              </a:rPr>
                                            </m:ctrlPr>
                                          </m:sSubPr>
                                          <m:e>
                                            <m:r>
                                              <a:rPr lang="ar-AE" sz="1800" i="1">
                                                <a:latin typeface="Cambria Math" panose="02040503050406030204" pitchFamily="18" charset="0"/>
                                              </a:rPr>
                                              <m:t>𝑟</m:t>
                                            </m:r>
                                            <m:r>
                                              <a:rPr lang="en-GB" sz="1800" i="1">
                                                <a:latin typeface="Cambria Math" panose="02040503050406030204" pitchFamily="18" charset="0"/>
                                              </a:rPr>
                                              <m:t>𝑖𝑛𝑔</m:t>
                                            </m:r>
                                            <m:r>
                                              <a:rPr lang="ar-AE" sz="1800" i="1">
                                                <a:latin typeface="Cambria Math" panose="02040503050406030204" pitchFamily="18" charset="0"/>
                                                <a:ea typeface="Cambria Math" panose="02040503050406030204" pitchFamily="18" charset="0"/>
                                              </a:rPr>
                                              <m:t>𝜃</m:t>
                                            </m:r>
                                          </m:e>
                                          <m:sub>
                                            <m:r>
                                              <a:rPr lang="ar-AE" sz="1800" i="1">
                                                <a:latin typeface="Cambria Math" panose="02040503050406030204" pitchFamily="18" charset="0"/>
                                                <a:ea typeface="Cambria Math" panose="02040503050406030204" pitchFamily="18" charset="0"/>
                                              </a:rPr>
                                              <m:t>𝐶</m:t>
                                            </m:r>
                                          </m:sub>
                                        </m:sSub>
                                      </m:sub>
                                    </m:sSub>
                                  </m:den>
                                </m:f>
                              </m:e>
                            </m:d>
                          </m:e>
                          <m:sup>
                            <m:r>
                              <a:rPr lang="en-GB" sz="1800" b="0" i="1" smtClean="0">
                                <a:latin typeface="Cambria Math" panose="02040503050406030204" pitchFamily="18" charset="0"/>
                                <a:ea typeface="Cambria Math" panose="02040503050406030204" pitchFamily="18" charset="0"/>
                              </a:rPr>
                              <m:t>2</m:t>
                            </m:r>
                          </m:sup>
                        </m:sSup>
                        <m:r>
                          <a:rPr lang="en-GB" sz="1800" i="1">
                            <a:latin typeface="Cambria Math" panose="02040503050406030204" pitchFamily="18" charset="0"/>
                            <a:ea typeface="Cambria Math" panose="02040503050406030204" pitchFamily="18" charset="0"/>
                          </a:rPr>
                          <m:t>=</m:t>
                        </m:r>
                        <m:sSup>
                          <m:sSupPr>
                            <m:ctrlPr>
                              <a:rPr lang="en-GB" sz="1800" i="1">
                                <a:latin typeface="Cambria Math" panose="02040503050406030204" pitchFamily="18" charset="0"/>
                                <a:ea typeface="Cambria Math" panose="02040503050406030204" pitchFamily="18" charset="0"/>
                              </a:rPr>
                            </m:ctrlPr>
                          </m:sSupPr>
                          <m:e>
                            <m:d>
                              <m:dPr>
                                <m:ctrlPr>
                                  <a:rPr lang="en-GB" sz="1800" i="1">
                                    <a:latin typeface="Cambria Math" panose="02040503050406030204" pitchFamily="18" charset="0"/>
                                    <a:ea typeface="Cambria Math" panose="02040503050406030204" pitchFamily="18" charset="0"/>
                                  </a:rPr>
                                </m:ctrlPr>
                              </m:dPr>
                              <m:e>
                                <m:f>
                                  <m:fPr>
                                    <m:ctrlPr>
                                      <a:rPr lang="en-US" sz="1800" i="1">
                                        <a:latin typeface="Cambria Math" panose="02040503050406030204" pitchFamily="18" charset="0"/>
                                      </a:rPr>
                                    </m:ctrlPr>
                                  </m:fPr>
                                  <m:num>
                                    <m:r>
                                      <a:rPr lang="en-GB" sz="1800" b="0" i="1" smtClean="0">
                                        <a:latin typeface="Cambria Math" panose="02040503050406030204" pitchFamily="18" charset="0"/>
                                      </a:rPr>
                                      <m:t>0</m:t>
                                    </m:r>
                                    <m:r>
                                      <a:rPr lang="en-GB" sz="1800" b="0" i="1" smtClean="0">
                                        <a:latin typeface="Cambria Math" panose="02040503050406030204" pitchFamily="18" charset="0"/>
                                      </a:rPr>
                                      <m:t>.</m:t>
                                    </m:r>
                                    <m:r>
                                      <a:rPr lang="en-GB" sz="1800" b="0" i="1" smtClean="0">
                                        <a:latin typeface="Cambria Math" panose="02040503050406030204" pitchFamily="18" charset="0"/>
                                      </a:rPr>
                                      <m:t>014</m:t>
                                    </m:r>
                                  </m:num>
                                  <m:den>
                                    <m:r>
                                      <a:rPr lang="en-GB" sz="1800" b="0" i="1" smtClean="0">
                                        <a:latin typeface="Cambria Math" panose="02040503050406030204" pitchFamily="18" charset="0"/>
                                        <a:ea typeface="Cambria Math" panose="02040503050406030204" pitchFamily="18" charset="0"/>
                                      </a:rPr>
                                      <m:t>0</m:t>
                                    </m:r>
                                    <m:r>
                                      <a:rPr lang="en-GB" sz="1800" b="0" i="1" smtClean="0">
                                        <a:latin typeface="Cambria Math" panose="02040503050406030204" pitchFamily="18" charset="0"/>
                                        <a:ea typeface="Cambria Math" panose="02040503050406030204" pitchFamily="18" charset="0"/>
                                      </a:rPr>
                                      <m:t>.</m:t>
                                    </m:r>
                                    <m:r>
                                      <a:rPr lang="en-GB" sz="1800" b="0" i="1" smtClean="0">
                                        <a:latin typeface="Cambria Math" panose="02040503050406030204" pitchFamily="18" charset="0"/>
                                        <a:ea typeface="Cambria Math" panose="02040503050406030204" pitchFamily="18" charset="0"/>
                                      </a:rPr>
                                      <m:t>0056</m:t>
                                    </m:r>
                                  </m:den>
                                </m:f>
                              </m:e>
                            </m:d>
                          </m:e>
                          <m:sup>
                            <m:r>
                              <a:rPr lang="en-GB" sz="1800" i="1">
                                <a:latin typeface="Cambria Math" panose="02040503050406030204" pitchFamily="18" charset="0"/>
                                <a:ea typeface="Cambria Math" panose="02040503050406030204" pitchFamily="18" charset="0"/>
                              </a:rPr>
                              <m:t>2</m:t>
                            </m:r>
                          </m:sup>
                        </m:sSup>
                        <m:r>
                          <a:rPr lang="en-US" sz="1800" b="0" i="1" smtClean="0">
                            <a:latin typeface="Cambria Math" panose="02040503050406030204" pitchFamily="18" charset="0"/>
                            <a:ea typeface="Cambria Math" panose="02040503050406030204" pitchFamily="18" charset="0"/>
                          </a:rPr>
                          <m:t>=</m:t>
                        </m:r>
                        <m:r>
                          <a:rPr lang="en-US" sz="1800" b="0" i="1" smtClean="0">
                            <a:latin typeface="Cambria Math" panose="02040503050406030204" pitchFamily="18" charset="0"/>
                            <a:ea typeface="Cambria Math" panose="02040503050406030204" pitchFamily="18" charset="0"/>
                          </a:rPr>
                          <m:t>6</m:t>
                        </m:r>
                        <m:r>
                          <a:rPr lang="en-US" sz="1800" b="0" i="1" smtClean="0">
                            <a:latin typeface="Cambria Math" panose="02040503050406030204" pitchFamily="18" charset="0"/>
                            <a:ea typeface="Cambria Math" panose="02040503050406030204" pitchFamily="18" charset="0"/>
                          </a:rPr>
                          <m:t>.</m:t>
                        </m:r>
                        <m:r>
                          <a:rPr lang="en-US" sz="1800" b="0" i="1" smtClean="0">
                            <a:latin typeface="Cambria Math" panose="02040503050406030204" pitchFamily="18" charset="0"/>
                            <a:ea typeface="Cambria Math" panose="02040503050406030204" pitchFamily="18" charset="0"/>
                          </a:rPr>
                          <m:t>25</m:t>
                        </m:r>
                      </m:oMath>
                    </m:oMathPara>
                  </a14:m>
                  <a:endParaRPr lang="en-US" sz="1800" dirty="0"/>
                </a:p>
              </p:txBody>
            </p:sp>
          </mc:Choice>
          <mc:Fallback xmlns="">
            <p:sp>
              <p:nvSpPr>
                <p:cNvPr id="5" name="TextBox 4">
                  <a:extLst>
                    <a:ext uri="{FF2B5EF4-FFF2-40B4-BE49-F238E27FC236}">
                      <a16:creationId xmlns:a16="http://schemas.microsoft.com/office/drawing/2014/main" id="{D6A19D65-ED65-5EAE-0D5D-FCB0669244B0}"/>
                    </a:ext>
                  </a:extLst>
                </p:cNvPr>
                <p:cNvSpPr txBox="1">
                  <a:spLocks noRot="1" noChangeAspect="1" noMove="1" noResize="1" noEditPoints="1" noAdjustHandles="1" noChangeArrowheads="1" noChangeShapeType="1" noTextEdit="1"/>
                </p:cNvSpPr>
                <p:nvPr/>
              </p:nvSpPr>
              <p:spPr>
                <a:xfrm>
                  <a:off x="2606480" y="5357592"/>
                  <a:ext cx="6122894" cy="778546"/>
                </a:xfrm>
                <a:prstGeom prst="rect">
                  <a:avLst/>
                </a:prstGeom>
                <a:blipFill>
                  <a:blip r:embed="rId7"/>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34C9C3A5-26F0-EA6D-B105-7BD3E1E30C10}"/>
                  </a:ext>
                </a:extLst>
              </p:cNvPr>
              <p:cNvSpPr txBox="1"/>
              <p:nvPr/>
            </p:nvSpPr>
            <p:spPr>
              <a:xfrm>
                <a:off x="0" y="1355063"/>
                <a:ext cx="4572000" cy="57669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1600" i="1" smtClean="0">
                              <a:latin typeface="Cambria Math" panose="02040503050406030204" pitchFamily="18" charset="0"/>
                              <a:ea typeface="Cambria Math" panose="02040503050406030204" pitchFamily="18" charset="0"/>
                            </a:rPr>
                          </m:ctrlPr>
                        </m:sSubPr>
                        <m:e>
                          <m:r>
                            <a:rPr lang="en-GB" sz="1600" i="1">
                              <a:latin typeface="Cambria Math" panose="02040503050406030204" pitchFamily="18" charset="0"/>
                              <a:ea typeface="Cambria Math" panose="02040503050406030204" pitchFamily="18" charset="0"/>
                            </a:rPr>
                            <m:t>𝜎</m:t>
                          </m:r>
                        </m:e>
                        <m:sub>
                          <m:sSub>
                            <m:sSubPr>
                              <m:ctrlPr>
                                <a:rPr lang="en-GB" sz="1600" i="1">
                                  <a:latin typeface="Cambria Math" panose="02040503050406030204" pitchFamily="18" charset="0"/>
                                </a:rPr>
                              </m:ctrlPr>
                            </m:sSubPr>
                            <m:e>
                              <m:r>
                                <a:rPr lang="en-GB" sz="1600" i="1">
                                  <a:latin typeface="Cambria Math" panose="02040503050406030204" pitchFamily="18" charset="0"/>
                                </a:rPr>
                                <m:t>𝑠𝑖𝑛𝑔𝑙𝑒</m:t>
                              </m:r>
                              <m:r>
                                <a:rPr lang="en-GB" sz="1600" i="1">
                                  <a:latin typeface="Cambria Math" panose="02040503050406030204" pitchFamily="18" charset="0"/>
                                  <a:ea typeface="Cambria Math" panose="02040503050406030204" pitchFamily="18" charset="0"/>
                                </a:rPr>
                                <m:t>𝜃</m:t>
                              </m:r>
                            </m:e>
                            <m:sub>
                              <m:r>
                                <a:rPr lang="en-GB" sz="1600" i="1">
                                  <a:latin typeface="Cambria Math" panose="02040503050406030204" pitchFamily="18" charset="0"/>
                                  <a:ea typeface="Cambria Math" panose="02040503050406030204" pitchFamily="18" charset="0"/>
                                </a:rPr>
                                <m:t>𝐶</m:t>
                              </m:r>
                            </m:sub>
                          </m:sSub>
                        </m:sub>
                      </m:sSub>
                      <m:r>
                        <a:rPr lang="en-GB" sz="1600" i="1" dirty="0">
                          <a:latin typeface="Cambria Math" panose="02040503050406030204" pitchFamily="18" charset="0"/>
                          <a:ea typeface="Cambria Math" panose="02040503050406030204" pitchFamily="18" charset="0"/>
                        </a:rPr>
                        <m:t>=</m:t>
                      </m:r>
                      <m:r>
                        <a:rPr lang="en-GB" sz="1600" i="1" dirty="0">
                          <a:latin typeface="Cambria Math" panose="02040503050406030204" pitchFamily="18" charset="0"/>
                          <a:ea typeface="Cambria Math" panose="02040503050406030204" pitchFamily="18" charset="0"/>
                        </a:rPr>
                        <m:t>0</m:t>
                      </m:r>
                      <m:r>
                        <a:rPr lang="en-GB" sz="1600" i="1" dirty="0">
                          <a:latin typeface="Cambria Math" panose="02040503050406030204" pitchFamily="18" charset="0"/>
                          <a:ea typeface="Cambria Math" panose="02040503050406030204" pitchFamily="18" charset="0"/>
                        </a:rPr>
                        <m:t>.</m:t>
                      </m:r>
                      <m:r>
                        <a:rPr lang="en-GB" sz="1600" i="1" dirty="0">
                          <a:latin typeface="Cambria Math" panose="02040503050406030204" pitchFamily="18" charset="0"/>
                          <a:ea typeface="Cambria Math" panose="02040503050406030204" pitchFamily="18" charset="0"/>
                        </a:rPr>
                        <m:t>014</m:t>
                      </m:r>
                      <m:r>
                        <a:rPr lang="en-GB" sz="1600" i="1" dirty="0">
                          <a:latin typeface="Cambria Math" panose="02040503050406030204" pitchFamily="18" charset="0"/>
                          <a:ea typeface="Cambria Math" panose="02040503050406030204" pitchFamily="18" charset="0"/>
                        </a:rPr>
                        <m:t> </m:t>
                      </m:r>
                    </m:oMath>
                  </m:oMathPara>
                </a14:m>
                <a:endParaRPr lang="en-GB" sz="1600" dirty="0"/>
              </a:p>
              <a:p>
                <a:endParaRPr lang="en-GB" sz="1400" dirty="0"/>
              </a:p>
            </p:txBody>
          </p:sp>
        </mc:Choice>
        <mc:Fallback xmlns="">
          <p:sp>
            <p:nvSpPr>
              <p:cNvPr id="7" name="TextBox 6">
                <a:extLst>
                  <a:ext uri="{FF2B5EF4-FFF2-40B4-BE49-F238E27FC236}">
                    <a16:creationId xmlns:a16="http://schemas.microsoft.com/office/drawing/2014/main" id="{34C9C3A5-26F0-EA6D-B105-7BD3E1E30C10}"/>
                  </a:ext>
                </a:extLst>
              </p:cNvPr>
              <p:cNvSpPr txBox="1">
                <a:spLocks noRot="1" noChangeAspect="1" noMove="1" noResize="1" noEditPoints="1" noAdjustHandles="1" noChangeArrowheads="1" noChangeShapeType="1" noTextEdit="1"/>
              </p:cNvSpPr>
              <p:nvPr/>
            </p:nvSpPr>
            <p:spPr>
              <a:xfrm>
                <a:off x="0" y="1355063"/>
                <a:ext cx="4572000" cy="576696"/>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5EDAFA21-D5DA-312D-9D66-FA25B4B37814}"/>
                  </a:ext>
                </a:extLst>
              </p:cNvPr>
              <p:cNvSpPr txBox="1"/>
              <p:nvPr/>
            </p:nvSpPr>
            <p:spPr>
              <a:xfrm>
                <a:off x="3753675" y="1331838"/>
                <a:ext cx="4572000" cy="40011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1800" i="1" smtClean="0">
                              <a:latin typeface="Cambria Math" panose="02040503050406030204" pitchFamily="18" charset="0"/>
                              <a:ea typeface="Cambria Math" panose="02040503050406030204" pitchFamily="18" charset="0"/>
                            </a:rPr>
                          </m:ctrlPr>
                        </m:sSubPr>
                        <m:e>
                          <m:r>
                            <a:rPr lang="en-GB" sz="1800" i="1">
                              <a:latin typeface="Cambria Math" panose="02040503050406030204" pitchFamily="18" charset="0"/>
                              <a:ea typeface="Cambria Math" panose="02040503050406030204" pitchFamily="18" charset="0"/>
                            </a:rPr>
                            <m:t>𝜎</m:t>
                          </m:r>
                        </m:e>
                        <m:sub>
                          <m:sSub>
                            <m:sSubPr>
                              <m:ctrlPr>
                                <a:rPr lang="en-GB" sz="1200" i="1">
                                  <a:latin typeface="Cambria Math" panose="02040503050406030204" pitchFamily="18" charset="0"/>
                                </a:rPr>
                              </m:ctrlPr>
                            </m:sSubPr>
                            <m:e>
                              <m:r>
                                <a:rPr lang="en-GB" sz="1200" i="1">
                                  <a:latin typeface="Cambria Math" panose="02040503050406030204" pitchFamily="18" charset="0"/>
                                </a:rPr>
                                <m:t>𝑟𝑖𝑛𝑔</m:t>
                              </m:r>
                              <m:r>
                                <a:rPr lang="en-GB" sz="1200" i="1">
                                  <a:latin typeface="Cambria Math" panose="02040503050406030204" pitchFamily="18" charset="0"/>
                                  <a:ea typeface="Cambria Math" panose="02040503050406030204" pitchFamily="18" charset="0"/>
                                </a:rPr>
                                <m:t>𝜃</m:t>
                              </m:r>
                            </m:e>
                            <m:sub>
                              <m:r>
                                <a:rPr lang="en-GB" sz="1200" i="1">
                                  <a:latin typeface="Cambria Math" panose="02040503050406030204" pitchFamily="18" charset="0"/>
                                  <a:ea typeface="Cambria Math" panose="02040503050406030204" pitchFamily="18" charset="0"/>
                                </a:rPr>
                                <m:t>𝐶</m:t>
                              </m:r>
                            </m:sub>
                          </m:sSub>
                        </m:sub>
                      </m:sSub>
                      <m:r>
                        <a:rPr lang="en-GB" sz="1800" i="1" dirty="0">
                          <a:latin typeface="Cambria Math" panose="02040503050406030204" pitchFamily="18" charset="0"/>
                          <a:ea typeface="Cambria Math" panose="02040503050406030204" pitchFamily="18" charset="0"/>
                        </a:rPr>
                        <m:t>=</m:t>
                      </m:r>
                      <m:r>
                        <a:rPr lang="en-GB" sz="1800" i="1" dirty="0">
                          <a:latin typeface="Cambria Math" panose="02040503050406030204" pitchFamily="18" charset="0"/>
                          <a:ea typeface="Cambria Math" panose="02040503050406030204" pitchFamily="18" charset="0"/>
                        </a:rPr>
                        <m:t>0</m:t>
                      </m:r>
                      <m:r>
                        <a:rPr lang="en-GB" sz="1800" i="1" dirty="0">
                          <a:latin typeface="Cambria Math" panose="02040503050406030204" pitchFamily="18" charset="0"/>
                          <a:ea typeface="Cambria Math" panose="02040503050406030204" pitchFamily="18" charset="0"/>
                        </a:rPr>
                        <m:t>.</m:t>
                      </m:r>
                      <m:r>
                        <a:rPr lang="en-GB" sz="1800" i="1" dirty="0">
                          <a:latin typeface="Cambria Math" panose="02040503050406030204" pitchFamily="18" charset="0"/>
                          <a:ea typeface="Cambria Math" panose="02040503050406030204" pitchFamily="18" charset="0"/>
                        </a:rPr>
                        <m:t>0056</m:t>
                      </m:r>
                    </m:oMath>
                  </m:oMathPara>
                </a14:m>
                <a:endParaRPr lang="en-US" sz="1200" dirty="0"/>
              </a:p>
            </p:txBody>
          </p:sp>
        </mc:Choice>
        <mc:Fallback xmlns="">
          <p:sp>
            <p:nvSpPr>
              <p:cNvPr id="9" name="TextBox 8">
                <a:extLst>
                  <a:ext uri="{FF2B5EF4-FFF2-40B4-BE49-F238E27FC236}">
                    <a16:creationId xmlns:a16="http://schemas.microsoft.com/office/drawing/2014/main" id="{5EDAFA21-D5DA-312D-9D66-FA25B4B37814}"/>
                  </a:ext>
                </a:extLst>
              </p:cNvPr>
              <p:cNvSpPr txBox="1">
                <a:spLocks noRot="1" noChangeAspect="1" noMove="1" noResize="1" noEditPoints="1" noAdjustHandles="1" noChangeArrowheads="1" noChangeShapeType="1" noTextEdit="1"/>
              </p:cNvSpPr>
              <p:nvPr/>
            </p:nvSpPr>
            <p:spPr>
              <a:xfrm>
                <a:off x="3753675" y="1331838"/>
                <a:ext cx="4572000" cy="400110"/>
              </a:xfrm>
              <a:prstGeom prst="rect">
                <a:avLst/>
              </a:prstGeom>
              <a:blipFill>
                <a:blip r:embed="rId9"/>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148628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2"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1267"/>
        <p:cNvGrpSpPr/>
        <p:nvPr/>
      </p:nvGrpSpPr>
      <p:grpSpPr>
        <a:xfrm>
          <a:off x="0" y="0"/>
          <a:ext cx="0" cy="0"/>
          <a:chOff x="0" y="0"/>
          <a:chExt cx="0" cy="0"/>
        </a:xfrm>
      </p:grpSpPr>
      <p:sp>
        <p:nvSpPr>
          <p:cNvPr id="1268" name="Google Shape;1268;p96"/>
          <p:cNvSpPr txBox="1"/>
          <p:nvPr/>
        </p:nvSpPr>
        <p:spPr>
          <a:xfrm>
            <a:off x="0" y="0"/>
            <a:ext cx="9144000" cy="1077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3200">
                <a:solidFill>
                  <a:srgbClr val="FF0000"/>
                </a:solidFill>
                <a:latin typeface="Calibri"/>
                <a:ea typeface="Calibri"/>
                <a:cs typeface="Calibri"/>
                <a:sym typeface="Calibri"/>
              </a:rPr>
              <a:t>Current PID algorithm in the HMPID</a:t>
            </a:r>
            <a:endParaRPr>
              <a:solidFill>
                <a:schemeClr val="dk1"/>
              </a:solidFill>
            </a:endParaRPr>
          </a:p>
          <a:p>
            <a:pPr marL="0" marR="0" lvl="0" indent="0" algn="ctr" rtl="0">
              <a:lnSpc>
                <a:spcPct val="100000"/>
              </a:lnSpc>
              <a:spcBef>
                <a:spcPts val="0"/>
              </a:spcBef>
              <a:spcAft>
                <a:spcPts val="0"/>
              </a:spcAft>
              <a:buClr>
                <a:srgbClr val="000000"/>
              </a:buClr>
              <a:buSzPts val="3200"/>
              <a:buFont typeface="Arial"/>
              <a:buNone/>
            </a:pPr>
            <a:endParaRPr sz="3200">
              <a:solidFill>
                <a:srgbClr val="FF0000"/>
              </a:solidFill>
              <a:latin typeface="Calibri"/>
              <a:ea typeface="Calibri"/>
              <a:cs typeface="Calibri"/>
              <a:sym typeface="Calibri"/>
            </a:endParaRPr>
          </a:p>
        </p:txBody>
      </p:sp>
      <p:cxnSp>
        <p:nvCxnSpPr>
          <p:cNvPr id="1269" name="Google Shape;1269;p96"/>
          <p:cNvCxnSpPr/>
          <p:nvPr/>
        </p:nvCxnSpPr>
        <p:spPr>
          <a:xfrm>
            <a:off x="457200" y="609600"/>
            <a:ext cx="7848600" cy="0"/>
          </a:xfrm>
          <a:prstGeom prst="straightConnector1">
            <a:avLst/>
          </a:prstGeom>
          <a:noFill/>
          <a:ln w="44450" cap="flat" cmpd="sng">
            <a:solidFill>
              <a:srgbClr val="FF0000"/>
            </a:solidFill>
            <a:prstDash val="solid"/>
            <a:round/>
            <a:headEnd type="none" w="sm" len="sm"/>
            <a:tailEnd type="none" w="sm" len="sm"/>
          </a:ln>
        </p:spPr>
      </p:cxnSp>
      <p:pic>
        <p:nvPicPr>
          <p:cNvPr id="1270" name="Google Shape;1270;p96"/>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1271" name="Google Shape;1271;p96"/>
          <p:cNvSpPr txBox="1"/>
          <p:nvPr/>
        </p:nvSpPr>
        <p:spPr>
          <a:xfrm>
            <a:off x="1066800" y="767242"/>
            <a:ext cx="6324600" cy="3078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72" name="Google Shape;1272;p96"/>
          <p:cNvSpPr txBox="1"/>
          <p:nvPr/>
        </p:nvSpPr>
        <p:spPr>
          <a:xfrm>
            <a:off x="0" y="0"/>
            <a:ext cx="30000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73" name="Google Shape;1273;p96"/>
          <p:cNvSpPr txBox="1"/>
          <p:nvPr/>
        </p:nvSpPr>
        <p:spPr>
          <a:xfrm>
            <a:off x="0" y="0"/>
            <a:ext cx="30000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74" name="Google Shape;1274;p96"/>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53</a:t>
            </a:fld>
            <a:endParaRPr sz="1200" b="0" i="0" u="none" strike="noStrike" cap="none">
              <a:solidFill>
                <a:srgbClr val="898989"/>
              </a:solidFill>
              <a:latin typeface="Arial"/>
              <a:ea typeface="Arial"/>
              <a:cs typeface="Arial"/>
              <a:sym typeface="Arial"/>
            </a:endParaRPr>
          </a:p>
        </p:txBody>
      </p:sp>
      <p:sp>
        <p:nvSpPr>
          <p:cNvPr id="1275" name="Google Shape;1275;p96"/>
          <p:cNvSpPr txBox="1"/>
          <p:nvPr/>
        </p:nvSpPr>
        <p:spPr>
          <a:xfrm>
            <a:off x="457200" y="1138127"/>
            <a:ext cx="32547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1800">
              <a:latin typeface="Calibri"/>
              <a:ea typeface="Calibri"/>
              <a:cs typeface="Calibri"/>
              <a:sym typeface="Calibri"/>
            </a:endParaRPr>
          </a:p>
        </p:txBody>
      </p:sp>
      <p:sp>
        <p:nvSpPr>
          <p:cNvPr id="1276" name="Google Shape;1276;p96"/>
          <p:cNvSpPr txBox="1"/>
          <p:nvPr/>
        </p:nvSpPr>
        <p:spPr>
          <a:xfrm>
            <a:off x="658700" y="2867225"/>
            <a:ext cx="7543800" cy="1785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3600" u="sng">
                <a:solidFill>
                  <a:schemeClr val="dk1"/>
                </a:solidFill>
                <a:latin typeface="Calibri"/>
                <a:ea typeface="Calibri"/>
                <a:cs typeface="Calibri"/>
                <a:sym typeface="Calibri"/>
              </a:rPr>
              <a:t>Current PID algorithm in the HMPID : </a:t>
            </a:r>
            <a:endParaRPr sz="3600" u="sng">
              <a:solidFill>
                <a:schemeClr val="dk1"/>
              </a:solidFill>
              <a:latin typeface="Calibri"/>
              <a:ea typeface="Calibri"/>
              <a:cs typeface="Calibri"/>
              <a:sym typeface="Calibri"/>
            </a:endParaRPr>
          </a:p>
          <a:p>
            <a:pPr marL="0" lvl="0" indent="0" algn="ctr" rtl="0">
              <a:spcBef>
                <a:spcPts val="0"/>
              </a:spcBef>
              <a:spcAft>
                <a:spcPts val="0"/>
              </a:spcAft>
              <a:buNone/>
            </a:pPr>
            <a:r>
              <a:rPr lang="en-GB" sz="3400">
                <a:solidFill>
                  <a:schemeClr val="dk1"/>
                </a:solidFill>
                <a:latin typeface="Calibri"/>
                <a:ea typeface="Calibri"/>
                <a:cs typeface="Calibri"/>
                <a:sym typeface="Calibri"/>
              </a:rPr>
              <a:t>Evaluation of performance</a:t>
            </a:r>
            <a:endParaRPr sz="3400">
              <a:solidFill>
                <a:schemeClr val="dk1"/>
              </a:solidFill>
              <a:latin typeface="Calibri"/>
              <a:ea typeface="Calibri"/>
              <a:cs typeface="Calibri"/>
              <a:sym typeface="Calibri"/>
            </a:endParaRPr>
          </a:p>
          <a:p>
            <a:pPr marL="0" lvl="0" indent="0" algn="ctr" rtl="0">
              <a:spcBef>
                <a:spcPts val="0"/>
              </a:spcBef>
              <a:spcAft>
                <a:spcPts val="0"/>
              </a:spcAft>
              <a:buNone/>
            </a:pPr>
            <a:endParaRPr sz="34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78849890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1280"/>
        <p:cNvGrpSpPr/>
        <p:nvPr/>
      </p:nvGrpSpPr>
      <p:grpSpPr>
        <a:xfrm>
          <a:off x="0" y="0"/>
          <a:ext cx="0" cy="0"/>
          <a:chOff x="0" y="0"/>
          <a:chExt cx="0" cy="0"/>
        </a:xfrm>
      </p:grpSpPr>
      <p:pic>
        <p:nvPicPr>
          <p:cNvPr id="7" name="Picture 6" descr="A graph of a performance&#10;&#10;Description automatically generated">
            <a:extLst>
              <a:ext uri="{FF2B5EF4-FFF2-40B4-BE49-F238E27FC236}">
                <a16:creationId xmlns:a16="http://schemas.microsoft.com/office/drawing/2014/main" id="{8362CC75-5DBE-48E3-3920-36A6939D39B4}"/>
              </a:ext>
            </a:extLst>
          </p:cNvPr>
          <p:cNvPicPr>
            <a:picLocks noChangeAspect="1"/>
          </p:cNvPicPr>
          <p:nvPr/>
        </p:nvPicPr>
        <p:blipFill>
          <a:blip r:embed="rId3"/>
          <a:stretch>
            <a:fillRect/>
          </a:stretch>
        </p:blipFill>
        <p:spPr>
          <a:xfrm>
            <a:off x="893071" y="1747251"/>
            <a:ext cx="4544059" cy="3086531"/>
          </a:xfrm>
          <a:prstGeom prst="rect">
            <a:avLst/>
          </a:prstGeom>
        </p:spPr>
      </p:pic>
      <p:pic>
        <p:nvPicPr>
          <p:cNvPr id="1281" name="Google Shape;1281;p97"/>
          <p:cNvPicPr preferRelativeResize="0"/>
          <p:nvPr/>
        </p:nvPicPr>
        <p:blipFill rotWithShape="1">
          <a:blip r:embed="rId4">
            <a:alphaModFix/>
          </a:blip>
          <a:srcRect/>
          <a:stretch/>
        </p:blipFill>
        <p:spPr>
          <a:xfrm>
            <a:off x="8001000" y="0"/>
            <a:ext cx="1089025" cy="957263"/>
          </a:xfrm>
          <a:prstGeom prst="rect">
            <a:avLst/>
          </a:prstGeom>
          <a:noFill/>
          <a:ln>
            <a:noFill/>
          </a:ln>
        </p:spPr>
      </p:pic>
      <p:sp>
        <p:nvSpPr>
          <p:cNvPr id="1282" name="Google Shape;1282;p97"/>
          <p:cNvSpPr txBox="1"/>
          <p:nvPr/>
        </p:nvSpPr>
        <p:spPr>
          <a:xfrm>
            <a:off x="1066800" y="767242"/>
            <a:ext cx="6324600" cy="3078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83" name="Google Shape;1283;p97"/>
          <p:cNvSpPr txBox="1"/>
          <p:nvPr/>
        </p:nvSpPr>
        <p:spPr>
          <a:xfrm>
            <a:off x="0" y="0"/>
            <a:ext cx="30000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84" name="Google Shape;1284;p97"/>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54</a:t>
            </a:fld>
            <a:endParaRPr sz="1200" b="0" i="0" u="none" strike="noStrike" cap="none">
              <a:solidFill>
                <a:srgbClr val="898989"/>
              </a:solidFill>
              <a:latin typeface="Arial"/>
              <a:ea typeface="Arial"/>
              <a:cs typeface="Arial"/>
              <a:sym typeface="Arial"/>
            </a:endParaRPr>
          </a:p>
        </p:txBody>
      </p:sp>
      <p:sp>
        <p:nvSpPr>
          <p:cNvPr id="1287" name="Google Shape;1287;p97"/>
          <p:cNvSpPr txBox="1"/>
          <p:nvPr/>
        </p:nvSpPr>
        <p:spPr>
          <a:xfrm>
            <a:off x="6355275" y="2085738"/>
            <a:ext cx="2250600" cy="8313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i="1" dirty="0">
                <a:solidFill>
                  <a:schemeClr val="dk1"/>
                </a:solidFill>
                <a:latin typeface="Calibri"/>
                <a:ea typeface="Calibri"/>
                <a:cs typeface="Calibri"/>
                <a:sym typeface="Calibri"/>
              </a:rPr>
              <a:t>n</a:t>
            </a:r>
            <a:r>
              <a:rPr lang="en-GB" dirty="0">
                <a:solidFill>
                  <a:schemeClr val="dk1"/>
                </a:solidFill>
                <a:latin typeface="Calibri"/>
                <a:ea typeface="Calibri"/>
                <a:cs typeface="Calibri"/>
                <a:sym typeface="Calibri"/>
              </a:rPr>
              <a:t> constant</a:t>
            </a:r>
            <a:endParaRPr dirty="0">
              <a:solidFill>
                <a:schemeClr val="dk1"/>
              </a:solidFill>
              <a:latin typeface="Calibri"/>
              <a:ea typeface="Calibri"/>
              <a:cs typeface="Calibri"/>
              <a:sym typeface="Calibri"/>
            </a:endParaRPr>
          </a:p>
          <a:p>
            <a:pPr marL="0" lvl="0" indent="0" algn="l" rtl="0">
              <a:spcBef>
                <a:spcPts val="0"/>
              </a:spcBef>
              <a:spcAft>
                <a:spcPts val="0"/>
              </a:spcAft>
              <a:buNone/>
            </a:pPr>
            <a:r>
              <a:rPr lang="en-GB" i="1" dirty="0">
                <a:solidFill>
                  <a:schemeClr val="dk1"/>
                </a:solidFill>
                <a:latin typeface="Calibri"/>
                <a:ea typeface="Calibri"/>
                <a:cs typeface="Calibri"/>
                <a:sym typeface="Calibri"/>
              </a:rPr>
              <a:t>p</a:t>
            </a:r>
            <a:r>
              <a:rPr lang="en-GB" dirty="0">
                <a:solidFill>
                  <a:schemeClr val="dk1"/>
                </a:solidFill>
                <a:latin typeface="Calibri"/>
                <a:ea typeface="Calibri"/>
                <a:cs typeface="Calibri"/>
                <a:sym typeface="Calibri"/>
              </a:rPr>
              <a:t> from other detectors measured by the HMPID : </a:t>
            </a:r>
            <a:r>
              <a:rPr lang="en-GB" i="1" dirty="0">
                <a:solidFill>
                  <a:schemeClr val="dk1"/>
                </a:solidFill>
                <a:latin typeface="Noto Sans Symbols"/>
                <a:ea typeface="Noto Sans Symbols"/>
                <a:cs typeface="Noto Sans Symbols"/>
                <a:sym typeface="Noto Sans Symbols"/>
              </a:rPr>
              <a:t>θ</a:t>
            </a:r>
            <a:r>
              <a:rPr lang="en-GB" i="1" baseline="-25000" dirty="0">
                <a:solidFill>
                  <a:schemeClr val="dk1"/>
                </a:solidFill>
                <a:latin typeface="Calibri"/>
                <a:ea typeface="Calibri"/>
                <a:cs typeface="Calibri"/>
                <a:sym typeface="Calibri"/>
              </a:rPr>
              <a:t>c  </a:t>
            </a:r>
            <a:r>
              <a:rPr lang="en-GB" baseline="-25000" dirty="0">
                <a:solidFill>
                  <a:schemeClr val="dk1"/>
                </a:solidFill>
                <a:latin typeface="Calibri"/>
                <a:ea typeface="Calibri"/>
                <a:cs typeface="Calibri"/>
                <a:sym typeface="Calibri"/>
              </a:rPr>
              <a:t>   </a:t>
            </a:r>
            <a:endParaRPr dirty="0">
              <a:solidFill>
                <a:schemeClr val="dk1"/>
              </a:solidFill>
              <a:latin typeface="Calibri"/>
              <a:ea typeface="Calibri"/>
              <a:cs typeface="Calibri"/>
              <a:sym typeface="Calibri"/>
            </a:endParaRPr>
          </a:p>
        </p:txBody>
      </p:sp>
      <p:sp>
        <p:nvSpPr>
          <p:cNvPr id="1288" name="Google Shape;1288;p97"/>
          <p:cNvSpPr txBox="1"/>
          <p:nvPr/>
        </p:nvSpPr>
        <p:spPr>
          <a:xfrm>
            <a:off x="496606" y="5778810"/>
            <a:ext cx="6838800" cy="512931"/>
          </a:xfrm>
          <a:prstGeom prst="rect">
            <a:avLst/>
          </a:prstGeom>
          <a:noFill/>
          <a:ln>
            <a:noFill/>
          </a:ln>
        </p:spPr>
        <p:txBody>
          <a:bodyPr spcFirstLastPara="1" wrap="square" lIns="91425" tIns="91425" rIns="91425" bIns="91425" anchor="t" anchorCtr="0">
            <a:spAutoFit/>
          </a:bodyPr>
          <a:lstStyle/>
          <a:p>
            <a:pPr marL="0" lvl="0" indent="0" algn="l" rtl="0">
              <a:spcBef>
                <a:spcPts val="360"/>
              </a:spcBef>
              <a:spcAft>
                <a:spcPts val="0"/>
              </a:spcAft>
              <a:buNone/>
            </a:pPr>
            <a:r>
              <a:rPr lang="en-GB" sz="1800" dirty="0">
                <a:solidFill>
                  <a:schemeClr val="dk1"/>
                </a:solidFill>
              </a:rPr>
              <a:t>Each point in the scatter plot represents a reconstructed track </a:t>
            </a:r>
            <a:endParaRPr sz="1800" dirty="0">
              <a:solidFill>
                <a:schemeClr val="dk1"/>
              </a:solidFill>
            </a:endParaRPr>
          </a:p>
        </p:txBody>
      </p:sp>
      <p:sp>
        <p:nvSpPr>
          <p:cNvPr id="1289" name="Google Shape;1289;p97"/>
          <p:cNvSpPr txBox="1"/>
          <p:nvPr/>
        </p:nvSpPr>
        <p:spPr>
          <a:xfrm>
            <a:off x="457200" y="1138127"/>
            <a:ext cx="32547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1800">
              <a:latin typeface="Calibri"/>
              <a:ea typeface="Calibri"/>
              <a:cs typeface="Calibri"/>
              <a:sym typeface="Calibri"/>
            </a:endParaRPr>
          </a:p>
        </p:txBody>
      </p:sp>
      <p:sp>
        <p:nvSpPr>
          <p:cNvPr id="1290" name="Google Shape;1290;p97"/>
          <p:cNvSpPr txBox="1"/>
          <p:nvPr/>
        </p:nvSpPr>
        <p:spPr>
          <a:xfrm>
            <a:off x="457200" y="883750"/>
            <a:ext cx="7543800" cy="1169521"/>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3200" b="1" dirty="0">
                <a:solidFill>
                  <a:schemeClr val="dk1"/>
                </a:solidFill>
                <a:latin typeface="Calibri"/>
                <a:ea typeface="Calibri"/>
                <a:cs typeface="Calibri"/>
                <a:sym typeface="Calibri"/>
              </a:rPr>
              <a:t>Reconstructed Cherenkov angles for multitude of tracks</a:t>
            </a:r>
            <a:endParaRPr sz="3200" b="1" dirty="0">
              <a:solidFill>
                <a:schemeClr val="dk1"/>
              </a:solidFill>
              <a:latin typeface="Calibri"/>
              <a:ea typeface="Calibri"/>
              <a:cs typeface="Calibri"/>
              <a:sym typeface="Calibri"/>
            </a:endParaRPr>
          </a:p>
        </p:txBody>
      </p:sp>
      <p:sp>
        <p:nvSpPr>
          <p:cNvPr id="1291" name="Google Shape;1291;p97"/>
          <p:cNvSpPr txBox="1"/>
          <p:nvPr/>
        </p:nvSpPr>
        <p:spPr>
          <a:xfrm>
            <a:off x="0" y="0"/>
            <a:ext cx="9144000" cy="723235"/>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dirty="0">
                <a:solidFill>
                  <a:srgbClr val="FF0000"/>
                </a:solidFill>
                <a:latin typeface="Calibri"/>
                <a:ea typeface="Calibri"/>
                <a:cs typeface="Calibri"/>
                <a:sym typeface="Calibri"/>
              </a:rPr>
              <a:t>Current PID algorithm in the HMPID</a:t>
            </a:r>
            <a:endParaRPr sz="700" dirty="0">
              <a:solidFill>
                <a:schemeClr val="dk1"/>
              </a:solidFill>
            </a:endParaRPr>
          </a:p>
          <a:p>
            <a:pPr marL="0" lvl="0" indent="0" algn="ctr" rtl="0">
              <a:spcBef>
                <a:spcPts val="0"/>
              </a:spcBef>
              <a:spcAft>
                <a:spcPts val="0"/>
              </a:spcAft>
              <a:buClr>
                <a:schemeClr val="dk1"/>
              </a:buClr>
              <a:buSzPts val="1100"/>
              <a:buFont typeface="Arial"/>
              <a:buNone/>
            </a:pPr>
            <a:r>
              <a:rPr lang="en-GB" sz="1600" dirty="0">
                <a:solidFill>
                  <a:schemeClr val="dk1"/>
                </a:solidFill>
                <a:latin typeface="Calibri"/>
                <a:ea typeface="Calibri"/>
                <a:cs typeface="Calibri"/>
                <a:sym typeface="Calibri"/>
              </a:rPr>
              <a:t>Evaluation of performance</a:t>
            </a:r>
            <a:endParaRPr sz="1600" dirty="0">
              <a:solidFill>
                <a:schemeClr val="dk1"/>
              </a:solidFill>
              <a:latin typeface="Calibri"/>
              <a:ea typeface="Calibri"/>
              <a:cs typeface="Calibri"/>
              <a:sym typeface="Calibri"/>
            </a:endParaRPr>
          </a:p>
        </p:txBody>
      </p:sp>
      <p:cxnSp>
        <p:nvCxnSpPr>
          <p:cNvPr id="1292" name="Google Shape;1292;p97"/>
          <p:cNvCxnSpPr/>
          <p:nvPr/>
        </p:nvCxnSpPr>
        <p:spPr>
          <a:xfrm>
            <a:off x="285200" y="752700"/>
            <a:ext cx="7848600" cy="0"/>
          </a:xfrm>
          <a:prstGeom prst="straightConnector1">
            <a:avLst/>
          </a:prstGeom>
          <a:noFill/>
          <a:ln w="44450" cap="flat" cmpd="sng">
            <a:solidFill>
              <a:srgbClr val="FF0000"/>
            </a:solidFill>
            <a:prstDash val="solid"/>
            <a:round/>
            <a:headEnd type="none" w="sm" len="sm"/>
            <a:tailEnd type="none" w="sm" len="sm"/>
          </a:ln>
        </p:spPr>
      </p:cxn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E7096589-B851-6613-2773-F5F0BAE56A33}"/>
                  </a:ext>
                </a:extLst>
              </p:cNvPr>
              <p:cNvSpPr txBox="1"/>
              <p:nvPr/>
            </p:nvSpPr>
            <p:spPr>
              <a:xfrm>
                <a:off x="5437130" y="3141380"/>
                <a:ext cx="4572000" cy="996876"/>
              </a:xfrm>
              <a:prstGeom prst="rect">
                <a:avLst/>
              </a:prstGeom>
              <a:noFill/>
            </p:spPr>
            <p:txBody>
              <a:bodyPr wrap="square">
                <a:spAutoFit/>
              </a:bodyPr>
              <a:lstStyle/>
              <a:p>
                <a:r>
                  <a:rPr lang="en-GB" sz="3200" dirty="0"/>
                  <a:t> </a:t>
                </a:r>
                <a14:m>
                  <m:oMath xmlns:m="http://schemas.openxmlformats.org/officeDocument/2006/math">
                    <m:func>
                      <m:funcPr>
                        <m:ctrlPr>
                          <a:rPr lang="en-GB" sz="3200" i="1">
                            <a:latin typeface="Cambria Math" panose="02040503050406030204" pitchFamily="18" charset="0"/>
                          </a:rPr>
                        </m:ctrlPr>
                      </m:funcPr>
                      <m:fName>
                        <m:r>
                          <m:rPr>
                            <m:sty m:val="p"/>
                          </m:rPr>
                          <a:rPr lang="en-GB" sz="3200">
                            <a:latin typeface="Cambria Math" panose="02040503050406030204" pitchFamily="18" charset="0"/>
                          </a:rPr>
                          <m:t>cos</m:t>
                        </m:r>
                      </m:fName>
                      <m:e>
                        <m:sSub>
                          <m:sSubPr>
                            <m:ctrlPr>
                              <a:rPr lang="en-GB" sz="3200" i="1">
                                <a:latin typeface="Cambria Math" panose="02040503050406030204" pitchFamily="18" charset="0"/>
                              </a:rPr>
                            </m:ctrlPr>
                          </m:sSubPr>
                          <m:e>
                            <m:sSub>
                              <m:sSubPr>
                                <m:ctrlPr>
                                  <a:rPr lang="en-GB" sz="3200" i="1" smtClean="0">
                                    <a:latin typeface="Cambria Math" panose="02040503050406030204" pitchFamily="18" charset="0"/>
                                  </a:rPr>
                                </m:ctrlPr>
                              </m:sSubPr>
                              <m:e>
                                <m:r>
                                  <a:rPr lang="en-GB" sz="3200" i="1">
                                    <a:latin typeface="Cambria Math" panose="02040503050406030204" pitchFamily="18" charset="0"/>
                                    <a:ea typeface="Cambria Math" panose="02040503050406030204" pitchFamily="18" charset="0"/>
                                  </a:rPr>
                                  <m:t>𝜃</m:t>
                                </m:r>
                              </m:e>
                              <m:sub>
                                <m:r>
                                  <a:rPr lang="en-US" sz="3200" b="0" i="1" smtClean="0">
                                    <a:latin typeface="Cambria Math" panose="02040503050406030204" pitchFamily="18" charset="0"/>
                                  </a:rPr>
                                  <m:t>𝑐</m:t>
                                </m:r>
                              </m:sub>
                            </m:sSub>
                          </m:e>
                          <m:sub>
                            <m:r>
                              <a:rPr lang="en-GB" sz="3200" i="1">
                                <a:latin typeface="Cambria Math" panose="02040503050406030204" pitchFamily="18" charset="0"/>
                                <a:ea typeface="Cambria Math" panose="02040503050406030204" pitchFamily="18" charset="0"/>
                              </a:rPr>
                              <m:t> </m:t>
                            </m:r>
                          </m:sub>
                        </m:sSub>
                        <m:r>
                          <a:rPr lang="en-GB" sz="3200" i="1">
                            <a:latin typeface="Cambria Math" panose="02040503050406030204" pitchFamily="18" charset="0"/>
                          </a:rPr>
                          <m:t>= </m:t>
                        </m:r>
                        <m:d>
                          <m:dPr>
                            <m:ctrlPr>
                              <a:rPr lang="en-GB" sz="3200" i="1">
                                <a:latin typeface="Cambria Math" panose="02040503050406030204" pitchFamily="18" charset="0"/>
                              </a:rPr>
                            </m:ctrlPr>
                          </m:dPr>
                          <m:e>
                            <m:f>
                              <m:fPr>
                                <m:ctrlPr>
                                  <a:rPr lang="en-GB" sz="3200" i="1">
                                    <a:latin typeface="Cambria Math" panose="02040503050406030204" pitchFamily="18" charset="0"/>
                                  </a:rPr>
                                </m:ctrlPr>
                              </m:fPr>
                              <m:num>
                                <m:rad>
                                  <m:radPr>
                                    <m:degHide m:val="on"/>
                                    <m:ctrlPr>
                                      <a:rPr lang="en-GB" sz="3200" i="1">
                                        <a:latin typeface="Cambria Math" panose="02040503050406030204" pitchFamily="18" charset="0"/>
                                      </a:rPr>
                                    </m:ctrlPr>
                                  </m:radPr>
                                  <m:deg/>
                                  <m:e>
                                    <m:sSup>
                                      <m:sSupPr>
                                        <m:ctrlPr>
                                          <a:rPr lang="en-GB" sz="3200" i="1">
                                            <a:latin typeface="Cambria Math" panose="02040503050406030204" pitchFamily="18" charset="0"/>
                                          </a:rPr>
                                        </m:ctrlPr>
                                      </m:sSupPr>
                                      <m:e>
                                        <m:r>
                                          <a:rPr lang="en-GB" sz="3200" i="1">
                                            <a:latin typeface="Cambria Math" panose="02040503050406030204" pitchFamily="18" charset="0"/>
                                          </a:rPr>
                                          <m:t>𝑝</m:t>
                                        </m:r>
                                      </m:e>
                                      <m:sup>
                                        <m:r>
                                          <a:rPr lang="en-GB" sz="3200" i="1">
                                            <a:latin typeface="Cambria Math" panose="02040503050406030204" pitchFamily="18" charset="0"/>
                                          </a:rPr>
                                          <m:t>2</m:t>
                                        </m:r>
                                      </m:sup>
                                    </m:sSup>
                                    <m:r>
                                      <a:rPr lang="en-GB" sz="3200" i="1">
                                        <a:latin typeface="Cambria Math" panose="02040503050406030204" pitchFamily="18" charset="0"/>
                                      </a:rPr>
                                      <m:t>+</m:t>
                                    </m:r>
                                    <m:sSup>
                                      <m:sSupPr>
                                        <m:ctrlPr>
                                          <a:rPr lang="en-GB" sz="3200" i="1" smtClean="0">
                                            <a:latin typeface="Cambria Math" panose="02040503050406030204" pitchFamily="18" charset="0"/>
                                          </a:rPr>
                                        </m:ctrlPr>
                                      </m:sSupPr>
                                      <m:e>
                                        <m:r>
                                          <a:rPr lang="en-US" sz="3200" b="0" i="1" smtClean="0">
                                            <a:latin typeface="Cambria Math" panose="02040503050406030204" pitchFamily="18" charset="0"/>
                                          </a:rPr>
                                          <m:t>𝑚</m:t>
                                        </m:r>
                                      </m:e>
                                      <m:sup>
                                        <m:r>
                                          <a:rPr lang="en-US" sz="3200" b="0" i="1" smtClean="0">
                                            <a:latin typeface="Cambria Math" panose="02040503050406030204" pitchFamily="18" charset="0"/>
                                          </a:rPr>
                                          <m:t>2</m:t>
                                        </m:r>
                                      </m:sup>
                                    </m:sSup>
                                  </m:e>
                                </m:rad>
                              </m:num>
                              <m:den>
                                <m:r>
                                  <a:rPr lang="en-GB" sz="3200" i="1">
                                    <a:latin typeface="Cambria Math" panose="02040503050406030204" pitchFamily="18" charset="0"/>
                                  </a:rPr>
                                  <m:t>𝑝</m:t>
                                </m:r>
                                <m:r>
                                  <a:rPr lang="en-GB" sz="3200" i="1">
                                    <a:latin typeface="Cambria Math" panose="02040503050406030204" pitchFamily="18" charset="0"/>
                                    <a:ea typeface="Cambria Math" panose="02040503050406030204" pitchFamily="18" charset="0"/>
                                  </a:rPr>
                                  <m:t>∙</m:t>
                                </m:r>
                                <m:r>
                                  <a:rPr lang="en-GB" sz="3200" i="1">
                                    <a:latin typeface="Cambria Math" panose="02040503050406030204" pitchFamily="18" charset="0"/>
                                  </a:rPr>
                                  <m:t> </m:t>
                                </m:r>
                                <m:r>
                                  <a:rPr lang="en-GB" sz="3200" i="1">
                                    <a:latin typeface="Cambria Math" panose="02040503050406030204" pitchFamily="18" charset="0"/>
                                  </a:rPr>
                                  <m:t>𝑛</m:t>
                                </m:r>
                              </m:den>
                            </m:f>
                          </m:e>
                        </m:d>
                      </m:e>
                    </m:func>
                  </m:oMath>
                </a14:m>
                <a:endParaRPr lang="en-GB" sz="3200" dirty="0"/>
              </a:p>
            </p:txBody>
          </p:sp>
        </mc:Choice>
        <mc:Fallback xmlns="">
          <p:sp>
            <p:nvSpPr>
              <p:cNvPr id="3" name="TextBox 2">
                <a:extLst>
                  <a:ext uri="{FF2B5EF4-FFF2-40B4-BE49-F238E27FC236}">
                    <a16:creationId xmlns:a16="http://schemas.microsoft.com/office/drawing/2014/main" id="{E7096589-B851-6613-2773-F5F0BAE56A33}"/>
                  </a:ext>
                </a:extLst>
              </p:cNvPr>
              <p:cNvSpPr txBox="1">
                <a:spLocks noRot="1" noChangeAspect="1" noMove="1" noResize="1" noEditPoints="1" noAdjustHandles="1" noChangeArrowheads="1" noChangeShapeType="1" noTextEdit="1"/>
              </p:cNvSpPr>
              <p:nvPr/>
            </p:nvSpPr>
            <p:spPr>
              <a:xfrm>
                <a:off x="5437130" y="3141380"/>
                <a:ext cx="4572000" cy="996876"/>
              </a:xfrm>
              <a:prstGeom prst="rect">
                <a:avLst/>
              </a:prstGeom>
              <a:blipFill>
                <a:blip r:embed="rId5"/>
                <a:stretch>
                  <a:fillRect/>
                </a:stretch>
              </a:blipFill>
            </p:spPr>
            <p:txBody>
              <a:bodyPr/>
              <a:lstStyle/>
              <a:p>
                <a:r>
                  <a:rPr lang="en-US">
                    <a:noFill/>
                  </a:rPr>
                  <a:t> </a:t>
                </a:r>
              </a:p>
            </p:txBody>
          </p:sp>
        </mc:Fallback>
      </mc:AlternateContent>
      <p:sp>
        <p:nvSpPr>
          <p:cNvPr id="5" name="TextBox 4">
            <a:extLst>
              <a:ext uri="{FF2B5EF4-FFF2-40B4-BE49-F238E27FC236}">
                <a16:creationId xmlns:a16="http://schemas.microsoft.com/office/drawing/2014/main" id="{CA164A80-D9D6-BD9D-6B2F-B5E11AE16146}"/>
              </a:ext>
            </a:extLst>
          </p:cNvPr>
          <p:cNvSpPr txBox="1"/>
          <p:nvPr/>
        </p:nvSpPr>
        <p:spPr>
          <a:xfrm>
            <a:off x="496606" y="5110749"/>
            <a:ext cx="6894794" cy="646331"/>
          </a:xfrm>
          <a:prstGeom prst="rect">
            <a:avLst/>
          </a:prstGeom>
          <a:noFill/>
        </p:spPr>
        <p:txBody>
          <a:bodyPr wrap="square">
            <a:spAutoFit/>
          </a:bodyPr>
          <a:lstStyle/>
          <a:p>
            <a:pPr marL="0" lvl="0" indent="0" algn="l" rtl="0">
              <a:spcBef>
                <a:spcPts val="360"/>
              </a:spcBef>
              <a:spcAft>
                <a:spcPts val="0"/>
              </a:spcAft>
              <a:buNone/>
            </a:pPr>
            <a:r>
              <a:rPr lang="en-US" sz="1800" dirty="0">
                <a:solidFill>
                  <a:schemeClr val="dk1"/>
                </a:solidFill>
              </a:rPr>
              <a:t>PID using the HTM in the HMPID on </a:t>
            </a:r>
            <a:r>
              <a:rPr lang="en-US" sz="1800" b="1" dirty="0">
                <a:solidFill>
                  <a:schemeClr val="dk1"/>
                </a:solidFill>
              </a:rPr>
              <a:t>Run 2 data</a:t>
            </a:r>
            <a:r>
              <a:rPr lang="en-US" sz="1800" dirty="0">
                <a:solidFill>
                  <a:schemeClr val="dk1"/>
                </a:solidFill>
              </a:rPr>
              <a:t> : Scatterplot of Cherenkov angle versus momentum </a:t>
            </a:r>
          </a:p>
        </p:txBody>
      </p:sp>
    </p:spTree>
    <p:extLst>
      <p:ext uri="{BB962C8B-B14F-4D97-AF65-F5344CB8AC3E}">
        <p14:creationId xmlns:p14="http://schemas.microsoft.com/office/powerpoint/2010/main" val="4276083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8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8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7" grpId="0" animBg="1"/>
      <p:bldP spid="1288" grpId="0"/>
      <p:bldP spid="3" grpId="0"/>
      <p:bldP spid="5"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1296"/>
        <p:cNvGrpSpPr/>
        <p:nvPr/>
      </p:nvGrpSpPr>
      <p:grpSpPr>
        <a:xfrm>
          <a:off x="0" y="0"/>
          <a:ext cx="0" cy="0"/>
          <a:chOff x="0" y="0"/>
          <a:chExt cx="0" cy="0"/>
        </a:xfrm>
      </p:grpSpPr>
      <p:pic>
        <p:nvPicPr>
          <p:cNvPr id="10" name="Picture 9" descr="A graph of a performance&#10;&#10;Description automatically generated">
            <a:extLst>
              <a:ext uri="{FF2B5EF4-FFF2-40B4-BE49-F238E27FC236}">
                <a16:creationId xmlns:a16="http://schemas.microsoft.com/office/drawing/2014/main" id="{DC5C8663-B4FD-0C5C-3ABE-64E1BB68583E}"/>
              </a:ext>
            </a:extLst>
          </p:cNvPr>
          <p:cNvPicPr>
            <a:picLocks noChangeAspect="1"/>
          </p:cNvPicPr>
          <p:nvPr/>
        </p:nvPicPr>
        <p:blipFill>
          <a:blip r:embed="rId3"/>
          <a:stretch>
            <a:fillRect/>
          </a:stretch>
        </p:blipFill>
        <p:spPr>
          <a:xfrm>
            <a:off x="4769200" y="1224530"/>
            <a:ext cx="3776312" cy="2565043"/>
          </a:xfrm>
          <a:prstGeom prst="rect">
            <a:avLst/>
          </a:prstGeom>
        </p:spPr>
      </p:pic>
      <p:pic>
        <p:nvPicPr>
          <p:cNvPr id="6" name="Picture 5" descr="A graph of a function">
            <a:extLst>
              <a:ext uri="{FF2B5EF4-FFF2-40B4-BE49-F238E27FC236}">
                <a16:creationId xmlns:a16="http://schemas.microsoft.com/office/drawing/2014/main" id="{52B7EB1C-40D3-7632-F4CD-B8955F79861D}"/>
              </a:ext>
            </a:extLst>
          </p:cNvPr>
          <p:cNvPicPr>
            <a:picLocks noChangeAspect="1"/>
          </p:cNvPicPr>
          <p:nvPr/>
        </p:nvPicPr>
        <p:blipFill rotWithShape="1">
          <a:blip r:embed="rId4"/>
          <a:srcRect r="40084"/>
          <a:stretch/>
        </p:blipFill>
        <p:spPr>
          <a:xfrm>
            <a:off x="4038134" y="3819165"/>
            <a:ext cx="5051891" cy="2528506"/>
          </a:xfrm>
          <a:prstGeom prst="rect">
            <a:avLst/>
          </a:prstGeom>
        </p:spPr>
      </p:pic>
      <p:pic>
        <p:nvPicPr>
          <p:cNvPr id="1297" name="Google Shape;1297;p98"/>
          <p:cNvPicPr preferRelativeResize="0"/>
          <p:nvPr/>
        </p:nvPicPr>
        <p:blipFill rotWithShape="1">
          <a:blip r:embed="rId5">
            <a:alphaModFix/>
          </a:blip>
          <a:srcRect/>
          <a:stretch/>
        </p:blipFill>
        <p:spPr>
          <a:xfrm>
            <a:off x="8001000" y="0"/>
            <a:ext cx="1089025" cy="957263"/>
          </a:xfrm>
          <a:prstGeom prst="rect">
            <a:avLst/>
          </a:prstGeom>
          <a:noFill/>
          <a:ln>
            <a:noFill/>
          </a:ln>
        </p:spPr>
      </p:pic>
      <p:sp>
        <p:nvSpPr>
          <p:cNvPr id="1298" name="Google Shape;1298;p98"/>
          <p:cNvSpPr txBox="1"/>
          <p:nvPr/>
        </p:nvSpPr>
        <p:spPr>
          <a:xfrm>
            <a:off x="1066800" y="767242"/>
            <a:ext cx="6324600" cy="3078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99" name="Google Shape;1299;p98"/>
          <p:cNvSpPr txBox="1"/>
          <p:nvPr/>
        </p:nvSpPr>
        <p:spPr>
          <a:xfrm>
            <a:off x="0" y="0"/>
            <a:ext cx="30000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5" name="Group 4">
            <a:extLst>
              <a:ext uri="{FF2B5EF4-FFF2-40B4-BE49-F238E27FC236}">
                <a16:creationId xmlns:a16="http://schemas.microsoft.com/office/drawing/2014/main" id="{75FF09C1-162A-FF7A-9053-76B1E0922F14}"/>
              </a:ext>
            </a:extLst>
          </p:cNvPr>
          <p:cNvGrpSpPr/>
          <p:nvPr/>
        </p:nvGrpSpPr>
        <p:grpSpPr>
          <a:xfrm>
            <a:off x="6553200" y="1519287"/>
            <a:ext cx="863412" cy="2021545"/>
            <a:chOff x="6510827" y="1505029"/>
            <a:chExt cx="863412" cy="2302116"/>
          </a:xfrm>
        </p:grpSpPr>
        <p:cxnSp>
          <p:nvCxnSpPr>
            <p:cNvPr id="1302" name="Google Shape;1302;p98"/>
            <p:cNvCxnSpPr/>
            <p:nvPr/>
          </p:nvCxnSpPr>
          <p:spPr>
            <a:xfrm>
              <a:off x="6510827" y="1505029"/>
              <a:ext cx="0" cy="2302116"/>
            </a:xfrm>
            <a:prstGeom prst="straightConnector1">
              <a:avLst/>
            </a:prstGeom>
            <a:noFill/>
            <a:ln w="28575" cap="flat" cmpd="sng">
              <a:solidFill>
                <a:srgbClr val="4A7DBA"/>
              </a:solidFill>
              <a:prstDash val="solid"/>
              <a:round/>
              <a:headEnd type="none" w="sm" len="sm"/>
              <a:tailEnd type="none" w="sm" len="sm"/>
            </a:ln>
          </p:spPr>
        </p:cxnSp>
        <p:cxnSp>
          <p:nvCxnSpPr>
            <p:cNvPr id="1303" name="Google Shape;1303;p98"/>
            <p:cNvCxnSpPr/>
            <p:nvPr/>
          </p:nvCxnSpPr>
          <p:spPr>
            <a:xfrm>
              <a:off x="6614983" y="1505029"/>
              <a:ext cx="0" cy="2302116"/>
            </a:xfrm>
            <a:prstGeom prst="straightConnector1">
              <a:avLst/>
            </a:prstGeom>
            <a:noFill/>
            <a:ln w="28575" cap="flat" cmpd="sng">
              <a:solidFill>
                <a:srgbClr val="4A7DBA"/>
              </a:solidFill>
              <a:prstDash val="solid"/>
              <a:round/>
              <a:headEnd type="none" w="sm" len="sm"/>
              <a:tailEnd type="none" w="sm" len="sm"/>
            </a:ln>
          </p:spPr>
        </p:cxnSp>
        <p:cxnSp>
          <p:nvCxnSpPr>
            <p:cNvPr id="1304" name="Google Shape;1304;p98"/>
            <p:cNvCxnSpPr/>
            <p:nvPr/>
          </p:nvCxnSpPr>
          <p:spPr>
            <a:xfrm>
              <a:off x="7285452" y="1505029"/>
              <a:ext cx="0" cy="2302116"/>
            </a:xfrm>
            <a:prstGeom prst="straightConnector1">
              <a:avLst/>
            </a:prstGeom>
            <a:noFill/>
            <a:ln w="28575" cap="flat" cmpd="sng">
              <a:solidFill>
                <a:srgbClr val="4A7DBA"/>
              </a:solidFill>
              <a:prstDash val="solid"/>
              <a:round/>
              <a:headEnd type="none" w="sm" len="sm"/>
              <a:tailEnd type="none" w="sm" len="sm"/>
            </a:ln>
          </p:spPr>
        </p:cxnSp>
        <p:cxnSp>
          <p:nvCxnSpPr>
            <p:cNvPr id="1305" name="Google Shape;1305;p98"/>
            <p:cNvCxnSpPr/>
            <p:nvPr/>
          </p:nvCxnSpPr>
          <p:spPr>
            <a:xfrm>
              <a:off x="7374239" y="1505029"/>
              <a:ext cx="0" cy="2302116"/>
            </a:xfrm>
            <a:prstGeom prst="straightConnector1">
              <a:avLst/>
            </a:prstGeom>
            <a:noFill/>
            <a:ln w="28575" cap="flat" cmpd="sng">
              <a:solidFill>
                <a:srgbClr val="4A7DBA"/>
              </a:solidFill>
              <a:prstDash val="solid"/>
              <a:round/>
              <a:headEnd type="none" w="sm" len="sm"/>
              <a:tailEnd type="none" w="sm" len="sm"/>
            </a:ln>
          </p:spPr>
        </p:cxnSp>
      </p:grpSp>
      <p:cxnSp>
        <p:nvCxnSpPr>
          <p:cNvPr id="1307" name="Google Shape;1307;p98"/>
          <p:cNvCxnSpPr>
            <a:cxnSpLocks/>
          </p:cNvCxnSpPr>
          <p:nvPr/>
        </p:nvCxnSpPr>
        <p:spPr>
          <a:xfrm flipH="1">
            <a:off x="6327859" y="3798252"/>
            <a:ext cx="236220" cy="462748"/>
          </a:xfrm>
          <a:prstGeom prst="straightConnector1">
            <a:avLst/>
          </a:prstGeom>
          <a:noFill/>
          <a:ln w="76200" cap="flat" cmpd="sng">
            <a:solidFill>
              <a:schemeClr val="dk2"/>
            </a:solidFill>
            <a:prstDash val="solid"/>
            <a:round/>
            <a:headEnd type="none" w="med" len="med"/>
            <a:tailEnd type="triangle" w="med" len="med"/>
          </a:ln>
        </p:spPr>
      </p:cxnSp>
      <p:cxnSp>
        <p:nvCxnSpPr>
          <p:cNvPr id="1308" name="Google Shape;1308;p98"/>
          <p:cNvCxnSpPr>
            <a:cxnSpLocks/>
          </p:cNvCxnSpPr>
          <p:nvPr/>
        </p:nvCxnSpPr>
        <p:spPr>
          <a:xfrm>
            <a:off x="7416612" y="3762189"/>
            <a:ext cx="161925" cy="498811"/>
          </a:xfrm>
          <a:prstGeom prst="straightConnector1">
            <a:avLst/>
          </a:prstGeom>
          <a:noFill/>
          <a:ln w="76200" cap="flat" cmpd="sng">
            <a:solidFill>
              <a:schemeClr val="dk2"/>
            </a:solidFill>
            <a:prstDash val="solid"/>
            <a:round/>
            <a:headEnd type="none" w="med" len="med"/>
            <a:tailEnd type="triangle" w="med" len="med"/>
          </a:ln>
        </p:spPr>
      </p:cxnSp>
      <p:sp>
        <p:nvSpPr>
          <p:cNvPr id="1309" name="Google Shape;1309;p98"/>
          <p:cNvSpPr txBox="1"/>
          <p:nvPr/>
        </p:nvSpPr>
        <p:spPr>
          <a:xfrm>
            <a:off x="885000" y="692700"/>
            <a:ext cx="7420800" cy="677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3200" b="1" dirty="0">
                <a:solidFill>
                  <a:schemeClr val="dk1"/>
                </a:solidFill>
                <a:latin typeface="Calibri"/>
                <a:ea typeface="Calibri"/>
                <a:cs typeface="Calibri"/>
                <a:sym typeface="Calibri"/>
              </a:rPr>
              <a:t>Distributions at fixed momentums</a:t>
            </a:r>
            <a:endParaRPr sz="3200" b="1" dirty="0">
              <a:solidFill>
                <a:schemeClr val="dk1"/>
              </a:solidFill>
              <a:latin typeface="Calibri"/>
              <a:ea typeface="Calibri"/>
              <a:cs typeface="Calibri"/>
              <a:sym typeface="Calibri"/>
            </a:endParaRPr>
          </a:p>
        </p:txBody>
      </p:sp>
      <p:sp>
        <p:nvSpPr>
          <p:cNvPr id="1310" name="Google Shape;1310;p98"/>
          <p:cNvSpPr txBox="1"/>
          <p:nvPr/>
        </p:nvSpPr>
        <p:spPr>
          <a:xfrm>
            <a:off x="111403" y="1784725"/>
            <a:ext cx="3792092" cy="1015632"/>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dirty="0">
                <a:solidFill>
                  <a:schemeClr val="dk1"/>
                </a:solidFill>
                <a:latin typeface="Calibri"/>
                <a:ea typeface="Calibri"/>
                <a:cs typeface="Calibri"/>
                <a:sym typeface="Calibri"/>
              </a:rPr>
              <a:t>The distribution per specie is evaluated for a fixed range of momentum </a:t>
            </a:r>
            <a:endParaRPr sz="1800" dirty="0">
              <a:solidFill>
                <a:schemeClr val="dk1"/>
              </a:solidFill>
              <a:latin typeface="Calibri"/>
              <a:ea typeface="Calibri"/>
              <a:cs typeface="Calibri"/>
              <a:sym typeface="Calibri"/>
            </a:endParaRPr>
          </a:p>
        </p:txBody>
      </p:sp>
      <p:cxnSp>
        <p:nvCxnSpPr>
          <p:cNvPr id="1311" name="Google Shape;1311;p98"/>
          <p:cNvCxnSpPr>
            <a:cxnSpLocks/>
          </p:cNvCxnSpPr>
          <p:nvPr/>
        </p:nvCxnSpPr>
        <p:spPr>
          <a:xfrm>
            <a:off x="1776861" y="4039219"/>
            <a:ext cx="0" cy="787754"/>
          </a:xfrm>
          <a:prstGeom prst="straightConnector1">
            <a:avLst/>
          </a:prstGeom>
          <a:noFill/>
          <a:ln w="76200" cap="flat" cmpd="sng">
            <a:solidFill>
              <a:srgbClr val="FF0000"/>
            </a:solidFill>
            <a:prstDash val="solid"/>
            <a:round/>
            <a:headEnd type="none" w="med" len="med"/>
            <a:tailEnd type="triangle" w="med" len="med"/>
          </a:ln>
        </p:spPr>
      </p:cxnSp>
      <p:sp>
        <p:nvSpPr>
          <p:cNvPr id="1312" name="Google Shape;1312;p98"/>
          <p:cNvSpPr txBox="1"/>
          <p:nvPr/>
        </p:nvSpPr>
        <p:spPr>
          <a:xfrm>
            <a:off x="0" y="0"/>
            <a:ext cx="9144000" cy="723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a:solidFill>
                  <a:srgbClr val="FF0000"/>
                </a:solidFill>
                <a:latin typeface="Calibri"/>
                <a:ea typeface="Calibri"/>
                <a:cs typeface="Calibri"/>
                <a:sym typeface="Calibri"/>
              </a:rPr>
              <a:t>Current PID algorithm in the HMPID</a:t>
            </a:r>
            <a:endParaRPr sz="700">
              <a:solidFill>
                <a:schemeClr val="dk1"/>
              </a:solidFill>
            </a:endParaRPr>
          </a:p>
          <a:p>
            <a:pPr marL="0" lvl="0" indent="0" algn="ctr" rtl="0">
              <a:spcBef>
                <a:spcPts val="0"/>
              </a:spcBef>
              <a:spcAft>
                <a:spcPts val="0"/>
              </a:spcAft>
              <a:buClr>
                <a:schemeClr val="dk1"/>
              </a:buClr>
              <a:buSzPts val="1100"/>
              <a:buFont typeface="Arial"/>
              <a:buNone/>
            </a:pPr>
            <a:r>
              <a:rPr lang="en-GB" sz="1600">
                <a:solidFill>
                  <a:schemeClr val="dk1"/>
                </a:solidFill>
                <a:latin typeface="Calibri"/>
                <a:ea typeface="Calibri"/>
                <a:cs typeface="Calibri"/>
                <a:sym typeface="Calibri"/>
              </a:rPr>
              <a:t>Evaluation of performance</a:t>
            </a:r>
            <a:endParaRPr sz="3200">
              <a:solidFill>
                <a:srgbClr val="FF0000"/>
              </a:solidFill>
              <a:latin typeface="Calibri"/>
              <a:ea typeface="Calibri"/>
              <a:cs typeface="Calibri"/>
              <a:sym typeface="Calibri"/>
            </a:endParaRPr>
          </a:p>
        </p:txBody>
      </p:sp>
      <p:cxnSp>
        <p:nvCxnSpPr>
          <p:cNvPr id="1313" name="Google Shape;1313;p98"/>
          <p:cNvCxnSpPr/>
          <p:nvPr/>
        </p:nvCxnSpPr>
        <p:spPr>
          <a:xfrm>
            <a:off x="285200" y="752700"/>
            <a:ext cx="7848600" cy="0"/>
          </a:xfrm>
          <a:prstGeom prst="straightConnector1">
            <a:avLst/>
          </a:prstGeom>
          <a:noFill/>
          <a:ln w="44450" cap="flat" cmpd="sng">
            <a:solidFill>
              <a:srgbClr val="FF0000"/>
            </a:solidFill>
            <a:prstDash val="solid"/>
            <a:round/>
            <a:headEnd type="none" w="sm" len="sm"/>
            <a:tailEnd type="none" w="sm" len="sm"/>
          </a:ln>
        </p:spPr>
      </p:cxnSp>
      <p:sp>
        <p:nvSpPr>
          <p:cNvPr id="1314" name="Google Shape;1314;p98"/>
          <p:cNvSpPr txBox="1"/>
          <p:nvPr/>
        </p:nvSpPr>
        <p:spPr>
          <a:xfrm>
            <a:off x="177003" y="4714101"/>
            <a:ext cx="3745943" cy="73863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dirty="0">
                <a:solidFill>
                  <a:schemeClr val="dk1"/>
                </a:solidFill>
                <a:latin typeface="Calibri"/>
                <a:ea typeface="Calibri"/>
                <a:cs typeface="Calibri"/>
                <a:sym typeface="Calibri"/>
              </a:rPr>
              <a:t>Efficient discrimination of all species is possible in 2.5..2.6 GeV/c range</a:t>
            </a:r>
            <a:endParaRPr dirty="0"/>
          </a:p>
        </p:txBody>
      </p:sp>
      <p:sp>
        <p:nvSpPr>
          <p:cNvPr id="1315" name="Google Shape;1315;p98"/>
          <p:cNvSpPr txBox="1"/>
          <p:nvPr/>
        </p:nvSpPr>
        <p:spPr>
          <a:xfrm>
            <a:off x="157552" y="2853275"/>
            <a:ext cx="4109648" cy="1292631"/>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dirty="0">
                <a:solidFill>
                  <a:schemeClr val="dk1"/>
                </a:solidFill>
                <a:latin typeface="Calibri"/>
                <a:ea typeface="Calibri"/>
                <a:cs typeface="Calibri"/>
                <a:sym typeface="Calibri"/>
              </a:rPr>
              <a:t>The ring-average angular resolution </a:t>
            </a:r>
          </a:p>
          <a:p>
            <a:pPr marL="0" lvl="0" indent="0" algn="l" rtl="0">
              <a:spcBef>
                <a:spcPts val="0"/>
              </a:spcBef>
              <a:spcAft>
                <a:spcPts val="0"/>
              </a:spcAft>
              <a:buNone/>
            </a:pPr>
            <a:r>
              <a:rPr lang="en-GB" sz="1800" dirty="0">
                <a:solidFill>
                  <a:schemeClr val="dk1"/>
                </a:solidFill>
                <a:latin typeface="Calibri"/>
                <a:ea typeface="Calibri"/>
                <a:cs typeface="Calibri"/>
                <a:sym typeface="Calibri"/>
              </a:rPr>
              <a:t>[3-5 </a:t>
            </a:r>
            <a:r>
              <a:rPr lang="en-GB" sz="1800" dirty="0" err="1">
                <a:solidFill>
                  <a:schemeClr val="dk1"/>
                </a:solidFill>
                <a:latin typeface="Calibri"/>
                <a:ea typeface="Calibri"/>
                <a:cs typeface="Calibri"/>
                <a:sym typeface="Calibri"/>
              </a:rPr>
              <a:t>mRad</a:t>
            </a:r>
            <a:r>
              <a:rPr lang="en-GB" sz="1800" dirty="0">
                <a:solidFill>
                  <a:schemeClr val="dk1"/>
                </a:solidFill>
                <a:latin typeface="Calibri"/>
                <a:ea typeface="Calibri"/>
                <a:cs typeface="Calibri"/>
                <a:sym typeface="Calibri"/>
              </a:rPr>
              <a:t> in previous examples] inherently limits the ability to distinguish species at higher momentums</a:t>
            </a:r>
            <a:endParaRPr dirty="0"/>
          </a:p>
        </p:txBody>
      </p:sp>
      <p:sp>
        <p:nvSpPr>
          <p:cNvPr id="1316" name="Google Shape;1316;p98"/>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55</a:t>
            </a:fld>
            <a:endParaRPr sz="1200" b="0" i="0" u="none" strike="noStrike" cap="none">
              <a:solidFill>
                <a:srgbClr val="898989"/>
              </a:solidFill>
              <a:latin typeface="Arial"/>
              <a:ea typeface="Arial"/>
              <a:cs typeface="Arial"/>
              <a:sym typeface="Arial"/>
            </a:endParaRPr>
          </a:p>
        </p:txBody>
      </p:sp>
      <p:sp>
        <p:nvSpPr>
          <p:cNvPr id="1317" name="Google Shape;1317;p98"/>
          <p:cNvSpPr txBox="1"/>
          <p:nvPr/>
        </p:nvSpPr>
        <p:spPr>
          <a:xfrm>
            <a:off x="177003" y="5553550"/>
            <a:ext cx="3572166" cy="738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b="1">
                <a:solidFill>
                  <a:schemeClr val="dk1"/>
                </a:solidFill>
                <a:latin typeface="Calibri"/>
                <a:ea typeface="Calibri"/>
                <a:cs typeface="Calibri"/>
                <a:sym typeface="Calibri"/>
              </a:rPr>
              <a:t>Overlap between pions and kaons occurs in the 3.8..4.0 GeV/c range</a:t>
            </a:r>
            <a:endParaRPr/>
          </a:p>
        </p:txBody>
      </p:sp>
      <p:sp>
        <p:nvSpPr>
          <p:cNvPr id="1318" name="Google Shape;1318;p98"/>
          <p:cNvSpPr txBox="1"/>
          <p:nvPr/>
        </p:nvSpPr>
        <p:spPr>
          <a:xfrm>
            <a:off x="5856400" y="6356350"/>
            <a:ext cx="3000000" cy="492600"/>
          </a:xfrm>
          <a:prstGeom prst="rect">
            <a:avLst/>
          </a:prstGeom>
          <a:noFill/>
          <a:ln>
            <a:noFill/>
          </a:ln>
        </p:spPr>
        <p:txBody>
          <a:bodyPr spcFirstLastPara="1" wrap="square" lIns="91425" tIns="91425" rIns="91425" bIns="91425" anchor="t" anchorCtr="0">
            <a:spAutoFit/>
          </a:bodyPr>
          <a:lstStyle/>
          <a:p>
            <a:pPr marL="0" lvl="0" indent="0" algn="l" rtl="0">
              <a:spcBef>
                <a:spcPts val="360"/>
              </a:spcBef>
              <a:spcAft>
                <a:spcPts val="0"/>
              </a:spcAft>
              <a:buNone/>
            </a:pPr>
            <a:r>
              <a:rPr lang="en-GB" sz="2000" b="1" dirty="0">
                <a:solidFill>
                  <a:schemeClr val="dk1"/>
                </a:solidFill>
              </a:rPr>
              <a:t>Run 2 data </a:t>
            </a:r>
            <a:endParaRPr sz="2000" b="1" dirty="0">
              <a:solidFill>
                <a:schemeClr val="dk1"/>
              </a:solidFill>
            </a:endParaRPr>
          </a:p>
        </p:txBody>
      </p:sp>
    </p:spTree>
    <p:extLst>
      <p:ext uri="{BB962C8B-B14F-4D97-AF65-F5344CB8AC3E}">
        <p14:creationId xmlns:p14="http://schemas.microsoft.com/office/powerpoint/2010/main" val="9113086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0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0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31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314"/>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3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31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3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1322"/>
        <p:cNvGrpSpPr/>
        <p:nvPr/>
      </p:nvGrpSpPr>
      <p:grpSpPr>
        <a:xfrm>
          <a:off x="0" y="0"/>
          <a:ext cx="0" cy="0"/>
          <a:chOff x="0" y="0"/>
          <a:chExt cx="0" cy="0"/>
        </a:xfrm>
      </p:grpSpPr>
      <p:pic>
        <p:nvPicPr>
          <p:cNvPr id="17" name="Graphic 16">
            <a:extLst>
              <a:ext uri="{FF2B5EF4-FFF2-40B4-BE49-F238E27FC236}">
                <a16:creationId xmlns:a16="http://schemas.microsoft.com/office/drawing/2014/main" id="{9CDD246F-7DAC-EDCC-D3D8-490E71C6B53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51118" y="1739293"/>
            <a:ext cx="3687895" cy="2504985"/>
          </a:xfrm>
          <a:prstGeom prst="rect">
            <a:avLst/>
          </a:prstGeom>
        </p:spPr>
      </p:pic>
      <p:pic>
        <p:nvPicPr>
          <p:cNvPr id="19" name="Graphic 18">
            <a:extLst>
              <a:ext uri="{FF2B5EF4-FFF2-40B4-BE49-F238E27FC236}">
                <a16:creationId xmlns:a16="http://schemas.microsoft.com/office/drawing/2014/main" id="{F77B0107-CDD8-4BC6-9A67-61A5E9EE339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586768" y="1773995"/>
            <a:ext cx="3503257" cy="2381600"/>
          </a:xfrm>
          <a:prstGeom prst="rect">
            <a:avLst/>
          </a:prstGeom>
        </p:spPr>
      </p:pic>
      <p:pic>
        <p:nvPicPr>
          <p:cNvPr id="1323" name="Google Shape;1323;p99"/>
          <p:cNvPicPr preferRelativeResize="0"/>
          <p:nvPr/>
        </p:nvPicPr>
        <p:blipFill rotWithShape="1">
          <a:blip r:embed="rId7">
            <a:alphaModFix/>
          </a:blip>
          <a:srcRect/>
          <a:stretch/>
        </p:blipFill>
        <p:spPr>
          <a:xfrm>
            <a:off x="8001000" y="0"/>
            <a:ext cx="1089025" cy="957263"/>
          </a:xfrm>
          <a:prstGeom prst="rect">
            <a:avLst/>
          </a:prstGeom>
          <a:noFill/>
          <a:ln>
            <a:noFill/>
          </a:ln>
        </p:spPr>
      </p:pic>
      <p:sp>
        <p:nvSpPr>
          <p:cNvPr id="1324" name="Google Shape;1324;p99"/>
          <p:cNvSpPr txBox="1"/>
          <p:nvPr/>
        </p:nvSpPr>
        <p:spPr>
          <a:xfrm>
            <a:off x="1066800" y="767242"/>
            <a:ext cx="6324600" cy="3078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25" name="Google Shape;1325;p99"/>
          <p:cNvSpPr txBox="1"/>
          <p:nvPr/>
        </p:nvSpPr>
        <p:spPr>
          <a:xfrm>
            <a:off x="0" y="0"/>
            <a:ext cx="30000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26" name="Google Shape;1326;p99"/>
          <p:cNvSpPr txBox="1">
            <a:spLocks noGrp="1"/>
          </p:cNvSpPr>
          <p:nvPr>
            <p:ph type="sldNum" idx="12"/>
          </p:nvPr>
        </p:nvSpPr>
        <p:spPr>
          <a:xfrm>
            <a:off x="66294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56</a:t>
            </a:fld>
            <a:endParaRPr sz="1200" b="0" i="0" u="none" strike="noStrike" cap="none">
              <a:solidFill>
                <a:srgbClr val="898989"/>
              </a:solidFill>
              <a:latin typeface="Arial"/>
              <a:ea typeface="Arial"/>
              <a:cs typeface="Arial"/>
              <a:sym typeface="Arial"/>
            </a:endParaRPr>
          </a:p>
        </p:txBody>
      </p:sp>
      <p:sp>
        <p:nvSpPr>
          <p:cNvPr id="1344" name="Google Shape;1344;p99"/>
          <p:cNvSpPr txBox="1"/>
          <p:nvPr/>
        </p:nvSpPr>
        <p:spPr>
          <a:xfrm>
            <a:off x="885000" y="692700"/>
            <a:ext cx="7420800" cy="1169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3200" b="1" dirty="0">
                <a:solidFill>
                  <a:schemeClr val="dk1"/>
                </a:solidFill>
                <a:latin typeface="Calibri"/>
                <a:ea typeface="Calibri"/>
                <a:cs typeface="Calibri"/>
                <a:sym typeface="Calibri"/>
              </a:rPr>
              <a:t>Comparing pp vs Pb-Pb for fixed momentums</a:t>
            </a:r>
            <a:endParaRPr sz="3200" b="1" dirty="0">
              <a:solidFill>
                <a:schemeClr val="dk1"/>
              </a:solidFill>
              <a:latin typeface="Calibri"/>
              <a:ea typeface="Calibri"/>
              <a:cs typeface="Calibri"/>
              <a:sym typeface="Calibri"/>
            </a:endParaRPr>
          </a:p>
        </p:txBody>
      </p:sp>
      <p:sp>
        <p:nvSpPr>
          <p:cNvPr id="1345" name="Google Shape;1345;p99"/>
          <p:cNvSpPr txBox="1"/>
          <p:nvPr/>
        </p:nvSpPr>
        <p:spPr>
          <a:xfrm>
            <a:off x="0" y="0"/>
            <a:ext cx="9144000" cy="723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a:solidFill>
                  <a:srgbClr val="FF0000"/>
                </a:solidFill>
                <a:latin typeface="Calibri"/>
                <a:ea typeface="Calibri"/>
                <a:cs typeface="Calibri"/>
                <a:sym typeface="Calibri"/>
              </a:rPr>
              <a:t>Current PID algorithm in the HMPID</a:t>
            </a:r>
            <a:endParaRPr sz="700">
              <a:solidFill>
                <a:schemeClr val="dk1"/>
              </a:solidFill>
            </a:endParaRPr>
          </a:p>
          <a:p>
            <a:pPr marL="0" lvl="0" indent="0" algn="ctr" rtl="0">
              <a:spcBef>
                <a:spcPts val="0"/>
              </a:spcBef>
              <a:spcAft>
                <a:spcPts val="0"/>
              </a:spcAft>
              <a:buClr>
                <a:schemeClr val="dk1"/>
              </a:buClr>
              <a:buSzPts val="1100"/>
              <a:buFont typeface="Arial"/>
              <a:buNone/>
            </a:pPr>
            <a:r>
              <a:rPr lang="en-GB" sz="1600">
                <a:solidFill>
                  <a:schemeClr val="dk1"/>
                </a:solidFill>
                <a:latin typeface="Calibri"/>
                <a:ea typeface="Calibri"/>
                <a:cs typeface="Calibri"/>
                <a:sym typeface="Calibri"/>
              </a:rPr>
              <a:t>Evaluation of performance</a:t>
            </a:r>
            <a:endParaRPr sz="3200">
              <a:solidFill>
                <a:srgbClr val="FF0000"/>
              </a:solidFill>
              <a:latin typeface="Calibri"/>
              <a:ea typeface="Calibri"/>
              <a:cs typeface="Calibri"/>
              <a:sym typeface="Calibri"/>
            </a:endParaRPr>
          </a:p>
        </p:txBody>
      </p:sp>
      <p:cxnSp>
        <p:nvCxnSpPr>
          <p:cNvPr id="1346" name="Google Shape;1346;p99"/>
          <p:cNvCxnSpPr/>
          <p:nvPr/>
        </p:nvCxnSpPr>
        <p:spPr>
          <a:xfrm>
            <a:off x="285200" y="752700"/>
            <a:ext cx="7848600" cy="0"/>
          </a:xfrm>
          <a:prstGeom prst="straightConnector1">
            <a:avLst/>
          </a:prstGeom>
          <a:noFill/>
          <a:ln w="44450" cap="flat" cmpd="sng">
            <a:solidFill>
              <a:srgbClr val="FF0000"/>
            </a:solidFill>
            <a:prstDash val="solid"/>
            <a:round/>
            <a:headEnd type="none" w="sm" len="sm"/>
            <a:tailEnd type="none" w="sm" len="sm"/>
          </a:ln>
        </p:spPr>
      </p:cxnSp>
      <p:pic>
        <p:nvPicPr>
          <p:cNvPr id="21" name="Graphic 20">
            <a:extLst>
              <a:ext uri="{FF2B5EF4-FFF2-40B4-BE49-F238E27FC236}">
                <a16:creationId xmlns:a16="http://schemas.microsoft.com/office/drawing/2014/main" id="{637E4D9D-E9BC-C321-011B-F0AA9BCBE60E}"/>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4499827" y="4218274"/>
            <a:ext cx="4729898" cy="2270047"/>
          </a:xfrm>
          <a:prstGeom prst="rect">
            <a:avLst/>
          </a:prstGeom>
        </p:spPr>
      </p:pic>
      <p:pic>
        <p:nvPicPr>
          <p:cNvPr id="23" name="Graphic 22">
            <a:extLst>
              <a:ext uri="{FF2B5EF4-FFF2-40B4-BE49-F238E27FC236}">
                <a16:creationId xmlns:a16="http://schemas.microsoft.com/office/drawing/2014/main" id="{CB440696-2CF9-523D-1C85-B8AE28768AE6}"/>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54401" y="4244278"/>
            <a:ext cx="4626401" cy="2218037"/>
          </a:xfrm>
          <a:prstGeom prst="rect">
            <a:avLst/>
          </a:prstGeom>
        </p:spPr>
      </p:pic>
      <p:cxnSp>
        <p:nvCxnSpPr>
          <p:cNvPr id="27" name="Google Shape;1302;p98">
            <a:extLst>
              <a:ext uri="{FF2B5EF4-FFF2-40B4-BE49-F238E27FC236}">
                <a16:creationId xmlns:a16="http://schemas.microsoft.com/office/drawing/2014/main" id="{E02B2E6F-9B1D-26AC-D5BF-5514673F8402}"/>
              </a:ext>
            </a:extLst>
          </p:cNvPr>
          <p:cNvCxnSpPr>
            <a:cxnSpLocks/>
          </p:cNvCxnSpPr>
          <p:nvPr/>
        </p:nvCxnSpPr>
        <p:spPr>
          <a:xfrm>
            <a:off x="2612232" y="2043953"/>
            <a:ext cx="0" cy="1942174"/>
          </a:xfrm>
          <a:prstGeom prst="straightConnector1">
            <a:avLst/>
          </a:prstGeom>
          <a:ln w="2857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8" name="Google Shape;1303;p98">
            <a:extLst>
              <a:ext uri="{FF2B5EF4-FFF2-40B4-BE49-F238E27FC236}">
                <a16:creationId xmlns:a16="http://schemas.microsoft.com/office/drawing/2014/main" id="{454D110C-F931-A63B-84C0-F5EB8191D82C}"/>
              </a:ext>
            </a:extLst>
          </p:cNvPr>
          <p:cNvCxnSpPr>
            <a:cxnSpLocks/>
          </p:cNvCxnSpPr>
          <p:nvPr/>
        </p:nvCxnSpPr>
        <p:spPr>
          <a:xfrm>
            <a:off x="2716388" y="2043953"/>
            <a:ext cx="0" cy="1942174"/>
          </a:xfrm>
          <a:prstGeom prst="straightConnector1">
            <a:avLst/>
          </a:prstGeom>
          <a:ln w="2857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9" name="Google Shape;1304;p98">
            <a:extLst>
              <a:ext uri="{FF2B5EF4-FFF2-40B4-BE49-F238E27FC236}">
                <a16:creationId xmlns:a16="http://schemas.microsoft.com/office/drawing/2014/main" id="{E84EF721-693B-41FC-634F-16BD96174482}"/>
              </a:ext>
            </a:extLst>
          </p:cNvPr>
          <p:cNvCxnSpPr>
            <a:cxnSpLocks/>
          </p:cNvCxnSpPr>
          <p:nvPr/>
        </p:nvCxnSpPr>
        <p:spPr>
          <a:xfrm>
            <a:off x="3439245" y="2043953"/>
            <a:ext cx="0" cy="1942174"/>
          </a:xfrm>
          <a:prstGeom prst="straightConnector1">
            <a:avLst/>
          </a:prstGeom>
          <a:ln w="2857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0" name="Google Shape;1304;p98">
            <a:extLst>
              <a:ext uri="{FF2B5EF4-FFF2-40B4-BE49-F238E27FC236}">
                <a16:creationId xmlns:a16="http://schemas.microsoft.com/office/drawing/2014/main" id="{DFD237E8-6D83-DC89-9126-A490B76BEDA3}"/>
              </a:ext>
            </a:extLst>
          </p:cNvPr>
          <p:cNvCxnSpPr>
            <a:cxnSpLocks/>
          </p:cNvCxnSpPr>
          <p:nvPr/>
        </p:nvCxnSpPr>
        <p:spPr>
          <a:xfrm>
            <a:off x="3315420" y="2043953"/>
            <a:ext cx="0" cy="1951613"/>
          </a:xfrm>
          <a:prstGeom prst="straightConnector1">
            <a:avLst/>
          </a:prstGeom>
          <a:ln w="2857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1" name="Google Shape;1302;p98">
            <a:extLst>
              <a:ext uri="{FF2B5EF4-FFF2-40B4-BE49-F238E27FC236}">
                <a16:creationId xmlns:a16="http://schemas.microsoft.com/office/drawing/2014/main" id="{2FCED619-3F4A-F59B-264B-5EB86B15CD21}"/>
              </a:ext>
            </a:extLst>
          </p:cNvPr>
          <p:cNvCxnSpPr>
            <a:cxnSpLocks/>
          </p:cNvCxnSpPr>
          <p:nvPr/>
        </p:nvCxnSpPr>
        <p:spPr>
          <a:xfrm>
            <a:off x="7229952" y="2043953"/>
            <a:ext cx="0" cy="1873594"/>
          </a:xfrm>
          <a:prstGeom prst="straightConnector1">
            <a:avLst/>
          </a:prstGeom>
          <a:ln w="2857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Google Shape;1303;p98">
            <a:extLst>
              <a:ext uri="{FF2B5EF4-FFF2-40B4-BE49-F238E27FC236}">
                <a16:creationId xmlns:a16="http://schemas.microsoft.com/office/drawing/2014/main" id="{F24B4018-5B61-DD27-A2B5-6EBE3F3C3C38}"/>
              </a:ext>
            </a:extLst>
          </p:cNvPr>
          <p:cNvCxnSpPr>
            <a:cxnSpLocks/>
          </p:cNvCxnSpPr>
          <p:nvPr/>
        </p:nvCxnSpPr>
        <p:spPr>
          <a:xfrm>
            <a:off x="7334108" y="2043953"/>
            <a:ext cx="0" cy="1873594"/>
          </a:xfrm>
          <a:prstGeom prst="straightConnector1">
            <a:avLst/>
          </a:prstGeom>
          <a:ln w="2857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3" name="Google Shape;1304;p98">
            <a:extLst>
              <a:ext uri="{FF2B5EF4-FFF2-40B4-BE49-F238E27FC236}">
                <a16:creationId xmlns:a16="http://schemas.microsoft.com/office/drawing/2014/main" id="{AFCBD4A3-4881-E7BC-D708-F6A0DEF5FE39}"/>
              </a:ext>
            </a:extLst>
          </p:cNvPr>
          <p:cNvCxnSpPr>
            <a:cxnSpLocks/>
          </p:cNvCxnSpPr>
          <p:nvPr/>
        </p:nvCxnSpPr>
        <p:spPr>
          <a:xfrm>
            <a:off x="8056965" y="2043953"/>
            <a:ext cx="0" cy="1873594"/>
          </a:xfrm>
          <a:prstGeom prst="straightConnector1">
            <a:avLst/>
          </a:prstGeom>
          <a:ln w="2857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4" name="Google Shape;1304;p98">
            <a:extLst>
              <a:ext uri="{FF2B5EF4-FFF2-40B4-BE49-F238E27FC236}">
                <a16:creationId xmlns:a16="http://schemas.microsoft.com/office/drawing/2014/main" id="{30862900-CDC2-8734-41E3-9D91E1C371A6}"/>
              </a:ext>
            </a:extLst>
          </p:cNvPr>
          <p:cNvCxnSpPr>
            <a:cxnSpLocks/>
          </p:cNvCxnSpPr>
          <p:nvPr/>
        </p:nvCxnSpPr>
        <p:spPr>
          <a:xfrm>
            <a:off x="7933140" y="2043953"/>
            <a:ext cx="0" cy="1883033"/>
          </a:xfrm>
          <a:prstGeom prst="straightConnector1">
            <a:avLst/>
          </a:prstGeom>
          <a:ln w="2857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324602109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1351"/>
        <p:cNvGrpSpPr/>
        <p:nvPr/>
      </p:nvGrpSpPr>
      <p:grpSpPr>
        <a:xfrm>
          <a:off x="0" y="0"/>
          <a:ext cx="0" cy="0"/>
          <a:chOff x="0" y="0"/>
          <a:chExt cx="0" cy="0"/>
        </a:xfrm>
      </p:grpSpPr>
      <p:pic>
        <p:nvPicPr>
          <p:cNvPr id="1352" name="Google Shape;1352;p100" descr="2012-Jul-04-4_Color_Logo_CB.png"/>
          <p:cNvPicPr preferRelativeResize="0"/>
          <p:nvPr/>
        </p:nvPicPr>
        <p:blipFill rotWithShape="1">
          <a:blip r:embed="rId3">
            <a:alphaModFix/>
          </a:blip>
          <a:srcRect/>
          <a:stretch/>
        </p:blipFill>
        <p:spPr>
          <a:xfrm>
            <a:off x="8437563" y="76200"/>
            <a:ext cx="620712" cy="838200"/>
          </a:xfrm>
          <a:prstGeom prst="rect">
            <a:avLst/>
          </a:prstGeom>
          <a:noFill/>
          <a:ln>
            <a:noFill/>
          </a:ln>
        </p:spPr>
      </p:pic>
      <p:pic>
        <p:nvPicPr>
          <p:cNvPr id="1353" name="Google Shape;1353;p100" descr="2018-Jul-25-PionPos_PIDeff_comparison.eps"/>
          <p:cNvPicPr preferRelativeResize="0"/>
          <p:nvPr/>
        </p:nvPicPr>
        <p:blipFill rotWithShape="1">
          <a:blip r:embed="rId4">
            <a:alphaModFix/>
          </a:blip>
          <a:srcRect/>
          <a:stretch/>
        </p:blipFill>
        <p:spPr>
          <a:xfrm>
            <a:off x="28575" y="1192212"/>
            <a:ext cx="4724399" cy="3406776"/>
          </a:xfrm>
          <a:prstGeom prst="rect">
            <a:avLst/>
          </a:prstGeom>
          <a:noFill/>
          <a:ln>
            <a:noFill/>
          </a:ln>
        </p:spPr>
      </p:pic>
      <p:sp>
        <p:nvSpPr>
          <p:cNvPr id="1354" name="Google Shape;1354;p100"/>
          <p:cNvSpPr txBox="1"/>
          <p:nvPr/>
        </p:nvSpPr>
        <p:spPr>
          <a:xfrm>
            <a:off x="5895975" y="2389187"/>
            <a:ext cx="2133600" cy="523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2800">
                <a:solidFill>
                  <a:schemeClr val="dk1"/>
                </a:solidFill>
                <a:latin typeface="Calibri"/>
                <a:ea typeface="Calibri"/>
                <a:cs typeface="Calibri"/>
                <a:sym typeface="Calibri"/>
              </a:rPr>
              <a:t>PID </a:t>
            </a:r>
            <a:r>
              <a:rPr lang="en-GB" sz="2800" i="1">
                <a:solidFill>
                  <a:schemeClr val="dk1"/>
                </a:solidFill>
                <a:latin typeface="Calibri"/>
                <a:ea typeface="Calibri"/>
                <a:cs typeface="Calibri"/>
                <a:sym typeface="Calibri"/>
              </a:rPr>
              <a:t>efficiency</a:t>
            </a:r>
            <a:endParaRPr sz="2800" i="1">
              <a:solidFill>
                <a:schemeClr val="dk1"/>
              </a:solidFill>
              <a:latin typeface="Calibri"/>
              <a:ea typeface="Calibri"/>
              <a:cs typeface="Calibri"/>
              <a:sym typeface="Calibri"/>
            </a:endParaRPr>
          </a:p>
        </p:txBody>
      </p:sp>
      <p:pic>
        <p:nvPicPr>
          <p:cNvPr id="1355" name="Google Shape;1355;p100"/>
          <p:cNvPicPr preferRelativeResize="0"/>
          <p:nvPr/>
        </p:nvPicPr>
        <p:blipFill rotWithShape="1">
          <a:blip r:embed="rId5">
            <a:alphaModFix/>
          </a:blip>
          <a:srcRect/>
          <a:stretch/>
        </p:blipFill>
        <p:spPr>
          <a:xfrm>
            <a:off x="4829175" y="3074987"/>
            <a:ext cx="4190999" cy="708025"/>
          </a:xfrm>
          <a:prstGeom prst="rect">
            <a:avLst/>
          </a:prstGeom>
          <a:noFill/>
          <a:ln>
            <a:noFill/>
          </a:ln>
        </p:spPr>
      </p:pic>
      <p:sp>
        <p:nvSpPr>
          <p:cNvPr id="1356" name="Google Shape;1356;p100"/>
          <p:cNvSpPr/>
          <p:nvPr/>
        </p:nvSpPr>
        <p:spPr>
          <a:xfrm>
            <a:off x="4829175" y="2389187"/>
            <a:ext cx="4267200" cy="1600200"/>
          </a:xfrm>
          <a:prstGeom prst="rect">
            <a:avLst/>
          </a:prstGeom>
          <a:noFill/>
          <a:ln w="28575" cap="flat" cmpd="sng">
            <a:solidFill>
              <a:srgbClr val="FF0000"/>
            </a:solidFill>
            <a:prstDash val="solid"/>
            <a:miter lim="800000"/>
            <a:headEnd type="none" w="sm" len="sm"/>
            <a:tailEnd type="none" w="sm" len="sm"/>
          </a:ln>
          <a:effectLst>
            <a:outerShdw blurRad="40000" dist="23000" dir="5400000" rotWithShape="0">
              <a:srgbClr val="808080">
                <a:alpha val="349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357" name="Google Shape;1357;p100"/>
          <p:cNvSpPr/>
          <p:nvPr/>
        </p:nvSpPr>
        <p:spPr>
          <a:xfrm>
            <a:off x="3838575" y="3532187"/>
            <a:ext cx="990600" cy="152400"/>
          </a:xfrm>
          <a:prstGeom prst="leftArrow">
            <a:avLst>
              <a:gd name="adj1" fmla="val 50000"/>
              <a:gd name="adj2" fmla="val 50014"/>
            </a:avLst>
          </a:prstGeom>
          <a:solidFill>
            <a:srgbClr val="FFFF00"/>
          </a:solidFill>
          <a:ln w="9525" cap="flat" cmpd="sng">
            <a:solidFill>
              <a:srgbClr val="FF0000"/>
            </a:solidFill>
            <a:prstDash val="solid"/>
            <a:miter lim="800000"/>
            <a:headEnd type="none" w="sm" len="sm"/>
            <a:tailEnd type="none" w="sm" len="sm"/>
          </a:ln>
          <a:effectLst>
            <a:outerShdw blurRad="40000" dist="23000" dir="5400000" rotWithShape="0">
              <a:srgbClr val="808080">
                <a:alpha val="349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358" name="Google Shape;1358;p100"/>
          <p:cNvSpPr txBox="1"/>
          <p:nvPr/>
        </p:nvSpPr>
        <p:spPr>
          <a:xfrm>
            <a:off x="2085975" y="3074987"/>
            <a:ext cx="1600200" cy="9543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2800" b="1">
                <a:solidFill>
                  <a:srgbClr val="FF0000"/>
                </a:solidFill>
                <a:latin typeface="Calibri"/>
                <a:ea typeface="Calibri"/>
                <a:cs typeface="Calibri"/>
                <a:sym typeface="Calibri"/>
              </a:rPr>
              <a:t>0.2 Tesla</a:t>
            </a:r>
            <a:endParaRPr/>
          </a:p>
          <a:p>
            <a:pPr marL="0" marR="0" lvl="0" indent="0" algn="l" rtl="0">
              <a:spcBef>
                <a:spcPts val="0"/>
              </a:spcBef>
              <a:spcAft>
                <a:spcPts val="0"/>
              </a:spcAft>
              <a:buNone/>
            </a:pPr>
            <a:r>
              <a:rPr lang="en-GB" sz="2800" b="1">
                <a:solidFill>
                  <a:schemeClr val="dk1"/>
                </a:solidFill>
                <a:latin typeface="Calibri"/>
                <a:ea typeface="Calibri"/>
                <a:cs typeface="Calibri"/>
                <a:sym typeface="Calibri"/>
              </a:rPr>
              <a:t>0.5 Tesla</a:t>
            </a:r>
            <a:endParaRPr/>
          </a:p>
        </p:txBody>
      </p:sp>
      <p:sp>
        <p:nvSpPr>
          <p:cNvPr id="1359" name="Google Shape;1359;p100"/>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57</a:t>
            </a:fld>
            <a:endParaRPr/>
          </a:p>
        </p:txBody>
      </p:sp>
      <p:sp>
        <p:nvSpPr>
          <p:cNvPr id="1360" name="Google Shape;1360;p100"/>
          <p:cNvSpPr txBox="1"/>
          <p:nvPr/>
        </p:nvSpPr>
        <p:spPr>
          <a:xfrm>
            <a:off x="0" y="0"/>
            <a:ext cx="9144000" cy="19548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a:solidFill>
                  <a:srgbClr val="FF0000"/>
                </a:solidFill>
                <a:latin typeface="Calibri"/>
                <a:ea typeface="Calibri"/>
                <a:cs typeface="Calibri"/>
                <a:sym typeface="Calibri"/>
              </a:rPr>
              <a:t>Current PID algorithm in the HMPID</a:t>
            </a:r>
            <a:endParaRPr sz="700">
              <a:solidFill>
                <a:schemeClr val="dk1"/>
              </a:solidFill>
            </a:endParaRPr>
          </a:p>
          <a:p>
            <a:pPr marL="0" lvl="0" indent="0" algn="ctr" rtl="0">
              <a:spcBef>
                <a:spcPts val="0"/>
              </a:spcBef>
              <a:spcAft>
                <a:spcPts val="0"/>
              </a:spcAft>
              <a:buClr>
                <a:schemeClr val="dk1"/>
              </a:buClr>
              <a:buSzPts val="1100"/>
              <a:buFont typeface="Arial"/>
              <a:buNone/>
            </a:pPr>
            <a:r>
              <a:rPr lang="en-GB" sz="1600">
                <a:solidFill>
                  <a:schemeClr val="dk1"/>
                </a:solidFill>
                <a:latin typeface="Calibri"/>
                <a:ea typeface="Calibri"/>
                <a:cs typeface="Calibri"/>
                <a:sym typeface="Calibri"/>
              </a:rPr>
              <a:t>Evaluation of performance</a:t>
            </a:r>
            <a:endParaRPr sz="1600">
              <a:solidFill>
                <a:schemeClr val="dk1"/>
              </a:solidFill>
              <a:latin typeface="Calibri"/>
              <a:ea typeface="Calibri"/>
              <a:cs typeface="Calibri"/>
              <a:sym typeface="Calibri"/>
            </a:endParaRPr>
          </a:p>
          <a:p>
            <a:pPr marL="0" lvl="0" indent="0" algn="ctr" rtl="0">
              <a:spcBef>
                <a:spcPts val="0"/>
              </a:spcBef>
              <a:spcAft>
                <a:spcPts val="0"/>
              </a:spcAft>
              <a:buClr>
                <a:schemeClr val="dk1"/>
              </a:buClr>
              <a:buSzPts val="1100"/>
              <a:buFont typeface="Arial"/>
              <a:buNone/>
            </a:pPr>
            <a:endParaRPr sz="1600">
              <a:solidFill>
                <a:schemeClr val="dk1"/>
              </a:solidFill>
              <a:latin typeface="Calibri"/>
              <a:ea typeface="Calibri"/>
              <a:cs typeface="Calibri"/>
              <a:sym typeface="Calibri"/>
            </a:endParaRPr>
          </a:p>
          <a:p>
            <a:pPr marL="0" lvl="0" indent="0" algn="ctr" rtl="0">
              <a:spcBef>
                <a:spcPts val="0"/>
              </a:spcBef>
              <a:spcAft>
                <a:spcPts val="0"/>
              </a:spcAft>
              <a:buClr>
                <a:schemeClr val="dk1"/>
              </a:buClr>
              <a:buSzPts val="3200"/>
              <a:buFont typeface="Arial"/>
              <a:buNone/>
            </a:pPr>
            <a:endParaRPr sz="3200">
              <a:solidFill>
                <a:srgbClr val="FF0000"/>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3200"/>
              <a:buFont typeface="Arial"/>
              <a:buNone/>
            </a:pPr>
            <a:endParaRPr sz="3200">
              <a:solidFill>
                <a:srgbClr val="FF0000"/>
              </a:solidFill>
              <a:latin typeface="Calibri"/>
              <a:ea typeface="Calibri"/>
              <a:cs typeface="Calibri"/>
              <a:sym typeface="Calibri"/>
            </a:endParaRPr>
          </a:p>
        </p:txBody>
      </p:sp>
      <p:cxnSp>
        <p:nvCxnSpPr>
          <p:cNvPr id="1361" name="Google Shape;1361;p100"/>
          <p:cNvCxnSpPr/>
          <p:nvPr/>
        </p:nvCxnSpPr>
        <p:spPr>
          <a:xfrm>
            <a:off x="285200" y="752700"/>
            <a:ext cx="7848600" cy="0"/>
          </a:xfrm>
          <a:prstGeom prst="straightConnector1">
            <a:avLst/>
          </a:prstGeom>
          <a:noFill/>
          <a:ln w="44450" cap="flat" cmpd="sng">
            <a:solidFill>
              <a:srgbClr val="FF0000"/>
            </a:solidFill>
            <a:prstDash val="solid"/>
            <a:round/>
            <a:headEnd type="none" w="sm" len="sm"/>
            <a:tailEnd type="none" w="sm" len="sm"/>
          </a:ln>
        </p:spPr>
      </p:cxnSp>
      <p:sp>
        <p:nvSpPr>
          <p:cNvPr id="1362" name="Google Shape;1362;p100"/>
          <p:cNvSpPr txBox="1"/>
          <p:nvPr/>
        </p:nvSpPr>
        <p:spPr>
          <a:xfrm>
            <a:off x="194100" y="839221"/>
            <a:ext cx="8287600" cy="584745"/>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2600" b="1" dirty="0">
                <a:solidFill>
                  <a:schemeClr val="dk1"/>
                </a:solidFill>
                <a:latin typeface="Calibri"/>
                <a:ea typeface="Calibri"/>
                <a:cs typeface="Calibri"/>
                <a:sym typeface="Calibri"/>
              </a:rPr>
              <a:t>High multiplicity events: B = 0.2 and 0.5 Tesla comparison</a:t>
            </a:r>
            <a:endParaRPr sz="1300" b="1" dirty="0">
              <a:solidFill>
                <a:schemeClr val="dk1"/>
              </a:solidFill>
            </a:endParaRPr>
          </a:p>
        </p:txBody>
      </p:sp>
      <p:sp>
        <p:nvSpPr>
          <p:cNvPr id="1363" name="Google Shape;1363;p100"/>
          <p:cNvSpPr txBox="1"/>
          <p:nvPr/>
        </p:nvSpPr>
        <p:spPr>
          <a:xfrm>
            <a:off x="358600" y="4811475"/>
            <a:ext cx="8123100" cy="461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800" b="1" u="sng">
                <a:solidFill>
                  <a:schemeClr val="dk1"/>
                </a:solidFill>
                <a:latin typeface="Calibri"/>
                <a:ea typeface="Calibri"/>
                <a:cs typeface="Calibri"/>
                <a:sym typeface="Calibri"/>
              </a:rPr>
              <a:t>Higher momentum </a:t>
            </a:r>
            <a:endParaRPr sz="1800" b="1" u="sng">
              <a:solidFill>
                <a:srgbClr val="269A55"/>
              </a:solidFill>
              <a:latin typeface="Calibri"/>
              <a:ea typeface="Calibri"/>
              <a:cs typeface="Calibri"/>
              <a:sym typeface="Calibri"/>
            </a:endParaRPr>
          </a:p>
        </p:txBody>
      </p:sp>
      <p:sp>
        <p:nvSpPr>
          <p:cNvPr id="1364" name="Google Shape;1364;p100"/>
          <p:cNvSpPr txBox="1"/>
          <p:nvPr/>
        </p:nvSpPr>
        <p:spPr>
          <a:xfrm>
            <a:off x="1209225" y="5067000"/>
            <a:ext cx="75228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a:solidFill>
                  <a:srgbClr val="269A55"/>
                </a:solidFill>
                <a:latin typeface="Calibri"/>
                <a:ea typeface="Calibri"/>
                <a:cs typeface="Calibri"/>
                <a:sym typeface="Calibri"/>
              </a:rPr>
              <a:t>+ more Cherenkov photons emitted</a:t>
            </a:r>
            <a:endParaRPr sz="600"/>
          </a:p>
        </p:txBody>
      </p:sp>
      <p:sp>
        <p:nvSpPr>
          <p:cNvPr id="1365" name="Google Shape;1365;p100"/>
          <p:cNvSpPr txBox="1"/>
          <p:nvPr/>
        </p:nvSpPr>
        <p:spPr>
          <a:xfrm>
            <a:off x="1136775" y="6338407"/>
            <a:ext cx="7667700" cy="585000"/>
          </a:xfrm>
          <a:prstGeom prst="rect">
            <a:avLst/>
          </a:prstGeom>
          <a:noFill/>
          <a:ln>
            <a:noFill/>
          </a:ln>
        </p:spPr>
        <p:txBody>
          <a:bodyPr spcFirstLastPara="1" wrap="square" lIns="91425" tIns="91425" rIns="91425" bIns="91425" anchor="t" anchorCtr="0">
            <a:spAutoFit/>
          </a:bodyPr>
          <a:lstStyle/>
          <a:p>
            <a:pPr marL="457200" lvl="0" indent="-393700" algn="l" rtl="0">
              <a:spcBef>
                <a:spcPts val="0"/>
              </a:spcBef>
              <a:spcAft>
                <a:spcPts val="0"/>
              </a:spcAft>
              <a:buClr>
                <a:srgbClr val="FF0000"/>
              </a:buClr>
              <a:buSzPts val="2600"/>
              <a:buFont typeface="Calibri"/>
              <a:buChar char="-"/>
            </a:pPr>
            <a:r>
              <a:rPr lang="en-GB" sz="1800" dirty="0">
                <a:solidFill>
                  <a:srgbClr val="FF0000"/>
                </a:solidFill>
                <a:latin typeface="Calibri"/>
                <a:ea typeface="Calibri"/>
                <a:cs typeface="Calibri"/>
                <a:sym typeface="Calibri"/>
              </a:rPr>
              <a:t> Theoretical values </a:t>
            </a:r>
            <a:r>
              <a:rPr lang="en-GB" sz="1700" dirty="0">
                <a:solidFill>
                  <a:srgbClr val="FF0000"/>
                </a:solidFill>
                <a:latin typeface="Calibri"/>
                <a:ea typeface="Calibri"/>
                <a:cs typeface="Calibri"/>
                <a:sym typeface="Calibri"/>
              </a:rPr>
              <a:t> </a:t>
            </a:r>
            <a:r>
              <a:rPr lang="en-GB" sz="1600" i="1" dirty="0" err="1">
                <a:solidFill>
                  <a:srgbClr val="FF0000"/>
                </a:solidFill>
                <a:latin typeface="Noto Sans Symbols"/>
                <a:ea typeface="Noto Sans Symbols"/>
                <a:cs typeface="Noto Sans Symbols"/>
                <a:sym typeface="Noto Sans Symbols"/>
              </a:rPr>
              <a:t>θ</a:t>
            </a:r>
            <a:r>
              <a:rPr lang="en-GB" sz="1600" i="1" baseline="-25000" dirty="0" err="1">
                <a:solidFill>
                  <a:srgbClr val="FF0000"/>
                </a:solidFill>
                <a:latin typeface="Calibri"/>
                <a:ea typeface="Calibri"/>
                <a:cs typeface="Calibri"/>
                <a:sym typeface="Calibri"/>
              </a:rPr>
              <a:t>c,i</a:t>
            </a:r>
            <a:r>
              <a:rPr lang="en-GB" sz="1600" i="1" baseline="-25000" dirty="0">
                <a:solidFill>
                  <a:srgbClr val="FF0000"/>
                </a:solidFill>
                <a:latin typeface="Calibri"/>
                <a:ea typeface="Calibri"/>
                <a:cs typeface="Calibri"/>
                <a:sym typeface="Calibri"/>
              </a:rPr>
              <a:t>  </a:t>
            </a:r>
            <a:r>
              <a:rPr lang="en-GB" sz="1600" i="1" dirty="0">
                <a:solidFill>
                  <a:srgbClr val="FF0000"/>
                </a:solidFill>
                <a:latin typeface="Calibri"/>
                <a:ea typeface="Calibri"/>
                <a:cs typeface="Calibri"/>
                <a:sym typeface="Calibri"/>
              </a:rPr>
              <a:t>comes closer to each other</a:t>
            </a:r>
            <a:endParaRPr sz="600" dirty="0">
              <a:solidFill>
                <a:srgbClr val="FF0000"/>
              </a:solidFill>
            </a:endParaRPr>
          </a:p>
        </p:txBody>
      </p:sp>
      <p:sp>
        <p:nvSpPr>
          <p:cNvPr id="1366" name="Google Shape;1366;p100"/>
          <p:cNvSpPr txBox="1"/>
          <p:nvPr/>
        </p:nvSpPr>
        <p:spPr>
          <a:xfrm>
            <a:off x="1209225" y="5381643"/>
            <a:ext cx="70539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a:solidFill>
                  <a:srgbClr val="269A55"/>
                </a:solidFill>
                <a:latin typeface="Calibri"/>
                <a:ea typeface="Calibri"/>
                <a:cs typeface="Calibri"/>
                <a:sym typeface="Calibri"/>
              </a:rPr>
              <a:t>+ Better track inclination (smaller </a:t>
            </a:r>
            <a:r>
              <a:rPr lang="en-GB" sz="1600" i="1">
                <a:solidFill>
                  <a:srgbClr val="269A55"/>
                </a:solidFill>
                <a:latin typeface="Noto Sans Symbols"/>
                <a:ea typeface="Noto Sans Symbols"/>
                <a:cs typeface="Noto Sans Symbols"/>
                <a:sym typeface="Noto Sans Symbols"/>
              </a:rPr>
              <a:t>θ</a:t>
            </a:r>
            <a:r>
              <a:rPr lang="en-GB" sz="1600" i="1" baseline="-25000">
                <a:solidFill>
                  <a:srgbClr val="269A55"/>
                </a:solidFill>
                <a:latin typeface="Calibri"/>
                <a:ea typeface="Calibri"/>
                <a:cs typeface="Calibri"/>
                <a:sym typeface="Calibri"/>
              </a:rPr>
              <a:t>p</a:t>
            </a:r>
            <a:r>
              <a:rPr lang="en-GB" sz="1600" i="1">
                <a:solidFill>
                  <a:srgbClr val="00B050"/>
                </a:solidFill>
                <a:latin typeface="Calibri"/>
                <a:ea typeface="Calibri"/>
                <a:cs typeface="Calibri"/>
                <a:sym typeface="Calibri"/>
              </a:rPr>
              <a:t> </a:t>
            </a:r>
            <a:r>
              <a:rPr lang="en-GB" sz="1800">
                <a:solidFill>
                  <a:srgbClr val="269A55"/>
                </a:solidFill>
                <a:latin typeface="Calibri"/>
                <a:ea typeface="Calibri"/>
                <a:cs typeface="Calibri"/>
                <a:sym typeface="Calibri"/>
              </a:rPr>
              <a:t>)</a:t>
            </a:r>
            <a:endParaRPr sz="1800">
              <a:solidFill>
                <a:srgbClr val="269A55"/>
              </a:solidFill>
              <a:latin typeface="Calibri"/>
              <a:ea typeface="Calibri"/>
              <a:cs typeface="Calibri"/>
              <a:sym typeface="Calibri"/>
            </a:endParaRPr>
          </a:p>
        </p:txBody>
      </p:sp>
      <p:sp>
        <p:nvSpPr>
          <p:cNvPr id="1367" name="Google Shape;1367;p100"/>
          <p:cNvSpPr txBox="1"/>
          <p:nvPr/>
        </p:nvSpPr>
        <p:spPr>
          <a:xfrm>
            <a:off x="1763525" y="6016950"/>
            <a:ext cx="71571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a:solidFill>
                  <a:srgbClr val="269A55"/>
                </a:solidFill>
                <a:latin typeface="Calibri"/>
                <a:ea typeface="Calibri"/>
                <a:cs typeface="Calibri"/>
                <a:sym typeface="Calibri"/>
              </a:rPr>
              <a:t>Less skewed Cherenkov ring patterns</a:t>
            </a:r>
            <a:endParaRPr sz="600"/>
          </a:p>
        </p:txBody>
      </p:sp>
      <p:sp>
        <p:nvSpPr>
          <p:cNvPr id="1368" name="Google Shape;1368;p100"/>
          <p:cNvSpPr txBox="1"/>
          <p:nvPr/>
        </p:nvSpPr>
        <p:spPr>
          <a:xfrm>
            <a:off x="1763525" y="5703100"/>
            <a:ext cx="68274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a:solidFill>
                  <a:srgbClr val="269A55"/>
                </a:solidFill>
                <a:latin typeface="Calibri"/>
                <a:ea typeface="Calibri"/>
                <a:cs typeface="Calibri"/>
                <a:sym typeface="Calibri"/>
              </a:rPr>
              <a:t>Better angular resolution per photon-cluster</a:t>
            </a:r>
            <a:endParaRPr sz="600"/>
          </a:p>
        </p:txBody>
      </p:sp>
      <p:sp>
        <p:nvSpPr>
          <p:cNvPr id="1369" name="Google Shape;1369;p100"/>
          <p:cNvSpPr txBox="1"/>
          <p:nvPr/>
        </p:nvSpPr>
        <p:spPr>
          <a:xfrm>
            <a:off x="4829175" y="1672025"/>
            <a:ext cx="3000000" cy="477000"/>
          </a:xfrm>
          <a:prstGeom prst="rect">
            <a:avLst/>
          </a:prstGeom>
          <a:noFill/>
          <a:ln>
            <a:noFill/>
          </a:ln>
        </p:spPr>
        <p:txBody>
          <a:bodyPr spcFirstLastPara="1" wrap="square" lIns="91425" tIns="91425" rIns="91425" bIns="91425" anchor="t" anchorCtr="0">
            <a:spAutoFit/>
          </a:bodyPr>
          <a:lstStyle/>
          <a:p>
            <a:pPr marL="0" lvl="0" indent="0" algn="l" rtl="0">
              <a:spcBef>
                <a:spcPts val="360"/>
              </a:spcBef>
              <a:spcAft>
                <a:spcPts val="0"/>
              </a:spcAft>
              <a:buNone/>
            </a:pPr>
            <a:r>
              <a:rPr lang="en-GB" sz="1900" b="1">
                <a:solidFill>
                  <a:schemeClr val="dk1"/>
                </a:solidFill>
              </a:rPr>
              <a:t>MC data</a:t>
            </a:r>
            <a:endParaRPr sz="2100" b="1"/>
          </a:p>
        </p:txBody>
      </p:sp>
    </p:spTree>
    <p:extLst>
      <p:ext uri="{BB962C8B-B14F-4D97-AF65-F5344CB8AC3E}">
        <p14:creationId xmlns:p14="http://schemas.microsoft.com/office/powerpoint/2010/main" val="3306972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6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6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6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6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6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6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1373"/>
        <p:cNvGrpSpPr/>
        <p:nvPr/>
      </p:nvGrpSpPr>
      <p:grpSpPr>
        <a:xfrm>
          <a:off x="0" y="0"/>
          <a:ext cx="0" cy="0"/>
          <a:chOff x="0" y="0"/>
          <a:chExt cx="0" cy="0"/>
        </a:xfrm>
      </p:grpSpPr>
      <p:pic>
        <p:nvPicPr>
          <p:cNvPr id="1374" name="Google Shape;1374;p101" descr="Sep_fb-12490.png"/>
          <p:cNvPicPr preferRelativeResize="0"/>
          <p:nvPr/>
        </p:nvPicPr>
        <p:blipFill rotWithShape="1">
          <a:blip r:embed="rId3">
            <a:alphaModFix/>
          </a:blip>
          <a:srcRect/>
          <a:stretch/>
        </p:blipFill>
        <p:spPr>
          <a:xfrm>
            <a:off x="4106047" y="4135600"/>
            <a:ext cx="3504125" cy="2531126"/>
          </a:xfrm>
          <a:prstGeom prst="rect">
            <a:avLst/>
          </a:prstGeom>
          <a:noFill/>
          <a:ln>
            <a:noFill/>
          </a:ln>
        </p:spPr>
      </p:pic>
      <p:sp>
        <p:nvSpPr>
          <p:cNvPr id="1375" name="Google Shape;1375;p101"/>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GB"/>
              <a:t>58</a:t>
            </a:fld>
            <a:endParaRPr/>
          </a:p>
        </p:txBody>
      </p:sp>
      <p:sp>
        <p:nvSpPr>
          <p:cNvPr id="1376" name="Google Shape;1376;p101"/>
          <p:cNvSpPr txBox="1"/>
          <p:nvPr/>
        </p:nvSpPr>
        <p:spPr>
          <a:xfrm>
            <a:off x="0" y="0"/>
            <a:ext cx="9144000" cy="3078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endParaRPr/>
          </a:p>
        </p:txBody>
      </p:sp>
      <p:sp>
        <p:nvSpPr>
          <p:cNvPr id="1377" name="Google Shape;1377;p101"/>
          <p:cNvSpPr/>
          <p:nvPr/>
        </p:nvSpPr>
        <p:spPr>
          <a:xfrm>
            <a:off x="0" y="1022250"/>
            <a:ext cx="8991600" cy="3292500"/>
          </a:xfrm>
          <a:prstGeom prst="rect">
            <a:avLst/>
          </a:prstGeom>
          <a:noFill/>
          <a:ln>
            <a:noFill/>
          </a:ln>
        </p:spPr>
        <p:txBody>
          <a:bodyPr spcFirstLastPara="1" wrap="square" lIns="91425" tIns="45700" rIns="91425" bIns="45700" anchor="t" anchorCtr="0">
            <a:noAutofit/>
          </a:bodyPr>
          <a:lstStyle/>
          <a:p>
            <a:pPr marL="285750" marR="0" lvl="0" indent="-285750" algn="just" rtl="0">
              <a:spcBef>
                <a:spcPts val="0"/>
              </a:spcBef>
              <a:spcAft>
                <a:spcPts val="0"/>
              </a:spcAft>
              <a:buClr>
                <a:schemeClr val="dk1"/>
              </a:buClr>
              <a:buSzPts val="1600"/>
              <a:buFont typeface="Arial"/>
              <a:buChar char="•"/>
            </a:pPr>
            <a:r>
              <a:rPr lang="en-GB" sz="1600" b="0" i="0" u="none" strike="noStrike" cap="none" dirty="0">
                <a:solidFill>
                  <a:schemeClr val="dk1"/>
                </a:solidFill>
                <a:latin typeface="Calibri"/>
                <a:ea typeface="Calibri"/>
                <a:cs typeface="Calibri"/>
                <a:sym typeface="Calibri"/>
              </a:rPr>
              <a:t>To measure the production of </a:t>
            </a:r>
            <a:r>
              <a:rPr lang="en-GB" sz="1600" b="0" i="0" u="none" strike="noStrike" cap="none" dirty="0" err="1">
                <a:solidFill>
                  <a:srgbClr val="FF0000"/>
                </a:solidFill>
                <a:latin typeface="Calibri"/>
                <a:ea typeface="Calibri"/>
                <a:cs typeface="Calibri"/>
                <a:sym typeface="Calibri"/>
              </a:rPr>
              <a:t>pions</a:t>
            </a:r>
            <a:r>
              <a:rPr lang="en-GB" sz="1600" b="0" i="0" u="none" strike="noStrike" cap="none" dirty="0">
                <a:solidFill>
                  <a:schemeClr val="dk1"/>
                </a:solidFill>
                <a:latin typeface="Calibri"/>
                <a:ea typeface="Calibri"/>
                <a:cs typeface="Calibri"/>
                <a:sym typeface="Calibri"/>
              </a:rPr>
              <a:t>, </a:t>
            </a:r>
            <a:r>
              <a:rPr lang="en-GB" sz="1600" b="0" i="0" u="none" strike="noStrike" cap="none" dirty="0">
                <a:solidFill>
                  <a:srgbClr val="FF0000"/>
                </a:solidFill>
                <a:latin typeface="Calibri"/>
                <a:ea typeface="Calibri"/>
                <a:cs typeface="Calibri"/>
                <a:sym typeface="Calibri"/>
              </a:rPr>
              <a:t>kaons</a:t>
            </a:r>
            <a:r>
              <a:rPr lang="en-GB" sz="1600" b="0" i="0" u="none" strike="noStrike" cap="none" dirty="0">
                <a:solidFill>
                  <a:schemeClr val="dk1"/>
                </a:solidFill>
                <a:latin typeface="Calibri"/>
                <a:ea typeface="Calibri"/>
                <a:cs typeface="Calibri"/>
                <a:sym typeface="Calibri"/>
              </a:rPr>
              <a:t> and </a:t>
            </a:r>
            <a:r>
              <a:rPr lang="en-GB" sz="1600" b="0" i="0" u="none" strike="noStrike" cap="none" dirty="0">
                <a:solidFill>
                  <a:srgbClr val="FF0000"/>
                </a:solidFill>
                <a:latin typeface="Calibri"/>
                <a:ea typeface="Calibri"/>
                <a:cs typeface="Calibri"/>
                <a:sym typeface="Calibri"/>
              </a:rPr>
              <a:t>protons</a:t>
            </a:r>
            <a:r>
              <a:rPr lang="en-GB" sz="1600" b="0" i="0" u="none" strike="noStrike" cap="none" dirty="0">
                <a:solidFill>
                  <a:schemeClr val="dk1"/>
                </a:solidFill>
                <a:latin typeface="Calibri"/>
                <a:ea typeface="Calibri"/>
                <a:cs typeface="Calibri"/>
                <a:sym typeface="Calibri"/>
              </a:rPr>
              <a:t> over a wide </a:t>
            </a:r>
            <a:r>
              <a:rPr lang="en-GB" sz="1600" b="0" i="1" u="none" strike="noStrike" cap="none" dirty="0" err="1">
                <a:solidFill>
                  <a:schemeClr val="dk1"/>
                </a:solidFill>
                <a:latin typeface="Calibri"/>
                <a:ea typeface="Calibri"/>
                <a:cs typeface="Calibri"/>
                <a:sym typeface="Calibri"/>
              </a:rPr>
              <a:t>p</a:t>
            </a:r>
            <a:r>
              <a:rPr lang="en-GB" sz="1600" b="0" i="0" u="none" strike="noStrike" cap="none" baseline="-25000" dirty="0" err="1">
                <a:solidFill>
                  <a:schemeClr val="dk1"/>
                </a:solidFill>
                <a:latin typeface="Calibri"/>
                <a:ea typeface="Calibri"/>
                <a:cs typeface="Calibri"/>
                <a:sym typeface="Calibri"/>
              </a:rPr>
              <a:t>T</a:t>
            </a:r>
            <a:r>
              <a:rPr lang="en-GB" sz="1600" b="0" i="0" u="none" strike="noStrike" cap="none" dirty="0">
                <a:solidFill>
                  <a:schemeClr val="dk1"/>
                </a:solidFill>
                <a:latin typeface="Calibri"/>
                <a:ea typeface="Calibri"/>
                <a:cs typeface="Calibri"/>
                <a:sym typeface="Calibri"/>
              </a:rPr>
              <a:t> range, results from five different independent PID techniques/detectors, namely </a:t>
            </a:r>
            <a:r>
              <a:rPr lang="en-GB" sz="1600" b="0" i="0" u="none" strike="noStrike" cap="none" dirty="0">
                <a:solidFill>
                  <a:srgbClr val="FF0000"/>
                </a:solidFill>
                <a:latin typeface="Calibri"/>
                <a:ea typeface="Calibri"/>
                <a:cs typeface="Calibri"/>
                <a:sym typeface="Calibri"/>
              </a:rPr>
              <a:t>ITS, TPC, TOF, HMPID</a:t>
            </a:r>
            <a:r>
              <a:rPr lang="en-GB" sz="1600" b="0" i="0" u="none" strike="noStrike" cap="none" dirty="0">
                <a:solidFill>
                  <a:schemeClr val="dk1"/>
                </a:solidFill>
                <a:latin typeface="Calibri"/>
                <a:ea typeface="Calibri"/>
                <a:cs typeface="Calibri"/>
                <a:sym typeface="Calibri"/>
              </a:rPr>
              <a:t> and </a:t>
            </a:r>
            <a:r>
              <a:rPr lang="en-GB" sz="1600" b="0" i="0" u="none" strike="noStrike" cap="none" dirty="0">
                <a:solidFill>
                  <a:srgbClr val="FF0000"/>
                </a:solidFill>
                <a:latin typeface="Calibri"/>
                <a:ea typeface="Calibri"/>
                <a:cs typeface="Calibri"/>
                <a:sym typeface="Calibri"/>
              </a:rPr>
              <a:t>kink-topology </a:t>
            </a:r>
            <a:r>
              <a:rPr lang="en-GB" sz="1600" b="0" i="0" u="none" strike="noStrike" cap="none" dirty="0">
                <a:solidFill>
                  <a:schemeClr val="dk1"/>
                </a:solidFill>
                <a:latin typeface="Calibri"/>
                <a:ea typeface="Calibri"/>
                <a:cs typeface="Calibri"/>
                <a:sym typeface="Calibri"/>
              </a:rPr>
              <a:t>(for kaons), are combined. </a:t>
            </a:r>
            <a:endParaRPr dirty="0"/>
          </a:p>
          <a:p>
            <a:pPr marL="285750" marR="0" lvl="0" indent="-184150" algn="just" rtl="0">
              <a:spcBef>
                <a:spcPts val="0"/>
              </a:spcBef>
              <a:spcAft>
                <a:spcPts val="0"/>
              </a:spcAft>
              <a:buClr>
                <a:schemeClr val="dk1"/>
              </a:buClr>
              <a:buSzPts val="1600"/>
              <a:buFont typeface="Arial"/>
              <a:buNone/>
            </a:pPr>
            <a:endParaRPr sz="1600" b="0" i="0" u="none" strike="noStrike" cap="none" dirty="0">
              <a:solidFill>
                <a:schemeClr val="dk1"/>
              </a:solidFill>
              <a:latin typeface="Calibri"/>
              <a:ea typeface="Calibri"/>
              <a:cs typeface="Calibri"/>
              <a:sym typeface="Calibri"/>
            </a:endParaRPr>
          </a:p>
          <a:p>
            <a:pPr marL="285750" marR="0" lvl="0" indent="-285750" algn="just" rtl="0">
              <a:spcBef>
                <a:spcPts val="0"/>
              </a:spcBef>
              <a:spcAft>
                <a:spcPts val="0"/>
              </a:spcAft>
              <a:buClr>
                <a:schemeClr val="dk1"/>
              </a:buClr>
              <a:buSzPts val="1600"/>
              <a:buFont typeface="Arial"/>
              <a:buChar char="•"/>
            </a:pPr>
            <a:r>
              <a:rPr lang="en-GB" sz="1600" b="0" i="0" u="none" strike="noStrike" cap="none" dirty="0">
                <a:solidFill>
                  <a:schemeClr val="dk1"/>
                </a:solidFill>
                <a:latin typeface="Calibri"/>
                <a:ea typeface="Calibri"/>
                <a:cs typeface="Calibri"/>
                <a:sym typeface="Calibri"/>
              </a:rPr>
              <a:t>In their overlap </a:t>
            </a:r>
            <a:r>
              <a:rPr lang="en-GB" sz="1600" b="0" i="1" u="none" strike="noStrike" cap="none" dirty="0" err="1">
                <a:solidFill>
                  <a:schemeClr val="dk1"/>
                </a:solidFill>
                <a:latin typeface="Calibri"/>
                <a:ea typeface="Calibri"/>
                <a:cs typeface="Calibri"/>
                <a:sym typeface="Calibri"/>
              </a:rPr>
              <a:t>p</a:t>
            </a:r>
            <a:r>
              <a:rPr lang="en-GB" sz="1600" b="0" i="0" u="none" strike="noStrike" cap="none" baseline="-25000" dirty="0" err="1">
                <a:solidFill>
                  <a:schemeClr val="dk1"/>
                </a:solidFill>
                <a:latin typeface="Calibri"/>
                <a:ea typeface="Calibri"/>
                <a:cs typeface="Calibri"/>
                <a:sym typeface="Calibri"/>
              </a:rPr>
              <a:t>T</a:t>
            </a:r>
            <a:r>
              <a:rPr lang="en-GB" sz="1600" b="0" i="0" u="none" strike="noStrike" cap="none" dirty="0">
                <a:solidFill>
                  <a:schemeClr val="dk1"/>
                </a:solidFill>
                <a:latin typeface="Calibri"/>
                <a:ea typeface="Calibri"/>
                <a:cs typeface="Calibri"/>
                <a:sym typeface="Calibri"/>
              </a:rPr>
              <a:t> regions the spectra from the different PID techniques are consistent within uncertainties: </a:t>
            </a:r>
            <a:endParaRPr dirty="0"/>
          </a:p>
          <a:p>
            <a:pPr marL="742950" marR="0" lvl="1" indent="-285750" algn="just" rtl="0">
              <a:spcBef>
                <a:spcPts val="0"/>
              </a:spcBef>
              <a:spcAft>
                <a:spcPts val="0"/>
              </a:spcAft>
              <a:buClr>
                <a:schemeClr val="dk1"/>
              </a:buClr>
              <a:buSzPts val="1600"/>
              <a:buFont typeface="Arial"/>
              <a:buChar char="•"/>
            </a:pPr>
            <a:r>
              <a:rPr lang="en-GB" sz="1600" b="0" i="0" u="none" strike="noStrike" cap="none" dirty="0">
                <a:solidFill>
                  <a:schemeClr val="dk1"/>
                </a:solidFill>
                <a:latin typeface="Calibri"/>
                <a:ea typeface="Calibri"/>
                <a:cs typeface="Calibri"/>
                <a:sym typeface="Calibri"/>
              </a:rPr>
              <a:t>the results are combined in the overlapping ranges using a weighted mean with the independent systematic uncertainties as weights. </a:t>
            </a:r>
            <a:endParaRPr dirty="0"/>
          </a:p>
          <a:p>
            <a:pPr marL="285750" marR="0" lvl="0" indent="-184150" algn="just" rtl="0">
              <a:spcBef>
                <a:spcPts val="0"/>
              </a:spcBef>
              <a:spcAft>
                <a:spcPts val="0"/>
              </a:spcAft>
              <a:buClr>
                <a:schemeClr val="dk1"/>
              </a:buClr>
              <a:buSzPts val="1600"/>
              <a:buFont typeface="Arial"/>
              <a:buNone/>
            </a:pPr>
            <a:endParaRPr sz="1600" b="0" i="0" u="none" strike="noStrike" cap="none" dirty="0">
              <a:solidFill>
                <a:schemeClr val="dk1"/>
              </a:solidFill>
              <a:latin typeface="Calibri"/>
              <a:ea typeface="Calibri"/>
              <a:cs typeface="Calibri"/>
              <a:sym typeface="Calibri"/>
            </a:endParaRPr>
          </a:p>
          <a:p>
            <a:pPr marL="285750" marR="0" lvl="0" indent="-285750" algn="just" rtl="0">
              <a:spcBef>
                <a:spcPts val="0"/>
              </a:spcBef>
              <a:spcAft>
                <a:spcPts val="0"/>
              </a:spcAft>
              <a:buClr>
                <a:schemeClr val="dk1"/>
              </a:buClr>
              <a:buSzPts val="1600"/>
              <a:buFont typeface="Arial"/>
              <a:buChar char="•"/>
            </a:pPr>
            <a:r>
              <a:rPr lang="en-GB" sz="1600" b="0" i="0" u="none" strike="noStrike" cap="none" dirty="0">
                <a:solidFill>
                  <a:schemeClr val="dk1"/>
                </a:solidFill>
                <a:latin typeface="Calibri"/>
                <a:ea typeface="Calibri"/>
                <a:cs typeface="Calibri"/>
                <a:sym typeface="Calibri"/>
              </a:rPr>
              <a:t>The HMPID </a:t>
            </a:r>
            <a:r>
              <a:rPr lang="en-GB" sz="1600" b="0" i="0" u="none" strike="noStrike" cap="none" dirty="0">
                <a:solidFill>
                  <a:srgbClr val="FF0000"/>
                </a:solidFill>
                <a:latin typeface="Calibri"/>
                <a:ea typeface="Calibri"/>
                <a:cs typeface="Calibri"/>
                <a:sym typeface="Calibri"/>
              </a:rPr>
              <a:t>constrains the uncertainty </a:t>
            </a:r>
            <a:r>
              <a:rPr lang="en-GB" sz="1600" b="0" i="0" u="none" strike="noStrike" cap="none" dirty="0">
                <a:solidFill>
                  <a:schemeClr val="dk1"/>
                </a:solidFill>
                <a:latin typeface="Calibri"/>
                <a:ea typeface="Calibri"/>
                <a:cs typeface="Calibri"/>
                <a:sym typeface="Calibri"/>
              </a:rPr>
              <a:t>of the measurements in the transition region between the </a:t>
            </a:r>
            <a:r>
              <a:rPr lang="en-GB" sz="1600" b="0" i="0" u="none" strike="noStrike" cap="none" dirty="0">
                <a:solidFill>
                  <a:srgbClr val="FF0000"/>
                </a:solidFill>
                <a:latin typeface="Calibri"/>
                <a:ea typeface="Calibri"/>
                <a:cs typeface="Calibri"/>
                <a:sym typeface="Calibri"/>
              </a:rPr>
              <a:t>TOF </a:t>
            </a:r>
            <a:r>
              <a:rPr lang="en-GB" sz="1600" b="0" i="0" u="none" strike="noStrike" cap="none" dirty="0">
                <a:solidFill>
                  <a:schemeClr val="dk1"/>
                </a:solidFill>
                <a:latin typeface="Calibri"/>
                <a:ea typeface="Calibri"/>
                <a:cs typeface="Calibri"/>
                <a:sym typeface="Calibri"/>
              </a:rPr>
              <a:t>and </a:t>
            </a:r>
            <a:r>
              <a:rPr lang="en-GB" sz="1600" b="0" i="0" u="none" strike="noStrike" cap="none" dirty="0">
                <a:solidFill>
                  <a:srgbClr val="FF0000"/>
                </a:solidFill>
                <a:latin typeface="Calibri"/>
                <a:ea typeface="Calibri"/>
                <a:cs typeface="Calibri"/>
                <a:sym typeface="Calibri"/>
              </a:rPr>
              <a:t>TPC relativistic rise </a:t>
            </a:r>
            <a:r>
              <a:rPr lang="en-GB" sz="1600" b="0" i="0" u="none" strike="noStrike" cap="none" dirty="0">
                <a:solidFill>
                  <a:schemeClr val="dk1"/>
                </a:solidFill>
                <a:latin typeface="Calibri"/>
                <a:ea typeface="Calibri"/>
                <a:cs typeface="Calibri"/>
                <a:sym typeface="Calibri"/>
              </a:rPr>
              <a:t>methods (around </a:t>
            </a:r>
            <a:r>
              <a:rPr lang="en-GB" sz="1600" b="0" i="1" u="none" strike="noStrike" cap="none" dirty="0" err="1">
                <a:solidFill>
                  <a:srgbClr val="FF0000"/>
                </a:solidFill>
                <a:latin typeface="Calibri"/>
                <a:ea typeface="Calibri"/>
                <a:cs typeface="Calibri"/>
                <a:sym typeface="Calibri"/>
              </a:rPr>
              <a:t>p</a:t>
            </a:r>
            <a:r>
              <a:rPr lang="en-GB" sz="1600" b="0" i="0" u="none" strike="noStrike" cap="none" baseline="-25000" dirty="0" err="1">
                <a:solidFill>
                  <a:srgbClr val="FF0000"/>
                </a:solidFill>
                <a:latin typeface="Calibri"/>
                <a:ea typeface="Calibri"/>
                <a:cs typeface="Calibri"/>
                <a:sym typeface="Calibri"/>
              </a:rPr>
              <a:t>T</a:t>
            </a:r>
            <a:r>
              <a:rPr lang="en-GB" sz="1600" b="0" i="0" u="none" strike="noStrike" cap="none" dirty="0">
                <a:solidFill>
                  <a:srgbClr val="FF0000"/>
                </a:solidFill>
                <a:latin typeface="Calibri"/>
                <a:ea typeface="Calibri"/>
                <a:cs typeface="Calibri"/>
                <a:sym typeface="Calibri"/>
              </a:rPr>
              <a:t> = 3 GeV/c</a:t>
            </a:r>
            <a:r>
              <a:rPr lang="en-GB" sz="1600" b="0" i="0" u="none" strike="noStrike" cap="none" dirty="0">
                <a:solidFill>
                  <a:schemeClr val="dk1"/>
                </a:solidFill>
                <a:latin typeface="Calibri"/>
                <a:ea typeface="Calibri"/>
                <a:cs typeface="Calibri"/>
                <a:sym typeface="Calibri"/>
              </a:rPr>
              <a:t>). It both </a:t>
            </a:r>
            <a:r>
              <a:rPr lang="en-GB" sz="1600" b="0" i="0" u="none" strike="noStrike" cap="none" dirty="0">
                <a:solidFill>
                  <a:srgbClr val="FF0000"/>
                </a:solidFill>
                <a:latin typeface="Calibri"/>
                <a:ea typeface="Calibri"/>
                <a:cs typeface="Calibri"/>
                <a:sym typeface="Calibri"/>
              </a:rPr>
              <a:t>improves the precision </a:t>
            </a:r>
            <a:r>
              <a:rPr lang="en-GB" sz="1600" b="0" i="0" u="none" strike="noStrike" cap="none" dirty="0">
                <a:solidFill>
                  <a:schemeClr val="dk1"/>
                </a:solidFill>
                <a:latin typeface="Calibri"/>
                <a:ea typeface="Calibri"/>
                <a:cs typeface="Calibri"/>
                <a:sym typeface="Calibri"/>
              </a:rPr>
              <a:t>of the measurement and </a:t>
            </a:r>
            <a:r>
              <a:rPr lang="en-GB" sz="1600" b="0" i="0" u="none" strike="noStrike" cap="none" dirty="0">
                <a:solidFill>
                  <a:srgbClr val="FF0000"/>
                </a:solidFill>
                <a:latin typeface="Calibri"/>
                <a:ea typeface="Calibri"/>
                <a:cs typeface="Calibri"/>
                <a:sym typeface="Calibri"/>
              </a:rPr>
              <a:t>validates the other methods </a:t>
            </a:r>
            <a:r>
              <a:rPr lang="en-GB" sz="1600" b="0" i="0" u="none" strike="noStrike" cap="none" dirty="0">
                <a:solidFill>
                  <a:schemeClr val="dk1"/>
                </a:solidFill>
                <a:latin typeface="Calibri"/>
                <a:ea typeface="Calibri"/>
                <a:cs typeface="Calibri"/>
                <a:sym typeface="Calibri"/>
              </a:rPr>
              <a:t>in the region where they have the worst PID separation.</a:t>
            </a:r>
            <a:endParaRPr dirty="0"/>
          </a:p>
        </p:txBody>
      </p:sp>
      <p:sp>
        <p:nvSpPr>
          <p:cNvPr id="1378" name="Google Shape;1378;p101"/>
          <p:cNvSpPr txBox="1"/>
          <p:nvPr/>
        </p:nvSpPr>
        <p:spPr>
          <a:xfrm>
            <a:off x="228600" y="4648200"/>
            <a:ext cx="3733800" cy="8310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2400" b="0" i="0" u="none" strike="noStrike" cap="none">
                <a:solidFill>
                  <a:srgbClr val="FF0000"/>
                </a:solidFill>
                <a:latin typeface="Calibri"/>
                <a:ea typeface="Calibri"/>
                <a:cs typeface="Calibri"/>
                <a:sym typeface="Calibri"/>
              </a:rPr>
              <a:t>HMPID separation power in </a:t>
            </a:r>
            <a:r>
              <a:rPr lang="en-GB" sz="2400" b="0" i="0" u="none" strike="noStrike" cap="none">
                <a:solidFill>
                  <a:srgbClr val="FF0000"/>
                </a:solidFill>
                <a:latin typeface="Noto Sans Symbols"/>
                <a:ea typeface="Noto Sans Symbols"/>
                <a:cs typeface="Noto Sans Symbols"/>
                <a:sym typeface="Noto Sans Symbols"/>
              </a:rPr>
              <a:t>σ</a:t>
            </a:r>
            <a:r>
              <a:rPr lang="en-GB" sz="2400" b="0" i="0" u="none" strike="noStrike" cap="none">
                <a:solidFill>
                  <a:srgbClr val="FF0000"/>
                </a:solidFill>
                <a:latin typeface="Calibri"/>
                <a:ea typeface="Calibri"/>
                <a:cs typeface="Calibri"/>
                <a:sym typeface="Calibri"/>
              </a:rPr>
              <a:t> unit as a function of </a:t>
            </a:r>
            <a:r>
              <a:rPr lang="en-GB" sz="2400" b="0" i="1" u="none" strike="noStrike" cap="none">
                <a:solidFill>
                  <a:srgbClr val="FF0000"/>
                </a:solidFill>
                <a:latin typeface="Calibri"/>
                <a:ea typeface="Calibri"/>
                <a:cs typeface="Calibri"/>
                <a:sym typeface="Calibri"/>
              </a:rPr>
              <a:t>p</a:t>
            </a:r>
            <a:r>
              <a:rPr lang="en-GB" sz="2400" b="0" i="0" u="none" strike="noStrike" cap="none" baseline="-25000">
                <a:solidFill>
                  <a:srgbClr val="FF0000"/>
                </a:solidFill>
                <a:latin typeface="Calibri"/>
                <a:ea typeface="Calibri"/>
                <a:cs typeface="Calibri"/>
                <a:sym typeface="Calibri"/>
              </a:rPr>
              <a:t>T</a:t>
            </a:r>
            <a:endParaRPr sz="2400" b="0" i="0" u="none" strike="noStrike" cap="none" baseline="-25000">
              <a:solidFill>
                <a:srgbClr val="FF0000"/>
              </a:solidFill>
              <a:latin typeface="Calibri"/>
              <a:ea typeface="Calibri"/>
              <a:cs typeface="Calibri"/>
              <a:sym typeface="Calibri"/>
            </a:endParaRPr>
          </a:p>
        </p:txBody>
      </p:sp>
      <p:cxnSp>
        <p:nvCxnSpPr>
          <p:cNvPr id="1379" name="Google Shape;1379;p101"/>
          <p:cNvCxnSpPr/>
          <p:nvPr/>
        </p:nvCxnSpPr>
        <p:spPr>
          <a:xfrm>
            <a:off x="3657600" y="5029200"/>
            <a:ext cx="1219200" cy="0"/>
          </a:xfrm>
          <a:prstGeom prst="straightConnector1">
            <a:avLst/>
          </a:prstGeom>
          <a:noFill/>
          <a:ln w="38100" cap="flat" cmpd="sng">
            <a:solidFill>
              <a:srgbClr val="FF0000"/>
            </a:solidFill>
            <a:prstDash val="solid"/>
            <a:round/>
            <a:headEnd type="none" w="med" len="med"/>
            <a:tailEnd type="stealth" w="med" len="med"/>
          </a:ln>
          <a:effectLst>
            <a:outerShdw blurRad="40000" dist="20000" dir="5400000" rotWithShape="0">
              <a:srgbClr val="808080">
                <a:alpha val="37650"/>
              </a:srgbClr>
            </a:outerShdw>
          </a:effectLst>
        </p:spPr>
      </p:cxnSp>
      <p:pic>
        <p:nvPicPr>
          <p:cNvPr id="1380" name="Google Shape;1380;p101"/>
          <p:cNvPicPr preferRelativeResize="0"/>
          <p:nvPr/>
        </p:nvPicPr>
        <p:blipFill rotWithShape="1">
          <a:blip r:embed="rId4">
            <a:alphaModFix/>
          </a:blip>
          <a:srcRect/>
          <a:stretch/>
        </p:blipFill>
        <p:spPr>
          <a:xfrm>
            <a:off x="8135938" y="0"/>
            <a:ext cx="954087" cy="838200"/>
          </a:xfrm>
          <a:prstGeom prst="rect">
            <a:avLst/>
          </a:prstGeom>
          <a:noFill/>
          <a:ln>
            <a:noFill/>
          </a:ln>
        </p:spPr>
      </p:pic>
      <p:cxnSp>
        <p:nvCxnSpPr>
          <p:cNvPr id="1381" name="Google Shape;1381;p101"/>
          <p:cNvCxnSpPr/>
          <p:nvPr/>
        </p:nvCxnSpPr>
        <p:spPr>
          <a:xfrm>
            <a:off x="426864" y="768009"/>
            <a:ext cx="7848600" cy="0"/>
          </a:xfrm>
          <a:prstGeom prst="straightConnector1">
            <a:avLst/>
          </a:prstGeom>
          <a:noFill/>
          <a:ln w="44450" cap="flat" cmpd="sng">
            <a:solidFill>
              <a:srgbClr val="FF0000"/>
            </a:solidFill>
            <a:prstDash val="solid"/>
            <a:round/>
            <a:headEnd type="none" w="sm" len="sm"/>
            <a:tailEnd type="none" w="sm" len="sm"/>
          </a:ln>
        </p:spPr>
      </p:cxnSp>
      <p:sp>
        <p:nvSpPr>
          <p:cNvPr id="1382" name="Google Shape;1382;p101"/>
          <p:cNvSpPr txBox="1"/>
          <p:nvPr/>
        </p:nvSpPr>
        <p:spPr>
          <a:xfrm>
            <a:off x="0" y="0"/>
            <a:ext cx="9144000" cy="8310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3200"/>
              <a:buFont typeface="Arial"/>
              <a:buNone/>
            </a:pPr>
            <a:r>
              <a:rPr lang="en-GB" sz="2500">
                <a:solidFill>
                  <a:srgbClr val="FF0000"/>
                </a:solidFill>
                <a:latin typeface="Calibri"/>
                <a:ea typeface="Calibri"/>
                <a:cs typeface="Calibri"/>
                <a:sym typeface="Calibri"/>
              </a:rPr>
              <a:t>Current PID algorithm in the HMPID</a:t>
            </a:r>
            <a:endParaRPr sz="700">
              <a:solidFill>
                <a:schemeClr val="dk1"/>
              </a:solidFill>
            </a:endParaRPr>
          </a:p>
          <a:p>
            <a:pPr marL="0" marR="0" lvl="0" indent="0" algn="ctr" rtl="0">
              <a:spcBef>
                <a:spcPts val="0"/>
              </a:spcBef>
              <a:spcAft>
                <a:spcPts val="0"/>
              </a:spcAft>
              <a:buNone/>
            </a:pPr>
            <a:r>
              <a:rPr lang="en-GB" sz="2300">
                <a:solidFill>
                  <a:schemeClr val="dk1"/>
                </a:solidFill>
                <a:latin typeface="Calibri"/>
                <a:ea typeface="Calibri"/>
                <a:cs typeface="Calibri"/>
                <a:sym typeface="Calibri"/>
              </a:rPr>
              <a:t>ALICE charged hadrons yields evaluation strategy </a:t>
            </a:r>
            <a:r>
              <a:rPr lang="en-GB" sz="2300" b="0" i="0" u="none" strike="noStrike" cap="none">
                <a:solidFill>
                  <a:schemeClr val="dk1"/>
                </a:solidFill>
                <a:latin typeface="Calibri"/>
                <a:ea typeface="Calibri"/>
                <a:cs typeface="Calibri"/>
                <a:sym typeface="Calibri"/>
              </a:rPr>
              <a:t> </a:t>
            </a:r>
            <a:endParaRPr sz="500">
              <a:solidFill>
                <a:schemeClr val="dk1"/>
              </a:solidFill>
            </a:endParaRPr>
          </a:p>
        </p:txBody>
      </p:sp>
    </p:spTree>
    <p:extLst>
      <p:ext uri="{BB962C8B-B14F-4D97-AF65-F5344CB8AC3E}">
        <p14:creationId xmlns:p14="http://schemas.microsoft.com/office/powerpoint/2010/main" val="5048372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7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7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7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77">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7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37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3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451"/>
        <p:cNvGrpSpPr/>
        <p:nvPr/>
      </p:nvGrpSpPr>
      <p:grpSpPr>
        <a:xfrm>
          <a:off x="0" y="0"/>
          <a:ext cx="0" cy="0"/>
          <a:chOff x="0" y="0"/>
          <a:chExt cx="0" cy="0"/>
        </a:xfrm>
      </p:grpSpPr>
      <p:pic>
        <p:nvPicPr>
          <p:cNvPr id="452" name="Google Shape;452;p51"/>
          <p:cNvPicPr preferRelativeResize="0"/>
          <p:nvPr/>
        </p:nvPicPr>
        <p:blipFill rotWithShape="1">
          <a:blip r:embed="rId3">
            <a:alphaModFix/>
          </a:blip>
          <a:srcRect/>
          <a:stretch/>
        </p:blipFill>
        <p:spPr>
          <a:xfrm>
            <a:off x="4094163" y="2011296"/>
            <a:ext cx="5049839" cy="4446586"/>
          </a:xfrm>
          <a:prstGeom prst="rect">
            <a:avLst/>
          </a:prstGeom>
          <a:noFill/>
          <a:ln>
            <a:noFill/>
          </a:ln>
        </p:spPr>
      </p:pic>
      <p:sp>
        <p:nvSpPr>
          <p:cNvPr id="453" name="Google Shape;453;p51"/>
          <p:cNvSpPr/>
          <p:nvPr/>
        </p:nvSpPr>
        <p:spPr>
          <a:xfrm>
            <a:off x="139700" y="2035896"/>
            <a:ext cx="4051200" cy="936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rgbClr val="FF0000"/>
              </a:buClr>
              <a:buSzPts val="1700"/>
              <a:buFont typeface="Arial"/>
              <a:buNone/>
            </a:pPr>
            <a:r>
              <a:rPr lang="en-GB" sz="1700">
                <a:solidFill>
                  <a:srgbClr val="FF0000"/>
                </a:solidFill>
                <a:latin typeface="Calibri"/>
                <a:ea typeface="Calibri"/>
                <a:cs typeface="Calibri"/>
                <a:sym typeface="Calibri"/>
              </a:rPr>
              <a:t>RADIATOR</a:t>
            </a:r>
            <a:endParaRPr>
              <a:solidFill>
                <a:schemeClr val="dk1"/>
              </a:solidFill>
            </a:endParaRPr>
          </a:p>
          <a:p>
            <a:pPr marL="0" lvl="0" indent="0" algn="l" rtl="0">
              <a:spcBef>
                <a:spcPts val="0"/>
              </a:spcBef>
              <a:spcAft>
                <a:spcPts val="0"/>
              </a:spcAft>
              <a:buClr>
                <a:schemeClr val="dk1"/>
              </a:buClr>
              <a:buSzPts val="1700"/>
              <a:buFont typeface="Arial"/>
              <a:buNone/>
            </a:pPr>
            <a:r>
              <a:rPr lang="en-GB" sz="1700">
                <a:solidFill>
                  <a:schemeClr val="dk1"/>
                </a:solidFill>
                <a:latin typeface="Calibri"/>
                <a:ea typeface="Calibri"/>
                <a:cs typeface="Calibri"/>
                <a:sym typeface="Calibri"/>
              </a:rPr>
              <a:t>15 mm liquid C</a:t>
            </a:r>
            <a:r>
              <a:rPr lang="en-GB" sz="1700" baseline="-25000">
                <a:solidFill>
                  <a:schemeClr val="dk1"/>
                </a:solidFill>
                <a:latin typeface="Calibri"/>
                <a:ea typeface="Calibri"/>
                <a:cs typeface="Calibri"/>
                <a:sym typeface="Calibri"/>
              </a:rPr>
              <a:t>6</a:t>
            </a:r>
            <a:r>
              <a:rPr lang="en-GB" sz="1700">
                <a:solidFill>
                  <a:schemeClr val="dk1"/>
                </a:solidFill>
                <a:latin typeface="Calibri"/>
                <a:ea typeface="Calibri"/>
                <a:cs typeface="Calibri"/>
                <a:sym typeface="Calibri"/>
              </a:rPr>
              <a:t>F</a:t>
            </a:r>
            <a:r>
              <a:rPr lang="en-GB" sz="1700" baseline="-25000">
                <a:solidFill>
                  <a:schemeClr val="dk1"/>
                </a:solidFill>
                <a:latin typeface="Calibri"/>
                <a:ea typeface="Calibri"/>
                <a:cs typeface="Calibri"/>
                <a:sym typeface="Calibri"/>
              </a:rPr>
              <a:t>14</a:t>
            </a:r>
            <a:r>
              <a:rPr lang="en-GB" sz="1700">
                <a:solidFill>
                  <a:schemeClr val="dk1"/>
                </a:solidFill>
                <a:latin typeface="Calibri"/>
                <a:ea typeface="Calibri"/>
                <a:cs typeface="Calibri"/>
                <a:sym typeface="Calibri"/>
              </a:rPr>
              <a:t>,                                             n ~ 1.2989 @ 175nm, </a:t>
            </a:r>
            <a:r>
              <a:rPr lang="en-GB" sz="1700">
                <a:solidFill>
                  <a:schemeClr val="dk1"/>
                </a:solidFill>
                <a:latin typeface="Noto Sans Symbols"/>
                <a:ea typeface="Noto Sans Symbols"/>
                <a:cs typeface="Noto Sans Symbols"/>
                <a:sym typeface="Noto Sans Symbols"/>
              </a:rPr>
              <a:t>β</a:t>
            </a:r>
            <a:r>
              <a:rPr lang="en-GB" sz="1700" baseline="-25000">
                <a:solidFill>
                  <a:schemeClr val="dk1"/>
                </a:solidFill>
                <a:latin typeface="Calibri"/>
                <a:ea typeface="Calibri"/>
                <a:cs typeface="Calibri"/>
                <a:sym typeface="Calibri"/>
              </a:rPr>
              <a:t>th</a:t>
            </a:r>
            <a:r>
              <a:rPr lang="en-GB" sz="1700">
                <a:solidFill>
                  <a:schemeClr val="dk1"/>
                </a:solidFill>
                <a:latin typeface="Calibri"/>
                <a:ea typeface="Calibri"/>
                <a:cs typeface="Calibri"/>
                <a:sym typeface="Calibri"/>
              </a:rPr>
              <a:t> = 0.77</a:t>
            </a:r>
            <a:endParaRPr/>
          </a:p>
        </p:txBody>
      </p:sp>
      <p:sp>
        <p:nvSpPr>
          <p:cNvPr id="454" name="Google Shape;454;p51"/>
          <p:cNvSpPr/>
          <p:nvPr/>
        </p:nvSpPr>
        <p:spPr>
          <a:xfrm>
            <a:off x="-1500" y="762646"/>
            <a:ext cx="9144000" cy="823800"/>
          </a:xfrm>
          <a:prstGeom prst="rect">
            <a:avLst/>
          </a:prstGeom>
          <a:noFill/>
          <a:ln>
            <a:noFill/>
          </a:ln>
        </p:spPr>
        <p:txBody>
          <a:bodyPr spcFirstLastPara="1" wrap="square" lIns="91425" tIns="45700" rIns="91425" bIns="45700" anchor="t" anchorCtr="0">
            <a:noAutofit/>
          </a:bodyPr>
          <a:lstStyle/>
          <a:p>
            <a:pPr marL="0" marR="0" lvl="0" indent="-107950" algn="just" rtl="0">
              <a:spcBef>
                <a:spcPts val="0"/>
              </a:spcBef>
              <a:spcAft>
                <a:spcPts val="0"/>
              </a:spcAft>
              <a:buClr>
                <a:schemeClr val="dk1"/>
              </a:buClr>
              <a:buSzPts val="1700"/>
              <a:buFont typeface="Calibri"/>
              <a:buChar char="•"/>
            </a:pPr>
            <a:r>
              <a:rPr lang="en-GB" sz="1700" b="0" i="0" u="none" strike="noStrike" cap="none">
                <a:solidFill>
                  <a:schemeClr val="dk1"/>
                </a:solidFill>
                <a:latin typeface="Calibri"/>
                <a:ea typeface="Calibri"/>
                <a:cs typeface="Calibri"/>
                <a:sym typeface="Calibri"/>
              </a:rPr>
              <a:t>ALICE-HMPID (</a:t>
            </a:r>
            <a:r>
              <a:rPr lang="en-GB" sz="1700" b="1" i="0" u="none" strike="noStrike" cap="none">
                <a:solidFill>
                  <a:schemeClr val="dk1"/>
                </a:solidFill>
                <a:latin typeface="Calibri"/>
                <a:ea typeface="Calibri"/>
                <a:cs typeface="Calibri"/>
                <a:sym typeface="Calibri"/>
              </a:rPr>
              <a:t>H</a:t>
            </a:r>
            <a:r>
              <a:rPr lang="en-GB" sz="1700" b="0" i="0" u="none" strike="noStrike" cap="none">
                <a:solidFill>
                  <a:schemeClr val="dk1"/>
                </a:solidFill>
                <a:latin typeface="Calibri"/>
                <a:ea typeface="Calibri"/>
                <a:cs typeface="Calibri"/>
                <a:sym typeface="Calibri"/>
              </a:rPr>
              <a:t>igh </a:t>
            </a:r>
            <a:r>
              <a:rPr lang="en-GB" sz="1700" b="1" i="0" u="none" strike="noStrike" cap="none">
                <a:solidFill>
                  <a:schemeClr val="dk1"/>
                </a:solidFill>
                <a:latin typeface="Calibri"/>
                <a:ea typeface="Calibri"/>
                <a:cs typeface="Calibri"/>
                <a:sym typeface="Calibri"/>
              </a:rPr>
              <a:t>M</a:t>
            </a:r>
            <a:r>
              <a:rPr lang="en-GB" sz="1700" b="0" i="0" u="none" strike="noStrike" cap="none">
                <a:solidFill>
                  <a:schemeClr val="dk1"/>
                </a:solidFill>
                <a:latin typeface="Calibri"/>
                <a:ea typeface="Calibri"/>
                <a:cs typeface="Calibri"/>
                <a:sym typeface="Calibri"/>
              </a:rPr>
              <a:t>omentum </a:t>
            </a:r>
            <a:r>
              <a:rPr lang="en-GB" sz="1700" b="1" i="0" u="none" strike="noStrike" cap="none">
                <a:solidFill>
                  <a:schemeClr val="dk1"/>
                </a:solidFill>
                <a:latin typeface="Calibri"/>
                <a:ea typeface="Calibri"/>
                <a:cs typeface="Calibri"/>
                <a:sym typeface="Calibri"/>
              </a:rPr>
              <a:t>P</a:t>
            </a:r>
            <a:r>
              <a:rPr lang="en-GB" sz="1700" b="0" i="0" u="none" strike="noStrike" cap="none">
                <a:solidFill>
                  <a:schemeClr val="dk1"/>
                </a:solidFill>
                <a:latin typeface="Calibri"/>
                <a:ea typeface="Calibri"/>
                <a:cs typeface="Calibri"/>
                <a:sym typeface="Calibri"/>
              </a:rPr>
              <a:t>article </a:t>
            </a:r>
            <a:r>
              <a:rPr lang="en-GB" sz="1700" b="1" i="0" u="none" strike="noStrike" cap="none">
                <a:solidFill>
                  <a:schemeClr val="dk1"/>
                </a:solidFill>
                <a:latin typeface="Calibri"/>
                <a:ea typeface="Calibri"/>
                <a:cs typeface="Calibri"/>
                <a:sym typeface="Calibri"/>
              </a:rPr>
              <a:t>I</a:t>
            </a:r>
            <a:r>
              <a:rPr lang="en-GB" sz="1700" b="0" i="0" u="none" strike="noStrike" cap="none">
                <a:solidFill>
                  <a:schemeClr val="dk1"/>
                </a:solidFill>
                <a:latin typeface="Calibri"/>
                <a:ea typeface="Calibri"/>
                <a:cs typeface="Calibri"/>
                <a:sym typeface="Calibri"/>
              </a:rPr>
              <a:t>dentification </a:t>
            </a:r>
            <a:r>
              <a:rPr lang="en-GB" sz="1700" b="1" i="0" u="none" strike="noStrike" cap="none">
                <a:solidFill>
                  <a:schemeClr val="dk1"/>
                </a:solidFill>
                <a:latin typeface="Calibri"/>
                <a:ea typeface="Calibri"/>
                <a:cs typeface="Calibri"/>
                <a:sym typeface="Calibri"/>
              </a:rPr>
              <a:t>D</a:t>
            </a:r>
            <a:r>
              <a:rPr lang="en-GB" sz="1700" b="0" i="0" u="none" strike="noStrike" cap="none">
                <a:solidFill>
                  <a:schemeClr val="dk1"/>
                </a:solidFill>
                <a:latin typeface="Calibri"/>
                <a:ea typeface="Calibri"/>
                <a:cs typeface="Calibri"/>
                <a:sym typeface="Calibri"/>
              </a:rPr>
              <a:t>etector) performs charged particle track-by-track identification by means of the measurement of the emission </a:t>
            </a:r>
            <a:r>
              <a:rPr lang="en-GB" sz="1700" b="0" i="0" u="none" strike="noStrike" cap="none">
                <a:solidFill>
                  <a:schemeClr val="dk2"/>
                </a:solidFill>
                <a:latin typeface="Calibri"/>
                <a:ea typeface="Calibri"/>
                <a:cs typeface="Calibri"/>
                <a:sym typeface="Calibri"/>
              </a:rPr>
              <a:t>angle of </a:t>
            </a:r>
            <a:r>
              <a:rPr lang="en-GB" sz="1700" b="0" i="0" u="none" strike="noStrike" cap="none">
                <a:solidFill>
                  <a:srgbClr val="FF0000"/>
                </a:solidFill>
                <a:latin typeface="Calibri"/>
                <a:ea typeface="Calibri"/>
                <a:cs typeface="Calibri"/>
                <a:sym typeface="Calibri"/>
              </a:rPr>
              <a:t>Cherenkov radiation </a:t>
            </a:r>
            <a:r>
              <a:rPr lang="en-GB" sz="1700" b="0" i="0" u="none" strike="noStrike" cap="none">
                <a:solidFill>
                  <a:schemeClr val="dk1"/>
                </a:solidFill>
                <a:latin typeface="Calibri"/>
                <a:ea typeface="Calibri"/>
                <a:cs typeface="Calibri"/>
                <a:sym typeface="Calibri"/>
              </a:rPr>
              <a:t>and of the momentum information provided by the tracking devices.</a:t>
            </a:r>
            <a:endParaRPr/>
          </a:p>
        </p:txBody>
      </p:sp>
      <p:sp>
        <p:nvSpPr>
          <p:cNvPr id="455" name="Google Shape;455;p51"/>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GB"/>
              <a:t>6</a:t>
            </a:fld>
            <a:endParaRPr/>
          </a:p>
        </p:txBody>
      </p:sp>
      <p:cxnSp>
        <p:nvCxnSpPr>
          <p:cNvPr id="456" name="Google Shape;456;p51"/>
          <p:cNvCxnSpPr/>
          <p:nvPr/>
        </p:nvCxnSpPr>
        <p:spPr>
          <a:xfrm>
            <a:off x="457200" y="609600"/>
            <a:ext cx="7848600" cy="0"/>
          </a:xfrm>
          <a:prstGeom prst="straightConnector1">
            <a:avLst/>
          </a:prstGeom>
          <a:noFill/>
          <a:ln w="44450" cap="flat" cmpd="sng">
            <a:solidFill>
              <a:srgbClr val="FF0000"/>
            </a:solidFill>
            <a:prstDash val="solid"/>
            <a:round/>
            <a:headEnd type="none" w="sm" len="sm"/>
            <a:tailEnd type="none" w="sm" len="sm"/>
          </a:ln>
        </p:spPr>
      </p:cxnSp>
      <p:pic>
        <p:nvPicPr>
          <p:cNvPr id="457" name="Google Shape;457;p51"/>
          <p:cNvPicPr preferRelativeResize="0"/>
          <p:nvPr/>
        </p:nvPicPr>
        <p:blipFill rotWithShape="1">
          <a:blip r:embed="rId4">
            <a:alphaModFix/>
          </a:blip>
          <a:srcRect/>
          <a:stretch/>
        </p:blipFill>
        <p:spPr>
          <a:xfrm>
            <a:off x="8153400" y="0"/>
            <a:ext cx="936625" cy="823913"/>
          </a:xfrm>
          <a:prstGeom prst="rect">
            <a:avLst/>
          </a:prstGeom>
          <a:noFill/>
          <a:ln>
            <a:noFill/>
          </a:ln>
        </p:spPr>
      </p:pic>
      <p:sp>
        <p:nvSpPr>
          <p:cNvPr id="458" name="Google Shape;458;p51"/>
          <p:cNvSpPr txBox="1"/>
          <p:nvPr/>
        </p:nvSpPr>
        <p:spPr>
          <a:xfrm>
            <a:off x="0" y="0"/>
            <a:ext cx="9144000" cy="5850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3200" b="0" i="0" u="none" strike="noStrike" cap="none" dirty="0">
                <a:solidFill>
                  <a:srgbClr val="FF0000"/>
                </a:solidFill>
                <a:latin typeface="Calibri"/>
                <a:ea typeface="Calibri"/>
                <a:cs typeface="Calibri"/>
                <a:sym typeface="Calibri"/>
              </a:rPr>
              <a:t>HMPID description</a:t>
            </a:r>
            <a:endParaRPr dirty="0"/>
          </a:p>
        </p:txBody>
      </p:sp>
      <p:sp>
        <p:nvSpPr>
          <p:cNvPr id="459" name="Google Shape;459;p51"/>
          <p:cNvSpPr txBox="1"/>
          <p:nvPr/>
        </p:nvSpPr>
        <p:spPr>
          <a:xfrm>
            <a:off x="139700" y="3087775"/>
            <a:ext cx="3000000" cy="2016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700">
                <a:solidFill>
                  <a:srgbClr val="FF0000"/>
                </a:solidFill>
                <a:latin typeface="Calibri"/>
                <a:ea typeface="Calibri"/>
                <a:cs typeface="Calibri"/>
                <a:sym typeface="Calibri"/>
              </a:rPr>
              <a:t>PHOTON CONVERTER</a:t>
            </a:r>
            <a:endParaRPr>
              <a:solidFill>
                <a:schemeClr val="dk1"/>
              </a:solidFill>
            </a:endParaRPr>
          </a:p>
          <a:p>
            <a:pPr marL="0" lvl="0" indent="0" algn="l" rtl="0">
              <a:spcBef>
                <a:spcPts val="0"/>
              </a:spcBef>
              <a:spcAft>
                <a:spcPts val="0"/>
              </a:spcAft>
              <a:buNone/>
            </a:pPr>
            <a:r>
              <a:rPr lang="en-GB" sz="1700">
                <a:solidFill>
                  <a:schemeClr val="dk1"/>
                </a:solidFill>
                <a:latin typeface="Calibri"/>
                <a:ea typeface="Calibri"/>
                <a:cs typeface="Calibri"/>
                <a:sym typeface="Calibri"/>
              </a:rPr>
              <a:t>Reflective layer of CsI                                       QE ~ 25% @ 175 nm.                                    The largest scale (</a:t>
            </a:r>
            <a:r>
              <a:rPr lang="en-GB" sz="1700">
                <a:solidFill>
                  <a:srgbClr val="FF0000"/>
                </a:solidFill>
                <a:latin typeface="Calibri"/>
                <a:ea typeface="Calibri"/>
                <a:cs typeface="Calibri"/>
                <a:sym typeface="Calibri"/>
              </a:rPr>
              <a:t>11 m</a:t>
            </a:r>
            <a:r>
              <a:rPr lang="en-GB" sz="1700" baseline="30000">
                <a:solidFill>
                  <a:srgbClr val="FF0000"/>
                </a:solidFill>
                <a:latin typeface="Calibri"/>
                <a:ea typeface="Calibri"/>
                <a:cs typeface="Calibri"/>
                <a:sym typeface="Calibri"/>
              </a:rPr>
              <a:t>2</a:t>
            </a:r>
            <a:r>
              <a:rPr lang="en-GB" sz="1700">
                <a:solidFill>
                  <a:schemeClr val="dk1"/>
                </a:solidFill>
                <a:latin typeface="Calibri"/>
                <a:ea typeface="Calibri"/>
                <a:cs typeface="Calibri"/>
                <a:sym typeface="Calibri"/>
              </a:rPr>
              <a:t>) application of CsI photo-cathodes in HEP</a:t>
            </a:r>
            <a:endParaRPr>
              <a:solidFill>
                <a:schemeClr val="dk1"/>
              </a:solidFill>
            </a:endParaRPr>
          </a:p>
          <a:p>
            <a:pPr marL="0" lvl="0" indent="0" algn="l" rtl="0">
              <a:spcBef>
                <a:spcPts val="0"/>
              </a:spcBef>
              <a:spcAft>
                <a:spcPts val="0"/>
              </a:spcAft>
              <a:buNone/>
            </a:pPr>
            <a:r>
              <a:rPr lang="en-GB" sz="1700">
                <a:solidFill>
                  <a:srgbClr val="FF0000"/>
                </a:solidFill>
                <a:latin typeface="Calibri"/>
                <a:ea typeface="Calibri"/>
                <a:cs typeface="Calibri"/>
                <a:sym typeface="Calibri"/>
              </a:rPr>
              <a:t>≈ 5 % of TPC acceptance</a:t>
            </a:r>
            <a:endParaRPr/>
          </a:p>
        </p:txBody>
      </p:sp>
      <p:sp>
        <p:nvSpPr>
          <p:cNvPr id="460" name="Google Shape;460;p51"/>
          <p:cNvSpPr txBox="1"/>
          <p:nvPr/>
        </p:nvSpPr>
        <p:spPr>
          <a:xfrm>
            <a:off x="139700" y="5104075"/>
            <a:ext cx="3000000" cy="1602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700">
                <a:solidFill>
                  <a:srgbClr val="FF0000"/>
                </a:solidFill>
                <a:latin typeface="Calibri"/>
                <a:ea typeface="Calibri"/>
                <a:cs typeface="Calibri"/>
                <a:sym typeface="Calibri"/>
              </a:rPr>
              <a:t>PHOTOEL. DETECTOR</a:t>
            </a:r>
            <a:endParaRPr>
              <a:solidFill>
                <a:schemeClr val="dk1"/>
              </a:solidFill>
            </a:endParaRPr>
          </a:p>
          <a:p>
            <a:pPr marL="0" lvl="0" indent="0" algn="l" rtl="0">
              <a:spcBef>
                <a:spcPts val="0"/>
              </a:spcBef>
              <a:spcAft>
                <a:spcPts val="0"/>
              </a:spcAft>
              <a:buNone/>
            </a:pPr>
            <a:r>
              <a:rPr lang="en-GB" sz="1700">
                <a:solidFill>
                  <a:schemeClr val="dk1"/>
                </a:solidFill>
                <a:latin typeface="Calibri"/>
                <a:ea typeface="Calibri"/>
                <a:cs typeface="Calibri"/>
                <a:sym typeface="Calibri"/>
              </a:rPr>
              <a:t>- MWPC with CH</a:t>
            </a:r>
            <a:r>
              <a:rPr lang="en-GB" sz="1700" baseline="-25000">
                <a:solidFill>
                  <a:schemeClr val="dk1"/>
                </a:solidFill>
                <a:latin typeface="Calibri"/>
                <a:ea typeface="Calibri"/>
                <a:cs typeface="Calibri"/>
                <a:sym typeface="Calibri"/>
              </a:rPr>
              <a:t>4</a:t>
            </a:r>
            <a:r>
              <a:rPr lang="en-GB" sz="1700">
                <a:solidFill>
                  <a:schemeClr val="dk1"/>
                </a:solidFill>
                <a:latin typeface="Calibri"/>
                <a:ea typeface="Calibri"/>
                <a:cs typeface="Calibri"/>
                <a:sym typeface="Calibri"/>
              </a:rPr>
              <a:t> at atmospheric   pressure (4 mm gap) </a:t>
            </a:r>
            <a:r>
              <a:rPr lang="en-GB" sz="1700">
                <a:solidFill>
                  <a:srgbClr val="FF0000"/>
                </a:solidFill>
                <a:latin typeface="Calibri"/>
                <a:ea typeface="Calibri"/>
                <a:cs typeface="Calibri"/>
                <a:sym typeface="Calibri"/>
              </a:rPr>
              <a:t>HV = 2050 V</a:t>
            </a:r>
            <a:r>
              <a:rPr lang="en-GB" sz="1700">
                <a:solidFill>
                  <a:srgbClr val="558ED5"/>
                </a:solidFill>
                <a:latin typeface="Calibri"/>
                <a:ea typeface="Calibri"/>
                <a:cs typeface="Calibri"/>
                <a:sym typeface="Calibri"/>
              </a:rPr>
              <a:t>.</a:t>
            </a:r>
            <a:endParaRPr>
              <a:solidFill>
                <a:schemeClr val="dk1"/>
              </a:solidFill>
            </a:endParaRPr>
          </a:p>
          <a:p>
            <a:pPr marL="0" lvl="0" indent="0" algn="l" rtl="0">
              <a:spcBef>
                <a:spcPts val="850"/>
              </a:spcBef>
              <a:spcAft>
                <a:spcPts val="0"/>
              </a:spcAft>
              <a:buNone/>
            </a:pPr>
            <a:r>
              <a:rPr lang="en-GB" sz="1700">
                <a:solidFill>
                  <a:schemeClr val="dk1"/>
                </a:solidFill>
                <a:latin typeface="Calibri"/>
                <a:ea typeface="Calibri"/>
                <a:cs typeface="Calibri"/>
                <a:sym typeface="Calibri"/>
              </a:rPr>
              <a:t>- Analogue pad readout </a:t>
            </a:r>
            <a:endParaRPr/>
          </a:p>
        </p:txBody>
      </p:sp>
      <p:sp>
        <p:nvSpPr>
          <p:cNvPr id="461" name="Google Shape;461;p51"/>
          <p:cNvSpPr txBox="1"/>
          <p:nvPr/>
        </p:nvSpPr>
        <p:spPr>
          <a:xfrm>
            <a:off x="7550" y="1664250"/>
            <a:ext cx="7463100" cy="446400"/>
          </a:xfrm>
          <a:prstGeom prst="rect">
            <a:avLst/>
          </a:prstGeom>
          <a:noFill/>
          <a:ln>
            <a:noFill/>
          </a:ln>
        </p:spPr>
        <p:txBody>
          <a:bodyPr spcFirstLastPara="1" wrap="square" lIns="91425" tIns="91425" rIns="91425" bIns="91425" anchor="t" anchorCtr="0">
            <a:spAutoFit/>
          </a:bodyPr>
          <a:lstStyle/>
          <a:p>
            <a:pPr marL="0" lvl="0" indent="-107950" algn="just" rtl="0">
              <a:spcBef>
                <a:spcPts val="850"/>
              </a:spcBef>
              <a:spcAft>
                <a:spcPts val="0"/>
              </a:spcAft>
              <a:buClr>
                <a:schemeClr val="dk1"/>
              </a:buClr>
              <a:buSzPts val="1700"/>
              <a:buFont typeface="Calibri"/>
              <a:buChar char="•"/>
            </a:pPr>
            <a:r>
              <a:rPr lang="en-GB" sz="1700">
                <a:solidFill>
                  <a:schemeClr val="dk1"/>
                </a:solidFill>
                <a:latin typeface="Calibri"/>
                <a:ea typeface="Calibri"/>
                <a:cs typeface="Calibri"/>
                <a:sym typeface="Calibri"/>
              </a:rPr>
              <a:t> It consists of </a:t>
            </a:r>
            <a:r>
              <a:rPr lang="en-GB" sz="1700">
                <a:solidFill>
                  <a:srgbClr val="FF0000"/>
                </a:solidFill>
                <a:latin typeface="Calibri"/>
                <a:ea typeface="Calibri"/>
                <a:cs typeface="Calibri"/>
                <a:sym typeface="Calibri"/>
              </a:rPr>
              <a:t>seven</a:t>
            </a:r>
            <a:r>
              <a:rPr lang="en-GB" sz="1700">
                <a:solidFill>
                  <a:schemeClr val="dk1"/>
                </a:solidFill>
                <a:latin typeface="Calibri"/>
                <a:ea typeface="Calibri"/>
                <a:cs typeface="Calibri"/>
                <a:sym typeface="Calibri"/>
              </a:rPr>
              <a:t> identical </a:t>
            </a:r>
            <a:r>
              <a:rPr lang="en-GB" sz="1700">
                <a:solidFill>
                  <a:srgbClr val="FF0000"/>
                </a:solidFill>
                <a:latin typeface="Calibri"/>
                <a:ea typeface="Calibri"/>
                <a:cs typeface="Calibri"/>
                <a:sym typeface="Calibri"/>
              </a:rPr>
              <a:t>proximity focusing </a:t>
            </a:r>
            <a:r>
              <a:rPr lang="en-GB" sz="1700">
                <a:solidFill>
                  <a:schemeClr val="dk1"/>
                </a:solidFill>
                <a:latin typeface="Calibri"/>
                <a:ea typeface="Calibri"/>
                <a:cs typeface="Calibri"/>
                <a:sym typeface="Calibri"/>
              </a:rPr>
              <a:t>RICH counters.</a:t>
            </a:r>
            <a:endParaRPr>
              <a:solidFill>
                <a:schemeClr val="dk1"/>
              </a:solidFill>
            </a:endParaRPr>
          </a:p>
        </p:txBody>
      </p:sp>
    </p:spTree>
    <p:extLst>
      <p:ext uri="{BB962C8B-B14F-4D97-AF65-F5344CB8AC3E}">
        <p14:creationId xmlns:p14="http://schemas.microsoft.com/office/powerpoint/2010/main" val="14418207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5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6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5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5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5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6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65"/>
        <p:cNvGrpSpPr/>
        <p:nvPr/>
      </p:nvGrpSpPr>
      <p:grpSpPr>
        <a:xfrm>
          <a:off x="0" y="0"/>
          <a:ext cx="0" cy="0"/>
          <a:chOff x="0" y="0"/>
          <a:chExt cx="0" cy="0"/>
        </a:xfrm>
      </p:grpSpPr>
      <p:grpSp>
        <p:nvGrpSpPr>
          <p:cNvPr id="3" name="Group 23">
            <a:extLst>
              <a:ext uri="{FF2B5EF4-FFF2-40B4-BE49-F238E27FC236}">
                <a16:creationId xmlns:a16="http://schemas.microsoft.com/office/drawing/2014/main" id="{A0291D3A-A3BE-BC80-63CE-88BA28D25066}"/>
              </a:ext>
            </a:extLst>
          </p:cNvPr>
          <p:cNvGrpSpPr>
            <a:grpSpLocks/>
          </p:cNvGrpSpPr>
          <p:nvPr/>
        </p:nvGrpSpPr>
        <p:grpSpPr bwMode="auto">
          <a:xfrm>
            <a:off x="5304550" y="1652050"/>
            <a:ext cx="3733800" cy="2590800"/>
            <a:chOff x="192" y="480"/>
            <a:chExt cx="2592" cy="1728"/>
          </a:xfrm>
        </p:grpSpPr>
        <p:sp>
          <p:nvSpPr>
            <p:cNvPr id="4" name="Rectangle 7">
              <a:extLst>
                <a:ext uri="{FF2B5EF4-FFF2-40B4-BE49-F238E27FC236}">
                  <a16:creationId xmlns:a16="http://schemas.microsoft.com/office/drawing/2014/main" id="{937F488F-51CF-F806-55EE-65C46CC6D2CC}"/>
                </a:ext>
              </a:extLst>
            </p:cNvPr>
            <p:cNvSpPr>
              <a:spLocks noChangeArrowheads="1"/>
            </p:cNvSpPr>
            <p:nvPr/>
          </p:nvSpPr>
          <p:spPr bwMode="auto">
            <a:xfrm>
              <a:off x="192" y="480"/>
              <a:ext cx="2592" cy="1728"/>
            </a:xfrm>
            <a:prstGeom prst="rect">
              <a:avLst/>
            </a:prstGeom>
            <a:solidFill>
              <a:schemeClr val="accent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endParaRPr lang="en-US" altLang="en-US" sz="1800">
                <a:latin typeface="Arial" panose="020B0604020202020204" pitchFamily="34" charset="0"/>
              </a:endParaRPr>
            </a:p>
          </p:txBody>
        </p:sp>
        <p:sp>
          <p:nvSpPr>
            <p:cNvPr id="5" name="Rectangle 17">
              <a:extLst>
                <a:ext uri="{FF2B5EF4-FFF2-40B4-BE49-F238E27FC236}">
                  <a16:creationId xmlns:a16="http://schemas.microsoft.com/office/drawing/2014/main" id="{578BDF03-B0A6-4E86-70DB-BFB9CB389D16}"/>
                </a:ext>
              </a:extLst>
            </p:cNvPr>
            <p:cNvSpPr>
              <a:spLocks noChangeArrowheads="1"/>
            </p:cNvSpPr>
            <p:nvPr/>
          </p:nvSpPr>
          <p:spPr bwMode="auto">
            <a:xfrm>
              <a:off x="192" y="480"/>
              <a:ext cx="1248" cy="576"/>
            </a:xfrm>
            <a:prstGeom prst="rect">
              <a:avLst/>
            </a:prstGeom>
            <a:solidFill>
              <a:schemeClr val="accent1"/>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endParaRPr lang="en-US" altLang="en-US" sz="1800">
                <a:latin typeface="Arial" panose="020B0604020202020204" pitchFamily="34" charset="0"/>
              </a:endParaRPr>
            </a:p>
          </p:txBody>
        </p:sp>
        <p:sp>
          <p:nvSpPr>
            <p:cNvPr id="6" name="Rectangle 18">
              <a:extLst>
                <a:ext uri="{FF2B5EF4-FFF2-40B4-BE49-F238E27FC236}">
                  <a16:creationId xmlns:a16="http://schemas.microsoft.com/office/drawing/2014/main" id="{D0C4F6EE-9DA7-9FC1-8A97-535DD8A240A3}"/>
                </a:ext>
              </a:extLst>
            </p:cNvPr>
            <p:cNvSpPr>
              <a:spLocks noChangeArrowheads="1"/>
            </p:cNvSpPr>
            <p:nvPr/>
          </p:nvSpPr>
          <p:spPr bwMode="auto">
            <a:xfrm>
              <a:off x="1488" y="480"/>
              <a:ext cx="1296" cy="576"/>
            </a:xfrm>
            <a:prstGeom prst="rect">
              <a:avLst/>
            </a:prstGeom>
            <a:solidFill>
              <a:schemeClr val="accent1"/>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endParaRPr lang="en-US" altLang="en-US" sz="1800">
                <a:latin typeface="Arial" panose="020B0604020202020204" pitchFamily="34" charset="0"/>
              </a:endParaRPr>
            </a:p>
          </p:txBody>
        </p:sp>
        <p:sp>
          <p:nvSpPr>
            <p:cNvPr id="7" name="Rectangle 19">
              <a:extLst>
                <a:ext uri="{FF2B5EF4-FFF2-40B4-BE49-F238E27FC236}">
                  <a16:creationId xmlns:a16="http://schemas.microsoft.com/office/drawing/2014/main" id="{BBE23051-2E2F-0169-5E8E-8B8C610317AB}"/>
                </a:ext>
              </a:extLst>
            </p:cNvPr>
            <p:cNvSpPr>
              <a:spLocks noChangeArrowheads="1"/>
            </p:cNvSpPr>
            <p:nvPr/>
          </p:nvSpPr>
          <p:spPr bwMode="auto">
            <a:xfrm>
              <a:off x="1488" y="1104"/>
              <a:ext cx="1296" cy="528"/>
            </a:xfrm>
            <a:prstGeom prst="rect">
              <a:avLst/>
            </a:prstGeom>
            <a:solidFill>
              <a:schemeClr val="accent1"/>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endParaRPr lang="en-US" altLang="en-US" sz="1800">
                <a:latin typeface="Arial" panose="020B0604020202020204" pitchFamily="34" charset="0"/>
              </a:endParaRPr>
            </a:p>
          </p:txBody>
        </p:sp>
        <p:sp>
          <p:nvSpPr>
            <p:cNvPr id="8" name="Rectangle 20">
              <a:extLst>
                <a:ext uri="{FF2B5EF4-FFF2-40B4-BE49-F238E27FC236}">
                  <a16:creationId xmlns:a16="http://schemas.microsoft.com/office/drawing/2014/main" id="{C148DEBD-1B17-47B3-7668-E413A1EE1D12}"/>
                </a:ext>
              </a:extLst>
            </p:cNvPr>
            <p:cNvSpPr>
              <a:spLocks noChangeArrowheads="1"/>
            </p:cNvSpPr>
            <p:nvPr/>
          </p:nvSpPr>
          <p:spPr bwMode="auto">
            <a:xfrm>
              <a:off x="192" y="1104"/>
              <a:ext cx="1248" cy="528"/>
            </a:xfrm>
            <a:prstGeom prst="rect">
              <a:avLst/>
            </a:prstGeom>
            <a:solidFill>
              <a:schemeClr val="accent1"/>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endParaRPr lang="en-US" altLang="en-US" sz="1800">
                <a:latin typeface="Arial" panose="020B0604020202020204" pitchFamily="34" charset="0"/>
              </a:endParaRPr>
            </a:p>
          </p:txBody>
        </p:sp>
        <p:sp>
          <p:nvSpPr>
            <p:cNvPr id="9" name="Rectangle 21">
              <a:extLst>
                <a:ext uri="{FF2B5EF4-FFF2-40B4-BE49-F238E27FC236}">
                  <a16:creationId xmlns:a16="http://schemas.microsoft.com/office/drawing/2014/main" id="{CFC784F4-3BFE-EFC1-9D9C-2C3570BCDD39}"/>
                </a:ext>
              </a:extLst>
            </p:cNvPr>
            <p:cNvSpPr>
              <a:spLocks noChangeArrowheads="1"/>
            </p:cNvSpPr>
            <p:nvPr/>
          </p:nvSpPr>
          <p:spPr bwMode="auto">
            <a:xfrm>
              <a:off x="1488" y="1680"/>
              <a:ext cx="1296" cy="528"/>
            </a:xfrm>
            <a:prstGeom prst="rect">
              <a:avLst/>
            </a:prstGeom>
            <a:solidFill>
              <a:schemeClr val="accent1"/>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endParaRPr lang="en-US" altLang="en-US" sz="1800">
                <a:latin typeface="Arial" panose="020B0604020202020204" pitchFamily="34" charset="0"/>
              </a:endParaRPr>
            </a:p>
          </p:txBody>
        </p:sp>
        <p:sp>
          <p:nvSpPr>
            <p:cNvPr id="10" name="Rectangle 22">
              <a:extLst>
                <a:ext uri="{FF2B5EF4-FFF2-40B4-BE49-F238E27FC236}">
                  <a16:creationId xmlns:a16="http://schemas.microsoft.com/office/drawing/2014/main" id="{2567C3CC-D29E-0834-3EB4-B7C1D7D9A555}"/>
                </a:ext>
              </a:extLst>
            </p:cNvPr>
            <p:cNvSpPr>
              <a:spLocks noChangeArrowheads="1"/>
            </p:cNvSpPr>
            <p:nvPr/>
          </p:nvSpPr>
          <p:spPr bwMode="auto">
            <a:xfrm>
              <a:off x="192" y="1680"/>
              <a:ext cx="1248" cy="528"/>
            </a:xfrm>
            <a:prstGeom prst="rect">
              <a:avLst/>
            </a:prstGeom>
            <a:solidFill>
              <a:schemeClr val="accent1"/>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endParaRPr lang="en-US" altLang="en-US" sz="1800">
                <a:latin typeface="Arial" panose="020B0604020202020204" pitchFamily="34" charset="0"/>
              </a:endParaRPr>
            </a:p>
          </p:txBody>
        </p:sp>
      </p:grpSp>
      <p:sp>
        <p:nvSpPr>
          <p:cNvPr id="466" name="Google Shape;466;p52"/>
          <p:cNvSpPr/>
          <p:nvPr/>
        </p:nvSpPr>
        <p:spPr>
          <a:xfrm>
            <a:off x="0" y="0"/>
            <a:ext cx="9144000" cy="609600"/>
          </a:xfrm>
          <a:prstGeom prst="rect">
            <a:avLst/>
          </a:prstGeom>
          <a:noFill/>
          <a:ln>
            <a:noFill/>
          </a:ln>
        </p:spPr>
        <p:txBody>
          <a:bodyPr spcFirstLastPara="1" wrap="square" lIns="91425" tIns="45700" rIns="91425" bIns="45700" anchor="ctr" anchorCtr="1">
            <a:noAutofit/>
          </a:bodyPr>
          <a:lstStyle/>
          <a:p>
            <a:pPr lvl="0" algn="ctr"/>
            <a:r>
              <a:rPr lang="en-GB" sz="3200" dirty="0">
                <a:solidFill>
                  <a:srgbClr val="FF0000"/>
                </a:solidFill>
                <a:latin typeface="Calibri"/>
                <a:ea typeface="Calibri"/>
                <a:cs typeface="Calibri"/>
                <a:sym typeface="Calibri"/>
              </a:rPr>
              <a:t>HMPID description</a:t>
            </a:r>
            <a:endParaRPr lang="en-GB" sz="3200" dirty="0"/>
          </a:p>
        </p:txBody>
      </p:sp>
      <p:sp>
        <p:nvSpPr>
          <p:cNvPr id="467" name="Google Shape;467;p52"/>
          <p:cNvSpPr txBox="1"/>
          <p:nvPr/>
        </p:nvSpPr>
        <p:spPr>
          <a:xfrm>
            <a:off x="1828800" y="5029200"/>
            <a:ext cx="2514600" cy="1108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2200"/>
              <a:buFont typeface="Arial"/>
              <a:buNone/>
            </a:pPr>
            <a:r>
              <a:rPr lang="en-GB" sz="2200" b="0" i="0" u="none" strike="noStrike" cap="none" dirty="0" err="1">
                <a:solidFill>
                  <a:schemeClr val="dk1"/>
                </a:solidFill>
                <a:latin typeface="Times New Roman"/>
                <a:ea typeface="Times New Roman"/>
                <a:cs typeface="Times New Roman"/>
                <a:sym typeface="Times New Roman"/>
              </a:rPr>
              <a:t>CsI</a:t>
            </a:r>
            <a:r>
              <a:rPr lang="en-GB" sz="2200" b="0" i="0" u="none" strike="noStrike" cap="none" dirty="0">
                <a:solidFill>
                  <a:schemeClr val="dk1"/>
                </a:solidFill>
                <a:latin typeface="Times New Roman"/>
                <a:ea typeface="Times New Roman"/>
                <a:cs typeface="Times New Roman"/>
                <a:sym typeface="Times New Roman"/>
              </a:rPr>
              <a:t> photo-cathode is segmented in </a:t>
            </a:r>
            <a:r>
              <a:rPr lang="en-GB" sz="2200" b="0" i="0" u="none" strike="noStrike" cap="none" dirty="0">
                <a:solidFill>
                  <a:srgbClr val="FF0000"/>
                </a:solidFill>
                <a:latin typeface="Times New Roman"/>
                <a:ea typeface="Times New Roman"/>
                <a:cs typeface="Times New Roman"/>
                <a:sym typeface="Times New Roman"/>
              </a:rPr>
              <a:t>0.8x0.84 cm pads</a:t>
            </a:r>
            <a:endParaRPr dirty="0"/>
          </a:p>
        </p:txBody>
      </p:sp>
      <p:pic>
        <p:nvPicPr>
          <p:cNvPr id="476" name="Google Shape;476;p52"/>
          <p:cNvPicPr preferRelativeResize="0"/>
          <p:nvPr/>
        </p:nvPicPr>
        <p:blipFill rotWithShape="1">
          <a:blip r:embed="rId3">
            <a:alphaModFix/>
          </a:blip>
          <a:srcRect/>
          <a:stretch/>
        </p:blipFill>
        <p:spPr>
          <a:xfrm>
            <a:off x="5005228" y="4924479"/>
            <a:ext cx="2303100" cy="1853287"/>
          </a:xfrm>
          <a:prstGeom prst="rect">
            <a:avLst/>
          </a:prstGeom>
          <a:noFill/>
          <a:ln>
            <a:noFill/>
          </a:ln>
        </p:spPr>
      </p:pic>
      <p:cxnSp>
        <p:nvCxnSpPr>
          <p:cNvPr id="477" name="Google Shape;477;p52"/>
          <p:cNvCxnSpPr>
            <a:cxnSpLocks/>
            <a:stCxn id="482" idx="4"/>
          </p:cNvCxnSpPr>
          <p:nvPr/>
        </p:nvCxnSpPr>
        <p:spPr>
          <a:xfrm>
            <a:off x="6203428" y="4314818"/>
            <a:ext cx="0" cy="701836"/>
          </a:xfrm>
          <a:prstGeom prst="straightConnector1">
            <a:avLst/>
          </a:prstGeom>
          <a:noFill/>
          <a:ln w="38100" cap="flat" cmpd="sng">
            <a:solidFill>
              <a:srgbClr val="FF0000"/>
            </a:solidFill>
            <a:prstDash val="solid"/>
            <a:round/>
            <a:headEnd type="none" w="med" len="med"/>
            <a:tailEnd type="triangle" w="med" len="med"/>
          </a:ln>
        </p:spPr>
      </p:cxnSp>
      <p:pic>
        <p:nvPicPr>
          <p:cNvPr id="478" name="Google Shape;478;p52"/>
          <p:cNvPicPr preferRelativeResize="0"/>
          <p:nvPr/>
        </p:nvPicPr>
        <p:blipFill rotWithShape="1">
          <a:blip r:embed="rId4">
            <a:alphaModFix/>
          </a:blip>
          <a:srcRect/>
          <a:stretch/>
        </p:blipFill>
        <p:spPr>
          <a:xfrm>
            <a:off x="76200" y="639763"/>
            <a:ext cx="4267199" cy="3627437"/>
          </a:xfrm>
          <a:prstGeom prst="rect">
            <a:avLst/>
          </a:prstGeom>
          <a:noFill/>
          <a:ln>
            <a:noFill/>
          </a:ln>
        </p:spPr>
      </p:pic>
      <p:cxnSp>
        <p:nvCxnSpPr>
          <p:cNvPr id="479" name="Google Shape;479;p52"/>
          <p:cNvCxnSpPr>
            <a:cxnSpLocks/>
          </p:cNvCxnSpPr>
          <p:nvPr/>
        </p:nvCxnSpPr>
        <p:spPr>
          <a:xfrm>
            <a:off x="1905000" y="2667000"/>
            <a:ext cx="3330406" cy="258762"/>
          </a:xfrm>
          <a:prstGeom prst="straightConnector1">
            <a:avLst/>
          </a:prstGeom>
          <a:noFill/>
          <a:ln w="38100" cap="flat" cmpd="sng">
            <a:solidFill>
              <a:srgbClr val="FF0000"/>
            </a:solidFill>
            <a:prstDash val="solid"/>
            <a:round/>
            <a:headEnd type="none" w="med" len="med"/>
            <a:tailEnd type="triangle" w="med" len="med"/>
          </a:ln>
        </p:spPr>
      </p:cxnSp>
      <p:sp>
        <p:nvSpPr>
          <p:cNvPr id="480" name="Google Shape;480;p52"/>
          <p:cNvSpPr txBox="1"/>
          <p:nvPr/>
        </p:nvSpPr>
        <p:spPr>
          <a:xfrm>
            <a:off x="5304550" y="762000"/>
            <a:ext cx="3733800" cy="8310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2400"/>
              <a:buFont typeface="Arial"/>
              <a:buNone/>
            </a:pPr>
            <a:r>
              <a:rPr lang="en-GB" sz="2400" b="0" i="0" u="none" strike="noStrike" cap="none">
                <a:solidFill>
                  <a:schemeClr val="dk1"/>
                </a:solidFill>
                <a:latin typeface="Times New Roman"/>
                <a:ea typeface="Times New Roman"/>
                <a:cs typeface="Times New Roman"/>
                <a:sym typeface="Times New Roman"/>
              </a:rPr>
              <a:t>Six photo-cathodes per module</a:t>
            </a:r>
            <a:endParaRPr/>
          </a:p>
        </p:txBody>
      </p:sp>
      <p:sp>
        <p:nvSpPr>
          <p:cNvPr id="481" name="Google Shape;481;p52"/>
          <p:cNvSpPr/>
          <p:nvPr/>
        </p:nvSpPr>
        <p:spPr>
          <a:xfrm>
            <a:off x="1219200" y="2362200"/>
            <a:ext cx="685800" cy="533400"/>
          </a:xfrm>
          <a:prstGeom prst="ellipse">
            <a:avLst/>
          </a:prstGeom>
          <a:noFill/>
          <a:ln w="28575"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p:txBody>
      </p:sp>
      <p:sp>
        <p:nvSpPr>
          <p:cNvPr id="482" name="Google Shape;482;p52"/>
          <p:cNvSpPr/>
          <p:nvPr/>
        </p:nvSpPr>
        <p:spPr>
          <a:xfrm>
            <a:off x="5235406" y="3379250"/>
            <a:ext cx="1936044" cy="935568"/>
          </a:xfrm>
          <a:prstGeom prst="ellipse">
            <a:avLst/>
          </a:prstGeom>
          <a:noFill/>
          <a:ln w="381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p:txBody>
      </p:sp>
      <p:cxnSp>
        <p:nvCxnSpPr>
          <p:cNvPr id="483" name="Google Shape;483;p52"/>
          <p:cNvCxnSpPr/>
          <p:nvPr/>
        </p:nvCxnSpPr>
        <p:spPr>
          <a:xfrm rot="10800000" flipH="1">
            <a:off x="457200" y="608700"/>
            <a:ext cx="7742100" cy="900"/>
          </a:xfrm>
          <a:prstGeom prst="straightConnector1">
            <a:avLst/>
          </a:prstGeom>
          <a:noFill/>
          <a:ln w="44450" cap="flat" cmpd="sng">
            <a:solidFill>
              <a:srgbClr val="FF0000"/>
            </a:solidFill>
            <a:prstDash val="solid"/>
            <a:round/>
            <a:headEnd type="none" w="sm" len="sm"/>
            <a:tailEnd type="none" w="sm" len="sm"/>
          </a:ln>
        </p:spPr>
      </p:cxnSp>
      <p:sp>
        <p:nvSpPr>
          <p:cNvPr id="484" name="Google Shape;484;p52"/>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7</a:t>
            </a:fld>
            <a:endParaRPr/>
          </a:p>
        </p:txBody>
      </p:sp>
      <p:pic>
        <p:nvPicPr>
          <p:cNvPr id="485" name="Google Shape;485;p52"/>
          <p:cNvPicPr preferRelativeResize="0"/>
          <p:nvPr/>
        </p:nvPicPr>
        <p:blipFill rotWithShape="1">
          <a:blip r:embed="rId5">
            <a:alphaModFix/>
          </a:blip>
          <a:srcRect/>
          <a:stretch/>
        </p:blipFill>
        <p:spPr>
          <a:xfrm>
            <a:off x="8153400" y="0"/>
            <a:ext cx="936625" cy="823913"/>
          </a:xfrm>
          <a:prstGeom prst="rect">
            <a:avLst/>
          </a:prstGeom>
          <a:noFill/>
          <a:ln>
            <a:noFill/>
          </a:ln>
        </p:spPr>
      </p:pic>
    </p:spTree>
    <p:extLst>
      <p:ext uri="{BB962C8B-B14F-4D97-AF65-F5344CB8AC3E}">
        <p14:creationId xmlns:p14="http://schemas.microsoft.com/office/powerpoint/2010/main" val="3987341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8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7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8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8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7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7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7" grpId="0"/>
      <p:bldP spid="480" grpId="0"/>
      <p:bldP spid="481" grpId="0" animBg="1"/>
      <p:bldP spid="48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89"/>
        <p:cNvGrpSpPr/>
        <p:nvPr/>
      </p:nvGrpSpPr>
      <p:grpSpPr>
        <a:xfrm>
          <a:off x="0" y="0"/>
          <a:ext cx="0" cy="0"/>
          <a:chOff x="0" y="0"/>
          <a:chExt cx="0" cy="0"/>
        </a:xfrm>
      </p:grpSpPr>
      <p:sp>
        <p:nvSpPr>
          <p:cNvPr id="490" name="Google Shape;490;p53"/>
          <p:cNvSpPr txBox="1"/>
          <p:nvPr/>
        </p:nvSpPr>
        <p:spPr>
          <a:xfrm>
            <a:off x="-231900" y="2728875"/>
            <a:ext cx="9144000" cy="1323600"/>
          </a:xfrm>
          <a:prstGeom prst="rect">
            <a:avLst/>
          </a:prstGeom>
          <a:noFill/>
          <a:ln>
            <a:noFill/>
          </a:ln>
        </p:spPr>
        <p:txBody>
          <a:bodyPr spcFirstLastPara="1" wrap="square" lIns="91425" tIns="45700" rIns="91425" bIns="45700" anchor="ctr" anchorCtr="0">
            <a:noAutofit/>
          </a:bodyPr>
          <a:lstStyle/>
          <a:p>
            <a:pPr marL="457200" lvl="0" indent="0" algn="ctr" rtl="0">
              <a:spcBef>
                <a:spcPts val="0"/>
              </a:spcBef>
              <a:spcAft>
                <a:spcPts val="0"/>
              </a:spcAft>
              <a:buNone/>
            </a:pPr>
            <a:r>
              <a:rPr lang="en-GB" sz="4000" u="sng">
                <a:solidFill>
                  <a:schemeClr val="dk1"/>
                </a:solidFill>
                <a:latin typeface="Calibri"/>
                <a:ea typeface="Calibri"/>
                <a:cs typeface="Calibri"/>
                <a:sym typeface="Calibri"/>
              </a:rPr>
              <a:t>Cherenkov radiation</a:t>
            </a:r>
            <a:endParaRPr sz="4000" u="sng">
              <a:solidFill>
                <a:schemeClr val="dk1"/>
              </a:solidFill>
              <a:latin typeface="Calibri"/>
              <a:ea typeface="Calibri"/>
              <a:cs typeface="Calibri"/>
              <a:sym typeface="Calibri"/>
            </a:endParaRPr>
          </a:p>
          <a:p>
            <a:pPr marL="457200" marR="0" lvl="0" indent="0" algn="ctr" rtl="0">
              <a:lnSpc>
                <a:spcPct val="100000"/>
              </a:lnSpc>
              <a:spcBef>
                <a:spcPts val="0"/>
              </a:spcBef>
              <a:spcAft>
                <a:spcPts val="0"/>
              </a:spcAft>
              <a:buNone/>
            </a:pPr>
            <a:endParaRPr sz="4000" u="sng">
              <a:solidFill>
                <a:schemeClr val="dk1"/>
              </a:solidFill>
              <a:latin typeface="Calibri"/>
              <a:ea typeface="Calibri"/>
              <a:cs typeface="Calibri"/>
              <a:sym typeface="Calibri"/>
            </a:endParaRPr>
          </a:p>
        </p:txBody>
      </p:sp>
      <p:pic>
        <p:nvPicPr>
          <p:cNvPr id="491" name="Google Shape;491;p53"/>
          <p:cNvPicPr preferRelativeResize="0"/>
          <p:nvPr/>
        </p:nvPicPr>
        <p:blipFill rotWithShape="1">
          <a:blip r:embed="rId3">
            <a:alphaModFix/>
          </a:blip>
          <a:srcRect/>
          <a:stretch/>
        </p:blipFill>
        <p:spPr>
          <a:xfrm>
            <a:off x="8001000" y="0"/>
            <a:ext cx="1089025" cy="957263"/>
          </a:xfrm>
          <a:prstGeom prst="rect">
            <a:avLst/>
          </a:prstGeom>
          <a:noFill/>
          <a:ln>
            <a:noFill/>
          </a:ln>
        </p:spPr>
      </p:pic>
      <p:sp>
        <p:nvSpPr>
          <p:cNvPr id="492" name="Google Shape;492;p53"/>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98989"/>
              </a:buClr>
              <a:buSzPts val="1200"/>
              <a:buFont typeface="Arial"/>
              <a:buNone/>
            </a:pPr>
            <a:fld id="{00000000-1234-1234-1234-123412341234}" type="slidenum">
              <a:rPr lang="en-GB" sz="1200" b="0" i="0" u="none" strike="noStrike" cap="none">
                <a:solidFill>
                  <a:srgbClr val="898989"/>
                </a:solidFill>
                <a:latin typeface="Arial"/>
                <a:ea typeface="Arial"/>
                <a:cs typeface="Arial"/>
                <a:sym typeface="Arial"/>
              </a:rPr>
              <a:t>8</a:t>
            </a:fld>
            <a:endParaRPr sz="1200" b="0" i="0" u="none" strike="noStrike" cap="none">
              <a:solidFill>
                <a:srgbClr val="898989"/>
              </a:solidFill>
              <a:latin typeface="Arial"/>
              <a:ea typeface="Arial"/>
              <a:cs typeface="Arial"/>
              <a:sym typeface="Arial"/>
            </a:endParaRPr>
          </a:p>
        </p:txBody>
      </p:sp>
      <p:sp>
        <p:nvSpPr>
          <p:cNvPr id="493" name="Google Shape;493;p53"/>
          <p:cNvSpPr txBox="1"/>
          <p:nvPr/>
        </p:nvSpPr>
        <p:spPr>
          <a:xfrm>
            <a:off x="885000" y="741825"/>
            <a:ext cx="7420800" cy="677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endParaRPr sz="3200">
              <a:solidFill>
                <a:schemeClr val="dk1"/>
              </a:solidFill>
              <a:latin typeface="Calibri"/>
              <a:ea typeface="Calibri"/>
              <a:cs typeface="Calibri"/>
              <a:sym typeface="Calibri"/>
            </a:endParaRPr>
          </a:p>
        </p:txBody>
      </p:sp>
      <p:sp>
        <p:nvSpPr>
          <p:cNvPr id="494" name="Google Shape;494;p53"/>
          <p:cNvSpPr/>
          <p:nvPr/>
        </p:nvSpPr>
        <p:spPr>
          <a:xfrm>
            <a:off x="5257300" y="2728875"/>
            <a:ext cx="108600" cy="84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Tree>
    <p:extLst>
      <p:ext uri="{BB962C8B-B14F-4D97-AF65-F5344CB8AC3E}">
        <p14:creationId xmlns:p14="http://schemas.microsoft.com/office/powerpoint/2010/main" val="39290303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98"/>
        <p:cNvGrpSpPr/>
        <p:nvPr/>
      </p:nvGrpSpPr>
      <p:grpSpPr>
        <a:xfrm>
          <a:off x="0" y="0"/>
          <a:ext cx="0" cy="0"/>
          <a:chOff x="0" y="0"/>
          <a:chExt cx="0" cy="0"/>
        </a:xfrm>
      </p:grpSpPr>
      <p:sp>
        <p:nvSpPr>
          <p:cNvPr id="499" name="Google Shape;499;p54"/>
          <p:cNvSpPr/>
          <p:nvPr/>
        </p:nvSpPr>
        <p:spPr>
          <a:xfrm>
            <a:off x="0" y="0"/>
            <a:ext cx="9144000" cy="609600"/>
          </a:xfrm>
          <a:prstGeom prst="rect">
            <a:avLst/>
          </a:prstGeom>
          <a:noFill/>
          <a:ln>
            <a:noFill/>
          </a:ln>
        </p:spPr>
        <p:txBody>
          <a:bodyPr spcFirstLastPara="1" wrap="square" lIns="91425" tIns="45700" rIns="91425" bIns="45700" anchor="ctr" anchorCtr="1">
            <a:noAutofit/>
          </a:bodyPr>
          <a:lstStyle/>
          <a:p>
            <a:pPr marL="0" marR="0" lvl="0" indent="0" algn="ctr" rtl="0">
              <a:spcBef>
                <a:spcPts val="0"/>
              </a:spcBef>
              <a:spcAft>
                <a:spcPts val="0"/>
              </a:spcAft>
              <a:buNone/>
            </a:pPr>
            <a:r>
              <a:rPr lang="en-GB" sz="3200">
                <a:solidFill>
                  <a:srgbClr val="FF0000"/>
                </a:solidFill>
                <a:latin typeface="Calibri"/>
                <a:ea typeface="Calibri"/>
                <a:cs typeface="Calibri"/>
                <a:sym typeface="Calibri"/>
              </a:rPr>
              <a:t>Cherenkov radiation</a:t>
            </a:r>
            <a:endParaRPr/>
          </a:p>
        </p:txBody>
      </p:sp>
      <p:cxnSp>
        <p:nvCxnSpPr>
          <p:cNvPr id="500" name="Google Shape;500;p54"/>
          <p:cNvCxnSpPr/>
          <p:nvPr/>
        </p:nvCxnSpPr>
        <p:spPr>
          <a:xfrm rot="10800000" flipH="1">
            <a:off x="457200" y="608700"/>
            <a:ext cx="7742100" cy="900"/>
          </a:xfrm>
          <a:prstGeom prst="straightConnector1">
            <a:avLst/>
          </a:prstGeom>
          <a:noFill/>
          <a:ln w="44450" cap="flat" cmpd="sng">
            <a:solidFill>
              <a:srgbClr val="FF0000"/>
            </a:solidFill>
            <a:prstDash val="solid"/>
            <a:round/>
            <a:headEnd type="none" w="sm" len="sm"/>
            <a:tailEnd type="none" w="sm" len="sm"/>
          </a:ln>
        </p:spPr>
      </p:cxnSp>
      <p:sp>
        <p:nvSpPr>
          <p:cNvPr id="501" name="Google Shape;501;p54"/>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GB"/>
              <a:t>9</a:t>
            </a:fld>
            <a:endParaRPr/>
          </a:p>
        </p:txBody>
      </p:sp>
      <p:pic>
        <p:nvPicPr>
          <p:cNvPr id="502" name="Google Shape;502;p54"/>
          <p:cNvPicPr preferRelativeResize="0"/>
          <p:nvPr/>
        </p:nvPicPr>
        <p:blipFill rotWithShape="1">
          <a:blip r:embed="rId3">
            <a:alphaModFix/>
          </a:blip>
          <a:srcRect/>
          <a:stretch/>
        </p:blipFill>
        <p:spPr>
          <a:xfrm>
            <a:off x="8153400" y="0"/>
            <a:ext cx="936625" cy="823913"/>
          </a:xfrm>
          <a:prstGeom prst="rect">
            <a:avLst/>
          </a:prstGeom>
          <a:noFill/>
          <a:ln>
            <a:noFill/>
          </a:ln>
        </p:spPr>
      </p:pic>
      <p:sp>
        <p:nvSpPr>
          <p:cNvPr id="503" name="Google Shape;503;p54"/>
          <p:cNvSpPr txBox="1"/>
          <p:nvPr/>
        </p:nvSpPr>
        <p:spPr>
          <a:xfrm>
            <a:off x="228600" y="3136275"/>
            <a:ext cx="8182700" cy="1293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1800" dirty="0"/>
          </a:p>
          <a:p>
            <a:pPr marL="0" lvl="0" indent="0" algn="l" rtl="0">
              <a:spcBef>
                <a:spcPts val="0"/>
              </a:spcBef>
              <a:spcAft>
                <a:spcPts val="0"/>
              </a:spcAft>
              <a:buNone/>
            </a:pPr>
            <a:r>
              <a:rPr lang="en-GB" sz="1800" dirty="0">
                <a:solidFill>
                  <a:schemeClr val="dk1"/>
                </a:solidFill>
              </a:rPr>
              <a:t>For the given material, with refractive index n(λ, T), </a:t>
            </a:r>
            <a:endParaRPr sz="1800" dirty="0">
              <a:solidFill>
                <a:schemeClr val="dk1"/>
              </a:solidFill>
            </a:endParaRPr>
          </a:p>
          <a:p>
            <a:pPr marL="0" lvl="0" indent="0" algn="l" rtl="0">
              <a:spcBef>
                <a:spcPts val="0"/>
              </a:spcBef>
              <a:spcAft>
                <a:spcPts val="0"/>
              </a:spcAft>
              <a:buNone/>
            </a:pPr>
            <a:r>
              <a:rPr lang="en-GB" sz="1800" dirty="0">
                <a:solidFill>
                  <a:schemeClr val="dk1"/>
                </a:solidFill>
              </a:rPr>
              <a:t>Cherenkov radiation occurs if the velocity-threshold is exceeded:</a:t>
            </a:r>
            <a:endParaRPr sz="1800" dirty="0"/>
          </a:p>
          <a:p>
            <a:pPr marL="0" lvl="0" indent="0" algn="l" rtl="0">
              <a:spcBef>
                <a:spcPts val="0"/>
              </a:spcBef>
              <a:spcAft>
                <a:spcPts val="0"/>
              </a:spcAft>
              <a:buNone/>
            </a:pPr>
            <a:endParaRPr sz="1800" dirty="0"/>
          </a:p>
        </p:txBody>
      </p:sp>
      <p:sp>
        <p:nvSpPr>
          <p:cNvPr id="506" name="Google Shape;506;p54"/>
          <p:cNvSpPr txBox="1"/>
          <p:nvPr/>
        </p:nvSpPr>
        <p:spPr>
          <a:xfrm>
            <a:off x="228600" y="1635125"/>
            <a:ext cx="6450900" cy="738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a:solidFill>
                  <a:schemeClr val="dk1"/>
                </a:solidFill>
              </a:rPr>
              <a:t>A charged particle emits Cherenkov radiation if its velocity exceeds the phase velocity of the medium it travels through.</a:t>
            </a:r>
            <a:endParaRPr sz="1600"/>
          </a:p>
        </p:txBody>
      </p:sp>
      <p:sp>
        <p:nvSpPr>
          <p:cNvPr id="507" name="Google Shape;507;p54"/>
          <p:cNvSpPr txBox="1"/>
          <p:nvPr/>
        </p:nvSpPr>
        <p:spPr>
          <a:xfrm>
            <a:off x="2280600" y="4983775"/>
            <a:ext cx="2346900" cy="415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500" dirty="0">
                <a:solidFill>
                  <a:schemeClr val="dk1"/>
                </a:solidFill>
              </a:rPr>
              <a:t>phase velocity of medium</a:t>
            </a:r>
            <a:endParaRPr sz="1100" dirty="0"/>
          </a:p>
        </p:txBody>
      </p:sp>
      <p:sp>
        <p:nvSpPr>
          <p:cNvPr id="508" name="Google Shape;508;p54"/>
          <p:cNvSpPr txBox="1"/>
          <p:nvPr/>
        </p:nvSpPr>
        <p:spPr>
          <a:xfrm>
            <a:off x="3020925" y="804625"/>
            <a:ext cx="4656600" cy="1169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3200" b="1" dirty="0">
                <a:solidFill>
                  <a:schemeClr val="dk1"/>
                </a:solidFill>
                <a:latin typeface="Calibri"/>
                <a:ea typeface="Calibri"/>
                <a:cs typeface="Calibri"/>
                <a:sym typeface="Calibri"/>
              </a:rPr>
              <a:t>Velocity threshold</a:t>
            </a:r>
            <a:endParaRPr sz="3200" b="1" dirty="0">
              <a:latin typeface="Calibri"/>
              <a:ea typeface="Calibri"/>
              <a:cs typeface="Calibri"/>
              <a:sym typeface="Calibri"/>
            </a:endParaRPr>
          </a:p>
          <a:p>
            <a:pPr marL="0" lvl="0" indent="0" algn="l" rtl="0">
              <a:spcBef>
                <a:spcPts val="0"/>
              </a:spcBef>
              <a:spcAft>
                <a:spcPts val="0"/>
              </a:spcAft>
              <a:buNone/>
            </a:pPr>
            <a:endParaRPr sz="3200" dirty="0">
              <a:solidFill>
                <a:schemeClr val="dk1"/>
              </a:solidFill>
              <a:latin typeface="Calibri"/>
              <a:ea typeface="Calibri"/>
              <a:cs typeface="Calibri"/>
              <a:sym typeface="Calibri"/>
            </a:endParaRPr>
          </a:p>
        </p:txBody>
      </p:sp>
      <p:grpSp>
        <p:nvGrpSpPr>
          <p:cNvPr id="3" name="Group 2">
            <a:extLst>
              <a:ext uri="{FF2B5EF4-FFF2-40B4-BE49-F238E27FC236}">
                <a16:creationId xmlns:a16="http://schemas.microsoft.com/office/drawing/2014/main" id="{ACEC5230-86D4-26FE-BF64-E5D6A0939C4E}"/>
              </a:ext>
            </a:extLst>
          </p:cNvPr>
          <p:cNvGrpSpPr/>
          <p:nvPr/>
        </p:nvGrpSpPr>
        <p:grpSpPr>
          <a:xfrm>
            <a:off x="228600" y="5566814"/>
            <a:ext cx="7970700" cy="936600"/>
            <a:chOff x="228600" y="5566814"/>
            <a:chExt cx="7970700" cy="936600"/>
          </a:xfrm>
        </p:grpSpPr>
        <p:sp>
          <p:nvSpPr>
            <p:cNvPr id="504" name="Google Shape;504;p54"/>
            <p:cNvSpPr/>
            <p:nvPr/>
          </p:nvSpPr>
          <p:spPr>
            <a:xfrm>
              <a:off x="5247000" y="5566814"/>
              <a:ext cx="2952300" cy="936600"/>
            </a:xfrm>
            <a:prstGeom prst="rect">
              <a:avLst/>
            </a:prstGeom>
            <a:noFill/>
            <a:ln w="9525" cap="flat" cmpd="sng">
              <a:solidFill>
                <a:srgbClr val="000000"/>
              </a:solidFill>
              <a:prstDash val="dot"/>
              <a:round/>
              <a:headEnd type="none" w="sm" len="sm"/>
              <a:tailEnd type="none" w="sm" len="sm"/>
            </a:ln>
          </p:spPr>
          <p:txBody>
            <a:bodyPr spcFirstLastPara="1" wrap="square" lIns="91425" tIns="45700" rIns="91425" bIns="45700" anchor="t" anchorCtr="0">
              <a:noAutofit/>
            </a:bodyPr>
            <a:lstStyle/>
            <a:p>
              <a:pPr marL="0" lvl="0" indent="0" algn="l" rtl="0">
                <a:spcBef>
                  <a:spcPts val="0"/>
                </a:spcBef>
                <a:spcAft>
                  <a:spcPts val="0"/>
                </a:spcAft>
                <a:buClr>
                  <a:srgbClr val="FF0000"/>
                </a:buClr>
                <a:buSzPts val="1700"/>
                <a:buFont typeface="Arial"/>
                <a:buNone/>
              </a:pPr>
              <a:r>
                <a:rPr lang="en-GB" sz="1700" dirty="0">
                  <a:solidFill>
                    <a:srgbClr val="FF0000"/>
                  </a:solidFill>
                  <a:latin typeface="Calibri"/>
                  <a:ea typeface="Calibri"/>
                  <a:cs typeface="Calibri"/>
                  <a:sym typeface="Calibri"/>
                </a:rPr>
                <a:t>RADIATOR</a:t>
              </a:r>
              <a:endParaRPr dirty="0">
                <a:solidFill>
                  <a:schemeClr val="dk1"/>
                </a:solidFill>
              </a:endParaRPr>
            </a:p>
            <a:p>
              <a:pPr marL="0" lvl="0" indent="0" algn="l" rtl="0">
                <a:spcBef>
                  <a:spcPts val="0"/>
                </a:spcBef>
                <a:spcAft>
                  <a:spcPts val="0"/>
                </a:spcAft>
                <a:buClr>
                  <a:schemeClr val="dk1"/>
                </a:buClr>
                <a:buSzPts val="1700"/>
                <a:buFont typeface="Arial"/>
                <a:buNone/>
              </a:pPr>
              <a:r>
                <a:rPr lang="en-GB" sz="1700" dirty="0">
                  <a:solidFill>
                    <a:schemeClr val="dk1"/>
                  </a:solidFill>
                  <a:latin typeface="Calibri"/>
                  <a:ea typeface="Calibri"/>
                  <a:cs typeface="Calibri"/>
                  <a:sym typeface="Calibri"/>
                </a:rPr>
                <a:t>15 mm liquid C</a:t>
              </a:r>
              <a:r>
                <a:rPr lang="en-GB" sz="1700" baseline="-25000" dirty="0">
                  <a:solidFill>
                    <a:schemeClr val="dk1"/>
                  </a:solidFill>
                  <a:latin typeface="Calibri"/>
                  <a:ea typeface="Calibri"/>
                  <a:cs typeface="Calibri"/>
                  <a:sym typeface="Calibri"/>
                </a:rPr>
                <a:t>6</a:t>
              </a:r>
              <a:r>
                <a:rPr lang="en-GB" sz="1700" dirty="0">
                  <a:solidFill>
                    <a:schemeClr val="dk1"/>
                  </a:solidFill>
                  <a:latin typeface="Calibri"/>
                  <a:ea typeface="Calibri"/>
                  <a:cs typeface="Calibri"/>
                  <a:sym typeface="Calibri"/>
                </a:rPr>
                <a:t>F</a:t>
              </a:r>
              <a:r>
                <a:rPr lang="en-GB" sz="1700" baseline="-25000" dirty="0">
                  <a:solidFill>
                    <a:schemeClr val="dk1"/>
                  </a:solidFill>
                  <a:latin typeface="Calibri"/>
                  <a:ea typeface="Calibri"/>
                  <a:cs typeface="Calibri"/>
                  <a:sym typeface="Calibri"/>
                </a:rPr>
                <a:t>14</a:t>
              </a:r>
              <a:r>
                <a:rPr lang="en-GB" sz="1700" dirty="0">
                  <a:solidFill>
                    <a:schemeClr val="dk1"/>
                  </a:solidFill>
                  <a:latin typeface="Calibri"/>
                  <a:ea typeface="Calibri"/>
                  <a:cs typeface="Calibri"/>
                  <a:sym typeface="Calibri"/>
                </a:rPr>
                <a:t>,                                             n ~ 1.2989 @ 175nm, </a:t>
              </a:r>
              <a:r>
                <a:rPr lang="en-GB" sz="1700" dirty="0">
                  <a:solidFill>
                    <a:schemeClr val="dk1"/>
                  </a:solidFill>
                  <a:latin typeface="Noto Sans Symbols"/>
                  <a:ea typeface="Noto Sans Symbols"/>
                  <a:cs typeface="Noto Sans Symbols"/>
                  <a:sym typeface="Noto Sans Symbols"/>
                </a:rPr>
                <a:t>β</a:t>
              </a:r>
              <a:r>
                <a:rPr lang="en-GB" sz="1700" baseline="-25000" dirty="0" err="1">
                  <a:solidFill>
                    <a:schemeClr val="dk1"/>
                  </a:solidFill>
                  <a:latin typeface="Calibri"/>
                  <a:ea typeface="Calibri"/>
                  <a:cs typeface="Calibri"/>
                  <a:sym typeface="Calibri"/>
                </a:rPr>
                <a:t>th</a:t>
              </a:r>
              <a:r>
                <a:rPr lang="en-GB" sz="1700" dirty="0">
                  <a:solidFill>
                    <a:schemeClr val="dk1"/>
                  </a:solidFill>
                  <a:latin typeface="Calibri"/>
                  <a:ea typeface="Calibri"/>
                  <a:cs typeface="Calibri"/>
                  <a:sym typeface="Calibri"/>
                </a:rPr>
                <a:t> = 0.77</a:t>
              </a:r>
              <a:endParaRPr dirty="0"/>
            </a:p>
          </p:txBody>
        </p:sp>
        <p:sp>
          <p:nvSpPr>
            <p:cNvPr id="509" name="Google Shape;509;p54"/>
            <p:cNvSpPr txBox="1">
              <a:spLocks/>
            </p:cNvSpPr>
            <p:nvPr/>
          </p:nvSpPr>
          <p:spPr>
            <a:xfrm>
              <a:off x="228600" y="5822525"/>
              <a:ext cx="50184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dirty="0">
                  <a:solidFill>
                    <a:schemeClr val="dk1"/>
                  </a:solidFill>
                </a:rPr>
                <a:t>Typical phase velocity of the HMPID radiator :</a:t>
              </a:r>
              <a:endParaRPr sz="1800" dirty="0">
                <a:solidFill>
                  <a:schemeClr val="dk1"/>
                </a:solidFill>
              </a:endParaRPr>
            </a:p>
          </p:txBody>
        </p:sp>
      </p:grpSp>
      <p:sp>
        <p:nvSpPr>
          <p:cNvPr id="510" name="Google Shape;510;p54"/>
          <p:cNvSpPr txBox="1"/>
          <p:nvPr/>
        </p:nvSpPr>
        <p:spPr>
          <a:xfrm>
            <a:off x="228600" y="2544075"/>
            <a:ext cx="6036000" cy="738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a:solidFill>
                  <a:schemeClr val="dk1"/>
                </a:solidFill>
              </a:rPr>
              <a:t>An analog can be made to the creation of sonic booms when the speed of sound is exceeded</a:t>
            </a:r>
            <a:endParaRPr sz="1600"/>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3A037B96-A2B4-A963-6EBD-D1995A8D935E}"/>
                  </a:ext>
                </a:extLst>
              </p:cNvPr>
              <p:cNvSpPr txBox="1"/>
              <p:nvPr/>
            </p:nvSpPr>
            <p:spPr>
              <a:xfrm>
                <a:off x="2280600" y="4261325"/>
                <a:ext cx="2013494" cy="746102"/>
              </a:xfrm>
              <a:prstGeom prst="rect">
                <a:avLst/>
              </a:prstGeom>
            </p:spPr>
            <p:style>
              <a:lnRef idx="2">
                <a:schemeClr val="dk1"/>
              </a:lnRef>
              <a:fillRef idx="1">
                <a:schemeClr val="lt1"/>
              </a:fillRef>
              <a:effectRef idx="0">
                <a:schemeClr val="dk1"/>
              </a:effectRef>
              <a:fontRef idx="minor">
                <a:schemeClr val="dk1"/>
              </a:fontRef>
            </p:style>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2400" i="1" dirty="0" smtClean="0">
                              <a:latin typeface="Cambria Math" panose="02040503050406030204" pitchFamily="18" charset="0"/>
                            </a:rPr>
                          </m:ctrlPr>
                        </m:sSubPr>
                        <m:e>
                          <m:r>
                            <a:rPr lang="en-GB" sz="2400" i="1" dirty="0">
                              <a:latin typeface="Cambria Math" panose="02040503050406030204" pitchFamily="18" charset="0"/>
                              <a:ea typeface="Cambria Math" panose="02040503050406030204" pitchFamily="18" charset="0"/>
                            </a:rPr>
                            <m:t>𝛽</m:t>
                          </m:r>
                        </m:e>
                        <m:sub>
                          <m:r>
                            <a:rPr lang="en-US" sz="2400" b="0" i="1" dirty="0" smtClean="0">
                              <a:latin typeface="Cambria Math" panose="02040503050406030204" pitchFamily="18" charset="0"/>
                            </a:rPr>
                            <m:t>𝑡</m:t>
                          </m:r>
                          <m:r>
                            <a:rPr lang="en-US" sz="2400" b="0" i="1" dirty="0" smtClean="0">
                              <a:latin typeface="Cambria Math" panose="02040503050406030204" pitchFamily="18" charset="0"/>
                            </a:rPr>
                            <m:t>h</m:t>
                          </m:r>
                        </m:sub>
                      </m:sSub>
                      <m:r>
                        <a:rPr lang="en-GB" sz="2400" i="1" dirty="0">
                          <a:latin typeface="Cambria Math" panose="02040503050406030204" pitchFamily="18" charset="0"/>
                        </a:rPr>
                        <m:t>= </m:t>
                      </m:r>
                      <m:f>
                        <m:fPr>
                          <m:ctrlPr>
                            <a:rPr lang="en-GB" sz="2400" i="1" dirty="0">
                              <a:latin typeface="Cambria Math" panose="02040503050406030204" pitchFamily="18" charset="0"/>
                            </a:rPr>
                          </m:ctrlPr>
                        </m:fPr>
                        <m:num>
                          <m:r>
                            <a:rPr lang="en-GB" sz="2400" i="1" dirty="0">
                              <a:latin typeface="Cambria Math" panose="02040503050406030204" pitchFamily="18" charset="0"/>
                            </a:rPr>
                            <m:t>1</m:t>
                          </m:r>
                        </m:num>
                        <m:den>
                          <m:r>
                            <a:rPr lang="en-GB" sz="2400" i="1" dirty="0">
                              <a:latin typeface="Cambria Math" panose="02040503050406030204" pitchFamily="18" charset="0"/>
                            </a:rPr>
                            <m:t>𝑛</m:t>
                          </m:r>
                          <m:d>
                            <m:dPr>
                              <m:ctrlPr>
                                <a:rPr lang="en-GB" sz="2400" i="1" dirty="0">
                                  <a:latin typeface="Cambria Math" panose="02040503050406030204" pitchFamily="18" charset="0"/>
                                </a:rPr>
                              </m:ctrlPr>
                            </m:dPr>
                            <m:e>
                              <m:r>
                                <a:rPr lang="en-GB" sz="2400" i="1" dirty="0">
                                  <a:latin typeface="Cambria Math" panose="02040503050406030204" pitchFamily="18" charset="0"/>
                                  <a:ea typeface="Cambria Math" panose="02040503050406030204" pitchFamily="18" charset="0"/>
                                </a:rPr>
                                <m:t>𝜆</m:t>
                              </m:r>
                              <m:r>
                                <a:rPr lang="en-GB" sz="2400" i="1" dirty="0">
                                  <a:latin typeface="Cambria Math" panose="02040503050406030204" pitchFamily="18" charset="0"/>
                                  <a:ea typeface="Cambria Math" panose="02040503050406030204" pitchFamily="18" charset="0"/>
                                </a:rPr>
                                <m:t>,</m:t>
                              </m:r>
                              <m:r>
                                <a:rPr lang="en-GB" sz="2400" i="1" dirty="0">
                                  <a:latin typeface="Cambria Math" panose="02040503050406030204" pitchFamily="18" charset="0"/>
                                  <a:ea typeface="Cambria Math" panose="02040503050406030204" pitchFamily="18" charset="0"/>
                                </a:rPr>
                                <m:t>𝑇</m:t>
                              </m:r>
                            </m:e>
                          </m:d>
                        </m:den>
                      </m:f>
                    </m:oMath>
                  </m:oMathPara>
                </a14:m>
                <a:endParaRPr lang="en-GB" sz="2400" dirty="0"/>
              </a:p>
            </p:txBody>
          </p:sp>
        </mc:Choice>
        <mc:Fallback xmlns="">
          <p:sp>
            <p:nvSpPr>
              <p:cNvPr id="2" name="TextBox 1">
                <a:extLst>
                  <a:ext uri="{FF2B5EF4-FFF2-40B4-BE49-F238E27FC236}">
                    <a16:creationId xmlns:a16="http://schemas.microsoft.com/office/drawing/2014/main" id="{3A037B96-A2B4-A963-6EBD-D1995A8D935E}"/>
                  </a:ext>
                </a:extLst>
              </p:cNvPr>
              <p:cNvSpPr txBox="1">
                <a:spLocks noRot="1" noChangeAspect="1" noMove="1" noResize="1" noEditPoints="1" noAdjustHandles="1" noChangeArrowheads="1" noChangeShapeType="1" noTextEdit="1"/>
              </p:cNvSpPr>
              <p:nvPr/>
            </p:nvSpPr>
            <p:spPr>
              <a:xfrm>
                <a:off x="2280600" y="4261325"/>
                <a:ext cx="2013494" cy="746102"/>
              </a:xfrm>
              <a:prstGeom prst="rect">
                <a:avLst/>
              </a:prstGeom>
              <a:blipFill>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850291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0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0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0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theme/theme1.xml><?xml version="1.0" encoding="utf-8"?>
<a:theme xmlns:a="http://schemas.openxmlformats.org/drawingml/2006/main" name="Tema di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13520</TotalTime>
  <Words>4637</Words>
  <Application>Microsoft Office PowerPoint</Application>
  <PresentationFormat>On-screen Show (4:3)</PresentationFormat>
  <Paragraphs>652</Paragraphs>
  <Slides>58</Slides>
  <Notes>58</Notes>
  <HiddenSlides>3</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58</vt:i4>
      </vt:variant>
    </vt:vector>
  </HeadingPairs>
  <TitlesOfParts>
    <vt:vector size="71" baseType="lpstr">
      <vt:lpstr>Cambria Math</vt:lpstr>
      <vt:lpstr>Noto Sans Symbols Medium</vt:lpstr>
      <vt:lpstr>Noto Sans Symbols SemiBold</vt:lpstr>
      <vt:lpstr>Courier New</vt:lpstr>
      <vt:lpstr>Comic Sans MS</vt:lpstr>
      <vt:lpstr>Trebuchet MS</vt:lpstr>
      <vt:lpstr>Arial</vt:lpstr>
      <vt:lpstr>Noto Sans Symbols</vt:lpstr>
      <vt:lpstr>Symbol</vt:lpstr>
      <vt:lpstr>Times New Roman</vt:lpstr>
      <vt:lpstr>Calibri</vt:lpstr>
      <vt:lpstr>Tema di Office</vt:lpstr>
      <vt:lpstr>Tema di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Erlend</dc:creator>
  <cp:lastModifiedBy>Erlend Flatland</cp:lastModifiedBy>
  <cp:revision>4</cp:revision>
  <dcterms:modified xsi:type="dcterms:W3CDTF">2023-12-06T08:27:19Z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b4114459-e220-4ae9-b339-4ebe6008cdd4_Enabled">
    <vt:lpwstr>true</vt:lpwstr>
  </property>
  <property fmtid="{D5CDD505-2E9C-101B-9397-08002B2CF9AE}" pid="3" name="MSIP_Label_b4114459-e220-4ae9-b339-4ebe6008cdd4_SetDate">
    <vt:lpwstr>2023-11-23T17:00:12Z</vt:lpwstr>
  </property>
  <property fmtid="{D5CDD505-2E9C-101B-9397-08002B2CF9AE}" pid="4" name="MSIP_Label_b4114459-e220-4ae9-b339-4ebe6008cdd4_Method">
    <vt:lpwstr>Standard</vt:lpwstr>
  </property>
  <property fmtid="{D5CDD505-2E9C-101B-9397-08002B2CF9AE}" pid="5" name="MSIP_Label_b4114459-e220-4ae9-b339-4ebe6008cdd4_Name">
    <vt:lpwstr>b4114459-e220-4ae9-b339-4ebe6008cdd4</vt:lpwstr>
  </property>
  <property fmtid="{D5CDD505-2E9C-101B-9397-08002B2CF9AE}" pid="6" name="MSIP_Label_b4114459-e220-4ae9-b339-4ebe6008cdd4_SiteId">
    <vt:lpwstr>8482881e-3699-4b3f-b135-cf4800bc1efb</vt:lpwstr>
  </property>
  <property fmtid="{D5CDD505-2E9C-101B-9397-08002B2CF9AE}" pid="7" name="MSIP_Label_b4114459-e220-4ae9-b339-4ebe6008cdd4_ActionId">
    <vt:lpwstr>22430cf9-349e-42be-832f-046479144b87</vt:lpwstr>
  </property>
  <property fmtid="{D5CDD505-2E9C-101B-9397-08002B2CF9AE}" pid="8" name="MSIP_Label_b4114459-e220-4ae9-b339-4ebe6008cdd4_ContentBits">
    <vt:lpwstr>0</vt:lpwstr>
  </property>
</Properties>
</file>