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9"/>
  </p:notesMasterIdLst>
  <p:sldIdLst>
    <p:sldId id="405" r:id="rId2"/>
    <p:sldId id="406" r:id="rId3"/>
    <p:sldId id="407" r:id="rId4"/>
    <p:sldId id="408" r:id="rId5"/>
    <p:sldId id="404" r:id="rId6"/>
    <p:sldId id="398" r:id="rId7"/>
    <p:sldId id="396" r:id="rId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996600"/>
    <a:srgbClr val="FF9900"/>
    <a:srgbClr val="000000"/>
    <a:srgbClr val="33CC33"/>
    <a:srgbClr val="CC66FF"/>
    <a:srgbClr val="FFFF00"/>
    <a:srgbClr val="FFFFCC"/>
    <a:srgbClr val="CCFFCC"/>
    <a:srgbClr val="F2D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4" autoAdjust="0"/>
  </p:normalViewPr>
  <p:slideViewPr>
    <p:cSldViewPr snapToGrid="0">
      <p:cViewPr varScale="1">
        <p:scale>
          <a:sx n="113" d="100"/>
          <a:sy n="113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1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52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Columns Extra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0722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3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05926" y="6324600"/>
            <a:ext cx="5555117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AV – </a:t>
            </a: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 and release status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4281547" y="6322130"/>
            <a:ext cx="4241202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06 February</a:t>
            </a: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2024</a:t>
            </a: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6" r:id="rId2"/>
    <p:sldLayoutId id="2147483653" r:id="rId3"/>
    <p:sldLayoutId id="2147483654" r:id="rId4"/>
    <p:sldLayoutId id="2147483667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774" TargetMode="External"/><Relationship Id="rId2" Type="http://schemas.openxmlformats.org/officeDocument/2006/relationships/hyperlink" Target="https://github.com/madgraph5/madgraph4gpu/pull/80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madgraph5/madgraph4gpu/pull/368" TargetMode="External"/><Relationship Id="rId4" Type="http://schemas.openxmlformats.org/officeDocument/2006/relationships/hyperlink" Target="https://github.com/madgraph5/madgraph4gpu/pull/81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796" TargetMode="External"/><Relationship Id="rId2" Type="http://schemas.openxmlformats.org/officeDocument/2006/relationships/hyperlink" Target="https://github.com/madgraph5/madgraph4gpu/pull/80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adgraph5/madgraph4gpu/pull/796" TargetMode="External"/><Relationship Id="rId3" Type="http://schemas.openxmlformats.org/officeDocument/2006/relationships/hyperlink" Target="https://github.com/madgraph5/madgraph4gpu/pull/798" TargetMode="External"/><Relationship Id="rId7" Type="http://schemas.openxmlformats.org/officeDocument/2006/relationships/hyperlink" Target="https://github.com/madgraph5/madgraph4gpu/commits/new_interface_wrap/" TargetMode="External"/><Relationship Id="rId2" Type="http://schemas.openxmlformats.org/officeDocument/2006/relationships/hyperlink" Target="https://github.com/madgraph5/madgraph4gpu/pull/81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adgraph5/madgraph4gpu/issues/765" TargetMode="External"/><Relationship Id="rId5" Type="http://schemas.openxmlformats.org/officeDocument/2006/relationships/hyperlink" Target="https://github.com/madgraph5/madgraph4gpu/pull/753" TargetMode="External"/><Relationship Id="rId4" Type="http://schemas.openxmlformats.org/officeDocument/2006/relationships/hyperlink" Target="https://github.com/madgraph5/madgraph4gpu/pull/775" TargetMode="External"/><Relationship Id="rId9" Type="http://schemas.openxmlformats.org/officeDocument/2006/relationships/hyperlink" Target="https://github.com/mg5amcnlo/mg5amcnlo/commits/gpucpp_wrap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g5amcnlo/mg5amcnlo_cudacpp" TargetMode="External"/><Relationship Id="rId2" Type="http://schemas.openxmlformats.org/officeDocument/2006/relationships/hyperlink" Target="https://github.com/madgraph5/madgraph4gp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mg5amcnlo/mg5amcnlo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775" TargetMode="External"/><Relationship Id="rId2" Type="http://schemas.openxmlformats.org/officeDocument/2006/relationships/hyperlink" Target="https://github.com/madgraph5/madgraph4gpu/pull/75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g5amcnlo/mg5amcnlo_cudacpp" TargetMode="External"/><Relationship Id="rId2" Type="http://schemas.openxmlformats.org/officeDocument/2006/relationships/hyperlink" Target="https://github.com/madgraph5/madgraph4gpu/issues/66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madgraph5/madgraph4gpu/issues/67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060DC-2FD6-7F87-77AC-2B3F8EBFF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with PRs – merged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FE773-0DFF-08E2-5FCE-311DDF87A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" y="1144800"/>
            <a:ext cx="9067800" cy="4848226"/>
          </a:xfrm>
        </p:spPr>
        <p:txBody>
          <a:bodyPr/>
          <a:lstStyle/>
          <a:p>
            <a:r>
              <a:rPr lang="en-US" dirty="0"/>
              <a:t>PR </a:t>
            </a:r>
            <a:r>
              <a:rPr lang="en-US" dirty="0">
                <a:hlinkClick r:id="rId2"/>
              </a:rPr>
              <a:t>#801</a:t>
            </a:r>
            <a:r>
              <a:rPr lang="en-US" dirty="0"/>
              <a:t> (AV, based on Jorgen’s PR </a:t>
            </a:r>
            <a:r>
              <a:rPr lang="en-US" dirty="0">
                <a:hlinkClick r:id="rId3"/>
              </a:rPr>
              <a:t>#774</a:t>
            </a:r>
            <a:r>
              <a:rPr lang="en-US" dirty="0"/>
              <a:t>) – </a:t>
            </a:r>
            <a:r>
              <a:rPr lang="en-US" dirty="0">
                <a:solidFill>
                  <a:srgbClr val="00B050"/>
                </a:solidFill>
              </a:rPr>
              <a:t>MERGED (approved OM)</a:t>
            </a:r>
          </a:p>
          <a:p>
            <a:pPr lvl="1"/>
            <a:r>
              <a:rPr lang="en-US" dirty="0"/>
              <a:t>Add GpuAbstraction.h (including HIP implementation) and HIP makefile targets</a:t>
            </a:r>
          </a:p>
          <a:p>
            <a:pPr lvl="1"/>
            <a:r>
              <a:rPr lang="en-US" dirty="0"/>
              <a:t>Tested on AMD GPUs on the LUMI HPC</a:t>
            </a:r>
          </a:p>
          <a:p>
            <a:pPr lvl="1"/>
            <a:endParaRPr lang="en-US" dirty="0"/>
          </a:p>
          <a:p>
            <a:r>
              <a:rPr lang="en-US" dirty="0"/>
              <a:t>PR </a:t>
            </a:r>
            <a:r>
              <a:rPr lang="en-US" dirty="0">
                <a:hlinkClick r:id="rId4"/>
              </a:rPr>
              <a:t>#811</a:t>
            </a:r>
            <a:r>
              <a:rPr lang="en-US" dirty="0"/>
              <a:t> (AV, based on Olivier’s mg5amcnlo changes) – </a:t>
            </a:r>
            <a:r>
              <a:rPr lang="en-US" dirty="0">
                <a:solidFill>
                  <a:srgbClr val="00B050"/>
                </a:solidFill>
              </a:rPr>
              <a:t>MERGED (approved OM)</a:t>
            </a:r>
          </a:p>
          <a:p>
            <a:pPr lvl="1"/>
            <a:r>
              <a:rPr lang="en-US" dirty="0"/>
              <a:t>Update mg5amcnlo submodule to Olivier’s most recent gpucpp branch commits</a:t>
            </a:r>
          </a:p>
          <a:p>
            <a:pPr lvl="1"/>
            <a:endParaRPr lang="en-US" dirty="0"/>
          </a:p>
          <a:p>
            <a:r>
              <a:rPr lang="en-US" dirty="0"/>
              <a:t>PR </a:t>
            </a:r>
            <a:r>
              <a:rPr lang="en-US" dirty="0">
                <a:hlinkClick r:id="rId5"/>
              </a:rPr>
              <a:t>#368</a:t>
            </a:r>
            <a:r>
              <a:rPr lang="en-US" dirty="0"/>
              <a:t> (AV) – </a:t>
            </a:r>
            <a:r>
              <a:rPr lang="en-US" dirty="0">
                <a:solidFill>
                  <a:srgbClr val="00B050"/>
                </a:solidFill>
              </a:rPr>
              <a:t>MERGED (approved OM)</a:t>
            </a:r>
          </a:p>
          <a:p>
            <a:pPr lvl="1"/>
            <a:r>
              <a:rPr lang="en-US" dirty="0"/>
              <a:t>Remove gXXX.cu symlinks for XXX.cc files in generated code</a:t>
            </a:r>
          </a:p>
          <a:p>
            <a:pPr lvl="1"/>
            <a:r>
              <a:rPr lang="en-US" dirty="0"/>
              <a:t>Build XXX_cu.o from XXX.cc using “nvcc –x cu”</a:t>
            </a:r>
          </a:p>
          <a:p>
            <a:pPr lvl="1"/>
            <a:r>
              <a:rPr lang="en-US" dirty="0"/>
              <a:t>Build XXX_cu.o from XXX.cc using “hipcc –x hip”</a:t>
            </a:r>
          </a:p>
          <a:p>
            <a:pPr lvl="2"/>
            <a:r>
              <a:rPr lang="en-US" dirty="0"/>
              <a:t>Eventually: XXX_hip.o instead? I think it would be better...</a:t>
            </a:r>
          </a:p>
          <a:p>
            <a:pPr lvl="2"/>
            <a:r>
              <a:rPr lang="en-US" dirty="0"/>
              <a:t>(And eventually split also XXX_cppnone.o, XXX_cppavx2.o etc? I think probably not...?)</a:t>
            </a:r>
          </a:p>
        </p:txBody>
      </p:sp>
    </p:spTree>
    <p:extLst>
      <p:ext uri="{BB962C8B-B14F-4D97-AF65-F5344CB8AC3E}">
        <p14:creationId xmlns:p14="http://schemas.microsoft.com/office/powerpoint/2010/main" val="3999284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060DC-2FD6-7F87-77AC-2B3F8EBFF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with PRs – ready to merge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FE773-0DFF-08E2-5FCE-311DDF87A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" y="1144800"/>
            <a:ext cx="9067800" cy="4848226"/>
          </a:xfrm>
        </p:spPr>
        <p:txBody>
          <a:bodyPr/>
          <a:lstStyle/>
          <a:p>
            <a:r>
              <a:rPr lang="en-US" dirty="0"/>
              <a:t>PR </a:t>
            </a:r>
            <a:r>
              <a:rPr lang="en-US" dirty="0">
                <a:hlinkClick r:id="rId2"/>
              </a:rPr>
              <a:t>#809</a:t>
            </a:r>
            <a:r>
              <a:rPr lang="en-US" dirty="0"/>
              <a:t> (AV) – </a:t>
            </a:r>
            <a:r>
              <a:rPr lang="en-US" dirty="0">
                <a:solidFill>
                  <a:srgbClr val="CC6600"/>
                </a:solidFill>
              </a:rPr>
              <a:t>~READY TO MERGE (approved OM, waiting for SR approval)</a:t>
            </a:r>
          </a:p>
          <a:p>
            <a:pPr lvl="1"/>
            <a:r>
              <a:rPr lang="en-US" dirty="0"/>
              <a:t>Add support for ROCRAND on AMD GPU (as suggested by SR)</a:t>
            </a:r>
          </a:p>
          <a:p>
            <a:pPr lvl="1"/>
            <a:r>
              <a:rPr lang="en-US" dirty="0"/>
              <a:t>Implemented via the HIPRAND API (drop-in replacement for CURAND)</a:t>
            </a:r>
          </a:p>
          <a:p>
            <a:pPr lvl="2"/>
            <a:r>
              <a:rPr lang="en-US" dirty="0"/>
              <a:t>Implemented: random numbers on GPU device</a:t>
            </a:r>
          </a:p>
          <a:p>
            <a:pPr lvl="2"/>
            <a:r>
              <a:rPr lang="en-US" dirty="0"/>
              <a:t>Not yet implemented (WIP in HIPRAND): random number on CPU host, random number ordering</a:t>
            </a:r>
          </a:p>
          <a:p>
            <a:pPr lvl="3"/>
            <a:endParaRPr lang="en-US" dirty="0"/>
          </a:p>
          <a:p>
            <a:r>
              <a:rPr lang="en-US" dirty="0"/>
              <a:t>PR </a:t>
            </a:r>
            <a:r>
              <a:rPr lang="en-US" dirty="0">
                <a:hlinkClick r:id="rId3"/>
              </a:rPr>
              <a:t>#796</a:t>
            </a:r>
            <a:r>
              <a:rPr lang="en-US" dirty="0"/>
              <a:t> (AV) – </a:t>
            </a:r>
            <a:r>
              <a:rPr lang="en-US" dirty="0">
                <a:solidFill>
                  <a:srgbClr val="CC6600"/>
                </a:solidFill>
              </a:rPr>
              <a:t>~READY TO MERGE (finalizing discussions with SR)</a:t>
            </a:r>
          </a:p>
          <a:p>
            <a:pPr lvl="1"/>
            <a:r>
              <a:rPr lang="en-US" dirty="0"/>
              <a:t>Add fbridgesequence_nomultichannel function, needed by SR in channel array PR</a:t>
            </a:r>
          </a:p>
          <a:p>
            <a:pPr lvl="1"/>
            <a:r>
              <a:rPr lang="en-US" dirty="0"/>
              <a:t>Can be merged independently of the channel array PR (and I suggest we do)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4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060DC-2FD6-7F87-77AC-2B3F8EBFF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with PRs – almost ready or WIP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FE773-0DFF-08E2-5FCE-311DDF87A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144800"/>
            <a:ext cx="9144000" cy="4848226"/>
          </a:xfrm>
        </p:spPr>
        <p:txBody>
          <a:bodyPr/>
          <a:lstStyle/>
          <a:p>
            <a:r>
              <a:rPr lang="en-US" dirty="0"/>
              <a:t>PR </a:t>
            </a:r>
            <a:r>
              <a:rPr lang="en-US" dirty="0">
                <a:hlinkClick r:id="rId2"/>
              </a:rPr>
              <a:t>#813</a:t>
            </a:r>
            <a:r>
              <a:rPr lang="en-US" dirty="0"/>
              <a:t> (OM) – </a:t>
            </a:r>
            <a:r>
              <a:rPr lang="en-US" dirty="0">
                <a:solidFill>
                  <a:srgbClr val="CC6600"/>
                </a:solidFill>
              </a:rPr>
              <a:t>~ALMOST READY TO MERGE (waiting for AV review)</a:t>
            </a:r>
          </a:p>
          <a:p>
            <a:pPr lvl="1"/>
            <a:r>
              <a:rPr lang="en-US" dirty="0"/>
              <a:t>OM: moved handling of a few files (counters.cc etc) from patchMad.sh to ‘proper’ plugin</a:t>
            </a:r>
          </a:p>
          <a:p>
            <a:pPr lvl="1"/>
            <a:r>
              <a:rPr lang="en-US" dirty="0"/>
              <a:t>AV: this was ok for .MAD but added unnecessary files in .SA, added an ugly hack to fix that</a:t>
            </a:r>
          </a:p>
          <a:p>
            <a:pPr lvl="1"/>
            <a:r>
              <a:rPr lang="en-US" dirty="0"/>
              <a:t>OM: implemented a better fix than AV’s ugly hack... waiting for review</a:t>
            </a:r>
          </a:p>
          <a:p>
            <a:pPr lvl="3"/>
            <a:endParaRPr lang="en-US" dirty="0"/>
          </a:p>
          <a:p>
            <a:r>
              <a:rPr lang="en-US" dirty="0"/>
              <a:t>PR </a:t>
            </a:r>
            <a:r>
              <a:rPr lang="en-US" dirty="0">
                <a:hlinkClick r:id="rId3"/>
              </a:rPr>
              <a:t>#798</a:t>
            </a:r>
            <a:r>
              <a:rPr lang="en-US" dirty="0"/>
              <a:t> (AV, based on Jorgen’s </a:t>
            </a:r>
            <a:r>
              <a:rPr lang="en-US" dirty="0">
                <a:hlinkClick r:id="rId4"/>
              </a:rPr>
              <a:t>#775</a:t>
            </a:r>
            <a:r>
              <a:rPr lang="en-US" dirty="0"/>
              <a:t>) – </a:t>
            </a:r>
            <a:r>
              <a:rPr lang="en-US" dirty="0">
                <a:solidFill>
                  <a:srgbClr val="CC6600"/>
                </a:solidFill>
              </a:rPr>
              <a:t>~ALMOST READY (must fix new conflicts)</a:t>
            </a:r>
          </a:p>
          <a:p>
            <a:pPr lvl="1"/>
            <a:r>
              <a:rPr lang="en-US" dirty="0"/>
              <a:t>Separate build targets for CUDA and C++ (and must now add HIP)</a:t>
            </a:r>
          </a:p>
          <a:p>
            <a:pPr lvl="1"/>
            <a:r>
              <a:rPr lang="en-US" dirty="0"/>
              <a:t>This was complete and ready to merge before recent merges</a:t>
            </a:r>
          </a:p>
          <a:p>
            <a:pPr lvl="2"/>
            <a:r>
              <a:rPr lang="en-US" dirty="0"/>
              <a:t>Now there are a few ~easy conflicts to fix (HIP, HIPRAND, gXXX.cu all changed makefiles)</a:t>
            </a:r>
          </a:p>
          <a:p>
            <a:pPr lvl="1"/>
            <a:r>
              <a:rPr lang="en-US" dirty="0"/>
              <a:t>As discussed last week: suggest to merge this before selected changes in SH’s PR </a:t>
            </a:r>
            <a:r>
              <a:rPr lang="en-US" dirty="0">
                <a:hlinkClick r:id="rId5"/>
              </a:rPr>
              <a:t>#753</a:t>
            </a:r>
            <a:r>
              <a:rPr lang="en-US" dirty="0"/>
              <a:t> </a:t>
            </a:r>
          </a:p>
          <a:p>
            <a:pPr marL="1473200" lvl="3" indent="0">
              <a:buNone/>
            </a:pPr>
            <a:endParaRPr lang="en-US" dirty="0"/>
          </a:p>
          <a:p>
            <a:r>
              <a:rPr lang="en-US" dirty="0"/>
              <a:t>Issue </a:t>
            </a:r>
            <a:r>
              <a:rPr lang="en-US" dirty="0">
                <a:hlinkClick r:id="rId6"/>
              </a:rPr>
              <a:t>#765</a:t>
            </a:r>
            <a:r>
              <a:rPr lang="en-US" dirty="0"/>
              <a:t> (SR’s </a:t>
            </a:r>
            <a:r>
              <a:rPr lang="en-US" dirty="0">
                <a:hlinkClick r:id="rId7"/>
              </a:rPr>
              <a:t>new_interface_wrap</a:t>
            </a:r>
            <a:r>
              <a:rPr lang="en-US" dirty="0"/>
              <a:t> branch, no PR yet) – WIP? </a:t>
            </a:r>
          </a:p>
          <a:p>
            <a:pPr lvl="1"/>
            <a:r>
              <a:rPr lang="en-US" dirty="0"/>
              <a:t>From scalar channel ID to array of channel IDs </a:t>
            </a:r>
          </a:p>
          <a:p>
            <a:pPr lvl="1"/>
            <a:r>
              <a:rPr lang="en-US" dirty="0"/>
              <a:t>Will use AV’s fbridgesequence_multichannel in PR </a:t>
            </a:r>
            <a:r>
              <a:rPr lang="en-US" dirty="0">
                <a:hlinkClick r:id="rId8"/>
              </a:rPr>
              <a:t>#796</a:t>
            </a:r>
            <a:endParaRPr lang="en-US" dirty="0"/>
          </a:p>
          <a:p>
            <a:pPr lvl="1"/>
            <a:r>
              <a:rPr lang="en-US" dirty="0"/>
              <a:t>Eventually need also Olivier’s mg5amcnlo </a:t>
            </a:r>
            <a:r>
              <a:rPr lang="en-US" dirty="0">
                <a:hlinkClick r:id="rId9"/>
              </a:rPr>
              <a:t>gpucpp_wrap</a:t>
            </a:r>
            <a:r>
              <a:rPr lang="en-US" dirty="0"/>
              <a:t> (not yet in gpucpp): complete?</a:t>
            </a:r>
          </a:p>
          <a:p>
            <a:pPr lvl="3"/>
            <a:endParaRPr lang="en-US" dirty="0"/>
          </a:p>
          <a:p>
            <a:pPr marL="1473200" lvl="3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555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BC914-DD39-4C08-7291-52AF221B1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97494"/>
            <a:ext cx="8791199" cy="522174"/>
          </a:xfrm>
        </p:spPr>
        <p:txBody>
          <a:bodyPr/>
          <a:lstStyle/>
          <a:p>
            <a:r>
              <a:rPr lang="en-US" dirty="0"/>
              <a:t>madgraph4gpu vs. mg5amcnlo_cudacpp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AA6A96-1791-1AE3-20C4-BB67C7BDA7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975465"/>
            <a:ext cx="9321800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The PAST and PRESENT: </a:t>
            </a:r>
            <a:r>
              <a:rPr lang="en-US" dirty="0">
                <a:hlinkClick r:id="rId2"/>
              </a:rPr>
              <a:t>https://github.com/madgraph5/madgraph4gpu</a:t>
            </a:r>
            <a:r>
              <a:rPr lang="en-US" dirty="0"/>
              <a:t> (up to date)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contains the code generation plugin but also tests and generated code </a:t>
            </a:r>
          </a:p>
          <a:p>
            <a:pPr lvl="1">
              <a:spcBef>
                <a:spcPts val="0"/>
              </a:spcBef>
            </a:pPr>
            <a:r>
              <a:rPr lang="en-US" dirty="0"/>
              <a:t>PRs currently still all go here</a:t>
            </a:r>
          </a:p>
          <a:p>
            <a:pPr lvl="1">
              <a:spcBef>
                <a:spcPts val="0"/>
              </a:spcBef>
            </a:pPr>
            <a:r>
              <a:rPr lang="en-US" dirty="0"/>
              <a:t>Our issue tracker is still here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The old CI (SH) uses generated code, the new CI (AV, to be extended) uses the plugin only</a:t>
            </a:r>
          </a:p>
          <a:p>
            <a:pPr lvl="1">
              <a:spcBef>
                <a:spcPts val="0"/>
              </a:spcBef>
            </a:pPr>
            <a:r>
              <a:rPr lang="en-US" dirty="0"/>
              <a:t>OM: it is difficult to review PRs here because also tests and generated code change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The FUTURE: </a:t>
            </a:r>
            <a:r>
              <a:rPr lang="en-US" dirty="0">
                <a:hlinkClick r:id="rId3"/>
              </a:rPr>
              <a:t>https://github.com/mg5amcnlo/mg5amcnlo_cudacpp</a:t>
            </a:r>
            <a:r>
              <a:rPr lang="en-US" dirty="0"/>
              <a:t> (6 months old)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contains ONLY the code generation plugin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OM suggests: remove tests and generated code from the old repo to ease PR reviews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AV suggests instead: let’s move to the new repo asap (let’s drain existing PRs...)</a:t>
            </a:r>
          </a:p>
          <a:p>
            <a:pPr lvl="1">
              <a:spcBef>
                <a:spcPts val="0"/>
              </a:spcBef>
            </a:pPr>
            <a:r>
              <a:rPr lang="en-US" dirty="0"/>
              <a:t>Personally I definitely want to keep an old repo as is with tests and generated code</a:t>
            </a:r>
          </a:p>
          <a:p>
            <a:pPr lvl="1">
              <a:spcBef>
                <a:spcPts val="0"/>
              </a:spcBef>
            </a:pPr>
            <a:r>
              <a:rPr lang="en-US" dirty="0"/>
              <a:t>Todo: update new from old repo (or better: I can recreate it from scratch if you prefer?)</a:t>
            </a:r>
          </a:p>
          <a:p>
            <a:pPr lvl="2">
              <a:spcBef>
                <a:spcPts val="0"/>
              </a:spcBef>
            </a:pPr>
            <a:r>
              <a:rPr lang="en-US" dirty="0"/>
              <a:t>Todo: scripts to update new from old, keeping history (I have ~scripts for this, uncommitted) </a:t>
            </a:r>
          </a:p>
          <a:p>
            <a:pPr lvl="2">
              <a:spcBef>
                <a:spcPts val="0"/>
              </a:spcBef>
            </a:pPr>
            <a:r>
              <a:rPr lang="en-US" dirty="0"/>
              <a:t>Todo: scripts to update old from new, keeping history (if we merge directly in the new repo)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Question: when do we consider the new repo the reference and the old repo a legacy?</a:t>
            </a:r>
          </a:p>
          <a:p>
            <a:pPr lvl="1">
              <a:spcBef>
                <a:spcPts val="0"/>
              </a:spcBef>
            </a:pPr>
            <a:r>
              <a:rPr lang="en-US" dirty="0"/>
              <a:t>Todo: add AV’s “new” CI tests to new repo (main issue, set up GPU nodes – SH?)</a:t>
            </a:r>
          </a:p>
          <a:p>
            <a:pPr lvl="1">
              <a:spcBef>
                <a:spcPts val="0"/>
              </a:spcBef>
            </a:pPr>
            <a:r>
              <a:rPr lang="en-US" dirty="0"/>
              <a:t>Also todo: add cudacpp module under </a:t>
            </a:r>
            <a:r>
              <a:rPr lang="en-US"/>
              <a:t>PLUGIN in </a:t>
            </a:r>
            <a:r>
              <a:rPr lang="en-US">
                <a:hlinkClick r:id="rId4"/>
              </a:rPr>
              <a:t>https://github.com/mg5amcnlo/mg5amcnlo</a:t>
            </a:r>
            <a:r>
              <a:rPr lang="en-US"/>
              <a:t> 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dirty="0"/>
              <a:t>Todo? Implement “minimal”, “maximal”, “last validated” checks based on github commits???</a:t>
            </a:r>
          </a:p>
        </p:txBody>
      </p:sp>
    </p:spTree>
    <p:extLst>
      <p:ext uri="{BB962C8B-B14F-4D97-AF65-F5344CB8AC3E}">
        <p14:creationId xmlns:p14="http://schemas.microsoft.com/office/powerpoint/2010/main" val="2799794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0AF04-E5B9-655A-67C8-11C8E51CD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000" y="1119400"/>
            <a:ext cx="8791199" cy="4848226"/>
          </a:xfrm>
        </p:spPr>
        <p:txBody>
          <a:bodyPr/>
          <a:lstStyle/>
          <a:p>
            <a:pPr algn="ctr"/>
            <a:endParaRPr lang="en-US" sz="3200" dirty="0"/>
          </a:p>
          <a:p>
            <a:pPr algn="ctr"/>
            <a:endParaRPr lang="en-US" sz="3200" dirty="0"/>
          </a:p>
          <a:p>
            <a:pPr algn="ctr"/>
            <a:endParaRPr lang="en-US" sz="3200" dirty="0"/>
          </a:p>
          <a:p>
            <a:pPr marL="152400" indent="0" algn="ctr">
              <a:buNone/>
            </a:pPr>
            <a:r>
              <a:rPr lang="en-US" sz="3200" dirty="0"/>
              <a:t>Backup – from last week</a:t>
            </a:r>
          </a:p>
        </p:txBody>
      </p:sp>
    </p:spTree>
    <p:extLst>
      <p:ext uri="{BB962C8B-B14F-4D97-AF65-F5344CB8AC3E}">
        <p14:creationId xmlns:p14="http://schemas.microsoft.com/office/powerpoint/2010/main" val="127090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B2B15-206C-77DB-55AD-A5ED2F114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Makefiles – two options forward?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F36F8-CA47-9ACD-5EE6-221CF4E072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7001" y="1144800"/>
            <a:ext cx="8971199" cy="4848226"/>
          </a:xfrm>
        </p:spPr>
        <p:txBody>
          <a:bodyPr/>
          <a:lstStyle/>
          <a:p>
            <a:r>
              <a:rPr lang="en-US" dirty="0"/>
              <a:t>Option 1 (one-step) – start from Stephan’s PR </a:t>
            </a:r>
            <a:r>
              <a:rPr lang="en-US" dirty="0">
                <a:hlinkClick r:id="rId2"/>
              </a:rPr>
              <a:t>#753</a:t>
            </a:r>
            <a:r>
              <a:rPr lang="en-US" dirty="0"/>
              <a:t> (itself based on Jorgen’s </a:t>
            </a:r>
            <a:r>
              <a:rPr lang="en-US" dirty="0">
                <a:hlinkClick r:id="rId3"/>
              </a:rPr>
              <a:t>#775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Advantages:</a:t>
            </a:r>
          </a:p>
          <a:p>
            <a:pPr lvl="2"/>
            <a:r>
              <a:rPr lang="en-US" dirty="0"/>
              <a:t>Stephan’s commits are immediately included</a:t>
            </a:r>
          </a:p>
          <a:p>
            <a:pPr lvl="1"/>
            <a:r>
              <a:rPr lang="en-US" dirty="0"/>
              <a:t>Disadvantages:</a:t>
            </a:r>
          </a:p>
          <a:p>
            <a:pPr lvl="2"/>
            <a:r>
              <a:rPr lang="en-US" dirty="0"/>
              <a:t>One-step approach mixes logically different features – debugging issues is more complex</a:t>
            </a:r>
          </a:p>
          <a:p>
            <a:pPr lvl="2"/>
            <a:r>
              <a:rPr lang="en-US" dirty="0"/>
              <a:t>Inherits issues to be fixed in Jorgen’s PR – disentangling and debugging issues is more complex</a:t>
            </a:r>
          </a:p>
          <a:p>
            <a:pPr lvl="2"/>
            <a:r>
              <a:rPr lang="en-US" dirty="0"/>
              <a:t>No HIP support until all makefiles issues are solved – will take longer, Nathan is waiting for it</a:t>
            </a:r>
          </a:p>
          <a:p>
            <a:pPr lvl="3"/>
            <a:endParaRPr lang="en-US" dirty="0"/>
          </a:p>
          <a:p>
            <a:r>
              <a:rPr lang="en-US" dirty="0"/>
              <a:t>Option 2 (two-steps) – start from Jorgen’s </a:t>
            </a:r>
            <a:r>
              <a:rPr lang="en-US" dirty="0">
                <a:hlinkClick r:id="rId3"/>
              </a:rPr>
              <a:t>#775</a:t>
            </a:r>
            <a:r>
              <a:rPr lang="en-US" dirty="0"/>
              <a:t> first, later add Stephan’s PR </a:t>
            </a:r>
            <a:r>
              <a:rPr lang="en-US" dirty="0">
                <a:hlinkClick r:id="rId2"/>
              </a:rPr>
              <a:t>#753</a:t>
            </a:r>
            <a:endParaRPr lang="en-US" dirty="0"/>
          </a:p>
          <a:p>
            <a:pPr lvl="1"/>
            <a:r>
              <a:rPr lang="en-US" dirty="0"/>
              <a:t>Advantages:</a:t>
            </a:r>
          </a:p>
          <a:p>
            <a:pPr lvl="2"/>
            <a:r>
              <a:rPr lang="en-US" dirty="0"/>
              <a:t>Debug issues in Jorgen’s PR separately from any issues in Stephan’s commits, logically cleaner</a:t>
            </a:r>
          </a:p>
          <a:p>
            <a:pPr lvl="2"/>
            <a:r>
              <a:rPr lang="en-US" dirty="0"/>
              <a:t>HIP support may be added before all issues in Stephan’s PR are fixed, Nathan may work earlier</a:t>
            </a:r>
          </a:p>
          <a:p>
            <a:pPr lvl="1"/>
            <a:r>
              <a:rPr lang="en-US" dirty="0"/>
              <a:t>Disadvantages:</a:t>
            </a:r>
          </a:p>
          <a:p>
            <a:pPr lvl="2"/>
            <a:r>
              <a:rPr lang="en-US" dirty="0"/>
              <a:t>Must fix conflicts in the merge, or (better) add back Stephan’s features one by one</a:t>
            </a:r>
          </a:p>
          <a:p>
            <a:pPr lvl="3"/>
            <a:endParaRPr lang="en-US" dirty="0"/>
          </a:p>
          <a:p>
            <a:r>
              <a:rPr lang="en-US" dirty="0"/>
              <a:t>I would most certainly go for option 2 – technically more appropriate</a:t>
            </a:r>
          </a:p>
        </p:txBody>
      </p:sp>
    </p:spTree>
    <p:extLst>
      <p:ext uri="{BB962C8B-B14F-4D97-AF65-F5344CB8AC3E}">
        <p14:creationId xmlns:p14="http://schemas.microsoft.com/office/powerpoint/2010/main" val="4284270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B2B15-206C-77DB-55AD-A5ED2F114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missing items before a release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F36F8-CA47-9ACD-5EE6-221CF4E072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 the plugin (issue </a:t>
            </a:r>
            <a:r>
              <a:rPr lang="en-US" dirty="0">
                <a:hlinkClick r:id="rId2"/>
              </a:rPr>
              <a:t>#661</a:t>
            </a:r>
            <a:r>
              <a:rPr lang="en-US" dirty="0"/>
              <a:t>) – or recreate it with the full history?</a:t>
            </a:r>
          </a:p>
          <a:p>
            <a:pPr lvl="1"/>
            <a:r>
              <a:rPr lang="en-US" dirty="0">
                <a:hlinkClick r:id="rId3"/>
              </a:rPr>
              <a:t>mg5amcnlo_cudacpp</a:t>
            </a:r>
            <a:r>
              <a:rPr lang="en-US" dirty="0"/>
              <a:t> exists with the full history but is stuck to Aug 30</a:t>
            </a:r>
          </a:p>
          <a:p>
            <a:pPr lvl="1"/>
            <a:endParaRPr lang="en-US" dirty="0"/>
          </a:p>
          <a:p>
            <a:r>
              <a:rPr lang="en-US" dirty="0"/>
              <a:t>Do we want to try and fix some EFT and SUSY before the release?</a:t>
            </a:r>
          </a:p>
          <a:p>
            <a:endParaRPr lang="en-US" dirty="0"/>
          </a:p>
          <a:p>
            <a:r>
              <a:rPr lang="en-US" dirty="0"/>
              <a:t>See also the May 2023 summary (issue </a:t>
            </a:r>
            <a:r>
              <a:rPr lang="en-US" dirty="0">
                <a:hlinkClick r:id="rId4"/>
              </a:rPr>
              <a:t>#671</a:t>
            </a:r>
            <a:r>
              <a:rPr lang="en-US" dirty="0"/>
              <a:t>): not up to date but still relevant</a:t>
            </a:r>
          </a:p>
          <a:p>
            <a:pPr lvl="1"/>
            <a:r>
              <a:rPr lang="en-US" dirty="0"/>
              <a:t>The issues that are still open remain desirable, though not strictly necessary </a:t>
            </a:r>
          </a:p>
          <a:p>
            <a:pPr lvl="1"/>
            <a:r>
              <a:rPr lang="en-US" dirty="0"/>
              <a:t>Many issues mentioned there have been fixed/completed</a:t>
            </a:r>
          </a:p>
          <a:p>
            <a:pPr lvl="1"/>
            <a:r>
              <a:rPr lang="en-US" dirty="0"/>
              <a:t>Only a few new issues have appeared (e.g. channel id array)</a:t>
            </a:r>
          </a:p>
          <a:p>
            <a:endParaRPr lang="en-US" dirty="0"/>
          </a:p>
          <a:p>
            <a:r>
              <a:rPr lang="en-US" dirty="0"/>
              <a:t>Am I missing some very big thing not mentioned above?</a:t>
            </a:r>
          </a:p>
          <a:p>
            <a:pPr marL="584200" lvl="1" indent="0">
              <a:buNone/>
            </a:pPr>
            <a:endParaRPr lang="en-US" dirty="0"/>
          </a:p>
          <a:p>
            <a:pPr marL="584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358236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53886</TotalTime>
  <Words>1115</Words>
  <Application>Microsoft Office PowerPoint</Application>
  <PresentationFormat>On-screen Show (4:3)</PresentationFormat>
  <Paragraphs>96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CERN2015-AV-MasterLayout</vt:lpstr>
      <vt:lpstr>Progress with PRs – merged</vt:lpstr>
      <vt:lpstr>Progress with PRs – ready to merge</vt:lpstr>
      <vt:lpstr>Progress with PRs – almost ready or WIP</vt:lpstr>
      <vt:lpstr>madgraph4gpu vs. mg5amcnlo_cudacpp</vt:lpstr>
      <vt:lpstr>PowerPoint Presentation</vt:lpstr>
      <vt:lpstr>Makefiles – two options forward?</vt:lpstr>
      <vt:lpstr>Other missing items before a release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1330</cp:revision>
  <dcterms:modified xsi:type="dcterms:W3CDTF">2024-02-06T15:00:18Z</dcterms:modified>
</cp:coreProperties>
</file>