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6"/>
  </p:notesMasterIdLst>
  <p:sldIdLst>
    <p:sldId id="361" r:id="rId2"/>
    <p:sldId id="410" r:id="rId3"/>
    <p:sldId id="413" r:id="rId4"/>
    <p:sldId id="414" r:id="rId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  <a:srgbClr val="CC6600"/>
    <a:srgbClr val="996600"/>
    <a:srgbClr val="CC66FF"/>
    <a:srgbClr val="33CC33"/>
    <a:srgbClr val="FFFF00"/>
    <a:srgbClr val="FFFFCC"/>
    <a:srgbClr val="CCFFCC"/>
    <a:srgbClr val="F2D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103" autoAdjust="0"/>
  </p:normalViewPr>
  <p:slideViewPr>
    <p:cSldViewPr snapToGrid="0">
      <p:cViewPr varScale="1">
        <p:scale>
          <a:sx n="144" d="100"/>
          <a:sy n="144" d="100"/>
        </p:scale>
        <p:origin x="2196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67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3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238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Columns Extra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0722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4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555117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 – </a:t>
            </a: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makefile targets, BSM etc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28 May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2024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6" r:id="rId2"/>
    <p:sldLayoutId id="2147483653" r:id="rId3"/>
    <p:sldLayoutId id="2147483654" r:id="rId4"/>
    <p:sldLayoutId id="2147483667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5" r:id="rId11"/>
    <p:sldLayoutId id="2147483668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515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841" TargetMode="External"/><Relationship Id="rId2" Type="http://schemas.openxmlformats.org/officeDocument/2006/relationships/hyperlink" Target="https://github.com/madgraph5/madgraph4gpu/pull/79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adgraph5/madgraph4gpu/issues/806" TargetMode="External"/><Relationship Id="rId3" Type="http://schemas.openxmlformats.org/officeDocument/2006/relationships/hyperlink" Target="https://github.com/madgraph5/madgraph4gpu/issues/615" TargetMode="External"/><Relationship Id="rId7" Type="http://schemas.openxmlformats.org/officeDocument/2006/relationships/hyperlink" Target="https://github.com/madgraph5/madgraph4gpu/issues/833" TargetMode="External"/><Relationship Id="rId2" Type="http://schemas.openxmlformats.org/officeDocument/2006/relationships/hyperlink" Target="https://github.com/madgraph5/madgraph4gpu/pull/84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adgraph5/madgraph4gpu/issues/826" TargetMode="External"/><Relationship Id="rId5" Type="http://schemas.openxmlformats.org/officeDocument/2006/relationships/hyperlink" Target="https://github.com/madgraph5/madgraph4gpu/issues/825" TargetMode="External"/><Relationship Id="rId4" Type="http://schemas.openxmlformats.org/officeDocument/2006/relationships/hyperlink" Target="https://github.com/madgraph5/madgraph4gpu/issues/846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adgraph5/madgraph4gpu/issues/805" TargetMode="External"/><Relationship Id="rId3" Type="http://schemas.openxmlformats.org/officeDocument/2006/relationships/hyperlink" Target="https://github.com/madgraph5/madgraph4gpu/issues/700" TargetMode="External"/><Relationship Id="rId7" Type="http://schemas.openxmlformats.org/officeDocument/2006/relationships/hyperlink" Target="https://github.com/madgraph5/madgraph4gpu/issues/765" TargetMode="External"/><Relationship Id="rId2" Type="http://schemas.openxmlformats.org/officeDocument/2006/relationships/hyperlink" Target="https://github.com/madgraph5/madgraph4gpu/pull/83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adgraph5/madgraph4gpu/pull/830" TargetMode="External"/><Relationship Id="rId5" Type="http://schemas.openxmlformats.org/officeDocument/2006/relationships/hyperlink" Target="https://github.com/madgraph5/madgraph4gpu/issues/815" TargetMode="External"/><Relationship Id="rId4" Type="http://schemas.openxmlformats.org/officeDocument/2006/relationships/hyperlink" Target="https://github.com/madgraph5/madgraph4gpu/issues/6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645458"/>
            <a:ext cx="9144000" cy="54105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br>
              <a:rPr lang="en-GB" sz="4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dirty="0">
                <a:solidFill>
                  <a:schemeClr val="dk1"/>
                </a:solidFill>
              </a:rPr>
              <a:t>PR and release status: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makefile targets,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BSM processes (</a:t>
            </a:r>
            <a:r>
              <a:rPr lang="en-GB" sz="2800" b="1" dirty="0">
                <a:solidFill>
                  <a:schemeClr val="dk1"/>
                </a:solidFill>
              </a:rPr>
              <a:t>EW</a:t>
            </a:r>
            <a:r>
              <a:rPr lang="en-GB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dim6) etc</a:t>
            </a: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strike="noStrike" cap="none" dirty="0">
                <a:solidFill>
                  <a:schemeClr val="dk1"/>
                </a:solidFill>
                <a:sym typeface="Arial"/>
              </a:rPr>
              <a:t>Andrea Valassi (CERN)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Madgraph on GPU development meeting, 28</a:t>
            </a:r>
            <a:r>
              <a:rPr lang="en-GB" sz="1600" i="1" baseline="30000" dirty="0">
                <a:solidFill>
                  <a:schemeClr val="dk1"/>
                </a:solidFill>
              </a:rPr>
              <a:t>th</a:t>
            </a:r>
            <a:r>
              <a:rPr lang="en-GB" sz="1600" i="1" dirty="0">
                <a:solidFill>
                  <a:schemeClr val="dk1"/>
                </a:solidFill>
              </a:rPr>
              <a:t> May 2024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>
                <a:solidFill>
                  <a:schemeClr val="dk1"/>
                </a:solidFill>
                <a:hlinkClick r:id="rId3"/>
              </a:rPr>
              <a:t>https://indico.cern.ch/event/1355153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 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200" i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(previous update was on May 14 – only mentioning changes since then)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3" y="86766"/>
            <a:ext cx="1136914" cy="11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8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56433-ADDB-F154-B845-5A28BBA6F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120CC-404D-16E0-B34A-11B05AB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Status update for my PRs – Makefiles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99409-0EDE-1F6A-6443-8AE45A1E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5471" y="1060130"/>
            <a:ext cx="9508067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Update on my PRs and issues (since May 14 meeting)</a:t>
            </a:r>
          </a:p>
          <a:p>
            <a:pPr lvl="1">
              <a:spcBef>
                <a:spcPts val="0"/>
              </a:spcBef>
            </a:pPr>
            <a:r>
              <a:rPr lang="en-US" b="1" dirty="0">
                <a:solidFill>
                  <a:srgbClr val="00B050"/>
                </a:solidFill>
              </a:rPr>
              <a:t>MERGED: PR </a:t>
            </a:r>
            <a:r>
              <a:rPr lang="en-US" sz="1600" b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#798</a:t>
            </a:r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(separate </a:t>
            </a:r>
            <a:r>
              <a:rPr lang="en-US" sz="1600" b="1" dirty="0">
                <a:solidFill>
                  <a:srgbClr val="00B050"/>
                </a:solidFill>
              </a:rPr>
              <a:t>Makefile targets</a:t>
            </a:r>
            <a:r>
              <a:rPr lang="en-US" b="1" dirty="0">
                <a:solidFill>
                  <a:srgbClr val="00B050"/>
                </a:solidFill>
              </a:rPr>
              <a:t>)</a:t>
            </a:r>
            <a:r>
              <a:rPr lang="en-US" sz="1600" dirty="0"/>
              <a:t> – two reviews by OM (thanks!)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This completely separates C++ and CUDA or HIP targets (extends/completes Jorgen’s earlier PR)</a:t>
            </a:r>
          </a:p>
          <a:p>
            <a:pPr lvl="2">
              <a:spcBef>
                <a:spcPts val="0"/>
              </a:spcBef>
            </a:pPr>
            <a:r>
              <a:rPr lang="en-US" dirty="0"/>
              <a:t>NB: we now build EITHER “check.exe” OR “gcheck.exe” – we no longer build them together</a:t>
            </a:r>
          </a:p>
          <a:p>
            <a:pPr lvl="3">
              <a:spcBef>
                <a:spcPts val="0"/>
              </a:spcBef>
            </a:pPr>
            <a:r>
              <a:rPr lang="en-US" dirty="0"/>
              <a:t>“make BACKEND=cuda” and “make BACKEND=hip” build gcheck.exe</a:t>
            </a:r>
          </a:p>
          <a:p>
            <a:pPr lvl="3">
              <a:spcBef>
                <a:spcPts val="0"/>
              </a:spcBef>
            </a:pPr>
            <a:r>
              <a:rPr lang="en-US" dirty="0"/>
              <a:t>“make BACKEND=avx2” and other SIMD modes (none,sse4,512y,512z) build check.exe</a:t>
            </a:r>
          </a:p>
          <a:p>
            <a:pPr lvl="2">
              <a:spcBef>
                <a:spcPts val="0"/>
              </a:spcBef>
            </a:pPr>
            <a:r>
              <a:rPr lang="en-US" dirty="0"/>
              <a:t>NB: we no longer link together C++ and CUDA implementations of the same classes</a:t>
            </a:r>
          </a:p>
          <a:p>
            <a:pPr lvl="3">
              <a:spcBef>
                <a:spcPts val="0"/>
              </a:spcBef>
            </a:pPr>
            <a:r>
              <a:rPr lang="en-US" dirty="0"/>
              <a:t>Main example: runTest.exe EITHER tests C++ OR tests cuda</a:t>
            </a:r>
          </a:p>
          <a:p>
            <a:pPr lvl="3">
              <a:spcBef>
                <a:spcPts val="0"/>
              </a:spcBef>
            </a:pPr>
            <a:r>
              <a:rPr lang="en-US" dirty="0"/>
              <a:t>(But still keep separate namespaces, because it is cleaner, and in case one day we move to fat binaries...)</a:t>
            </a:r>
          </a:p>
          <a:p>
            <a:pPr lvl="1">
              <a:spcBef>
                <a:spcPts val="0"/>
              </a:spcBef>
            </a:pPr>
            <a:r>
              <a:rPr lang="en-US" b="1" dirty="0">
                <a:solidFill>
                  <a:srgbClr val="00B050"/>
                </a:solidFill>
              </a:rPr>
              <a:t>MERGED: PR </a:t>
            </a:r>
            <a:r>
              <a:rPr lang="en-US" sz="1600" b="1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#841</a:t>
            </a:r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(rename </a:t>
            </a:r>
            <a:r>
              <a:rPr lang="en-US" sz="1600" b="1" dirty="0">
                <a:solidFill>
                  <a:srgbClr val="00B050"/>
                </a:solidFill>
              </a:rPr>
              <a:t>Makefile targets and variables</a:t>
            </a:r>
            <a:r>
              <a:rPr lang="en-US" b="1" dirty="0">
                <a:solidFill>
                  <a:srgbClr val="00B050"/>
                </a:solidFill>
              </a:rPr>
              <a:t>)</a:t>
            </a:r>
            <a:r>
              <a:rPr lang="en-US" sz="1600" dirty="0"/>
              <a:t> – review by OM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This (hopefully!) rationalizes the naming conventions of build targets and internal makefile variables</a:t>
            </a:r>
          </a:p>
          <a:p>
            <a:pPr lvl="2">
              <a:spcBef>
                <a:spcPts val="0"/>
              </a:spcBef>
            </a:pPr>
            <a:r>
              <a:rPr lang="en-US" i="1" dirty="0"/>
              <a:t>NB: we no longer build “check.exe” or “gcheck.exe” (or runTest.exe) – the names have changed</a:t>
            </a:r>
          </a:p>
          <a:p>
            <a:pPr lvl="3">
              <a:spcBef>
                <a:spcPts val="0"/>
              </a:spcBef>
            </a:pPr>
            <a:r>
              <a:rPr lang="en-US" i="1" dirty="0">
                <a:solidFill>
                  <a:srgbClr val="00B050"/>
                </a:solidFill>
              </a:rPr>
              <a:t>“make BACKEND=cuda” builds check_cuda.exe, runTest_cuda.exe, etc</a:t>
            </a:r>
          </a:p>
          <a:p>
            <a:pPr lvl="3">
              <a:spcBef>
                <a:spcPts val="0"/>
              </a:spcBef>
            </a:pPr>
            <a:r>
              <a:rPr lang="en-US" i="1" dirty="0">
                <a:solidFill>
                  <a:srgbClr val="00B050"/>
                </a:solidFill>
              </a:rPr>
              <a:t>“make BACKEND=hip” builds check_hip.exe, runTest_hip.exe, etc</a:t>
            </a:r>
          </a:p>
          <a:p>
            <a:pPr lvl="3">
              <a:spcBef>
                <a:spcPts val="0"/>
              </a:spcBef>
            </a:pPr>
            <a:r>
              <a:rPr lang="en-US" i="1" dirty="0">
                <a:solidFill>
                  <a:srgbClr val="00B050"/>
                </a:solidFill>
              </a:rPr>
              <a:t>“make BACKEND=avx2” (none,sse4,512y,512z)  builds check_cpp.exe, runTest_cpp.exe, etc</a:t>
            </a:r>
          </a:p>
          <a:p>
            <a:pPr lvl="3">
              <a:spcBef>
                <a:spcPts val="0"/>
              </a:spcBef>
            </a:pPr>
            <a:r>
              <a:rPr lang="en-US" dirty="0"/>
              <a:t>This is consistent with the naming convention for </a:t>
            </a:r>
            <a:r>
              <a:rPr lang="en-US" dirty="0" err="1"/>
              <a:t>madevent_cuda</a:t>
            </a:r>
            <a:r>
              <a:rPr lang="en-US" dirty="0"/>
              <a:t>, </a:t>
            </a:r>
            <a:r>
              <a:rPr lang="en-US" dirty="0" err="1"/>
              <a:t>madevent_hip</a:t>
            </a:r>
            <a:r>
              <a:rPr lang="en-US" dirty="0"/>
              <a:t>, </a:t>
            </a:r>
            <a:r>
              <a:rPr lang="en-US" dirty="0" err="1"/>
              <a:t>madevent_cpp</a:t>
            </a:r>
            <a:endParaRPr lang="en-US" dirty="0"/>
          </a:p>
          <a:p>
            <a:pPr lvl="3">
              <a:spcBef>
                <a:spcPts val="0"/>
              </a:spcBef>
            </a:pPr>
            <a:r>
              <a:rPr lang="en-US" dirty="0"/>
              <a:t>(Note: I kept a single “_cpp” suffix, but if needed it is easy to switch to “_</a:t>
            </a:r>
            <a:r>
              <a:rPr lang="en-US" dirty="0" err="1"/>
              <a:t>cppnone</a:t>
            </a:r>
            <a:r>
              <a:rPr lang="en-US" dirty="0"/>
              <a:t>”, “_cppavx2” etc...)</a:t>
            </a:r>
          </a:p>
          <a:p>
            <a:pPr lvl="2">
              <a:spcBef>
                <a:spcPts val="0"/>
              </a:spcBef>
            </a:pPr>
            <a:r>
              <a:rPr lang="en-US" dirty="0"/>
              <a:t>This is also true for intermediate .o objects, not only for the final .exe executables</a:t>
            </a:r>
          </a:p>
          <a:p>
            <a:pPr lvl="3">
              <a:spcBef>
                <a:spcPts val="0"/>
              </a:spcBef>
            </a:pPr>
            <a:r>
              <a:rPr lang="en-US" dirty="0" err="1"/>
              <a:t>CPPProcess.o</a:t>
            </a:r>
            <a:r>
              <a:rPr lang="en-US" dirty="0"/>
              <a:t> becomes </a:t>
            </a:r>
            <a:r>
              <a:rPr lang="en-US" dirty="0" err="1"/>
              <a:t>CPPProcess</a:t>
            </a:r>
            <a:r>
              <a:rPr lang="en-US" dirty="0"/>
              <a:t>_(</a:t>
            </a:r>
            <a:r>
              <a:rPr lang="en-US" dirty="0" err="1"/>
              <a:t>cpp|cuda|hip</a:t>
            </a:r>
            <a:r>
              <a:rPr lang="en-US" dirty="0"/>
              <a:t>).o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In my opinion this completes what we needed to change in Makefiles for the moment</a:t>
            </a:r>
          </a:p>
          <a:p>
            <a:pPr lvl="1">
              <a:spcBef>
                <a:spcPts val="0"/>
              </a:spcBef>
            </a:pPr>
            <a:r>
              <a:rPr lang="en-US" dirty="0"/>
              <a:t>NB: standalone builds are still functional and should remain so (POWHEG, reweighting...)</a:t>
            </a:r>
          </a:p>
          <a:p>
            <a:pPr lvl="2">
              <a:spcBef>
                <a:spcPts val="0"/>
              </a:spcBef>
            </a:pPr>
            <a:r>
              <a:rPr lang="en-US" dirty="0"/>
              <a:t>Cleanup in earlier PRs – cudacpp makefile can either be invoked standalone or from Fortran makefile</a:t>
            </a:r>
          </a:p>
          <a:p>
            <a:pPr lvl="1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08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56433-ADDB-F154-B845-5A28BBA6F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120CC-404D-16E0-B34A-11B05AB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Updates and recap – BSM &amp; other processes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99409-0EDE-1F6A-6443-8AE45A1E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5471" y="1144800"/>
            <a:ext cx="9508067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Brief update on my PRs (since May 14 meeting) – Beyond Standard Model models</a:t>
            </a:r>
          </a:p>
          <a:p>
            <a:pPr lvl="1">
              <a:spcBef>
                <a:spcPts val="0"/>
              </a:spcBef>
            </a:pPr>
            <a:r>
              <a:rPr lang="en-US" b="1" dirty="0">
                <a:solidFill>
                  <a:srgbClr val="00B050"/>
                </a:solidFill>
              </a:rPr>
              <a:t>New WIP PR </a:t>
            </a:r>
            <a:r>
              <a:rPr lang="en-US" sz="1600" b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#847</a:t>
            </a:r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(EWdim6</a:t>
            </a:r>
            <a:r>
              <a:rPr lang="en-US" sz="1600" b="1" dirty="0">
                <a:solidFill>
                  <a:srgbClr val="00B050"/>
                </a:solidFill>
              </a:rPr>
              <a:t>) </a:t>
            </a:r>
            <a:r>
              <a:rPr lang="en-US" sz="1600" dirty="0"/>
              <a:t>– </a:t>
            </a:r>
            <a:r>
              <a:rPr lang="en-US" dirty="0"/>
              <a:t>adds EWdim6 “u d~ &gt; w+ z“ to the repo (Zenny’s process)</a:t>
            </a:r>
          </a:p>
          <a:p>
            <a:pPr lvl="2">
              <a:spcBef>
                <a:spcPts val="0"/>
              </a:spcBef>
            </a:pPr>
            <a:r>
              <a:rPr lang="en-US" dirty="0"/>
              <a:t>Verified that my earlier BSM patches for SUSY/EFT fix code generation for this too (</a:t>
            </a:r>
            <a:r>
              <a:rPr lang="en-US" dirty="0">
                <a:hlinkClick r:id="rId3"/>
              </a:rPr>
              <a:t>#615 </a:t>
            </a:r>
            <a:r>
              <a:rPr lang="en-US" dirty="0"/>
              <a:t>is fixed)</a:t>
            </a:r>
          </a:p>
          <a:p>
            <a:pPr lvl="2">
              <a:spcBef>
                <a:spcPts val="0"/>
              </a:spcBef>
            </a:pPr>
            <a:r>
              <a:rPr lang="en-US" dirty="0"/>
              <a:t>Code also builds ok, but HRDCOD=(0|1) builds give different results at runtime </a:t>
            </a:r>
            <a:r>
              <a:rPr lang="en-US" i="1" dirty="0">
                <a:solidFill>
                  <a:srgbClr val="FF0000"/>
                </a:solidFill>
              </a:rPr>
              <a:t>(new issue </a:t>
            </a:r>
            <a:r>
              <a:rPr lang="en-US" i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#846</a:t>
            </a:r>
            <a:r>
              <a:rPr lang="en-US" i="1" dirty="0">
                <a:solidFill>
                  <a:srgbClr val="FF0000"/>
                </a:solidFill>
              </a:rPr>
              <a:t>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Recap of pending process-specific issues (mainly BSM, but not only)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SUSY: </a:t>
            </a:r>
            <a:r>
              <a:rPr lang="en-US" i="1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#825</a:t>
            </a:r>
            <a:r>
              <a:rPr lang="en-US" i="1" dirty="0">
                <a:solidFill>
                  <a:srgbClr val="FF0000"/>
                </a:solidFill>
              </a:rPr>
              <a:t> (</a:t>
            </a:r>
            <a:r>
              <a:rPr lang="en-US" i="1" dirty="0" err="1">
                <a:solidFill>
                  <a:srgbClr val="FF0000"/>
                </a:solidFill>
              </a:rPr>
              <a:t>susy_gg_tt</a:t>
            </a:r>
            <a:r>
              <a:rPr lang="en-US" i="1" dirty="0">
                <a:solidFill>
                  <a:srgbClr val="FF0000"/>
                </a:solidFill>
              </a:rPr>
              <a:t> madevent </a:t>
            </a:r>
            <a:r>
              <a:rPr lang="en-US" i="1" dirty="0"/>
              <a:t>tests – xsec mismatch Fortran vs cudacpp)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SUSY: </a:t>
            </a:r>
            <a:r>
              <a:rPr lang="en-US" i="1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#826</a:t>
            </a:r>
            <a:r>
              <a:rPr lang="en-US" i="1" dirty="0">
                <a:solidFill>
                  <a:srgbClr val="FF0000"/>
                </a:solidFill>
              </a:rPr>
              <a:t> (susy_gg_t1t1 madevent </a:t>
            </a:r>
            <a:r>
              <a:rPr lang="en-US" i="1" dirty="0"/>
              <a:t>tests – no xsec in cudacpp madevent)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HEFT: </a:t>
            </a:r>
            <a:r>
              <a:rPr lang="en-US" i="1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#833</a:t>
            </a:r>
            <a:r>
              <a:rPr lang="en-US" i="1" dirty="0">
                <a:solidFill>
                  <a:srgbClr val="FF0000"/>
                </a:solidFill>
              </a:rPr>
              <a:t> (</a:t>
            </a:r>
            <a:r>
              <a:rPr lang="en-US" i="1" dirty="0" err="1">
                <a:solidFill>
                  <a:srgbClr val="FF0000"/>
                </a:solidFill>
              </a:rPr>
              <a:t>heft_gg_bb</a:t>
            </a:r>
            <a:r>
              <a:rPr lang="en-US" i="1" dirty="0">
                <a:solidFill>
                  <a:srgbClr val="FF0000"/>
                </a:solidFill>
              </a:rPr>
              <a:t> madevent </a:t>
            </a:r>
            <a:r>
              <a:rPr lang="en-US" i="1" dirty="0"/>
              <a:t>tests – LHE mismatch Fortran vs cudacpp, FPTYPE=f)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EWdim6: </a:t>
            </a:r>
            <a:r>
              <a:rPr lang="en-US" i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#846</a:t>
            </a:r>
            <a:r>
              <a:rPr lang="en-US" i="1" dirty="0">
                <a:solidFill>
                  <a:srgbClr val="FF0000"/>
                </a:solidFill>
              </a:rPr>
              <a:t> (ewdim6_ud_wz cudacpp </a:t>
            </a:r>
            <a:r>
              <a:rPr lang="en-US" i="1" dirty="0"/>
              <a:t>tests – ME mismatch HRDCOD=0 vs HRDCOD=1)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SM: </a:t>
            </a:r>
            <a:r>
              <a:rPr lang="en-US" i="1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#806</a:t>
            </a:r>
            <a:r>
              <a:rPr lang="en-US" i="1" dirty="0">
                <a:solidFill>
                  <a:srgbClr val="FF0000"/>
                </a:solidFill>
              </a:rPr>
              <a:t> (gq_ttq cudacpp </a:t>
            </a:r>
            <a:r>
              <a:rPr lang="en-US" i="1" dirty="0"/>
              <a:t>tests – segmentation fault on AMD GPUs on LUMI)</a:t>
            </a:r>
          </a:p>
          <a:p>
            <a:pPr lvl="1">
              <a:spcBef>
                <a:spcPts val="0"/>
              </a:spcBef>
            </a:pPr>
            <a:r>
              <a:rPr lang="en-US" dirty="0"/>
              <a:t>Anyone interested in taking a look? Otherwise we can fix these after the release?</a:t>
            </a:r>
          </a:p>
          <a:p>
            <a:pPr lvl="1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812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56433-ADDB-F154-B845-5A28BBA6F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120CC-404D-16E0-B34A-11B05AB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AOB and some 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99409-0EDE-1F6A-6443-8AE45A1E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5471" y="1144800"/>
            <a:ext cx="9508067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More tests in the ‘launch’ interface, more tweaks in the </a:t>
            </a:r>
            <a:r>
              <a:rPr lang="en-US" dirty="0" err="1"/>
              <a:t>runcards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Olivier’s PR </a:t>
            </a:r>
            <a:r>
              <a:rPr lang="en-US" dirty="0">
                <a:hlinkClick r:id="rId2"/>
              </a:rPr>
              <a:t>#835</a:t>
            </a:r>
            <a:r>
              <a:rPr lang="en-US" dirty="0"/>
              <a:t> (default FPTYPE=m in runcard) has been merged</a:t>
            </a:r>
          </a:p>
          <a:p>
            <a:pPr lvl="1">
              <a:spcBef>
                <a:spcPts val="0"/>
              </a:spcBef>
            </a:pPr>
            <a:r>
              <a:rPr lang="en-US" dirty="0"/>
              <a:t>However, I would suggest adding also HELINL and HRDCOD to runcard (issue </a:t>
            </a:r>
            <a:r>
              <a:rPr lang="en-US" dirty="0">
                <a:hlinkClick r:id="rId3"/>
              </a:rPr>
              <a:t>#700</a:t>
            </a:r>
            <a:r>
              <a:rPr lang="en-US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dirty="0"/>
              <a:t>And then make the syntax more consistent (e.g. </a:t>
            </a:r>
            <a:r>
              <a:rPr lang="en-US" dirty="0" err="1"/>
              <a:t>cudacpp_fptype</a:t>
            </a:r>
            <a:r>
              <a:rPr lang="en-US" dirty="0"/>
              <a:t>, </a:t>
            </a:r>
            <a:r>
              <a:rPr lang="en-US" dirty="0" err="1"/>
              <a:t>cudacpp_helinl</a:t>
            </a:r>
            <a:r>
              <a:rPr lang="en-US" dirty="0"/>
              <a:t>, etc)</a:t>
            </a:r>
          </a:p>
          <a:p>
            <a:pPr lvl="1">
              <a:spcBef>
                <a:spcPts val="0"/>
              </a:spcBef>
            </a:pPr>
            <a:r>
              <a:rPr lang="en-US" dirty="0"/>
              <a:t>And more tests, tests, tests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Next priority for me: git repos and transfer scripts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See also the discussion in issue </a:t>
            </a:r>
            <a:r>
              <a:rPr lang="en-US" dirty="0">
                <a:hlinkClick r:id="rId4"/>
              </a:rPr>
              <a:t>#661</a:t>
            </a:r>
            <a:r>
              <a:rPr lang="en-US" dirty="0"/>
              <a:t> and in Olivier’s issue </a:t>
            </a:r>
            <a:r>
              <a:rPr lang="en-US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#815</a:t>
            </a:r>
            <a:r>
              <a:rPr lang="en-US" dirty="0"/>
              <a:t> 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There was some discussion at the general mg5amcnlo meeting about git </a:t>
            </a:r>
            <a:r>
              <a:rPr lang="en-US" dirty="0" err="1"/>
              <a:t>subrepos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Keep the madgraph4gpu repo anyway (generated processes, older </a:t>
            </a:r>
            <a:r>
              <a:rPr lang="en-US" dirty="0" err="1"/>
              <a:t>branche</a:t>
            </a:r>
            <a:r>
              <a:rPr lang="en-US" dirty="0"/>
              <a:t> like Lugano, etc)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When the above is done we can think of a release?</a:t>
            </a:r>
          </a:p>
          <a:p>
            <a:pPr lvl="1">
              <a:spcBef>
                <a:spcPts val="0"/>
              </a:spcBef>
            </a:pPr>
            <a:r>
              <a:rPr lang="en-US" dirty="0"/>
              <a:t>Wait for Stefan’s PR </a:t>
            </a:r>
            <a:r>
              <a:rPr lang="en-US" dirty="0">
                <a:hlinkClick r:id="rId6"/>
              </a:rPr>
              <a:t>#830</a:t>
            </a:r>
            <a:r>
              <a:rPr lang="en-US" dirty="0"/>
              <a:t> on warps and channel ID arrays (issue </a:t>
            </a:r>
            <a:r>
              <a:rPr lang="en-US" dirty="0">
                <a:hlinkClick r:id="rId7"/>
              </a:rPr>
              <a:t>#765</a:t>
            </a:r>
            <a:r>
              <a:rPr lang="en-US" dirty="0"/>
              <a:t>) or not?</a:t>
            </a:r>
          </a:p>
          <a:p>
            <a:pPr lvl="1">
              <a:spcBef>
                <a:spcPts val="0"/>
              </a:spcBef>
            </a:pPr>
            <a:r>
              <a:rPr lang="en-US" dirty="0"/>
              <a:t>Nathan’s Intel GPU support in cudacpp </a:t>
            </a:r>
            <a:r>
              <a:rPr lang="en-US" dirty="0">
                <a:hlinkClick r:id="rId8"/>
              </a:rPr>
              <a:t>(#805</a:t>
            </a:r>
            <a:r>
              <a:rPr lang="en-US" dirty="0"/>
              <a:t>): maybe after the release?</a:t>
            </a:r>
          </a:p>
          <a:p>
            <a:pPr lvl="1">
              <a:spcBef>
                <a:spcPts val="0"/>
              </a:spcBef>
            </a:pPr>
            <a:r>
              <a:rPr lang="en-US" dirty="0"/>
              <a:t>(Aim for end June or beginning July – I am on holiday for the next </a:t>
            </a:r>
            <a:r>
              <a:rPr lang="en-US"/>
              <a:t>2-3 weeks)</a:t>
            </a:r>
            <a:r>
              <a:rPr lang="en-US" i="1">
                <a:solidFill>
                  <a:srgbClr val="FF0000"/>
                </a:solidFill>
              </a:rPr>
              <a:t> 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779929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54818</TotalTime>
  <Words>899</Words>
  <Application>Microsoft Office PowerPoint</Application>
  <PresentationFormat>On-screen Show (4:3)</PresentationFormat>
  <Paragraphs>66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CERN2015-AV-MasterLayout</vt:lpstr>
      <vt:lpstr>PowerPoint Presentation</vt:lpstr>
      <vt:lpstr>Status update for my PRs – Makefiles</vt:lpstr>
      <vt:lpstr>Updates and recap – BSM &amp; other processes</vt:lpstr>
      <vt:lpstr>AOB and some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1351</cp:revision>
  <dcterms:modified xsi:type="dcterms:W3CDTF">2024-05-28T09:45:56Z</dcterms:modified>
</cp:coreProperties>
</file>