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8"/>
  </p:notesMasterIdLst>
  <p:sldIdLst>
    <p:sldId id="361" r:id="rId2"/>
    <p:sldId id="415" r:id="rId3"/>
    <p:sldId id="413" r:id="rId4"/>
    <p:sldId id="417" r:id="rId5"/>
    <p:sldId id="418" r:id="rId6"/>
    <p:sldId id="419" r:id="rId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0000"/>
    <a:srgbClr val="CC6600"/>
    <a:srgbClr val="996600"/>
    <a:srgbClr val="CC66FF"/>
    <a:srgbClr val="33CC33"/>
    <a:srgbClr val="FFFF00"/>
    <a:srgbClr val="FFFFCC"/>
    <a:srgbClr val="CCFFCC"/>
    <a:srgbClr val="F2D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5103" autoAdjust="0"/>
  </p:normalViewPr>
  <p:slideViewPr>
    <p:cSldViewPr snapToGrid="0">
      <p:cViewPr varScale="1">
        <p:scale>
          <a:sx n="113" d="100"/>
          <a:sy n="113" d="100"/>
        </p:scale>
        <p:origin x="1476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367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75368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96938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y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2477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Small Layou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Shape 65" descr="logoBadgeWeb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53089" y="2878268"/>
            <a:ext cx="1221946" cy="153584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013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mtpty Layou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238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xtra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05528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Layou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Small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Columns Extra Small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50722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DarkBlue Layou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Shape 4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0428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Shape 4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Layout">
    <p:bg>
      <p:bgPr>
        <a:solidFill>
          <a:srgbClr val="104282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Shape 53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81663"/>
            <a:ext cx="2519999" cy="249467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Shape 54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Small Layout">
    <p:bg>
      <p:bgPr>
        <a:solidFill>
          <a:srgbClr val="104282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Shape 5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3521067" y="2976141"/>
            <a:ext cx="1172454" cy="118079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Layou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" name="Shape 61" descr="LogoOutline.ai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69000"/>
            <a:ext cx="2519999" cy="25199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Shape 7" descr="LOGOfin.eps"/>
          <p:cNvPicPr preferRelativeResize="0"/>
          <p:nvPr/>
        </p:nvPicPr>
        <p:blipFill rotWithShape="1">
          <a:blip r:embed="rId14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8"/>
          <p:cNvSpPr/>
          <p:nvPr/>
        </p:nvSpPr>
        <p:spPr>
          <a:xfrm>
            <a:off x="805926" y="6324600"/>
            <a:ext cx="5555117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AV – </a:t>
            </a:r>
            <a:r>
              <a:rPr lang="en-GB" sz="12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BSM update, new SIGFPEs etc</a:t>
            </a:r>
            <a:endParaRPr lang="en-GB" sz="12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9"/>
          <p:cNvSpPr/>
          <p:nvPr/>
        </p:nvSpPr>
        <p:spPr>
          <a:xfrm>
            <a:off x="4281547" y="6322130"/>
            <a:ext cx="4241202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 June</a:t>
            </a:r>
            <a:r>
              <a:rPr lang="en-GB" sz="12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2024</a:t>
            </a:r>
          </a:p>
        </p:txBody>
      </p:sp>
      <p:sp>
        <p:nvSpPr>
          <p:cNvPr id="10" name="Shape 10"/>
          <p:cNvSpPr/>
          <p:nvPr/>
        </p:nvSpPr>
        <p:spPr>
          <a:xfrm>
            <a:off x="8566674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6" r:id="rId2"/>
    <p:sldLayoutId id="2147483653" r:id="rId3"/>
    <p:sldLayoutId id="2147483654" r:id="rId4"/>
    <p:sldLayoutId id="2147483667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5" r:id="rId11"/>
    <p:sldLayoutId id="2147483668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5515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pull/850" TargetMode="External"/><Relationship Id="rId2" Type="http://schemas.openxmlformats.org/officeDocument/2006/relationships/hyperlink" Target="https://github.com/madgraph5/madgraph4gpu/issues/82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madgraph5/madgraph4gpu/pull/854" TargetMode="External"/><Relationship Id="rId5" Type="http://schemas.openxmlformats.org/officeDocument/2006/relationships/hyperlink" Target="https://github.com/madgraph5/madgraph4gpu/pull/851" TargetMode="External"/><Relationship Id="rId4" Type="http://schemas.openxmlformats.org/officeDocument/2006/relationships/hyperlink" Target="https://github.com/madgraph5/madgraph4gpu/pull/86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pull/853" TargetMode="External"/><Relationship Id="rId2" Type="http://schemas.openxmlformats.org/officeDocument/2006/relationships/hyperlink" Target="https://github.com/madgraph5/madgraph4gpu/pull/85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pull/857" TargetMode="External"/><Relationship Id="rId2" Type="http://schemas.openxmlformats.org/officeDocument/2006/relationships/hyperlink" Target="https://github.com/madgraph5/madgraph4gpu/pull/855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pull/856" TargetMode="External"/><Relationship Id="rId2" Type="http://schemas.openxmlformats.org/officeDocument/2006/relationships/hyperlink" Target="https://github.com/madgraph5/madgraph4gpu/pull/845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madgraph5/madgraph4gpu/pull/711" TargetMode="External"/><Relationship Id="rId4" Type="http://schemas.openxmlformats.org/officeDocument/2006/relationships/hyperlink" Target="https://github.com/madgraph5/madgraph4gpu/pull/82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/>
        </p:nvSpPr>
        <p:spPr>
          <a:xfrm>
            <a:off x="0" y="645458"/>
            <a:ext cx="9144000" cy="54105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br>
              <a:rPr lang="en-GB" sz="4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GB" sz="4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800" b="1" dirty="0">
                <a:solidFill>
                  <a:schemeClr val="dk1"/>
                </a:solidFill>
              </a:rPr>
              <a:t>Update on BSM issues and new SIGFPEs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2400" b="0" i="0" strike="noStrike" cap="none" dirty="0">
              <a:solidFill>
                <a:schemeClr val="dk1"/>
              </a:solidFill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2400" b="0" i="0" strike="noStrike" cap="none" dirty="0">
              <a:solidFill>
                <a:schemeClr val="dk1"/>
              </a:solidFill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2400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400" b="0" i="0" strike="noStrike" cap="none" dirty="0">
                <a:solidFill>
                  <a:schemeClr val="dk1"/>
                </a:solidFill>
                <a:sym typeface="Arial"/>
              </a:rPr>
              <a:t>Andrea Valassi (CERN)</a:t>
            </a:r>
            <a:endParaRPr lang="en-GB" sz="1600" i="1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1600" i="1" dirty="0">
                <a:solidFill>
                  <a:schemeClr val="dk1"/>
                </a:solidFill>
              </a:rPr>
              <a:t>4</a:t>
            </a:r>
            <a:r>
              <a:rPr lang="en-GB" sz="1600" i="1" baseline="30000" dirty="0">
                <a:solidFill>
                  <a:schemeClr val="dk1"/>
                </a:solidFill>
              </a:rPr>
              <a:t>th</a:t>
            </a:r>
            <a:r>
              <a:rPr lang="en-GB" sz="1600" i="1" dirty="0">
                <a:solidFill>
                  <a:schemeClr val="dk1"/>
                </a:solidFill>
              </a:rPr>
              <a:t> June 2024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en-GB" sz="1600" i="1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1600" i="1" dirty="0">
                <a:solidFill>
                  <a:schemeClr val="dk1"/>
                </a:solidFill>
              </a:rPr>
              <a:t>(attached to Madgraph on GPU development meeting, 11</a:t>
            </a:r>
            <a:r>
              <a:rPr lang="en-GB" sz="1600" i="1" baseline="30000" dirty="0">
                <a:solidFill>
                  <a:schemeClr val="dk1"/>
                </a:solidFill>
              </a:rPr>
              <a:t>th</a:t>
            </a:r>
            <a:r>
              <a:rPr lang="en-GB" sz="1600" i="1" dirty="0">
                <a:solidFill>
                  <a:schemeClr val="dk1"/>
                </a:solidFill>
              </a:rPr>
              <a:t> June 2024)</a:t>
            </a:r>
          </a:p>
          <a:p>
            <a:pPr lv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r>
              <a:rPr lang="en-GB" sz="1600" i="1" dirty="0">
                <a:solidFill>
                  <a:schemeClr val="dk1"/>
                </a:solidFill>
                <a:hlinkClick r:id="rId3"/>
              </a:rPr>
              <a:t>https://indico.cern.ch/event/1355154</a:t>
            </a:r>
            <a:r>
              <a:rPr lang="en-GB" sz="1600" i="1" dirty="0">
                <a:solidFill>
                  <a:schemeClr val="dk1"/>
                </a:solidFill>
              </a:rPr>
              <a:t> </a:t>
            </a:r>
            <a:endParaRPr lang="en-GB" sz="1200" i="1" dirty="0">
              <a:solidFill>
                <a:schemeClr val="dk1"/>
              </a:solidFill>
            </a:endParaRPr>
          </a:p>
          <a:p>
            <a:pPr lv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endParaRPr lang="en-GB" sz="1200" i="1" dirty="0">
              <a:solidFill>
                <a:schemeClr val="dk1"/>
              </a:solidFill>
            </a:endParaRPr>
          </a:p>
          <a:p>
            <a:pPr lv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r>
              <a:rPr lang="en-GB" sz="1200" i="1" dirty="0">
                <a:solidFill>
                  <a:schemeClr val="dk1"/>
                </a:solidFill>
              </a:rPr>
              <a:t>(previous update was on May 28 – only mentioning changes since then)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3" y="86766"/>
            <a:ext cx="1136914" cy="113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938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35BFED5-06A0-B9B9-EABD-2EC2554E31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154334" cy="536575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D050041-6C8A-9E77-C446-A5F4045A945F}"/>
              </a:ext>
            </a:extLst>
          </p:cNvPr>
          <p:cNvSpPr/>
          <p:nvPr/>
        </p:nvSpPr>
        <p:spPr>
          <a:xfrm>
            <a:off x="245533" y="2015067"/>
            <a:ext cx="6671734" cy="44873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E62506A-6EF2-D8DB-FA1A-6292425B0BFD}"/>
              </a:ext>
            </a:extLst>
          </p:cNvPr>
          <p:cNvCxnSpPr>
            <a:cxnSpLocks/>
            <a:stCxn id="4" idx="1"/>
          </p:cNvCxnSpPr>
          <p:nvPr/>
        </p:nvCxnSpPr>
        <p:spPr>
          <a:xfrm>
            <a:off x="245533" y="2239434"/>
            <a:ext cx="829734" cy="3382433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80D0057-0AC7-CAAC-8164-B30FE1F369E7}"/>
              </a:ext>
            </a:extLst>
          </p:cNvPr>
          <p:cNvSpPr txBox="1"/>
          <p:nvPr/>
        </p:nvSpPr>
        <p:spPr>
          <a:xfrm>
            <a:off x="1109133" y="5621867"/>
            <a:ext cx="624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Today I report on investigations about this in collaboration with Olivier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63EC666-5848-8D5C-312D-353B59B86324}"/>
              </a:ext>
            </a:extLst>
          </p:cNvPr>
          <p:cNvSpPr/>
          <p:nvPr/>
        </p:nvSpPr>
        <p:spPr>
          <a:xfrm>
            <a:off x="93133" y="1761067"/>
            <a:ext cx="7154334" cy="1566333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03DA89E-F10E-6FEB-A7BA-275E41AD015E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7247467" y="2544234"/>
            <a:ext cx="635000" cy="427566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D8B2633-38EA-2463-03B9-2F225FA59BFE}"/>
              </a:ext>
            </a:extLst>
          </p:cNvPr>
          <p:cNvSpPr txBox="1"/>
          <p:nvPr/>
        </p:nvSpPr>
        <p:spPr>
          <a:xfrm>
            <a:off x="7230534" y="3128939"/>
            <a:ext cx="18965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7030A0"/>
                </a:solidFill>
              </a:rPr>
              <a:t>From systematic tests of all processes and all FPTYPE combinations using ‘</a:t>
            </a:r>
            <a:r>
              <a:rPr lang="en-US" sz="1200" b="1" dirty="0" err="1">
                <a:solidFill>
                  <a:srgbClr val="7030A0"/>
                </a:solidFill>
              </a:rPr>
              <a:t>tput</a:t>
            </a:r>
            <a:r>
              <a:rPr lang="en-US" sz="1200" b="1" dirty="0">
                <a:solidFill>
                  <a:srgbClr val="7030A0"/>
                </a:solidFill>
              </a:rPr>
              <a:t>’ and ‘tmad’ scripts</a:t>
            </a:r>
          </a:p>
        </p:txBody>
      </p:sp>
    </p:spTree>
    <p:extLst>
      <p:ext uri="{BB962C8B-B14F-4D97-AF65-F5344CB8AC3E}">
        <p14:creationId xmlns:p14="http://schemas.microsoft.com/office/powerpoint/2010/main" val="3767660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256433-ADDB-F154-B845-5A28BBA6F0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120CC-404D-16E0-B34A-11B05ABA2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9144000" cy="731307"/>
          </a:xfrm>
        </p:spPr>
        <p:txBody>
          <a:bodyPr/>
          <a:lstStyle/>
          <a:p>
            <a:r>
              <a:rPr lang="en-US" dirty="0"/>
              <a:t>Some “easy” bits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899409-0EDE-1F6A-6443-8AE45A1E1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35471" y="1144800"/>
            <a:ext cx="9508067" cy="484822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i="1" dirty="0"/>
              <a:t>SUSY: </a:t>
            </a:r>
            <a:r>
              <a:rPr lang="en-US" i="1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#825</a:t>
            </a:r>
            <a:r>
              <a:rPr lang="en-US" i="1" dirty="0">
                <a:solidFill>
                  <a:srgbClr val="FF0000"/>
                </a:solidFill>
              </a:rPr>
              <a:t> (</a:t>
            </a:r>
            <a:r>
              <a:rPr lang="en-US" i="1" dirty="0" err="1">
                <a:solidFill>
                  <a:srgbClr val="FF0000"/>
                </a:solidFill>
              </a:rPr>
              <a:t>susy_gg_tt</a:t>
            </a:r>
            <a:r>
              <a:rPr lang="en-US" i="1" dirty="0">
                <a:solidFill>
                  <a:srgbClr val="FF0000"/>
                </a:solidFill>
              </a:rPr>
              <a:t> madevent </a:t>
            </a:r>
            <a:r>
              <a:rPr lang="en-US" i="1" dirty="0"/>
              <a:t>tests – xsec mismatch Fortran vs cudacpp)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Fixed by Olivier in PR </a:t>
            </a:r>
            <a:r>
              <a:rPr lang="en-US" dirty="0">
                <a:hlinkClick r:id="rId3"/>
              </a:rPr>
              <a:t>#850</a:t>
            </a:r>
            <a:r>
              <a:rPr lang="en-US" dirty="0"/>
              <a:t> – missing “</a:t>
            </a:r>
            <a:r>
              <a:rPr lang="en-US" dirty="0" err="1"/>
              <a:t>Ccoeff</a:t>
            </a:r>
            <a:r>
              <a:rPr lang="en-US" dirty="0"/>
              <a:t>” in some code (CODEGEN)</a:t>
            </a:r>
          </a:p>
          <a:p>
            <a:pPr lvl="1">
              <a:spcBef>
                <a:spcPts val="0"/>
              </a:spcBef>
            </a:pPr>
            <a:r>
              <a:rPr lang="en-US" dirty="0"/>
              <a:t>Completed by AV in PR </a:t>
            </a:r>
            <a:r>
              <a:rPr lang="en-US" dirty="0">
                <a:hlinkClick r:id="rId4"/>
              </a:rPr>
              <a:t>#860</a:t>
            </a:r>
            <a:r>
              <a:rPr lang="en-US" dirty="0"/>
              <a:t> – update runTest reference files (mg4gpu) for </a:t>
            </a:r>
            <a:r>
              <a:rPr lang="en-US" dirty="0" err="1"/>
              <a:t>susy</a:t>
            </a:r>
            <a:r>
              <a:rPr lang="en-US" dirty="0"/>
              <a:t> processes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Minor enhancements by AV (mg4gpu only, no CODEGEN)</a:t>
            </a:r>
          </a:p>
          <a:p>
            <a:pPr lvl="1">
              <a:spcBef>
                <a:spcPts val="0"/>
              </a:spcBef>
            </a:pPr>
            <a:r>
              <a:rPr lang="en-US" dirty="0"/>
              <a:t>PR </a:t>
            </a:r>
            <a:r>
              <a:rPr lang="en-US" dirty="0">
                <a:hlinkClick r:id="rId5"/>
              </a:rPr>
              <a:t>#851</a:t>
            </a:r>
            <a:r>
              <a:rPr lang="en-US" dirty="0"/>
              <a:t> – add back bin/madevent script for all processes</a:t>
            </a:r>
          </a:p>
          <a:p>
            <a:pPr lvl="1">
              <a:spcBef>
                <a:spcPts val="0"/>
              </a:spcBef>
            </a:pPr>
            <a:r>
              <a:rPr lang="en-US" dirty="0"/>
              <a:t>PR </a:t>
            </a:r>
            <a:r>
              <a:rPr lang="en-US" dirty="0">
                <a:hlinkClick r:id="rId6"/>
              </a:rPr>
              <a:t>#854</a:t>
            </a:r>
            <a:r>
              <a:rPr lang="en-US" dirty="0"/>
              <a:t> – add matrix1.pdf (from matris1.ps) for all processes to debug channel issues</a:t>
            </a:r>
          </a:p>
          <a:p>
            <a:pPr lvl="1">
              <a:spcBef>
                <a:spcPts val="0"/>
              </a:spcBef>
            </a:pP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812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256433-ADDB-F154-B845-5A28BBA6F0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120CC-404D-16E0-B34A-11B05ABA2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9144000" cy="731307"/>
          </a:xfrm>
        </p:spPr>
        <p:txBody>
          <a:bodyPr/>
          <a:lstStyle/>
          <a:p>
            <a:r>
              <a:rPr lang="en-US" dirty="0"/>
              <a:t>A much more complex bit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899409-0EDE-1F6A-6443-8AE45A1E1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35471" y="1144800"/>
            <a:ext cx="9508067" cy="484822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Olivier’s draft PR </a:t>
            </a:r>
            <a:r>
              <a:rPr lang="en-US" dirty="0">
                <a:hlinkClick r:id="rId2"/>
              </a:rPr>
              <a:t>#852</a:t>
            </a:r>
            <a:r>
              <a:rPr lang="en-US" dirty="0"/>
              <a:t> investigating the zero xsec issue 826 opened a Pandora box</a:t>
            </a:r>
          </a:p>
          <a:p>
            <a:pPr lvl="1">
              <a:spcBef>
                <a:spcPts val="0"/>
              </a:spcBef>
            </a:pPr>
            <a:r>
              <a:rPr lang="en-US" dirty="0"/>
              <a:t>I tested Olivier’s patch and other related issues in PR </a:t>
            </a:r>
            <a:r>
              <a:rPr lang="en-US" dirty="0">
                <a:hlinkClick r:id="rId3"/>
              </a:rPr>
              <a:t>#853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i="1" dirty="0">
                <a:solidFill>
                  <a:srgbClr val="FF0000"/>
                </a:solidFill>
              </a:rPr>
              <a:t>Main finding by OM: in cudacpp we miss a mapping of “iconfig” and “channel” (e.g. for colors)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Note: all issues on my first slide come from my ‘</a:t>
            </a:r>
            <a:r>
              <a:rPr lang="en-US" dirty="0" err="1"/>
              <a:t>tput</a:t>
            </a:r>
            <a:r>
              <a:rPr lang="en-US" dirty="0"/>
              <a:t>’ or ‘tmad’ test suite</a:t>
            </a:r>
          </a:p>
          <a:p>
            <a:pPr lvl="1">
              <a:spcBef>
                <a:spcPts val="0"/>
              </a:spcBef>
            </a:pPr>
            <a:r>
              <a:rPr lang="en-US" dirty="0"/>
              <a:t>tmad test suite runs “madevent &lt; input.txt” for Fortran/C++/CUDA, compares xsec and LHE</a:t>
            </a:r>
          </a:p>
          <a:p>
            <a:pPr lvl="1">
              <a:spcBef>
                <a:spcPts val="0"/>
              </a:spcBef>
            </a:pPr>
            <a:r>
              <a:rPr lang="en-US" dirty="0"/>
              <a:t>But... so far I have always only been running these for “iconfig=1”</a:t>
            </a:r>
          </a:p>
          <a:p>
            <a:pPr lvl="2">
              <a:spcBef>
                <a:spcPts val="0"/>
              </a:spcBef>
            </a:pPr>
            <a:r>
              <a:rPr lang="en-US" i="1" dirty="0">
                <a:solidFill>
                  <a:srgbClr val="FF0000"/>
                </a:solidFill>
              </a:rPr>
              <a:t>Some nasty problems seem to be lurking only at iconfig&gt;1 (including SIGFPE crashes)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Just for reference: there are many different entities and variables involved</a:t>
            </a:r>
          </a:p>
          <a:p>
            <a:pPr lvl="1">
              <a:spcBef>
                <a:spcPts val="0"/>
              </a:spcBef>
            </a:pPr>
            <a:r>
              <a:rPr lang="en-US" dirty="0"/>
              <a:t>And the fact that Fortran (1 to N) and C (0 to N-1) indexes differ does not help 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This is my proposal how to reference them in the code</a:t>
            </a:r>
          </a:p>
          <a:p>
            <a:pPr lvl="1">
              <a:spcBef>
                <a:spcPts val="0"/>
              </a:spcBef>
            </a:pPr>
            <a:endParaRPr lang="en-US" i="1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F40088-7D94-A534-96DE-CEF2946FD2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229" y="4233333"/>
            <a:ext cx="8838619" cy="185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367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256433-ADDB-F154-B845-5A28BBA6F0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120CC-404D-16E0-B34A-11B05ABA2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9144000" cy="731307"/>
          </a:xfrm>
        </p:spPr>
        <p:txBody>
          <a:bodyPr/>
          <a:lstStyle/>
          <a:p>
            <a:r>
              <a:rPr lang="en-US" dirty="0"/>
              <a:t>SIGFPE crash in </a:t>
            </a:r>
            <a:r>
              <a:rPr lang="en-US" dirty="0" err="1"/>
              <a:t>rotxxx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899409-0EDE-1F6A-6443-8AE45A1E1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35471" y="1144800"/>
            <a:ext cx="9508067" cy="484822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There is a SIGFPE crash </a:t>
            </a:r>
            <a:r>
              <a:rPr lang="en-US" dirty="0">
                <a:hlinkClick r:id="rId2"/>
              </a:rPr>
              <a:t>#855</a:t>
            </a:r>
            <a:r>
              <a:rPr lang="en-US" dirty="0"/>
              <a:t>  in Fortran function </a:t>
            </a:r>
            <a:r>
              <a:rPr lang="en-US" dirty="0" err="1"/>
              <a:t>rotxxx</a:t>
            </a:r>
            <a:r>
              <a:rPr lang="en-US" dirty="0"/>
              <a:t> (</a:t>
            </a:r>
            <a:r>
              <a:rPr lang="en-US" dirty="0" err="1"/>
              <a:t>aloha_functions.f</a:t>
            </a:r>
            <a:r>
              <a:rPr lang="en-US" dirty="0"/>
              <a:t>) </a:t>
            </a:r>
          </a:p>
          <a:p>
            <a:pPr lvl="1">
              <a:spcBef>
                <a:spcPts val="0"/>
              </a:spcBef>
            </a:pPr>
            <a:r>
              <a:rPr lang="en-US" dirty="0"/>
              <a:t>Only in optimized –O3 code: relevant variables in </a:t>
            </a:r>
            <a:r>
              <a:rPr lang="en-US" dirty="0" err="1"/>
              <a:t>gdb</a:t>
            </a:r>
            <a:r>
              <a:rPr lang="en-US" dirty="0"/>
              <a:t> show up as &lt;optimized out&gt;</a:t>
            </a:r>
          </a:p>
          <a:p>
            <a:pPr lvl="1">
              <a:spcBef>
                <a:spcPts val="0"/>
              </a:spcBef>
            </a:pPr>
            <a:r>
              <a:rPr lang="en-US" dirty="0"/>
              <a:t>Disabling optimization (IIRC –O1 is enough?) makes the crash disappear</a:t>
            </a:r>
          </a:p>
          <a:p>
            <a:pPr lvl="1">
              <a:spcBef>
                <a:spcPts val="0"/>
              </a:spcBef>
            </a:pPr>
            <a:r>
              <a:rPr lang="en-US" dirty="0"/>
              <a:t>My proposed workaround </a:t>
            </a:r>
            <a:r>
              <a:rPr lang="en-US" dirty="0">
                <a:hlinkClick r:id="rId3"/>
              </a:rPr>
              <a:t>#857</a:t>
            </a:r>
            <a:r>
              <a:rPr lang="en-US" dirty="0"/>
              <a:t>: add the </a:t>
            </a:r>
            <a:r>
              <a:rPr lang="en-US" i="1" dirty="0">
                <a:solidFill>
                  <a:srgbClr val="FF0000"/>
                </a:solidFill>
              </a:rPr>
              <a:t>volatile</a:t>
            </a:r>
            <a:r>
              <a:rPr lang="en-US" dirty="0"/>
              <a:t> keyword for a few Fortran variables</a:t>
            </a:r>
          </a:p>
          <a:p>
            <a:pPr lvl="2">
              <a:spcBef>
                <a:spcPts val="0"/>
              </a:spcBef>
            </a:pPr>
            <a:r>
              <a:rPr lang="en-US" dirty="0"/>
              <a:t>Disable optimizations of very specific lines of code (related to Fortran SIMD?)</a:t>
            </a:r>
          </a:p>
          <a:p>
            <a:pPr lvl="2">
              <a:spcBef>
                <a:spcPts val="0"/>
              </a:spcBef>
            </a:pPr>
            <a:r>
              <a:rPr lang="en-US" i="1" dirty="0">
                <a:solidFill>
                  <a:srgbClr val="FF0000"/>
                </a:solidFill>
              </a:rPr>
              <a:t>This technique is extensively used in cudacpp SIMD </a:t>
            </a:r>
            <a:r>
              <a:rPr lang="en-US" i="1" dirty="0" err="1">
                <a:solidFill>
                  <a:srgbClr val="FF0000"/>
                </a:solidFill>
              </a:rPr>
              <a:t>ixx</a:t>
            </a:r>
            <a:r>
              <a:rPr lang="en-US" i="1" dirty="0">
                <a:solidFill>
                  <a:srgbClr val="FF0000"/>
                </a:solidFill>
              </a:rPr>
              <a:t>/</a:t>
            </a:r>
            <a:r>
              <a:rPr lang="en-US" i="1" dirty="0" err="1">
                <a:solidFill>
                  <a:srgbClr val="FF0000"/>
                </a:solidFill>
              </a:rPr>
              <a:t>oxx</a:t>
            </a:r>
            <a:r>
              <a:rPr lang="en-US" i="1" dirty="0">
                <a:solidFill>
                  <a:srgbClr val="FF0000"/>
                </a:solidFill>
              </a:rPr>
              <a:t>: volatile prevents many crashes</a:t>
            </a:r>
          </a:p>
          <a:p>
            <a:pPr lvl="1">
              <a:spcBef>
                <a:spcPts val="0"/>
              </a:spcBef>
            </a:pPr>
            <a:r>
              <a:rPr lang="en-US" dirty="0"/>
              <a:t>Issue and fix are fully reproducible (crashes without, does not crash with volatile)</a:t>
            </a:r>
          </a:p>
          <a:p>
            <a:pPr lvl="1">
              <a:spcBef>
                <a:spcPts val="0"/>
              </a:spcBef>
            </a:pPr>
            <a:r>
              <a:rPr lang="en-US" dirty="0"/>
              <a:t>Not clear why it appears only for some iconfig – but I would fix this independently</a:t>
            </a:r>
          </a:p>
          <a:p>
            <a:pPr lvl="2">
              <a:spcBef>
                <a:spcPts val="0"/>
              </a:spcBef>
            </a:pPr>
            <a:r>
              <a:rPr lang="en-US" dirty="0"/>
              <a:t>And fixing this issue then makes it possible to see further issues down the line...</a:t>
            </a:r>
          </a:p>
          <a:p>
            <a:pPr lvl="1">
              <a:spcBef>
                <a:spcPts val="0"/>
              </a:spcBef>
            </a:pP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572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256433-ADDB-F154-B845-5A28BBA6F0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120CC-404D-16E0-B34A-11B05ABA2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9144000" cy="731307"/>
          </a:xfrm>
        </p:spPr>
        <p:txBody>
          <a:bodyPr/>
          <a:lstStyle/>
          <a:p>
            <a:r>
              <a:rPr lang="en-US" dirty="0"/>
              <a:t>A snapshot of other issues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899409-0EDE-1F6A-6443-8AE45A1E1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35471" y="992399"/>
            <a:ext cx="9508067" cy="484822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There is a different SIGFPE crash </a:t>
            </a:r>
            <a:r>
              <a:rPr lang="en-US" dirty="0">
                <a:hlinkClick r:id="rId2"/>
              </a:rPr>
              <a:t>#845</a:t>
            </a:r>
            <a:r>
              <a:rPr lang="en-US" dirty="0"/>
              <a:t> in cudacpp function </a:t>
            </a:r>
            <a:r>
              <a:rPr lang="en-US" dirty="0" err="1"/>
              <a:t>sigmakin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Intermittent: same binary executable sometimes crashes and sometimes does not...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This seems most likely related to the wrong/missing iconfig-</a:t>
            </a:r>
            <a:r>
              <a:rPr lang="en-US" dirty="0" err="1"/>
              <a:t>ichannel</a:t>
            </a:r>
            <a:r>
              <a:rPr lang="en-US" dirty="0"/>
              <a:t> map for colors?</a:t>
            </a:r>
          </a:p>
          <a:p>
            <a:pPr lvl="1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There is a color mismatch </a:t>
            </a:r>
            <a:r>
              <a:rPr lang="en-US" dirty="0">
                <a:hlinkClick r:id="rId3"/>
              </a:rPr>
              <a:t>#856</a:t>
            </a:r>
            <a:r>
              <a:rPr lang="en-US" dirty="0"/>
              <a:t> in LHE files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This is clearly related to the wrong/missing iconfig-</a:t>
            </a:r>
            <a:r>
              <a:rPr lang="en-US" dirty="0" err="1"/>
              <a:t>ichannel</a:t>
            </a:r>
            <a:r>
              <a:rPr lang="en-US" dirty="0"/>
              <a:t> map for colors</a:t>
            </a:r>
          </a:p>
          <a:p>
            <a:pPr lvl="1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There is still the zero cross section I reported in </a:t>
            </a:r>
            <a:r>
              <a:rPr lang="en-US" dirty="0">
                <a:hlinkClick r:id="rId4"/>
              </a:rPr>
              <a:t>#826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Olivier’s patch does not fix this for me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Olivier mentioned a few issues he identified in tests with Stefan</a:t>
            </a:r>
          </a:p>
          <a:p>
            <a:pPr lvl="1">
              <a:spcBef>
                <a:spcPts val="0"/>
              </a:spcBef>
            </a:pPr>
            <a:r>
              <a:rPr lang="en-US" dirty="0"/>
              <a:t>Can you provide a detailed reproducer please?</a:t>
            </a:r>
          </a:p>
          <a:p>
            <a:pPr lvl="1">
              <a:spcBef>
                <a:spcPts val="0"/>
              </a:spcBef>
            </a:pPr>
            <a:r>
              <a:rPr lang="en-US" dirty="0"/>
              <a:t>Some of these may be related to what I described, some may not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Last point: IMO it is imperative that we have QUICK systematic tests of “launch”</a:t>
            </a:r>
          </a:p>
          <a:p>
            <a:pPr lvl="1">
              <a:spcBef>
                <a:spcPts val="0"/>
              </a:spcBef>
            </a:pPr>
            <a:r>
              <a:rPr lang="en-US" dirty="0"/>
              <a:t>See discussion in </a:t>
            </a:r>
            <a:r>
              <a:rPr lang="en-US" dirty="0">
                <a:hlinkClick r:id="rId5"/>
              </a:rPr>
              <a:t>#711</a:t>
            </a:r>
            <a:r>
              <a:rPr lang="en-US" dirty="0"/>
              <a:t>: allow generate_events with lower precision i.e. fewer events</a:t>
            </a:r>
          </a:p>
          <a:p>
            <a:pPr lvl="1">
              <a:spcBef>
                <a:spcPts val="0"/>
              </a:spcBef>
            </a:pPr>
            <a:r>
              <a:rPr lang="en-US" dirty="0"/>
              <a:t>We did not agree on this last year – I think the issues we see now are a consequence of that 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This would have tested systematically all iconfig for all processes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My opinion: we need tests, tests, tests...</a:t>
            </a:r>
          </a:p>
          <a:p>
            <a:pPr lvl="1">
              <a:spcBef>
                <a:spcPts val="0"/>
              </a:spcBef>
            </a:pPr>
            <a:endParaRPr lang="en-US" dirty="0"/>
          </a:p>
          <a:p>
            <a:pPr lvl="1">
              <a:spcBef>
                <a:spcPts val="0"/>
              </a:spcBef>
            </a:pPr>
            <a:endParaRPr lang="en-US" dirty="0"/>
          </a:p>
          <a:p>
            <a:pPr lvl="1">
              <a:spcBef>
                <a:spcPts val="0"/>
              </a:spcBef>
            </a:pPr>
            <a:endParaRPr lang="en-US" dirty="0"/>
          </a:p>
          <a:p>
            <a:pPr lvl="1">
              <a:spcBef>
                <a:spcPts val="0"/>
              </a:spcBef>
            </a:pP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591687"/>
      </p:ext>
    </p:extLst>
  </p:cSld>
  <p:clrMapOvr>
    <a:masterClrMapping/>
  </p:clrMapOvr>
</p:sld>
</file>

<file path=ppt/theme/theme1.xml><?xml version="1.0" encoding="utf-8"?>
<a:theme xmlns:a="http://schemas.openxmlformats.org/drawingml/2006/main" name="CERN2015-AV-MasterLayout">
  <a:themeElements>
    <a:clrScheme name="CERN2015-AV">
      <a:dk1>
        <a:srgbClr val="0055A0"/>
      </a:dk1>
      <a:lt1>
        <a:srgbClr val="FFFFFF"/>
      </a:lt1>
      <a:dk2>
        <a:srgbClr val="0055A0"/>
      </a:dk2>
      <a:lt2>
        <a:srgbClr val="FFFFFF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54904</TotalTime>
  <Words>713</Words>
  <Application>Microsoft Office PowerPoint</Application>
  <PresentationFormat>On-screen Show (4:3)</PresentationFormat>
  <Paragraphs>68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Arial</vt:lpstr>
      <vt:lpstr>CERN2015-AV-MasterLayout</vt:lpstr>
      <vt:lpstr>PowerPoint Presentation</vt:lpstr>
      <vt:lpstr>PowerPoint Presentation</vt:lpstr>
      <vt:lpstr>Some “easy” bits</vt:lpstr>
      <vt:lpstr>A much more complex bit</vt:lpstr>
      <vt:lpstr>SIGFPE crash in rotxxx</vt:lpstr>
      <vt:lpstr>A snapshot of other issues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Valassi</dc:creator>
  <cp:lastModifiedBy>Andrea Valassi</cp:lastModifiedBy>
  <cp:revision>1354</cp:revision>
  <dcterms:modified xsi:type="dcterms:W3CDTF">2024-06-04T09:17:45Z</dcterms:modified>
</cp:coreProperties>
</file>