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2" r:id="rId1"/>
  </p:sldMasterIdLst>
  <p:notesMasterIdLst>
    <p:notesMasterId r:id="rId16"/>
  </p:notesMasterIdLst>
  <p:sldIdLst>
    <p:sldId id="361" r:id="rId2"/>
    <p:sldId id="424" r:id="rId3"/>
    <p:sldId id="425" r:id="rId4"/>
    <p:sldId id="421" r:id="rId5"/>
    <p:sldId id="429" r:id="rId6"/>
    <p:sldId id="420" r:id="rId7"/>
    <p:sldId id="427" r:id="rId8"/>
    <p:sldId id="428" r:id="rId9"/>
    <p:sldId id="422" r:id="rId10"/>
    <p:sldId id="430" r:id="rId11"/>
    <p:sldId id="431" r:id="rId12"/>
    <p:sldId id="432" r:id="rId13"/>
    <p:sldId id="433" r:id="rId14"/>
    <p:sldId id="434" r:id="rId15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000000"/>
    <a:srgbClr val="CC6600"/>
    <a:srgbClr val="996600"/>
    <a:srgbClr val="CC66FF"/>
    <a:srgbClr val="33CC33"/>
    <a:srgbClr val="FFFF00"/>
    <a:srgbClr val="FFFFCC"/>
    <a:srgbClr val="CCFFCC"/>
    <a:srgbClr val="F2D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5103" autoAdjust="0"/>
  </p:normalViewPr>
  <p:slideViewPr>
    <p:cSldViewPr snapToGrid="0">
      <p:cViewPr varScale="1">
        <p:scale>
          <a:sx n="113" d="100"/>
          <a:sy n="113" d="100"/>
        </p:scale>
        <p:origin x="666" y="1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1" d="100"/>
          <a:sy n="91" d="100"/>
        </p:scale>
        <p:origin x="3672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6753688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9" name="Shape 6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969389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y Small Layou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180000" y="197493"/>
            <a:ext cx="8791199" cy="7313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3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180000" y="1144800"/>
            <a:ext cx="8791199" cy="4848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rgbClr val="000000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5875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1430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–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lang="en-US" dirty="0"/>
          </a:p>
          <a:p>
            <a:pPr lvl="1"/>
            <a:endParaRPr lang="en-US" dirty="0"/>
          </a:p>
          <a:p>
            <a:pPr lvl="2"/>
            <a:endParaRPr lang="en-US" dirty="0"/>
          </a:p>
          <a:p>
            <a:pPr lvl="3"/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624779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ERN White Small Layout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5" name="Shape 65" descr="logoBadgeWeb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953089" y="2878268"/>
            <a:ext cx="1221946" cy="1535840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Shape 66"/>
          <p:cNvSpPr/>
          <p:nvPr/>
        </p:nvSpPr>
        <p:spPr>
          <a:xfrm>
            <a:off x="8534400" y="6324600"/>
            <a:ext cx="457200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GB"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00133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Emtpty Layout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02386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xtra Small Layou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180000" y="197493"/>
            <a:ext cx="8791199" cy="7313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3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180000" y="1144800"/>
            <a:ext cx="8791199" cy="4848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rgbClr val="000000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5875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1430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–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lang="en-US" dirty="0"/>
          </a:p>
          <a:p>
            <a:pPr lvl="1"/>
            <a:endParaRPr lang="en-US" dirty="0"/>
          </a:p>
          <a:p>
            <a:pPr lvl="2"/>
            <a:endParaRPr lang="en-US" dirty="0"/>
          </a:p>
          <a:p>
            <a:pPr lvl="3"/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05528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woColumns Layout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4665600" y="1159200"/>
            <a:ext cx="4305599" cy="4842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rgbClr val="000000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5875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1430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2"/>
          </p:nvPr>
        </p:nvSpPr>
        <p:spPr>
          <a:xfrm>
            <a:off x="180000" y="1159200"/>
            <a:ext cx="4298400" cy="4842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rgbClr val="000000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5875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1430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180000" y="197493"/>
            <a:ext cx="8791199" cy="7313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woColumns Small Layou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4665600" y="1159200"/>
            <a:ext cx="4305599" cy="4842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21590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7145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39700" algn="l" rtl="0">
              <a:spcBef>
                <a:spcPts val="280"/>
              </a:spcBef>
              <a:buClr>
                <a:srgbClr val="000000"/>
              </a:buClr>
              <a:buSzPct val="100000"/>
              <a:buFont typeface="Arial"/>
              <a:buChar char="–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39700" algn="l" rtl="0">
              <a:spcBef>
                <a:spcPts val="280"/>
              </a:spcBef>
              <a:buClr>
                <a:srgbClr val="000000"/>
              </a:buClr>
              <a:buSzPct val="100000"/>
              <a:buFont typeface="Arial"/>
              <a:buChar char="»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2"/>
          </p:nvPr>
        </p:nvSpPr>
        <p:spPr>
          <a:xfrm>
            <a:off x="180000" y="1159200"/>
            <a:ext cx="4298400" cy="4842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21590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7145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39700" algn="l" rtl="0">
              <a:spcBef>
                <a:spcPts val="280"/>
              </a:spcBef>
              <a:buClr>
                <a:srgbClr val="000000"/>
              </a:buClr>
              <a:buSzPct val="100000"/>
              <a:buFont typeface="Arial"/>
              <a:buChar char="–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39700" algn="l" rtl="0">
              <a:spcBef>
                <a:spcPts val="280"/>
              </a:spcBef>
              <a:buClr>
                <a:srgbClr val="000000"/>
              </a:buClr>
              <a:buSzPct val="100000"/>
              <a:buFont typeface="Arial"/>
              <a:buChar char="»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180000" y="197493"/>
            <a:ext cx="8791199" cy="7313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Columns Extra Small Layou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4665600" y="1159200"/>
            <a:ext cx="4305599" cy="4842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21590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7145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39700" algn="l" rtl="0">
              <a:spcBef>
                <a:spcPts val="280"/>
              </a:spcBef>
              <a:buClr>
                <a:srgbClr val="000000"/>
              </a:buClr>
              <a:buSzPct val="100000"/>
              <a:buFont typeface="Arial"/>
              <a:buChar char="–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39700" algn="l" rtl="0">
              <a:spcBef>
                <a:spcPts val="280"/>
              </a:spcBef>
              <a:buClr>
                <a:srgbClr val="000000"/>
              </a:buClr>
              <a:buSzPct val="100000"/>
              <a:buFont typeface="Arial"/>
              <a:buChar char="»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2"/>
          </p:nvPr>
        </p:nvSpPr>
        <p:spPr>
          <a:xfrm>
            <a:off x="180000" y="1159200"/>
            <a:ext cx="4298400" cy="4842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21590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7145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39700" algn="l" rtl="0">
              <a:spcBef>
                <a:spcPts val="280"/>
              </a:spcBef>
              <a:buClr>
                <a:srgbClr val="000000"/>
              </a:buClr>
              <a:buSzPct val="100000"/>
              <a:buFont typeface="Arial"/>
              <a:buChar char="–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39700" algn="l" rtl="0">
              <a:spcBef>
                <a:spcPts val="280"/>
              </a:spcBef>
              <a:buClr>
                <a:srgbClr val="000000"/>
              </a:buClr>
              <a:buSzPct val="100000"/>
              <a:buFont typeface="Arial"/>
              <a:buChar char="»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180000" y="197493"/>
            <a:ext cx="8791199" cy="7313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3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250722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DarkBlue Layou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" name="Shape 46"/>
          <p:cNvSpPr/>
          <p:nvPr/>
        </p:nvSpPr>
        <p:spPr>
          <a:xfrm>
            <a:off x="0" y="6152400"/>
            <a:ext cx="9144000" cy="705600"/>
          </a:xfrm>
          <a:prstGeom prst="rect">
            <a:avLst/>
          </a:prstGeom>
          <a:solidFill>
            <a:srgbClr val="104282"/>
          </a:solidFill>
          <a:ln w="25400" cap="flat" cmpd="sng">
            <a:solidFill>
              <a:srgbClr val="10428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7" name="Shape 47" descr="LOGOfin.eps"/>
          <p:cNvPicPr preferRelativeResize="0"/>
          <p:nvPr/>
        </p:nvPicPr>
        <p:blipFill rotWithShape="1">
          <a:blip r:embed="rId2">
            <a:alphaModFix/>
          </a:blip>
          <a:srcRect b="19511"/>
          <a:stretch/>
        </p:blipFill>
        <p:spPr>
          <a:xfrm>
            <a:off x="123867" y="6281664"/>
            <a:ext cx="516932" cy="520611"/>
          </a:xfrm>
          <a:prstGeom prst="rect">
            <a:avLst/>
          </a:prstGeom>
          <a:noFill/>
          <a:ln>
            <a:noFill/>
          </a:ln>
        </p:spPr>
      </p:pic>
      <p:sp>
        <p:nvSpPr>
          <p:cNvPr id="48" name="Shape 48"/>
          <p:cNvSpPr txBox="1"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457200" y="3391123"/>
            <a:ext cx="2743199" cy="41965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280"/>
              </a:spcBef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285750" algn="l" rtl="0">
              <a:spcBef>
                <a:spcPts val="240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228600" algn="l" rtl="0">
              <a:spcBef>
                <a:spcPts val="2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22860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0" name="Shape 50"/>
          <p:cNvSpPr/>
          <p:nvPr/>
        </p:nvSpPr>
        <p:spPr>
          <a:xfrm>
            <a:off x="8534400" y="6324600"/>
            <a:ext cx="457200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GB"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ERN DarkBlue Layout">
    <p:bg>
      <p:bgPr>
        <a:solidFill>
          <a:srgbClr val="104282"/>
        </a:solidFill>
        <a:effectLst/>
      </p:bgPr>
    </p:bg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04282"/>
          </a:solidFill>
          <a:ln w="25400" cap="flat" cmpd="sng">
            <a:solidFill>
              <a:srgbClr val="1E5AAE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3" name="Shape 53" descr="logooutline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312000" y="2181663"/>
            <a:ext cx="2519999" cy="2494673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Shape 54"/>
          <p:cNvSpPr/>
          <p:nvPr/>
        </p:nvSpPr>
        <p:spPr>
          <a:xfrm>
            <a:off x="8534400" y="6324600"/>
            <a:ext cx="457200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GB"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ERN DarkBlue Small Layout">
    <p:bg>
      <p:bgPr>
        <a:solidFill>
          <a:srgbClr val="104282"/>
        </a:solidFill>
        <a:effectLst/>
      </p:bgPr>
    </p:bg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04282"/>
          </a:solidFill>
          <a:ln w="25400" cap="flat" cmpd="sng">
            <a:solidFill>
              <a:srgbClr val="1E5AAE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7" name="Shape 57" descr="LOGOfin.eps"/>
          <p:cNvPicPr preferRelativeResize="0"/>
          <p:nvPr/>
        </p:nvPicPr>
        <p:blipFill rotWithShape="1">
          <a:blip r:embed="rId2">
            <a:alphaModFix/>
          </a:blip>
          <a:srcRect b="19511"/>
          <a:stretch/>
        </p:blipFill>
        <p:spPr>
          <a:xfrm>
            <a:off x="3521067" y="2976141"/>
            <a:ext cx="1172454" cy="1180799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Shape 58"/>
          <p:cNvSpPr/>
          <p:nvPr/>
        </p:nvSpPr>
        <p:spPr>
          <a:xfrm>
            <a:off x="8534400" y="6324600"/>
            <a:ext cx="457200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GB"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ERN White Layout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1" name="Shape 61" descr="LogoOutline.ai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312000" y="2169000"/>
            <a:ext cx="2519999" cy="2519999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Shape 62"/>
          <p:cNvSpPr/>
          <p:nvPr/>
        </p:nvSpPr>
        <p:spPr>
          <a:xfrm>
            <a:off x="8534400" y="6324600"/>
            <a:ext cx="457200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GB"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/>
          <p:nvPr/>
        </p:nvSpPr>
        <p:spPr>
          <a:xfrm>
            <a:off x="0" y="6152400"/>
            <a:ext cx="9144000" cy="705600"/>
          </a:xfrm>
          <a:prstGeom prst="rect">
            <a:avLst/>
          </a:prstGeom>
          <a:solidFill>
            <a:srgbClr val="1E5AAE"/>
          </a:solidFill>
          <a:ln w="25400" cap="flat" cmpd="sng">
            <a:solidFill>
              <a:srgbClr val="1E5AAE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" name="Shape 7" descr="LOGOfin.eps"/>
          <p:cNvPicPr preferRelativeResize="0"/>
          <p:nvPr/>
        </p:nvPicPr>
        <p:blipFill rotWithShape="1">
          <a:blip r:embed="rId14">
            <a:alphaModFix/>
          </a:blip>
          <a:srcRect b="19511"/>
          <a:stretch/>
        </p:blipFill>
        <p:spPr>
          <a:xfrm>
            <a:off x="123867" y="6281664"/>
            <a:ext cx="516932" cy="520611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Shape 8"/>
          <p:cNvSpPr/>
          <p:nvPr/>
        </p:nvSpPr>
        <p:spPr>
          <a:xfrm>
            <a:off x="805926" y="6324600"/>
            <a:ext cx="5555117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GB" sz="1200" b="0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AV – </a:t>
            </a:r>
            <a:r>
              <a:rPr lang="en-GB" sz="1200" b="0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progress in master, early tests of master_june24</a:t>
            </a:r>
            <a:endParaRPr lang="en-GB" sz="12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Shape 9"/>
          <p:cNvSpPr/>
          <p:nvPr/>
        </p:nvSpPr>
        <p:spPr>
          <a:xfrm>
            <a:off x="4281547" y="6322130"/>
            <a:ext cx="4241202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en-GB" sz="1200" b="0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8 July</a:t>
            </a:r>
            <a:r>
              <a:rPr lang="en-GB" sz="1200" b="0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2024</a:t>
            </a:r>
          </a:p>
        </p:txBody>
      </p:sp>
      <p:sp>
        <p:nvSpPr>
          <p:cNvPr id="10" name="Shape 10"/>
          <p:cNvSpPr/>
          <p:nvPr/>
        </p:nvSpPr>
        <p:spPr>
          <a:xfrm>
            <a:off x="8566674" y="6324600"/>
            <a:ext cx="457200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GB" sz="14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  <p:sldLayoutId id="2147483666" r:id="rId2"/>
    <p:sldLayoutId id="2147483653" r:id="rId3"/>
    <p:sldLayoutId id="2147483654" r:id="rId4"/>
    <p:sldLayoutId id="2147483667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5" r:id="rId11"/>
    <p:sldLayoutId id="2147483668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55156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madgraph5/madgraph4gpu/pull/862" TargetMode="External"/><Relationship Id="rId2" Type="http://schemas.openxmlformats.org/officeDocument/2006/relationships/hyperlink" Target="https://github.com/madgraph5/madgraph4gpu/pull/826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github.com/madgraph5/madgraph4gpu/pull/872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madgraph5/madgraph4gpu/issues/830" TargetMode="External"/><Relationship Id="rId2" Type="http://schemas.openxmlformats.org/officeDocument/2006/relationships/hyperlink" Target="https://github.com/madgraph5/madgraph4gpu/pull/882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github.com/madgraph5/madgraph4gpu/issues/765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github.com/madgraph5/madgraph4gpu/issues/889" TargetMode="External"/><Relationship Id="rId13" Type="http://schemas.openxmlformats.org/officeDocument/2006/relationships/hyperlink" Target="https://github.com/madgraph5/madgraph4gpu/issues/895" TargetMode="External"/><Relationship Id="rId3" Type="http://schemas.openxmlformats.org/officeDocument/2006/relationships/hyperlink" Target="https://github.com/madgraph5/madgraph4gpu/issues/884" TargetMode="External"/><Relationship Id="rId7" Type="http://schemas.openxmlformats.org/officeDocument/2006/relationships/hyperlink" Target="https://github.com/madgraph5/madgraph4gpu/issues/888" TargetMode="External"/><Relationship Id="rId12" Type="http://schemas.openxmlformats.org/officeDocument/2006/relationships/hyperlink" Target="https://github.com/madgraph5/madgraph4gpu/issues/894" TargetMode="External"/><Relationship Id="rId2" Type="http://schemas.openxmlformats.org/officeDocument/2006/relationships/hyperlink" Target="https://github.com/madgraph5/madgraph4gpu/issues/883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ithub.com/madgraph5/madgraph4gpu/issues/887" TargetMode="External"/><Relationship Id="rId11" Type="http://schemas.openxmlformats.org/officeDocument/2006/relationships/hyperlink" Target="https://github.com/madgraph5/madgraph4gpu/issues/893" TargetMode="External"/><Relationship Id="rId5" Type="http://schemas.openxmlformats.org/officeDocument/2006/relationships/hyperlink" Target="https://github.com/madgraph5/madgraph4gpu/issues/886" TargetMode="External"/><Relationship Id="rId10" Type="http://schemas.openxmlformats.org/officeDocument/2006/relationships/hyperlink" Target="https://github.com/madgraph5/madgraph4gpu/issues/892" TargetMode="External"/><Relationship Id="rId4" Type="http://schemas.openxmlformats.org/officeDocument/2006/relationships/hyperlink" Target="https://github.com/madgraph5/madgraph4gpu/issues/885" TargetMode="External"/><Relationship Id="rId9" Type="http://schemas.openxmlformats.org/officeDocument/2006/relationships/hyperlink" Target="https://github.com/madgraph5/madgraph4gpu/issues/891" TargetMode="External"/><Relationship Id="rId14" Type="http://schemas.openxmlformats.org/officeDocument/2006/relationships/hyperlink" Target="https://github.com/madgraph5/madgraph4gpu/issues/896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madgraph5/madgraph4gpu/issues/896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github.com/mg5amcnlo/mg5amcnlo/commit/1e2aa4bc3b19b53de2249b82b06f834299c4a23e" TargetMode="External"/><Relationship Id="rId3" Type="http://schemas.openxmlformats.org/officeDocument/2006/relationships/hyperlink" Target="https://github.com/mg5amcnlo/mg5amcnlo/issues/109" TargetMode="External"/><Relationship Id="rId7" Type="http://schemas.openxmlformats.org/officeDocument/2006/relationships/hyperlink" Target="https://github.com/madgraph5/madgraph4gpu/issues/869" TargetMode="External"/><Relationship Id="rId2" Type="http://schemas.openxmlformats.org/officeDocument/2006/relationships/hyperlink" Target="https://github.com/madgraph5/madgraph4gpu/issues/868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ithub.com/mg5amcnlo/mg5amcnlo/pull/112" TargetMode="External"/><Relationship Id="rId5" Type="http://schemas.openxmlformats.org/officeDocument/2006/relationships/hyperlink" Target="https://github.com/mg5amcnlo/mg5amcnlo/issues/111" TargetMode="External"/><Relationship Id="rId4" Type="http://schemas.openxmlformats.org/officeDocument/2006/relationships/hyperlink" Target="https://github.com/mg5amcnlo/mg5amcnlo/pull/110" TargetMode="External"/><Relationship Id="rId9" Type="http://schemas.openxmlformats.org/officeDocument/2006/relationships/hyperlink" Target="https://github.com/madgraph5/madgraph4gpu/issues/877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madgraph5/madgraph4gpu/pull/794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mg5amcnlo/mg5amcnlo/pull/113" TargetMode="External"/><Relationship Id="rId2" Type="http://schemas.openxmlformats.org/officeDocument/2006/relationships/hyperlink" Target="https://github.com/madgraph5/madgraph4gpu/issues/855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hyperlink" Target="https://github.com/madgraph5/madgraph4gpu/pull/857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github.com/mg5amcnlo/mg5amcnlo/pull/116" TargetMode="External"/><Relationship Id="rId3" Type="http://schemas.openxmlformats.org/officeDocument/2006/relationships/hyperlink" Target="https://github.com/madgraph5/madgraph4gpu/issues/826" TargetMode="External"/><Relationship Id="rId7" Type="http://schemas.openxmlformats.org/officeDocument/2006/relationships/hyperlink" Target="https://github.com/madgraph5/madgraph4gpu/pull/873" TargetMode="External"/><Relationship Id="rId2" Type="http://schemas.openxmlformats.org/officeDocument/2006/relationships/hyperlink" Target="https://github.com/madgraph5/madgraph4gpu/issues/856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ithub.com/madgraph5/madgraph4gpu/pull/853" TargetMode="External"/><Relationship Id="rId5" Type="http://schemas.openxmlformats.org/officeDocument/2006/relationships/hyperlink" Target="https://github.com/madgraph5/madgraph4gpu/pull/877" TargetMode="External"/><Relationship Id="rId10" Type="http://schemas.openxmlformats.org/officeDocument/2006/relationships/hyperlink" Target="https://github.com/madgraph5/madgraph4gpu/pull/881" TargetMode="External"/><Relationship Id="rId4" Type="http://schemas.openxmlformats.org/officeDocument/2006/relationships/hyperlink" Target="https://github.com/madgraph5/madgraph4gpu/pull/852" TargetMode="External"/><Relationship Id="rId9" Type="http://schemas.openxmlformats.org/officeDocument/2006/relationships/hyperlink" Target="https://github.com/madgraph5/madgraph4gpu/pull/880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madgraph5/madgraph4gpu/pull/879" TargetMode="External"/><Relationship Id="rId2" Type="http://schemas.openxmlformats.org/officeDocument/2006/relationships/hyperlink" Target="https://github.com/madgraph5/madgraph4gpu/issues/878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github.com/madgraph5/madgraph4gpu/issues/845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github.com/madgraph5/madgraph4gpu/issues/758" TargetMode="External"/><Relationship Id="rId4" Type="http://schemas.openxmlformats.org/officeDocument/2006/relationships/hyperlink" Target="https://github.com/madgraph5/madgraph4gpu/pull/87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/>
          <p:nvPr/>
        </p:nvSpPr>
        <p:spPr>
          <a:xfrm>
            <a:off x="0" y="645458"/>
            <a:ext cx="9144000" cy="541056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br>
              <a:rPr lang="en-GB" sz="46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 lang="en-GB" sz="46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GB" sz="2800" b="1" dirty="0">
                <a:solidFill>
                  <a:schemeClr val="dk1"/>
                </a:solidFill>
              </a:rPr>
              <a:t>Progress report in the master branch</a:t>
            </a:r>
          </a:p>
          <a:p>
            <a:pPr marL="0" marR="0" lvl="0" indent="0" algn="ctr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GB" sz="2800" b="1" dirty="0">
                <a:solidFill>
                  <a:schemeClr val="dk1"/>
                </a:solidFill>
              </a:rPr>
              <a:t>Initial analysis of the master_june24 branch</a:t>
            </a:r>
          </a:p>
          <a:p>
            <a:pPr marL="0" marR="0" lvl="0" indent="0" algn="ctr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lang="en-GB" sz="2400" b="0" i="0" strike="noStrike" cap="none" dirty="0">
              <a:solidFill>
                <a:schemeClr val="dk1"/>
              </a:solidFill>
              <a:sym typeface="Arial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lang="en-GB" sz="2400" b="0" i="0" strike="noStrike" cap="none" dirty="0">
              <a:solidFill>
                <a:schemeClr val="dk1"/>
              </a:solidFill>
              <a:sym typeface="Arial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lang="en-GB" sz="2400" dirty="0">
              <a:solidFill>
                <a:schemeClr val="dk1"/>
              </a:solidFill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GB" sz="2400" b="0" i="0" strike="noStrike" cap="none" dirty="0">
                <a:solidFill>
                  <a:schemeClr val="dk1"/>
                </a:solidFill>
                <a:sym typeface="Arial"/>
              </a:rPr>
              <a:t>Andrea Valassi (CERN)</a:t>
            </a:r>
            <a:endParaRPr lang="en-GB" sz="1600" i="1" dirty="0">
              <a:solidFill>
                <a:schemeClr val="dk1"/>
              </a:solidFill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25000"/>
              <a:buFont typeface="Arial"/>
              <a:buNone/>
            </a:pPr>
            <a:endParaRPr lang="en-GB" sz="1600" i="1" dirty="0">
              <a:solidFill>
                <a:schemeClr val="dk1"/>
              </a:solidFill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GB" sz="1600" i="1" dirty="0">
                <a:solidFill>
                  <a:schemeClr val="dk1"/>
                </a:solidFill>
              </a:rPr>
              <a:t>Madgraph on GPU development meeting, 08</a:t>
            </a:r>
            <a:r>
              <a:rPr lang="en-GB" sz="1600" i="1" baseline="30000" dirty="0">
                <a:solidFill>
                  <a:schemeClr val="dk1"/>
                </a:solidFill>
              </a:rPr>
              <a:t>th</a:t>
            </a:r>
            <a:r>
              <a:rPr lang="en-GB" sz="1600" i="1" dirty="0">
                <a:solidFill>
                  <a:schemeClr val="dk1"/>
                </a:solidFill>
              </a:rPr>
              <a:t> July 2024</a:t>
            </a:r>
          </a:p>
          <a:p>
            <a:pPr lvl="0" algn="ctr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25000"/>
            </a:pPr>
            <a:r>
              <a:rPr lang="en-GB" sz="1600" i="1" dirty="0">
                <a:solidFill>
                  <a:schemeClr val="dk1"/>
                </a:solidFill>
                <a:hlinkClick r:id="rId3"/>
              </a:rPr>
              <a:t>https://indico.cern.ch/event/1355156</a:t>
            </a:r>
            <a:r>
              <a:rPr lang="en-GB" sz="1600" i="1" dirty="0">
                <a:solidFill>
                  <a:schemeClr val="dk1"/>
                </a:solidFill>
              </a:rPr>
              <a:t> </a:t>
            </a:r>
            <a:endParaRPr lang="en-GB" sz="1200" i="1" dirty="0">
              <a:solidFill>
                <a:schemeClr val="dk1"/>
              </a:solidFill>
            </a:endParaRPr>
          </a:p>
          <a:p>
            <a:pPr lvl="0" algn="ctr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25000"/>
            </a:pPr>
            <a:endParaRPr lang="en-GB" sz="1200" i="1" dirty="0">
              <a:solidFill>
                <a:schemeClr val="dk1"/>
              </a:solidFill>
            </a:endParaRPr>
          </a:p>
          <a:p>
            <a:pPr lvl="0" algn="ctr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25000"/>
            </a:pPr>
            <a:r>
              <a:rPr lang="en-GB" sz="1200" i="1" dirty="0">
                <a:solidFill>
                  <a:schemeClr val="dk1"/>
                </a:solidFill>
              </a:rPr>
              <a:t>(previous update was on June 25 – only mentioning changes since then)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3" y="86766"/>
            <a:ext cx="1136914" cy="1136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89380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37B75-60B3-31F3-5086-74EF47D1E6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Pending physics issues in master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494905-C6D7-6AAF-19D9-3BE366C8DA4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No cross section in </a:t>
            </a:r>
            <a:r>
              <a:rPr lang="en-US" dirty="0" err="1">
                <a:solidFill>
                  <a:srgbClr val="FF0000"/>
                </a:solidFill>
              </a:rPr>
              <a:t>susy</a:t>
            </a:r>
            <a:r>
              <a:rPr lang="en-US" dirty="0">
                <a:solidFill>
                  <a:srgbClr val="FF0000"/>
                </a:solidFill>
              </a:rPr>
              <a:t> gg_t1t1</a:t>
            </a:r>
            <a:r>
              <a:rPr lang="en-US" dirty="0">
                <a:solidFill>
                  <a:srgbClr val="FF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#826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r>
              <a:rPr lang="en-US" dirty="0"/>
              <a:t>OM/SR investigating if coupling ordering is responsible </a:t>
            </a:r>
            <a:r>
              <a:rPr lang="en-US" dirty="0">
                <a:hlinkClick r:id="rId3"/>
              </a:rPr>
              <a:t>#862</a:t>
            </a:r>
            <a:endParaRPr lang="en-US" dirty="0"/>
          </a:p>
          <a:p>
            <a:pPr lvl="3"/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Cross section mismatch in pp_tt012j </a:t>
            </a:r>
            <a:r>
              <a:rPr lang="en-US" dirty="0">
                <a:solidFill>
                  <a:srgbClr val="FF000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#872</a:t>
            </a:r>
            <a:endParaRPr lang="en-US" dirty="0">
              <a:solidFill>
                <a:srgbClr val="FF0000"/>
              </a:solidFill>
            </a:endParaRPr>
          </a:p>
          <a:p>
            <a:pPr lvl="3"/>
            <a:endParaRPr lang="en-US" dirty="0">
              <a:solidFill>
                <a:srgbClr val="FF0000"/>
              </a:solidFill>
            </a:endParaRPr>
          </a:p>
          <a:p>
            <a:r>
              <a:rPr lang="en-US" dirty="0"/>
              <a:t>Much better than two weeks ago!!! Many crashes and complex issues fixed</a:t>
            </a:r>
          </a:p>
          <a:p>
            <a:pPr lvl="3"/>
            <a:endParaRPr lang="en-US" dirty="0"/>
          </a:p>
          <a:p>
            <a:r>
              <a:rPr lang="en-US" dirty="0"/>
              <a:t>Both issues are now visible in the CI (6 failures: two times three FPTYPE’s)</a:t>
            </a:r>
          </a:p>
          <a:p>
            <a:pPr lvl="1"/>
            <a:r>
              <a:rPr lang="en-US" dirty="0"/>
              <a:t>Note: the new CI has an option to bypass/ignore these two issues, check if enabled...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i="1" dirty="0"/>
              <a:t>There is also WIP by OM on another CI extension, and some issues found there</a:t>
            </a:r>
          </a:p>
          <a:p>
            <a:pPr lvl="1"/>
            <a:r>
              <a:rPr lang="en-US" i="1" dirty="0"/>
              <a:t>Apologies, I did not have time to look at that yet...</a:t>
            </a:r>
          </a:p>
        </p:txBody>
      </p:sp>
    </p:spTree>
    <p:extLst>
      <p:ext uri="{BB962C8B-B14F-4D97-AF65-F5344CB8AC3E}">
        <p14:creationId xmlns:p14="http://schemas.microsoft.com/office/powerpoint/2010/main" val="5531481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A5AD1B-74E7-043A-96C9-1CC6B7EE50C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152400" indent="0" algn="ctr">
              <a:buNone/>
              <a:tabLst>
                <a:tab pos="982663" algn="l"/>
              </a:tabLst>
            </a:pPr>
            <a:r>
              <a:rPr lang="en-US" sz="3600" dirty="0"/>
              <a:t>master_june24 branch</a:t>
            </a:r>
          </a:p>
        </p:txBody>
      </p:sp>
    </p:spTree>
    <p:extLst>
      <p:ext uri="{BB962C8B-B14F-4D97-AF65-F5344CB8AC3E}">
        <p14:creationId xmlns:p14="http://schemas.microsoft.com/office/powerpoint/2010/main" val="12725425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739DE3-5CF8-D5C8-5F93-23E58CB217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000" y="197493"/>
            <a:ext cx="8791199" cy="488307"/>
          </a:xfrm>
        </p:spPr>
        <p:txBody>
          <a:bodyPr/>
          <a:lstStyle/>
          <a:p>
            <a:r>
              <a:rPr lang="en-US" dirty="0"/>
              <a:t>Merging master and master_june24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507C81-5DFC-66E3-4E03-B18BD295E1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846667"/>
            <a:ext cx="9144000" cy="5146359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dirty="0"/>
              <a:t>Olivier asked me to look into the merge of master and master_june24</a:t>
            </a:r>
          </a:p>
          <a:p>
            <a:pPr lvl="3"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/>
              <a:t>I created my branch ‘june24’ in WIP PR </a:t>
            </a:r>
            <a:r>
              <a:rPr lang="en-US" dirty="0">
                <a:hlinkClick r:id="rId2"/>
              </a:rPr>
              <a:t>#882</a:t>
            </a:r>
            <a:endParaRPr lang="en-US" dirty="0"/>
          </a:p>
          <a:p>
            <a:pPr lvl="1">
              <a:spcBef>
                <a:spcPts val="0"/>
              </a:spcBef>
            </a:pPr>
            <a:r>
              <a:rPr lang="en-US" dirty="0"/>
              <a:t>starting at master_june24</a:t>
            </a:r>
          </a:p>
          <a:p>
            <a:pPr lvl="1">
              <a:spcBef>
                <a:spcPts val="0"/>
              </a:spcBef>
            </a:pPr>
            <a:r>
              <a:rPr lang="en-US" dirty="0"/>
              <a:t>with the idea of progressively merging master into it</a:t>
            </a:r>
          </a:p>
          <a:p>
            <a:pPr lvl="3"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/>
              <a:t>To start with, I looked at master_june24 as-is, or with minimal modifications</a:t>
            </a:r>
          </a:p>
          <a:p>
            <a:pPr lvl="1">
              <a:spcBef>
                <a:spcPts val="0"/>
              </a:spcBef>
            </a:pPr>
            <a:r>
              <a:rPr lang="en-US" dirty="0"/>
              <a:t>I regenerated all processes with master_june24 codegen (so that the old CI can test them)</a:t>
            </a:r>
          </a:p>
          <a:p>
            <a:pPr lvl="2">
              <a:spcBef>
                <a:spcPts val="0"/>
              </a:spcBef>
            </a:pPr>
            <a:r>
              <a:rPr lang="en-US" dirty="0"/>
              <a:t>Processes had not been regenerated with the latest codegen, unlike what we had agreed long ago</a:t>
            </a:r>
          </a:p>
          <a:p>
            <a:pPr lvl="1">
              <a:spcBef>
                <a:spcPts val="0"/>
              </a:spcBef>
            </a:pPr>
            <a:r>
              <a:rPr lang="en-US" dirty="0"/>
              <a:t>I included the new CI tmad tests (so that any issues there immediately show up) </a:t>
            </a:r>
          </a:p>
          <a:p>
            <a:pPr lvl="2">
              <a:spcBef>
                <a:spcPts val="0"/>
              </a:spcBef>
            </a:pPr>
            <a:r>
              <a:rPr lang="en-US" i="1" dirty="0"/>
              <a:t>NB: tmad tests (cross section and LHE comparisons) were ALREADY available via manual scripts</a:t>
            </a:r>
          </a:p>
          <a:p>
            <a:pPr lvl="3"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>
                <a:solidFill>
                  <a:srgbClr val="FF0000"/>
                </a:solidFill>
              </a:rPr>
              <a:t>Many issues showed up, including </a:t>
            </a:r>
            <a:r>
              <a:rPr lang="en-US" i="1" dirty="0">
                <a:solidFill>
                  <a:srgbClr val="FF0000"/>
                </a:solidFill>
              </a:rPr>
              <a:t>trivial build errors</a:t>
            </a:r>
            <a:r>
              <a:rPr lang="en-US" dirty="0">
                <a:solidFill>
                  <a:srgbClr val="FF0000"/>
                </a:solidFill>
              </a:rPr>
              <a:t>, and crashes (see next slide)</a:t>
            </a:r>
          </a:p>
          <a:p>
            <a:pPr lvl="1">
              <a:spcBef>
                <a:spcPts val="0"/>
              </a:spcBef>
            </a:pPr>
            <a:r>
              <a:rPr lang="en-US" b="1" dirty="0">
                <a:solidFill>
                  <a:srgbClr val="FF0000"/>
                </a:solidFill>
              </a:rPr>
              <a:t>My opinion: channelid PR </a:t>
            </a:r>
            <a:r>
              <a:rPr lang="en-US" b="1" dirty="0">
                <a:solidFill>
                  <a:srgbClr val="FF0000"/>
                </a:solidFill>
                <a:hlinkClick r:id="rId3"/>
              </a:rPr>
              <a:t>#830</a:t>
            </a:r>
            <a:r>
              <a:rPr lang="en-US" b="1" dirty="0">
                <a:solidFill>
                  <a:srgbClr val="FF0000"/>
                </a:solidFill>
              </a:rPr>
              <a:t> was not sufficiently tested upfront</a:t>
            </a:r>
            <a:endParaRPr lang="en-US" dirty="0"/>
          </a:p>
          <a:p>
            <a:pPr lvl="2">
              <a:spcBef>
                <a:spcPts val="0"/>
              </a:spcBef>
            </a:pPr>
            <a:r>
              <a:rPr lang="en-US" dirty="0"/>
              <a:t>Some issues may also arise because ‘warp’ modifications in mg5amcnlo for </a:t>
            </a:r>
            <a:r>
              <a:rPr lang="en-US" dirty="0">
                <a:hlinkClick r:id="rId4"/>
              </a:rPr>
              <a:t>#765</a:t>
            </a:r>
            <a:r>
              <a:rPr lang="en-US" dirty="0"/>
              <a:t> are incomplete</a:t>
            </a:r>
          </a:p>
          <a:p>
            <a:pPr lvl="1">
              <a:spcBef>
                <a:spcPts val="0"/>
              </a:spcBef>
            </a:pPr>
            <a:r>
              <a:rPr lang="en-US" dirty="0">
                <a:solidFill>
                  <a:srgbClr val="FF0000"/>
                </a:solidFill>
              </a:rPr>
              <a:t>We should agree on a procedure to avoid this happening again in the future...</a:t>
            </a:r>
          </a:p>
          <a:p>
            <a:pPr lvl="2">
              <a:spcBef>
                <a:spcPts val="0"/>
              </a:spcBef>
            </a:pPr>
            <a:r>
              <a:rPr lang="en-US" dirty="0">
                <a:solidFill>
                  <a:srgbClr val="FF0000"/>
                </a:solidFill>
              </a:rPr>
              <a:t>(at the very least: regenerate the code and ensure all CI tests pass...)</a:t>
            </a:r>
            <a:endParaRPr lang="en-US" dirty="0"/>
          </a:p>
          <a:p>
            <a:pPr lvl="1">
              <a:spcBef>
                <a:spcPts val="0"/>
              </a:spcBef>
            </a:pPr>
            <a:endParaRPr lang="en-US" dirty="0"/>
          </a:p>
          <a:p>
            <a:pPr marL="584200" lvl="1" indent="0">
              <a:spcBef>
                <a:spcPts val="0"/>
              </a:spcBef>
              <a:buNone/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/>
              <a:t>In the meantime, I am working on fixing these issues, so that we can move on...</a:t>
            </a:r>
          </a:p>
          <a:p>
            <a:pPr lvl="1">
              <a:spcBef>
                <a:spcPts val="0"/>
              </a:spcBef>
            </a:pPr>
            <a:r>
              <a:rPr lang="en-US" dirty="0"/>
              <a:t>I will come back to Stefan or Olivier when/if I have questions (I already asked some...)</a:t>
            </a:r>
          </a:p>
          <a:p>
            <a:pPr lvl="1">
              <a:spcBef>
                <a:spcPts val="0"/>
              </a:spcBef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6738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5ED7D9-B8F8-AF3D-872B-C4BA1FDD3C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of the issues in master_june24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EDF293-63C7-F9D9-49FB-9F4162CFAB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80000" y="1144800"/>
            <a:ext cx="8964000" cy="4848226"/>
          </a:xfrm>
        </p:spPr>
        <p:txBody>
          <a:bodyPr/>
          <a:lstStyle/>
          <a:p>
            <a:r>
              <a:rPr lang="en-US" dirty="0"/>
              <a:t>Builds fail for MAC/clang SIMD </a:t>
            </a:r>
            <a:r>
              <a:rPr lang="en-US" dirty="0">
                <a:hlinkClick r:id="rId2"/>
              </a:rPr>
              <a:t>#883</a:t>
            </a:r>
            <a:r>
              <a:rPr lang="en-US" dirty="0"/>
              <a:t> (now fixed)</a:t>
            </a:r>
          </a:p>
          <a:p>
            <a:r>
              <a:rPr lang="en-US" dirty="0"/>
              <a:t>Builds fail for FPTYPE=m </a:t>
            </a:r>
            <a:r>
              <a:rPr lang="en-US" dirty="0">
                <a:hlinkClick r:id="rId3"/>
              </a:rPr>
              <a:t>#884</a:t>
            </a:r>
            <a:r>
              <a:rPr lang="en-US" dirty="0"/>
              <a:t> (now fixed)</a:t>
            </a:r>
          </a:p>
          <a:p>
            <a:r>
              <a:rPr lang="en-US" dirty="0"/>
              <a:t>Crash in dsig1_vec if VECSIZE_USED &lt; VECSIZE_MEMMAX </a:t>
            </a:r>
            <a:r>
              <a:rPr lang="en-US" dirty="0">
                <a:hlinkClick r:id="rId4"/>
              </a:rPr>
              <a:t>#885</a:t>
            </a:r>
            <a:endParaRPr lang="en-US" dirty="0"/>
          </a:p>
          <a:p>
            <a:r>
              <a:rPr lang="en-US" dirty="0"/>
              <a:t>Clarify gpucpp branches (master_june24 does not use gpucpp_june24) </a:t>
            </a:r>
            <a:r>
              <a:rPr lang="en-US" dirty="0">
                <a:hlinkClick r:id="rId5"/>
              </a:rPr>
              <a:t>#886</a:t>
            </a:r>
            <a:endParaRPr lang="en-US" dirty="0"/>
          </a:p>
          <a:p>
            <a:r>
              <a:rPr lang="en-US" dirty="0"/>
              <a:t>Fix documentation of NB_WARP and WARP_SIZE etc </a:t>
            </a:r>
            <a:r>
              <a:rPr lang="en-US" dirty="0">
                <a:hlinkClick r:id="rId6"/>
              </a:rPr>
              <a:t>#887</a:t>
            </a:r>
            <a:endParaRPr lang="en-US" dirty="0"/>
          </a:p>
          <a:p>
            <a:r>
              <a:rPr lang="en-US" dirty="0"/>
              <a:t>Fortran runtime error: index of array ‘symconf’ above upper bound </a:t>
            </a:r>
            <a:r>
              <a:rPr lang="en-US" dirty="0">
                <a:hlinkClick r:id="rId7"/>
              </a:rPr>
              <a:t>#888</a:t>
            </a:r>
            <a:endParaRPr lang="en-US" dirty="0"/>
          </a:p>
          <a:p>
            <a:r>
              <a:rPr lang="en-US" dirty="0"/>
              <a:t>Cross section mismatch for </a:t>
            </a:r>
            <a:r>
              <a:rPr lang="en-US" dirty="0" err="1"/>
              <a:t>gg_ttggg</a:t>
            </a:r>
            <a:r>
              <a:rPr lang="en-US" dirty="0"/>
              <a:t> FPTYPE=f </a:t>
            </a:r>
            <a:r>
              <a:rPr lang="en-US" dirty="0">
                <a:hlinkClick r:id="rId8"/>
              </a:rPr>
              <a:t>#889</a:t>
            </a:r>
            <a:r>
              <a:rPr lang="en-US" dirty="0"/>
              <a:t> (now fixed, higher tolerance)</a:t>
            </a:r>
          </a:p>
          <a:p>
            <a:r>
              <a:rPr lang="en-US" dirty="0"/>
              <a:t>Replace hack in counters.cc by a proper fix </a:t>
            </a:r>
            <a:r>
              <a:rPr lang="en-US" dirty="0">
                <a:hlinkClick r:id="rId9"/>
              </a:rPr>
              <a:t>#891</a:t>
            </a:r>
            <a:endParaRPr lang="en-US" dirty="0"/>
          </a:p>
          <a:p>
            <a:r>
              <a:rPr lang="en-US" dirty="0"/>
              <a:t>No-multichannel should be null array pointer, not channelid=0 </a:t>
            </a:r>
            <a:r>
              <a:rPr lang="en-US" dirty="0">
                <a:hlinkClick r:id="rId10"/>
              </a:rPr>
              <a:t>#892</a:t>
            </a:r>
            <a:endParaRPr lang="en-US" dirty="0"/>
          </a:p>
          <a:p>
            <a:r>
              <a:rPr lang="en-US" dirty="0"/>
              <a:t>__CUDACC__ macros prevent HIP support </a:t>
            </a:r>
            <a:r>
              <a:rPr lang="en-US" dirty="0">
                <a:hlinkClick r:id="rId11"/>
              </a:rPr>
              <a:t>#893</a:t>
            </a:r>
            <a:endParaRPr lang="en-US" dirty="0"/>
          </a:p>
          <a:p>
            <a:r>
              <a:rPr lang="en-US" dirty="0"/>
              <a:t>Wrong handling of SIMD numerators and denominators </a:t>
            </a:r>
            <a:r>
              <a:rPr lang="en-US" dirty="0">
                <a:hlinkClick r:id="rId12"/>
              </a:rPr>
              <a:t>#894</a:t>
            </a:r>
            <a:endParaRPr lang="en-US" dirty="0"/>
          </a:p>
          <a:p>
            <a:r>
              <a:rPr lang="en-US" dirty="0"/>
              <a:t>Channelid memory accessor should be called only once for all diagrams </a:t>
            </a:r>
            <a:r>
              <a:rPr lang="en-US" dirty="0">
                <a:hlinkClick r:id="rId13"/>
              </a:rPr>
              <a:t>#895</a:t>
            </a:r>
            <a:endParaRPr lang="en-US" dirty="0"/>
          </a:p>
          <a:p>
            <a:r>
              <a:rPr lang="en-US" dirty="0"/>
              <a:t>Add tests for two warps with different </a:t>
            </a:r>
            <a:r>
              <a:rPr lang="en-US" dirty="0" err="1"/>
              <a:t>channelid’s</a:t>
            </a:r>
            <a:r>
              <a:rPr lang="en-US" dirty="0"/>
              <a:t> </a:t>
            </a:r>
            <a:r>
              <a:rPr lang="en-US" dirty="0">
                <a:hlinkClick r:id="rId14"/>
              </a:rPr>
              <a:t>#896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298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0CDCF4-FBFC-1707-27C2-30305B8D0C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97493"/>
            <a:ext cx="9144000" cy="731307"/>
          </a:xfrm>
        </p:spPr>
        <p:txBody>
          <a:bodyPr/>
          <a:lstStyle/>
          <a:p>
            <a:r>
              <a:rPr lang="en-US" dirty="0"/>
              <a:t>Is the warp functionality complete?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902920-1BB5-BA5E-27F5-38CBE038E6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3797" y="1144800"/>
            <a:ext cx="8964000" cy="4848226"/>
          </a:xfrm>
        </p:spPr>
        <p:txBody>
          <a:bodyPr/>
          <a:lstStyle/>
          <a:p>
            <a:r>
              <a:rPr lang="en-US" dirty="0"/>
              <a:t>Do I understand correctly that eventually one “</a:t>
            </a:r>
            <a:r>
              <a:rPr lang="en-US" dirty="0" err="1"/>
              <a:t>Gn</a:t>
            </a:r>
            <a:r>
              <a:rPr lang="en-US" dirty="0"/>
              <a:t>” job will handle many </a:t>
            </a:r>
            <a:r>
              <a:rPr lang="en-US" dirty="0" err="1"/>
              <a:t>iconfigs</a:t>
            </a:r>
            <a:r>
              <a:rPr lang="en-US" dirty="0"/>
              <a:t>?</a:t>
            </a:r>
          </a:p>
          <a:p>
            <a:r>
              <a:rPr lang="en-US" dirty="0"/>
              <a:t>Is this functionality complete in Fortran? Is the new input.txt format decided?</a:t>
            </a:r>
          </a:p>
          <a:p>
            <a:r>
              <a:rPr lang="en-US" dirty="0"/>
              <a:t>In the meantime: I would at least test two warps with different </a:t>
            </a:r>
            <a:r>
              <a:rPr lang="en-US" dirty="0" err="1"/>
              <a:t>channelids</a:t>
            </a:r>
            <a:r>
              <a:rPr lang="en-US" dirty="0"/>
              <a:t> </a:t>
            </a:r>
            <a:r>
              <a:rPr lang="en-US" dirty="0">
                <a:hlinkClick r:id="rId2"/>
              </a:rPr>
              <a:t>#896</a:t>
            </a:r>
            <a:endParaRPr lang="en-US" dirty="0"/>
          </a:p>
          <a:p>
            <a:endParaRPr lang="en-US" dirty="0"/>
          </a:p>
          <a:p>
            <a:r>
              <a:rPr lang="en-US" i="1" dirty="0"/>
              <a:t>If warps are NOT complete, I would wait before merging master_june24 into master</a:t>
            </a:r>
            <a:endParaRPr lang="en-US" dirty="0"/>
          </a:p>
          <a:p>
            <a:pPr lvl="1"/>
            <a:r>
              <a:rPr lang="en-US" dirty="0"/>
              <a:t>My opinion: we should make sure we are able to fully test the functionality</a:t>
            </a:r>
          </a:p>
          <a:p>
            <a:endParaRPr lang="en-US" dirty="0"/>
          </a:p>
          <a:p>
            <a:r>
              <a:rPr lang="en-US" dirty="0"/>
              <a:t>In the meantime, the work on merging master into master_june24 can continue</a:t>
            </a:r>
          </a:p>
          <a:p>
            <a:pPr lvl="1"/>
            <a:r>
              <a:rPr lang="en-US" dirty="0"/>
              <a:t>And the work on master (cross sections, couplings, plugin...) </a:t>
            </a:r>
            <a:r>
              <a:rPr lang="en-US"/>
              <a:t>should continue too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75951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C3DAA8-6F0F-3636-92E9-BAEAA8D733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5B654A-5ED5-ADE6-6C24-296A2C2EA3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1144800"/>
            <a:ext cx="9144000" cy="4848226"/>
          </a:xfrm>
        </p:spPr>
        <p:txBody>
          <a:bodyPr/>
          <a:lstStyle/>
          <a:p>
            <a:r>
              <a:rPr lang="en-US" dirty="0"/>
              <a:t>Progress in </a:t>
            </a:r>
            <a:r>
              <a:rPr lang="en-US" b="1" u="sng" dirty="0">
                <a:solidFill>
                  <a:srgbClr val="00B050"/>
                </a:solidFill>
              </a:rPr>
              <a:t>madgraph4gpu master</a:t>
            </a:r>
            <a:r>
              <a:rPr lang="en-US" dirty="0"/>
              <a:t> (and </a:t>
            </a:r>
            <a:r>
              <a:rPr lang="en-US" b="1" u="sng" dirty="0">
                <a:solidFill>
                  <a:srgbClr val="00B050"/>
                </a:solidFill>
              </a:rPr>
              <a:t>mg5amcnlo gpucpp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Our default branch, where I have shown all results in previous meetings</a:t>
            </a:r>
          </a:p>
          <a:p>
            <a:pPr lvl="1"/>
            <a:r>
              <a:rPr lang="en-US" dirty="0"/>
              <a:t>Fixes and improvements from myself and Olivier, with mutual reviews/help (thanks!)</a:t>
            </a:r>
          </a:p>
          <a:p>
            <a:pPr lvl="2"/>
            <a:endParaRPr lang="en-US" dirty="0"/>
          </a:p>
          <a:p>
            <a:r>
              <a:rPr lang="en-US" dirty="0"/>
              <a:t>Progress in </a:t>
            </a:r>
            <a:r>
              <a:rPr lang="en-US" b="1" u="sng" dirty="0">
                <a:solidFill>
                  <a:srgbClr val="00B050"/>
                </a:solidFill>
              </a:rPr>
              <a:t>madgraph4gpu master_june24</a:t>
            </a:r>
          </a:p>
          <a:p>
            <a:pPr lvl="1"/>
            <a:r>
              <a:rPr lang="en-US" dirty="0"/>
              <a:t>A new parallel branch created by Stefan and Olivier for channelid #830 and warps #756</a:t>
            </a:r>
          </a:p>
          <a:p>
            <a:pPr lvl="1"/>
            <a:r>
              <a:rPr lang="en-US" dirty="0"/>
              <a:t>Associated to mg5amcnlo gpucpp_june24 and gpucpp_wrap branches (and lone commits)</a:t>
            </a:r>
          </a:p>
          <a:p>
            <a:pPr lvl="1"/>
            <a:r>
              <a:rPr lang="en-US" dirty="0"/>
              <a:t>Olivier asked me to look at this with high priority, towards a merge into master</a:t>
            </a:r>
          </a:p>
          <a:p>
            <a:pPr lvl="2"/>
            <a:r>
              <a:rPr lang="en-US" dirty="0"/>
              <a:t>(I used github fragments and reverse engineering – was this described in this meeting?)</a:t>
            </a:r>
          </a:p>
          <a:p>
            <a:pPr marL="584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99006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A5AD1B-74E7-043A-96C9-1CC6B7EE50C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152400" indent="0" algn="ctr">
              <a:buNone/>
              <a:tabLst>
                <a:tab pos="982663" algn="l"/>
              </a:tabLst>
            </a:pPr>
            <a:r>
              <a:rPr lang="en-US" sz="3600" dirty="0"/>
              <a:t>master branch</a:t>
            </a:r>
          </a:p>
        </p:txBody>
      </p:sp>
    </p:spTree>
    <p:extLst>
      <p:ext uri="{BB962C8B-B14F-4D97-AF65-F5344CB8AC3E}">
        <p14:creationId xmlns:p14="http://schemas.microsoft.com/office/powerpoint/2010/main" val="21636864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EE6777-EA74-B78B-9FB4-44517E75C1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Follow up on valgrind (see </a:t>
            </a:r>
            <a:r>
              <a:rPr lang="en-US" dirty="0">
                <a:hlinkClick r:id="rId2"/>
              </a:rPr>
              <a:t>#868</a:t>
            </a:r>
            <a:r>
              <a:rPr lang="en-US" dirty="0"/>
              <a:t>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417B1B-CDBF-3565-B9FE-8FA0BF15B9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-33868" y="1024467"/>
            <a:ext cx="9271000" cy="4968559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dirty="0"/>
              <a:t>Followed up the two issues I identified two weeks ago in testing madevent_fortran</a:t>
            </a:r>
          </a:p>
          <a:p>
            <a:pPr lvl="1">
              <a:spcBef>
                <a:spcPts val="0"/>
              </a:spcBef>
            </a:pPr>
            <a:r>
              <a:rPr lang="en-US" dirty="0"/>
              <a:t>(1) Minor leak in </a:t>
            </a:r>
            <a:r>
              <a:rPr lang="en-US" dirty="0" err="1"/>
              <a:t>driver.f</a:t>
            </a:r>
            <a:r>
              <a:rPr lang="en-US" dirty="0"/>
              <a:t> (file opened and not closed) </a:t>
            </a:r>
            <a:r>
              <a:rPr lang="en-US" dirty="0">
                <a:hlinkClick r:id="rId3"/>
              </a:rPr>
              <a:t>mg5amcnlo#109</a:t>
            </a:r>
            <a:endParaRPr lang="en-US" dirty="0"/>
          </a:p>
          <a:p>
            <a:pPr lvl="2">
              <a:spcBef>
                <a:spcPts val="0"/>
              </a:spcBef>
            </a:pPr>
            <a:r>
              <a:rPr lang="en-US" b="1" u="sng" dirty="0">
                <a:solidFill>
                  <a:srgbClr val="00B050"/>
                </a:solidFill>
              </a:rPr>
              <a:t>Fix by AV (reviewed by OM) merged on Wed 26 Jun </a:t>
            </a:r>
            <a:r>
              <a:rPr lang="en-US" dirty="0"/>
              <a:t>in PR </a:t>
            </a:r>
            <a:r>
              <a:rPr lang="en-US" dirty="0">
                <a:hlinkClick r:id="rId4"/>
              </a:rPr>
              <a:t>mg5amcnlo#110</a:t>
            </a:r>
            <a:endParaRPr lang="en-US" dirty="0"/>
          </a:p>
          <a:p>
            <a:pPr lvl="1">
              <a:spcBef>
                <a:spcPts val="0"/>
              </a:spcBef>
            </a:pPr>
            <a:r>
              <a:rPr lang="en-US" dirty="0"/>
              <a:t>(2) Uninitialized variable </a:t>
            </a:r>
            <a:r>
              <a:rPr lang="en-US" dirty="0" err="1"/>
              <a:t>goodjet</a:t>
            </a:r>
            <a:r>
              <a:rPr lang="en-US" dirty="0"/>
              <a:t> in </a:t>
            </a:r>
            <a:r>
              <a:rPr lang="en-US" dirty="0" err="1"/>
              <a:t>reweight.f</a:t>
            </a:r>
            <a:r>
              <a:rPr lang="en-US" dirty="0"/>
              <a:t> (possible undefined behavior) </a:t>
            </a:r>
            <a:r>
              <a:rPr lang="en-US" dirty="0">
                <a:hlinkClick r:id="rId5"/>
              </a:rPr>
              <a:t>mg5amcnlo#111</a:t>
            </a:r>
            <a:endParaRPr lang="en-US" dirty="0"/>
          </a:p>
          <a:p>
            <a:pPr lvl="2">
              <a:spcBef>
                <a:spcPts val="0"/>
              </a:spcBef>
            </a:pPr>
            <a:r>
              <a:rPr lang="en-US" b="1" u="sng" dirty="0">
                <a:solidFill>
                  <a:srgbClr val="00B050"/>
                </a:solidFill>
              </a:rPr>
              <a:t>Workaround by AV (reviewed by OM) merged on Wed 26 Jun </a:t>
            </a:r>
            <a:r>
              <a:rPr lang="en-US" dirty="0"/>
              <a:t>in PR </a:t>
            </a:r>
            <a:r>
              <a:rPr lang="en-US" dirty="0">
                <a:hlinkClick r:id="rId6"/>
              </a:rPr>
              <a:t>mg5amcnlo#112</a:t>
            </a:r>
            <a:endParaRPr lang="en-US" dirty="0"/>
          </a:p>
          <a:p>
            <a:pPr lvl="2">
              <a:spcBef>
                <a:spcPts val="0"/>
              </a:spcBef>
            </a:pPr>
            <a:r>
              <a:rPr lang="en-US" dirty="0"/>
              <a:t>Not a fix! Just ‘randomly’ initialize the uninitialized variables. A proper fix was also needed.</a:t>
            </a:r>
          </a:p>
          <a:p>
            <a:pPr lvl="1">
              <a:spcBef>
                <a:spcPts val="0"/>
              </a:spcBef>
            </a:pPr>
            <a:r>
              <a:rPr lang="en-US" dirty="0"/>
              <a:t>Update MG5AMC in madgraph4gpu accordingly (and regenerate code)</a:t>
            </a:r>
          </a:p>
          <a:p>
            <a:pPr lvl="2">
              <a:spcBef>
                <a:spcPts val="0"/>
              </a:spcBef>
            </a:pPr>
            <a:r>
              <a:rPr lang="en-US" b="1" u="sng" dirty="0">
                <a:solidFill>
                  <a:srgbClr val="00B050"/>
                </a:solidFill>
              </a:rPr>
              <a:t>Fix by AV (reviewed by OM) merged on Thu 27 Jun </a:t>
            </a:r>
            <a:r>
              <a:rPr lang="en-US" dirty="0"/>
              <a:t>in PR </a:t>
            </a:r>
            <a:r>
              <a:rPr lang="en-US" dirty="0">
                <a:hlinkClick r:id="rId7"/>
              </a:rPr>
              <a:t>#869</a:t>
            </a:r>
            <a:endParaRPr lang="en-US" dirty="0"/>
          </a:p>
          <a:p>
            <a:pPr lvl="1">
              <a:spcBef>
                <a:spcPts val="0"/>
              </a:spcBef>
            </a:pPr>
            <a:r>
              <a:rPr lang="en-US" dirty="0"/>
              <a:t>After adding the patches for these two issues, valgrind is happy on madevent_fortran</a:t>
            </a:r>
          </a:p>
          <a:p>
            <a:pPr lvl="2">
              <a:spcBef>
                <a:spcPts val="0"/>
              </a:spcBef>
            </a:pPr>
            <a:r>
              <a:rPr lang="en-US" dirty="0"/>
              <a:t>HOWEVER: </a:t>
            </a:r>
            <a:r>
              <a:rPr lang="en-US" dirty="0" err="1"/>
              <a:t>madevent_cpp</a:t>
            </a:r>
            <a:r>
              <a:rPr lang="en-US" dirty="0"/>
              <a:t> was still crashing in rotxxx, no progress in this respect</a:t>
            </a:r>
          </a:p>
          <a:p>
            <a:pPr lvl="1">
              <a:spcBef>
                <a:spcPts val="0"/>
              </a:spcBef>
            </a:pPr>
            <a:r>
              <a:rPr lang="en-US" dirty="0"/>
              <a:t>(2’) </a:t>
            </a:r>
            <a:r>
              <a:rPr lang="en-US" b="1" u="sng" dirty="0">
                <a:solidFill>
                  <a:srgbClr val="00B050"/>
                </a:solidFill>
              </a:rPr>
              <a:t>Proper fix for </a:t>
            </a:r>
            <a:r>
              <a:rPr lang="en-US" b="1" u="sng" dirty="0" err="1">
                <a:solidFill>
                  <a:srgbClr val="00B050"/>
                </a:solidFill>
              </a:rPr>
              <a:t>goodjet</a:t>
            </a:r>
            <a:r>
              <a:rPr lang="en-US" b="1" u="sng" dirty="0">
                <a:solidFill>
                  <a:srgbClr val="00B050"/>
                </a:solidFill>
              </a:rPr>
              <a:t> by OM on Tue 2 Jul</a:t>
            </a:r>
            <a:r>
              <a:rPr lang="en-US" dirty="0"/>
              <a:t> in mg5amcnlo commit </a:t>
            </a:r>
            <a:r>
              <a:rPr lang="en-US" dirty="0">
                <a:hlinkClick r:id="rId8"/>
              </a:rPr>
              <a:t>1e2aa4bc3</a:t>
            </a:r>
            <a:endParaRPr lang="en-US" dirty="0"/>
          </a:p>
          <a:p>
            <a:pPr lvl="2">
              <a:spcBef>
                <a:spcPts val="0"/>
              </a:spcBef>
            </a:pPr>
            <a:r>
              <a:rPr lang="en-US" dirty="0"/>
              <a:t>Update MG5AMC in madgraph4gpu by AV on Wed 3 Jul as part of the color PR </a:t>
            </a:r>
            <a:r>
              <a:rPr lang="en-US" dirty="0">
                <a:hlinkClick r:id="rId9"/>
              </a:rPr>
              <a:t>#877</a:t>
            </a:r>
            <a:endParaRPr lang="en-US" dirty="0"/>
          </a:p>
          <a:p>
            <a:pPr lvl="1"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/>
              <a:t>Tested </a:t>
            </a:r>
            <a:r>
              <a:rPr lang="en-US" dirty="0" err="1"/>
              <a:t>madevent_cpp</a:t>
            </a:r>
            <a:r>
              <a:rPr lang="en-US" dirty="0"/>
              <a:t> for ‘</a:t>
            </a:r>
            <a:r>
              <a:rPr lang="en-US" dirty="0" err="1"/>
              <a:t>segfault</a:t>
            </a:r>
            <a:r>
              <a:rPr lang="en-US" dirty="0"/>
              <a:t> on Haswell’ or ‘out of bounds’ reported by OM</a:t>
            </a:r>
          </a:p>
          <a:p>
            <a:pPr lvl="1">
              <a:spcBef>
                <a:spcPts val="0"/>
              </a:spcBef>
            </a:pPr>
            <a:r>
              <a:rPr lang="en-US" dirty="0"/>
              <a:t>I did not find any evidence of such issues (different input files? never mind...)</a:t>
            </a:r>
          </a:p>
          <a:p>
            <a:pPr lvl="1">
              <a:spcBef>
                <a:spcPts val="0"/>
              </a:spcBef>
            </a:pPr>
            <a:endParaRPr lang="en-US" dirty="0"/>
          </a:p>
          <a:p>
            <a:pPr lvl="1">
              <a:spcBef>
                <a:spcPts val="0"/>
              </a:spcBef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53696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686D292-DB47-10A5-7A91-09EC8017D5BE}"/>
              </a:ext>
            </a:extLst>
          </p:cNvPr>
          <p:cNvSpPr/>
          <p:nvPr/>
        </p:nvSpPr>
        <p:spPr>
          <a:xfrm>
            <a:off x="380999" y="1144799"/>
            <a:ext cx="8678333" cy="1606868"/>
          </a:xfrm>
          <a:prstGeom prst="rect">
            <a:avLst/>
          </a:prstGeom>
          <a:solidFill>
            <a:srgbClr val="FFFF00"/>
          </a:solidFill>
          <a:ln w="762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85B048B-D92A-73A0-595F-E92B7B9025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Major improvements in the CI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D2C316-0290-F0D6-2054-0477B7D6E9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1144800"/>
            <a:ext cx="9059332" cy="4848226"/>
          </a:xfrm>
        </p:spPr>
        <p:txBody>
          <a:bodyPr/>
          <a:lstStyle/>
          <a:p>
            <a:r>
              <a:rPr lang="en-US" dirty="0"/>
              <a:t>Test coverage improvements</a:t>
            </a:r>
          </a:p>
          <a:p>
            <a:pPr lvl="1"/>
            <a:r>
              <a:rPr lang="en-US" b="1" dirty="0">
                <a:solidFill>
                  <a:srgbClr val="00B050"/>
                </a:solidFill>
              </a:rPr>
              <a:t>Add my ‘tmad’ tests to the CI </a:t>
            </a:r>
            <a:r>
              <a:rPr lang="en-US" dirty="0"/>
              <a:t>(cross section and LHE file comparison Fortran-cudacpp)</a:t>
            </a:r>
          </a:p>
          <a:p>
            <a:pPr lvl="1"/>
            <a:r>
              <a:rPr lang="en-US" dirty="0"/>
              <a:t>Execute the full codegen-build-</a:t>
            </a:r>
            <a:r>
              <a:rPr lang="en-US" dirty="0" err="1"/>
              <a:t>tput</a:t>
            </a:r>
            <a:r>
              <a:rPr lang="en-US" dirty="0"/>
              <a:t>-tmad test chain for all FPTYPE=</a:t>
            </a:r>
            <a:r>
              <a:rPr lang="en-US" dirty="0" err="1"/>
              <a:t>d,f,m</a:t>
            </a:r>
            <a:endParaRPr lang="en-US" dirty="0"/>
          </a:p>
          <a:p>
            <a:pPr lvl="1"/>
            <a:r>
              <a:rPr lang="en-US" dirty="0"/>
              <a:t>These tests were </a:t>
            </a:r>
            <a:r>
              <a:rPr lang="en-US" b="1" dirty="0"/>
              <a:t>ALREADY available to everyone </a:t>
            </a:r>
            <a:r>
              <a:rPr lang="en-US" dirty="0"/>
              <a:t>through my scripts, but a CI is better</a:t>
            </a:r>
          </a:p>
          <a:p>
            <a:pPr lvl="2"/>
            <a:r>
              <a:rPr lang="en-US" dirty="0"/>
              <a:t>Specific example/motivation: expose the rotxxx crash to everyone (no need for local reproducers)</a:t>
            </a:r>
          </a:p>
          <a:p>
            <a:pPr lvl="3"/>
            <a:endParaRPr lang="en-US" dirty="0"/>
          </a:p>
          <a:p>
            <a:r>
              <a:rPr lang="en-US" dirty="0"/>
              <a:t>Test infrastructure improvements</a:t>
            </a:r>
          </a:p>
          <a:p>
            <a:pPr lvl="1"/>
            <a:r>
              <a:rPr lang="en-US" dirty="0"/>
              <a:t>Three separate jobs for FPTYE=</a:t>
            </a:r>
            <a:r>
              <a:rPr lang="en-US" dirty="0" err="1"/>
              <a:t>d,f,m</a:t>
            </a:r>
            <a:r>
              <a:rPr lang="en-US" dirty="0"/>
              <a:t>, reusing cached codegen from single codegen step</a:t>
            </a:r>
          </a:p>
          <a:p>
            <a:pPr lvl="1"/>
            <a:r>
              <a:rPr lang="en-US" dirty="0"/>
              <a:t>Separate build caches for the different FPTYPE’s</a:t>
            </a:r>
          </a:p>
          <a:p>
            <a:pPr lvl="1"/>
            <a:r>
              <a:rPr lang="en-US" dirty="0"/>
              <a:t>Use the PR number in codegen and build cache lookup (separate caches of different PRs)</a:t>
            </a:r>
          </a:p>
          <a:p>
            <a:pPr lvl="3"/>
            <a:endParaRPr lang="en-US" dirty="0"/>
          </a:p>
          <a:p>
            <a:r>
              <a:rPr lang="en-US" b="1" u="sng" dirty="0">
                <a:solidFill>
                  <a:srgbClr val="00B050"/>
                </a:solidFill>
              </a:rPr>
              <a:t>Patch by AV (reviewed by OM) on Thu 27 Jun</a:t>
            </a:r>
            <a:r>
              <a:rPr lang="en-US" dirty="0"/>
              <a:t> in PR </a:t>
            </a:r>
            <a:r>
              <a:rPr lang="en-US" dirty="0">
                <a:hlinkClick r:id="rId2"/>
              </a:rPr>
              <a:t>#794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27473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B768F7-C3A7-B727-4E9A-38A928031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1867" y="197493"/>
            <a:ext cx="4619332" cy="731307"/>
          </a:xfrm>
        </p:spPr>
        <p:txBody>
          <a:bodyPr/>
          <a:lstStyle/>
          <a:p>
            <a:r>
              <a:rPr lang="en-US" dirty="0"/>
              <a:t>rotxxx crash </a:t>
            </a:r>
            <a:r>
              <a:rPr lang="en-US" dirty="0">
                <a:hlinkClick r:id="rId2"/>
              </a:rPr>
              <a:t>#855</a:t>
            </a:r>
            <a:br>
              <a:rPr lang="en-US" dirty="0"/>
            </a:br>
            <a:r>
              <a:rPr lang="en-US" dirty="0"/>
              <a:t>in gg_ttgg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793083-1656-A692-6AA1-3D874FE670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200" y="4648200"/>
            <a:ext cx="9067800" cy="1344825"/>
          </a:xfrm>
        </p:spPr>
        <p:txBody>
          <a:bodyPr/>
          <a:lstStyle/>
          <a:p>
            <a:endParaRPr lang="en-US" dirty="0"/>
          </a:p>
          <a:p>
            <a:r>
              <a:rPr lang="en-US" b="1" u="sng" dirty="0">
                <a:solidFill>
                  <a:srgbClr val="00B050"/>
                </a:solidFill>
              </a:rPr>
              <a:t>Fixes by AV (reviewed by OM) merged on Thu 27 Jun</a:t>
            </a:r>
          </a:p>
          <a:p>
            <a:pPr lvl="1"/>
            <a:r>
              <a:rPr lang="en-US" dirty="0"/>
              <a:t>Add volatile keyword in aloha_functions.f in PR </a:t>
            </a:r>
            <a:r>
              <a:rPr lang="en-US" dirty="0">
                <a:hlinkClick r:id="rId3"/>
              </a:rPr>
              <a:t>mg5amcnlo#113</a:t>
            </a:r>
            <a:endParaRPr lang="en-US" dirty="0"/>
          </a:p>
          <a:p>
            <a:pPr lvl="1"/>
            <a:r>
              <a:rPr lang="en-US" dirty="0"/>
              <a:t>MG5AMC update in PR </a:t>
            </a:r>
            <a:r>
              <a:rPr lang="en-US" dirty="0">
                <a:hlinkClick r:id="rId4"/>
              </a:rPr>
              <a:t>#857</a:t>
            </a:r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C5C37BE-CDB8-6A82-A7CB-D8F7E8A5B2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" y="54"/>
            <a:ext cx="3917173" cy="293788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237FAF4-94AD-12FB-238D-89B64DDA4F0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32788" y="3097632"/>
            <a:ext cx="6942078" cy="1643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65046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6E9F83-3E34-F7C2-931F-AEFD78761E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97493"/>
            <a:ext cx="9144000" cy="731307"/>
          </a:xfrm>
        </p:spPr>
        <p:txBody>
          <a:bodyPr/>
          <a:lstStyle/>
          <a:p>
            <a:r>
              <a:rPr lang="en-US" dirty="0"/>
              <a:t>Haswell segfault and LHE color mismatch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1D51F2-6960-C487-29EC-172161D1C2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1026261"/>
            <a:ext cx="9144000" cy="5162871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dirty="0"/>
              <a:t>Two related problems (wrong channel2iconfig mapping in coloramps.h impacts both)</a:t>
            </a:r>
          </a:p>
          <a:p>
            <a:pPr lvl="1">
              <a:spcBef>
                <a:spcPts val="0"/>
              </a:spcBef>
            </a:pPr>
            <a:r>
              <a:rPr lang="en-US" dirty="0"/>
              <a:t>OM reported a Haswell out-of-bound access segfault [AV could not reproduce this]</a:t>
            </a:r>
          </a:p>
          <a:p>
            <a:pPr lvl="1">
              <a:spcBef>
                <a:spcPts val="0"/>
              </a:spcBef>
            </a:pPr>
            <a:r>
              <a:rPr lang="en-US" dirty="0"/>
              <a:t>Color mismatch </a:t>
            </a:r>
            <a:r>
              <a:rPr lang="en-US" dirty="0">
                <a:hlinkClick r:id="rId2"/>
              </a:rPr>
              <a:t>#856</a:t>
            </a:r>
            <a:r>
              <a:rPr lang="en-US" dirty="0"/>
              <a:t> in </a:t>
            </a:r>
            <a:r>
              <a:rPr lang="en-US" dirty="0" err="1"/>
              <a:t>gg_ttggg</a:t>
            </a:r>
            <a:r>
              <a:rPr lang="en-US" dirty="0"/>
              <a:t> for iconfig=104 </a:t>
            </a:r>
          </a:p>
          <a:p>
            <a:pPr lvl="1">
              <a:spcBef>
                <a:spcPts val="0"/>
              </a:spcBef>
            </a:pPr>
            <a:r>
              <a:rPr lang="en-US" i="1" dirty="0"/>
              <a:t>(NB: zero cross section in </a:t>
            </a:r>
            <a:r>
              <a:rPr lang="en-US" i="1" dirty="0" err="1"/>
              <a:t>susy</a:t>
            </a:r>
            <a:r>
              <a:rPr lang="en-US" i="1" dirty="0"/>
              <a:t> </a:t>
            </a:r>
            <a:r>
              <a:rPr lang="en-US" i="1" dirty="0">
                <a:hlinkClick r:id="rId3"/>
              </a:rPr>
              <a:t>#826</a:t>
            </a:r>
            <a:r>
              <a:rPr lang="en-US" i="1" dirty="0"/>
              <a:t> is NOT related, even if a PR branch is fix_826...)</a:t>
            </a:r>
          </a:p>
          <a:p>
            <a:pPr lvl="3">
              <a:spcBef>
                <a:spcPts val="0"/>
              </a:spcBef>
            </a:pPr>
            <a:endParaRPr lang="en-US" i="1" dirty="0"/>
          </a:p>
          <a:p>
            <a:pPr>
              <a:spcBef>
                <a:spcPts val="0"/>
              </a:spcBef>
            </a:pPr>
            <a:r>
              <a:rPr lang="en-US" dirty="0"/>
              <a:t>Two successive patches applied (after long useful discussion between AV and OM) </a:t>
            </a:r>
          </a:p>
          <a:p>
            <a:pPr lvl="1">
              <a:spcBef>
                <a:spcPts val="0"/>
              </a:spcBef>
            </a:pPr>
            <a:r>
              <a:rPr lang="en-US" b="1" u="sng" dirty="0">
                <a:solidFill>
                  <a:srgbClr val="00B050"/>
                </a:solidFill>
              </a:rPr>
              <a:t>Fixes by OM (reviewed by AV) merged on Wed 3 Jul</a:t>
            </a:r>
            <a:r>
              <a:rPr lang="en-US" dirty="0"/>
              <a:t> in “fix_826” PR </a:t>
            </a:r>
            <a:r>
              <a:rPr lang="en-US" dirty="0">
                <a:hlinkClick r:id="rId4"/>
              </a:rPr>
              <a:t>#852</a:t>
            </a:r>
            <a:endParaRPr lang="en-US" b="1" u="sng" dirty="0">
              <a:solidFill>
                <a:srgbClr val="00B050"/>
              </a:solidFill>
            </a:endParaRPr>
          </a:p>
          <a:p>
            <a:pPr lvl="1">
              <a:spcBef>
                <a:spcPts val="0"/>
              </a:spcBef>
            </a:pPr>
            <a:r>
              <a:rPr lang="en-US" b="1" u="sng" dirty="0">
                <a:solidFill>
                  <a:srgbClr val="00B050"/>
                </a:solidFill>
              </a:rPr>
              <a:t>Further patch by AV (reviewed by OM) merged on Wed 3 Jul</a:t>
            </a:r>
            <a:r>
              <a:rPr lang="en-US" dirty="0"/>
              <a:t> in PR </a:t>
            </a:r>
            <a:r>
              <a:rPr lang="en-US" dirty="0">
                <a:hlinkClick r:id="rId5"/>
              </a:rPr>
              <a:t>#877</a:t>
            </a:r>
            <a:endParaRPr lang="en-US" dirty="0"/>
          </a:p>
          <a:p>
            <a:pPr lvl="2">
              <a:spcBef>
                <a:spcPts val="0"/>
              </a:spcBef>
            </a:pPr>
            <a:r>
              <a:rPr lang="en-US" dirty="0"/>
              <a:t>Replacing two older PRs </a:t>
            </a:r>
            <a:r>
              <a:rPr lang="en-US" dirty="0">
                <a:hlinkClick r:id="rId6"/>
              </a:rPr>
              <a:t>#853</a:t>
            </a:r>
            <a:r>
              <a:rPr lang="en-US" dirty="0"/>
              <a:t> and </a:t>
            </a:r>
            <a:r>
              <a:rPr lang="en-US" dirty="0">
                <a:hlinkClick r:id="rId7"/>
              </a:rPr>
              <a:t>#873</a:t>
            </a:r>
            <a:r>
              <a:rPr lang="en-US" dirty="0"/>
              <a:t> by AV as suggested by OM</a:t>
            </a:r>
          </a:p>
          <a:p>
            <a:pPr lvl="2">
              <a:spcBef>
                <a:spcPts val="0"/>
              </a:spcBef>
            </a:pPr>
            <a:r>
              <a:rPr lang="en-US" dirty="0"/>
              <a:t>Eventually stripping away AV’s icolamp patch </a:t>
            </a:r>
            <a:r>
              <a:rPr lang="en-US" dirty="0">
                <a:hlinkClick r:id="rId8"/>
              </a:rPr>
              <a:t>mg5amcnlo#116</a:t>
            </a:r>
            <a:r>
              <a:rPr lang="en-US" dirty="0"/>
              <a:t> for #856 as suggested by OM</a:t>
            </a:r>
          </a:p>
          <a:p>
            <a:pPr lvl="1">
              <a:spcBef>
                <a:spcPts val="0"/>
              </a:spcBef>
            </a:pPr>
            <a:r>
              <a:rPr lang="en-US" dirty="0"/>
              <a:t>These two patches fix channel2iconfig mapping in coloramps.h, but NOT yet icolamp</a:t>
            </a:r>
          </a:p>
          <a:p>
            <a:pPr lvl="2">
              <a:spcBef>
                <a:spcPts val="0"/>
              </a:spcBef>
            </a:pPr>
            <a:r>
              <a:rPr lang="en-US" dirty="0"/>
              <a:t>Consequence: #856 color mismatch is not yet fixed after these two patches</a:t>
            </a:r>
          </a:p>
          <a:p>
            <a:pPr lvl="3"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/>
              <a:t>A better fix for icolamp was eventually developed by OM (thanks Olivier!)</a:t>
            </a:r>
          </a:p>
          <a:p>
            <a:pPr lvl="1">
              <a:spcBef>
                <a:spcPts val="0"/>
              </a:spcBef>
            </a:pPr>
            <a:r>
              <a:rPr lang="en-US" dirty="0"/>
              <a:t>Using the findings of AV’s icolamp patch </a:t>
            </a:r>
            <a:r>
              <a:rPr lang="en-US" dirty="0">
                <a:hlinkClick r:id="rId8"/>
              </a:rPr>
              <a:t>mg5amcnlo#116</a:t>
            </a:r>
            <a:r>
              <a:rPr lang="en-US" dirty="0"/>
              <a:t>, but much more robust</a:t>
            </a:r>
          </a:p>
          <a:p>
            <a:pPr lvl="1">
              <a:spcBef>
                <a:spcPts val="0"/>
              </a:spcBef>
            </a:pPr>
            <a:r>
              <a:rPr lang="en-US" b="1" u="sng" dirty="0">
                <a:solidFill>
                  <a:srgbClr val="00B050"/>
                </a:solidFill>
              </a:rPr>
              <a:t>Fix by OM (reviewed by AV) merged on Thu 4 Jul</a:t>
            </a:r>
            <a:r>
              <a:rPr lang="en-US" dirty="0"/>
              <a:t> in PR </a:t>
            </a:r>
            <a:r>
              <a:rPr lang="en-US" dirty="0">
                <a:hlinkClick r:id="rId9"/>
              </a:rPr>
              <a:t>#880</a:t>
            </a:r>
            <a:endParaRPr lang="en-US" dirty="0"/>
          </a:p>
          <a:p>
            <a:pPr lvl="1">
              <a:spcBef>
                <a:spcPts val="0"/>
              </a:spcBef>
            </a:pPr>
            <a:r>
              <a:rPr lang="en-US" b="1" u="sng" dirty="0">
                <a:solidFill>
                  <a:srgbClr val="00B050"/>
                </a:solidFill>
              </a:rPr>
              <a:t>Further patch by AV (reviewed by OM) on Thu 4 Jul</a:t>
            </a:r>
            <a:r>
              <a:rPr lang="en-US" dirty="0"/>
              <a:t> in PR </a:t>
            </a:r>
            <a:r>
              <a:rPr lang="en-US" dirty="0">
                <a:hlinkClick r:id="rId10"/>
              </a:rPr>
              <a:t>#881</a:t>
            </a:r>
            <a:endParaRPr lang="en-US" dirty="0"/>
          </a:p>
          <a:p>
            <a:pPr lvl="1">
              <a:spcBef>
                <a:spcPts val="0"/>
              </a:spcBef>
            </a:pPr>
            <a:r>
              <a:rPr lang="en-US" dirty="0"/>
              <a:t>These patches finally fix the LHE color mismatch #856</a:t>
            </a:r>
          </a:p>
        </p:txBody>
      </p:sp>
    </p:spTree>
    <p:extLst>
      <p:ext uri="{BB962C8B-B14F-4D97-AF65-F5344CB8AC3E}">
        <p14:creationId xmlns:p14="http://schemas.microsoft.com/office/powerpoint/2010/main" val="41358736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4E3846-55D7-92E5-249A-E7FB39D8C7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Disable gtest from launch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6ED87F-6D2A-4253-1518-828CE43036A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Olivier’s suggestion: disable googletest download/build/use from ‘launch’ </a:t>
            </a:r>
            <a:r>
              <a:rPr lang="en-US" dirty="0">
                <a:hlinkClick r:id="rId2"/>
              </a:rPr>
              <a:t>#878</a:t>
            </a:r>
            <a:endParaRPr lang="en-US" dirty="0"/>
          </a:p>
          <a:p>
            <a:pPr lvl="1"/>
            <a:r>
              <a:rPr lang="en-US" dirty="0"/>
              <a:t>i.e. do not build cudacpp runTest.exe in ‘user interface mode’, also in generate_events</a:t>
            </a:r>
          </a:p>
          <a:p>
            <a:pPr lvl="1"/>
            <a:r>
              <a:rPr lang="en-US" b="1" u="sng" dirty="0">
                <a:solidFill>
                  <a:srgbClr val="00B050"/>
                </a:solidFill>
              </a:rPr>
              <a:t>Fix by AV (reviewed by OM) merged on Thu 4 Jul</a:t>
            </a:r>
            <a:r>
              <a:rPr lang="en-US" dirty="0"/>
              <a:t> in PR </a:t>
            </a:r>
            <a:r>
              <a:rPr lang="en-US" dirty="0">
                <a:hlinkClick r:id="rId3"/>
              </a:rPr>
              <a:t>#879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039308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46B1E7-EDB7-43DA-2304-45659D0238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AVX512 crash in gq_ttq color choice </a:t>
            </a:r>
            <a:r>
              <a:rPr lang="en-US" dirty="0">
                <a:hlinkClick r:id="rId2"/>
              </a:rPr>
              <a:t>#845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5BB1302-F6CC-1D5A-9737-B9FF733FBC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0867" y="1445192"/>
            <a:ext cx="4083133" cy="3967615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6CD00A8-15EE-D6A5-B7E9-1D6B267F10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1007535"/>
            <a:ext cx="5060867" cy="4656666"/>
          </a:xfrm>
        </p:spPr>
        <p:txBody>
          <a:bodyPr/>
          <a:lstStyle/>
          <a:p>
            <a:r>
              <a:rPr lang="en-US" dirty="0"/>
              <a:t>Clearly related to SIMD optimizations (only happens for 512z and FPTYPE=f)</a:t>
            </a:r>
          </a:p>
          <a:p>
            <a:pPr lvl="1"/>
            <a:r>
              <a:rPr lang="en-US" dirty="0"/>
              <a:t>Fixed again with a ‘volatile’ keyword...</a:t>
            </a:r>
          </a:p>
          <a:p>
            <a:pPr lvl="1"/>
            <a:r>
              <a:rPr lang="en-US" b="1" u="sng" dirty="0">
                <a:solidFill>
                  <a:srgbClr val="00B050"/>
                </a:solidFill>
              </a:rPr>
              <a:t>Fixes by AV (reviewed by OM) merged on Thu 4 Jul</a:t>
            </a:r>
            <a:r>
              <a:rPr lang="en-US" dirty="0"/>
              <a:t> in PR </a:t>
            </a:r>
            <a:r>
              <a:rPr lang="en-US" dirty="0">
                <a:hlinkClick r:id="rId4"/>
              </a:rPr>
              <a:t>#874</a:t>
            </a:r>
            <a:endParaRPr lang="en-US" b="1" u="sng" dirty="0">
              <a:solidFill>
                <a:srgbClr val="00B050"/>
              </a:solidFill>
            </a:endParaRPr>
          </a:p>
          <a:p>
            <a:pPr lvl="2"/>
            <a:endParaRPr lang="en-US" dirty="0"/>
          </a:p>
          <a:p>
            <a:pPr lvl="2"/>
            <a:endParaRPr lang="en-US" dirty="0"/>
          </a:p>
          <a:p>
            <a:r>
              <a:rPr lang="en-US" dirty="0"/>
              <a:t>Fully reproducible with OpenMP disabled (was ‘intermittent’ with OpenMP enabled)</a:t>
            </a:r>
          </a:p>
          <a:p>
            <a:pPr lvl="1"/>
            <a:r>
              <a:rPr lang="en-US" dirty="0"/>
              <a:t>PR 874 also implements the option to disable OpenMP builds if ‘export OMPFLAGS=‘</a:t>
            </a:r>
          </a:p>
          <a:p>
            <a:pPr lvl="1"/>
            <a:r>
              <a:rPr lang="en-US" dirty="0"/>
              <a:t>Addresses suggestion by OM in </a:t>
            </a:r>
            <a:r>
              <a:rPr lang="en-US" dirty="0">
                <a:hlinkClick r:id="rId5"/>
              </a:rPr>
              <a:t>#758</a:t>
            </a:r>
            <a:endParaRPr lang="en-US" dirty="0"/>
          </a:p>
          <a:p>
            <a:pPr lvl="2"/>
            <a:r>
              <a:rPr lang="en-US" i="1" dirty="0">
                <a:solidFill>
                  <a:srgbClr val="FF9900"/>
                </a:solidFill>
              </a:rPr>
              <a:t>TODO: switch off OMP by default?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7540373"/>
      </p:ext>
    </p:extLst>
  </p:cSld>
  <p:clrMapOvr>
    <a:masterClrMapping/>
  </p:clrMapOvr>
</p:sld>
</file>

<file path=ppt/theme/theme1.xml><?xml version="1.0" encoding="utf-8"?>
<a:theme xmlns:a="http://schemas.openxmlformats.org/drawingml/2006/main" name="CERN2015-AV-MasterLayout">
  <a:themeElements>
    <a:clrScheme name="CERN2015-AV">
      <a:dk1>
        <a:srgbClr val="0055A0"/>
      </a:dk1>
      <a:lt1>
        <a:srgbClr val="FFFFFF"/>
      </a:lt1>
      <a:dk2>
        <a:srgbClr val="0055A0"/>
      </a:dk2>
      <a:lt2>
        <a:srgbClr val="FFFFFF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55358</TotalTime>
  <Words>1662</Words>
  <Application>Microsoft Office PowerPoint</Application>
  <PresentationFormat>On-screen Show (4:3)</PresentationFormat>
  <Paragraphs>163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Arial</vt:lpstr>
      <vt:lpstr>CERN2015-AV-MasterLayout</vt:lpstr>
      <vt:lpstr>PowerPoint Presentation</vt:lpstr>
      <vt:lpstr>Outline</vt:lpstr>
      <vt:lpstr>PowerPoint Presentation</vt:lpstr>
      <vt:lpstr>Follow up on valgrind (see #868)</vt:lpstr>
      <vt:lpstr>Major improvements in the CI</vt:lpstr>
      <vt:lpstr>rotxxx crash #855 in gg_ttgg</vt:lpstr>
      <vt:lpstr>Haswell segfault and LHE color mismatch</vt:lpstr>
      <vt:lpstr>Disable gtest from launch</vt:lpstr>
      <vt:lpstr>AVX512 crash in gq_ttq color choice #845</vt:lpstr>
      <vt:lpstr>Pending physics issues in master</vt:lpstr>
      <vt:lpstr>PowerPoint Presentation</vt:lpstr>
      <vt:lpstr>Merging master and master_june24</vt:lpstr>
      <vt:lpstr>Some of the issues in master_june24</vt:lpstr>
      <vt:lpstr>Is the warp functionality complete?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Valassi</dc:creator>
  <cp:lastModifiedBy>Andrea Valassi</cp:lastModifiedBy>
  <cp:revision>1363</cp:revision>
  <dcterms:modified xsi:type="dcterms:W3CDTF">2024-07-08T19:33:29Z</dcterms:modified>
</cp:coreProperties>
</file>