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0"/>
  </p:notesMasterIdLst>
  <p:sldIdLst>
    <p:sldId id="464" r:id="rId2"/>
    <p:sldId id="468" r:id="rId3"/>
    <p:sldId id="465" r:id="rId4"/>
    <p:sldId id="467" r:id="rId5"/>
    <p:sldId id="482" r:id="rId6"/>
    <p:sldId id="483" r:id="rId7"/>
    <p:sldId id="484" r:id="rId8"/>
    <p:sldId id="485" r:id="rId9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0000"/>
    <a:srgbClr val="9900CC"/>
    <a:srgbClr val="996600"/>
    <a:srgbClr val="CC6600"/>
    <a:srgbClr val="FF9900"/>
    <a:srgbClr val="CC66FF"/>
    <a:srgbClr val="33CC33"/>
    <a:srgbClr val="FFF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103" autoAdjust="0"/>
  </p:normalViewPr>
  <p:slideViewPr>
    <p:cSldViewPr snapToGrid="0">
      <p:cViewPr varScale="1">
        <p:scale>
          <a:sx n="113" d="100"/>
          <a:sy n="113" d="100"/>
        </p:scale>
        <p:origin x="1476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367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3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0238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Columns Extra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0722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4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555117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A. Valassi – status of PRs etc.</a:t>
            </a: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 September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2024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6" r:id="rId2"/>
    <p:sldLayoutId id="2147483653" r:id="rId3"/>
    <p:sldLayoutId id="2147483654" r:id="rId4"/>
    <p:sldLayoutId id="2147483667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5" r:id="rId11"/>
    <p:sldLayoutId id="2147483668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5516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882" TargetMode="External"/><Relationship Id="rId2" Type="http://schemas.openxmlformats.org/officeDocument/2006/relationships/hyperlink" Target="https://github.com/mg5amcnlo/mg5amcnlo/pull/12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github.com/madgraph5/madgraph4gpu/pull/98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g5amcnlo/mg5amcnlo/pull/137" TargetMode="External"/><Relationship Id="rId2" Type="http://schemas.openxmlformats.org/officeDocument/2006/relationships/hyperlink" Target="https://github.com/madgraph5/madgraph4gpu/pull/98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https://github.com/madgraph5/madgraph4gpu/issues/991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g5amcnlo/mg5amcnlo/pull/13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github.com/madgraph5/madgraph4gpu/pull/97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645458"/>
            <a:ext cx="9144000" cy="54105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br>
              <a:rPr lang="en-GB" sz="4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dirty="0">
                <a:solidFill>
                  <a:schemeClr val="dk1"/>
                </a:solidFill>
              </a:rPr>
              <a:t>Status of PRs towards a release</a:t>
            </a: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2000" b="1" dirty="0">
                <a:solidFill>
                  <a:schemeClr val="dk1"/>
                </a:solidFill>
              </a:rPr>
              <a:t>(and a few other things)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strike="noStrike" cap="none" dirty="0">
                <a:solidFill>
                  <a:schemeClr val="dk1"/>
                </a:solidFill>
                <a:sym typeface="Arial"/>
              </a:rPr>
              <a:t>Andrea Valassi (CERN)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1800" i="1" dirty="0">
                <a:solidFill>
                  <a:schemeClr val="dk1"/>
                </a:solidFill>
              </a:rPr>
              <a:t>(THANKS to Olivier for the team work on all these PRs!)</a:t>
            </a:r>
            <a:endParaRPr lang="en-GB" sz="12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2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2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Madgraph on GPU development meeting, 3</a:t>
            </a:r>
            <a:r>
              <a:rPr lang="en-GB" sz="1600" i="1" baseline="30000" dirty="0">
                <a:solidFill>
                  <a:schemeClr val="dk1"/>
                </a:solidFill>
              </a:rPr>
              <a:t>rd</a:t>
            </a:r>
            <a:r>
              <a:rPr lang="en-GB" sz="1600" i="1" dirty="0">
                <a:solidFill>
                  <a:schemeClr val="dk1"/>
                </a:solidFill>
              </a:rPr>
              <a:t> September 2024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>
                <a:solidFill>
                  <a:schemeClr val="dk1"/>
                </a:solidFill>
                <a:hlinkClick r:id="rId3"/>
              </a:rPr>
              <a:t>https://indico.cern.ch/event/1355160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  <a:endParaRPr lang="en-GB" sz="1200" i="1" dirty="0">
              <a:solidFill>
                <a:schemeClr val="dk1"/>
              </a:solidFill>
            </a:endParaRP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200" i="1" dirty="0">
              <a:solidFill>
                <a:schemeClr val="dk1"/>
              </a:solidFill>
            </a:endParaRPr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200" i="1" dirty="0">
                <a:solidFill>
                  <a:schemeClr val="dk1"/>
                </a:solidFill>
              </a:rPr>
              <a:t>(previous update was last week on August 27 – only mentioning changes since then)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200" i="1" dirty="0">
              <a:solidFill>
                <a:schemeClr val="dk1"/>
              </a:solidFill>
            </a:endParaRPr>
          </a:p>
          <a:p>
            <a:pPr algn="ctr">
              <a:lnSpc>
                <a:spcPct val="90000"/>
              </a:lnSpc>
              <a:buClr>
                <a:schemeClr val="dk1"/>
              </a:buClr>
              <a:buSzPct val="25000"/>
            </a:pPr>
            <a:endParaRPr lang="en-GB" sz="1200" i="1" dirty="0">
              <a:solidFill>
                <a:schemeClr val="dk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3" y="86766"/>
            <a:ext cx="1136914" cy="11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581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1FB69-9DB2-74E3-2351-BB7B4F6BAD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marL="152400" indent="0" algn="ctr">
              <a:buNone/>
            </a:pPr>
            <a:r>
              <a:rPr lang="en-US" sz="2800" dirty="0"/>
              <a:t>(1) Towards the release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465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972CF-F7FD-7092-8378-7DA0BC5DF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200" y="197493"/>
            <a:ext cx="3306999" cy="731307"/>
          </a:xfrm>
        </p:spPr>
        <p:txBody>
          <a:bodyPr/>
          <a:lstStyle/>
          <a:p>
            <a:r>
              <a:rPr lang="en-US" dirty="0"/>
              <a:t>Channelid</a:t>
            </a:r>
            <a:br>
              <a:rPr lang="en-US" dirty="0"/>
            </a:br>
            <a:r>
              <a:rPr lang="en-US" sz="2400" dirty="0"/>
              <a:t>(master_june24)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E18450-60BE-DEEA-FDC0-A4AA1CA4E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3302001"/>
            <a:ext cx="9448800" cy="269102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u="sng" dirty="0"/>
              <a:t>Olivier two weeks ago: first big priority</a:t>
            </a:r>
            <a:r>
              <a:rPr lang="en-US" dirty="0"/>
              <a:t> is merging channelid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b="1" u="sng" dirty="0">
                <a:solidFill>
                  <a:srgbClr val="008000"/>
                </a:solidFill>
              </a:rPr>
              <a:t>Status: FINALLY MERGED!</a:t>
            </a:r>
            <a:r>
              <a:rPr lang="en-US" dirty="0"/>
              <a:t> – In detail</a:t>
            </a:r>
          </a:p>
          <a:p>
            <a:pPr lvl="1">
              <a:spcBef>
                <a:spcPts val="0"/>
              </a:spcBef>
            </a:pPr>
            <a:r>
              <a:rPr lang="en-US" dirty="0"/>
              <a:t>1. Merged </a:t>
            </a:r>
            <a:r>
              <a:rPr lang="en-US" dirty="0">
                <a:hlinkClick r:id="rId2"/>
              </a:rPr>
              <a:t>mg5amcnlo#121</a:t>
            </a:r>
            <a:r>
              <a:rPr lang="en-US" dirty="0"/>
              <a:t> (branch valassi_gpucpp_june24) into gpucpp</a:t>
            </a:r>
            <a:endParaRPr lang="en-US" i="1" dirty="0"/>
          </a:p>
          <a:p>
            <a:pPr lvl="1">
              <a:spcBef>
                <a:spcPts val="0"/>
              </a:spcBef>
            </a:pPr>
            <a:r>
              <a:rPr lang="en-US" dirty="0"/>
              <a:t>2. Merged </a:t>
            </a:r>
            <a:r>
              <a:rPr lang="en-US" dirty="0">
                <a:hlinkClick r:id="rId3"/>
              </a:rPr>
              <a:t>#882</a:t>
            </a:r>
            <a:r>
              <a:rPr lang="en-US" dirty="0"/>
              <a:t> (branch </a:t>
            </a:r>
            <a:r>
              <a:rPr lang="en-US" dirty="0" err="1"/>
              <a:t>valassi</a:t>
            </a:r>
            <a:r>
              <a:rPr lang="en-US" dirty="0"/>
              <a:t>/june24) into master_june24</a:t>
            </a:r>
          </a:p>
          <a:p>
            <a:pPr lvl="1">
              <a:spcBef>
                <a:spcPts val="0"/>
              </a:spcBef>
            </a:pPr>
            <a:r>
              <a:rPr lang="en-US" dirty="0"/>
              <a:t>2. Merged </a:t>
            </a:r>
            <a:r>
              <a:rPr lang="en-US" dirty="0">
                <a:hlinkClick r:id="rId4"/>
              </a:rPr>
              <a:t>#985</a:t>
            </a:r>
            <a:r>
              <a:rPr lang="en-US" dirty="0"/>
              <a:t> (branch master_june24) into master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And now... must merge/rebase everything else with the </a:t>
            </a:r>
            <a:r>
              <a:rPr lang="en-US" i="1" dirty="0" err="1">
                <a:solidFill>
                  <a:srgbClr val="FF0000"/>
                </a:solidFill>
              </a:rPr>
              <a:t>gpucpp+master</a:t>
            </a:r>
            <a:r>
              <a:rPr lang="en-US" i="1" dirty="0">
                <a:solidFill>
                  <a:srgbClr val="FF0000"/>
                </a:solidFill>
              </a:rPr>
              <a:t> baseline</a:t>
            </a:r>
          </a:p>
          <a:p>
            <a:pPr lvl="1"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</a:rPr>
              <a:t>This is where some conflicts and issues start to appear...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ED3E94-2FBB-A55C-0A8F-76A9BA4F22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95" y="7936"/>
            <a:ext cx="4205502" cy="31550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07EE55-60FA-1C3D-0EFE-8AFDE4586C51}"/>
              </a:ext>
            </a:extLst>
          </p:cNvPr>
          <p:cNvSpPr txBox="1"/>
          <p:nvPr/>
        </p:nvSpPr>
        <p:spPr>
          <a:xfrm rot="19951079">
            <a:off x="5666454" y="1761066"/>
            <a:ext cx="2099734" cy="523220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8000"/>
                </a:solidFill>
              </a:rPr>
              <a:t>MERGED!</a:t>
            </a:r>
          </a:p>
        </p:txBody>
      </p:sp>
    </p:spTree>
    <p:extLst>
      <p:ext uri="{BB962C8B-B14F-4D97-AF65-F5344CB8AC3E}">
        <p14:creationId xmlns:p14="http://schemas.microsoft.com/office/powerpoint/2010/main" val="2307600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CDD5B-5C30-0352-DF00-DDC4C0293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172093"/>
            <a:ext cx="8791199" cy="479840"/>
          </a:xfrm>
        </p:spPr>
        <p:txBody>
          <a:bodyPr/>
          <a:lstStyle/>
          <a:p>
            <a:r>
              <a:rPr lang="en-US" dirty="0"/>
              <a:t>Next: Fortran helicity filtering and pp_tt012j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CE259-E202-28ED-5CDF-E22F399566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2" y="3699933"/>
            <a:ext cx="9144002" cy="229309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u="sng" dirty="0"/>
              <a:t>Olivier two weeks ago: second big priority</a:t>
            </a:r>
            <a:r>
              <a:rPr lang="en-US" dirty="0"/>
              <a:t> (after channelid/june24)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8000"/>
                </a:solidFill>
              </a:rPr>
              <a:t>Status AV: PR </a:t>
            </a:r>
            <a:r>
              <a:rPr lang="en-US" dirty="0">
                <a:solidFill>
                  <a:srgbClr val="008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#986</a:t>
            </a:r>
            <a:r>
              <a:rPr lang="en-US" dirty="0">
                <a:solidFill>
                  <a:srgbClr val="008000"/>
                </a:solidFill>
              </a:rPr>
              <a:t> (branch goodhel) based on Olivier’s 955 is ready and tested</a:t>
            </a:r>
          </a:p>
          <a:p>
            <a:pPr lvl="1">
              <a:spcBef>
                <a:spcPts val="0"/>
              </a:spcBef>
            </a:pPr>
            <a:r>
              <a:rPr lang="en-US" dirty="0"/>
              <a:t>With its mg5amcnlo counterpart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#137</a:t>
            </a:r>
            <a:r>
              <a:rPr lang="en-US" dirty="0"/>
              <a:t> (branch valassi_goodhel)</a:t>
            </a:r>
          </a:p>
          <a:p>
            <a:pPr lvl="1">
              <a:spcBef>
                <a:spcPts val="0"/>
              </a:spcBef>
            </a:pPr>
            <a:r>
              <a:rPr lang="en-US" dirty="0"/>
              <a:t>Note: this includes many bits of the upgrade to 3.6.0 (but Olivier has more... next slide)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WIP now: update this to the latest gpucpp/master including june24</a:t>
            </a:r>
          </a:p>
          <a:p>
            <a:pPr lvl="1">
              <a:spcBef>
                <a:spcPts val="0"/>
              </a:spcBef>
            </a:pPr>
            <a:r>
              <a:rPr lang="en-US" dirty="0"/>
              <a:t>First issue: </a:t>
            </a:r>
            <a:r>
              <a:rPr lang="en-US" dirty="0">
                <a:solidFill>
                  <a:srgbClr val="FF0000"/>
                </a:solidFill>
              </a:rPr>
              <a:t>merge conflicts </a:t>
            </a:r>
            <a:r>
              <a:rPr lang="en-US" dirty="0"/>
              <a:t>(maybe better solved by Olivier’s gpuccp_for360, next slide)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Second issue: with my WIP version, I get a 0.1% </a:t>
            </a:r>
            <a:r>
              <a:rPr lang="en-US" b="1" dirty="0">
                <a:solidFill>
                  <a:srgbClr val="FF0000"/>
                </a:solidFill>
              </a:rPr>
              <a:t>cross-section mismatch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#991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B76B6F-C153-FD18-41BD-0528DBF1E8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96" y="731732"/>
            <a:ext cx="3595320" cy="2697267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711737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BE497-A6B2-AD5D-D019-89565B7B76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Next: Olivier’s gpucpp_for360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61467-6F0C-2CB5-8574-83BFDEAE9B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50802" y="1144800"/>
            <a:ext cx="9262533" cy="4848226"/>
          </a:xfrm>
        </p:spPr>
        <p:txBody>
          <a:bodyPr/>
          <a:lstStyle/>
          <a:p>
            <a:r>
              <a:rPr lang="en-US" u="sng" dirty="0"/>
              <a:t>Olivier this week: third big priority</a:t>
            </a:r>
            <a:r>
              <a:rPr lang="en-US" dirty="0"/>
              <a:t> (after channelid/june24 and goodhel)</a:t>
            </a:r>
          </a:p>
          <a:p>
            <a:pPr lvl="1"/>
            <a:r>
              <a:rPr lang="en-US" dirty="0"/>
              <a:t>Our cudacpp release is meant to be in v3.6.0...</a:t>
            </a:r>
          </a:p>
          <a:p>
            <a:pPr lvl="3"/>
            <a:endParaRPr lang="en-US" dirty="0"/>
          </a:p>
          <a:p>
            <a:r>
              <a:rPr lang="en-US" dirty="0"/>
              <a:t>This is a series of patches that are needed on top of june24 and goodhel</a:t>
            </a:r>
          </a:p>
          <a:p>
            <a:pPr lvl="1"/>
            <a:r>
              <a:rPr lang="en-US" dirty="0"/>
              <a:t>They fix issues resulting from the update to 3.6.0 (in goodhel) and the interplay with the rest</a:t>
            </a:r>
          </a:p>
          <a:p>
            <a:pPr lvl="3"/>
            <a:endParaRPr lang="en-US" dirty="0"/>
          </a:p>
          <a:p>
            <a:r>
              <a:rPr lang="en-US" dirty="0"/>
              <a:t>Status: WIP </a:t>
            </a:r>
            <a:r>
              <a:rPr lang="en-US" dirty="0" err="1"/>
              <a:t>WIP</a:t>
            </a:r>
            <a:endParaRPr lang="en-US" dirty="0"/>
          </a:p>
          <a:p>
            <a:pPr lvl="1"/>
            <a:r>
              <a:rPr lang="en-US" dirty="0">
                <a:solidFill>
                  <a:srgbClr val="008000"/>
                </a:solidFill>
              </a:rPr>
              <a:t>Done AV/OM: merged gpucpp_goodhel </a:t>
            </a:r>
            <a:r>
              <a:rPr lang="en-US" dirty="0">
                <a:solidFill>
                  <a:srgbClr val="008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#138</a:t>
            </a:r>
            <a:r>
              <a:rPr lang="en-US" dirty="0">
                <a:solidFill>
                  <a:srgbClr val="008000"/>
                </a:solidFill>
              </a:rPr>
              <a:t> into gpucpp_for360</a:t>
            </a:r>
          </a:p>
          <a:p>
            <a:pPr lvl="1"/>
            <a:r>
              <a:rPr lang="en-US" dirty="0"/>
              <a:t>To do: more conflict resolution, on the mg5amcnlo side</a:t>
            </a:r>
          </a:p>
          <a:p>
            <a:pPr lvl="1"/>
            <a:r>
              <a:rPr lang="en-US" dirty="0"/>
              <a:t>To do: and then, the integration with the cudacpp side</a:t>
            </a:r>
          </a:p>
        </p:txBody>
      </p:sp>
    </p:spTree>
    <p:extLst>
      <p:ext uri="{BB962C8B-B14F-4D97-AF65-F5344CB8AC3E}">
        <p14:creationId xmlns:p14="http://schemas.microsoft.com/office/powerpoint/2010/main" val="362334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2926E-5F20-6712-03D2-AED0C6C1C3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5133" y="197493"/>
            <a:ext cx="4306066" cy="731307"/>
          </a:xfrm>
        </p:spPr>
        <p:txBody>
          <a:bodyPr/>
          <a:lstStyle/>
          <a:p>
            <a:r>
              <a:rPr lang="en-US" dirty="0"/>
              <a:t>Other issues towards the release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6E13D9-C776-5711-AA9F-21E849AEB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60105" cy="342106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C620A44-DD8D-33FB-6AF5-283568C834F7}"/>
              </a:ext>
            </a:extLst>
          </p:cNvPr>
          <p:cNvSpPr/>
          <p:nvPr/>
        </p:nvSpPr>
        <p:spPr>
          <a:xfrm>
            <a:off x="3589867" y="2429933"/>
            <a:ext cx="982133" cy="2116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4A1788A-8F18-76EA-6816-E6489631B78A}"/>
              </a:ext>
            </a:extLst>
          </p:cNvPr>
          <p:cNvCxnSpPr>
            <a:stCxn id="6" idx="3"/>
          </p:cNvCxnSpPr>
          <p:nvPr/>
        </p:nvCxnSpPr>
        <p:spPr>
          <a:xfrm>
            <a:off x="4572000" y="2535767"/>
            <a:ext cx="711200" cy="4699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91074F2-E5F7-1DCB-4C74-97110DA43594}"/>
              </a:ext>
            </a:extLst>
          </p:cNvPr>
          <p:cNvSpPr txBox="1"/>
          <p:nvPr/>
        </p:nvSpPr>
        <p:spPr>
          <a:xfrm>
            <a:off x="5342464" y="2887133"/>
            <a:ext cx="1752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done, three issues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DDEE190-077C-C6B3-31BD-5D1DF262BAF4}"/>
              </a:ext>
            </a:extLst>
          </p:cNvPr>
          <p:cNvSpPr/>
          <p:nvPr/>
        </p:nvSpPr>
        <p:spPr>
          <a:xfrm>
            <a:off x="3971660" y="2088520"/>
            <a:ext cx="612237" cy="2116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ECD547-B856-5D3B-BE09-8F36232693B7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4275664" y="1466767"/>
            <a:ext cx="711200" cy="62175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3697DE0-C42C-8C09-7B1B-5A29ED34331B}"/>
              </a:ext>
            </a:extLst>
          </p:cNvPr>
          <p:cNvSpPr txBox="1"/>
          <p:nvPr/>
        </p:nvSpPr>
        <p:spPr>
          <a:xfrm>
            <a:off x="4986864" y="1312878"/>
            <a:ext cx="1295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Daniele’s talk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CC2BD4A-3A8F-2EE4-DF6A-0FAEB1B5E454}"/>
              </a:ext>
            </a:extLst>
          </p:cNvPr>
          <p:cNvSpPr/>
          <p:nvPr/>
        </p:nvSpPr>
        <p:spPr>
          <a:xfrm>
            <a:off x="782770" y="2242176"/>
            <a:ext cx="749697" cy="21166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1B8EA01-86EE-2D3E-C875-E3B4F6B26074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1157618" y="2453843"/>
            <a:ext cx="664633" cy="136313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1751B0C-5FFA-FA65-37B9-C0D48283DAA7}"/>
              </a:ext>
            </a:extLst>
          </p:cNvPr>
          <p:cNvSpPr txBox="1"/>
          <p:nvPr/>
        </p:nvSpPr>
        <p:spPr>
          <a:xfrm>
            <a:off x="782769" y="3816976"/>
            <a:ext cx="2078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done </a:t>
            </a:r>
          </a:p>
          <a:p>
            <a:pPr algn="ctr"/>
            <a:r>
              <a:rPr lang="en-US" dirty="0"/>
              <a:t>(fixci branch, not 865)</a:t>
            </a:r>
          </a:p>
        </p:txBody>
      </p:sp>
    </p:spTree>
    <p:extLst>
      <p:ext uri="{BB962C8B-B14F-4D97-AF65-F5344CB8AC3E}">
        <p14:creationId xmlns:p14="http://schemas.microsoft.com/office/powerpoint/2010/main" val="3619341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1FB69-9DB2-74E3-2351-BB7B4F6BAD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algn="ctr"/>
            <a:endParaRPr lang="en-US" sz="2800" dirty="0"/>
          </a:p>
          <a:p>
            <a:pPr marL="152400" indent="0" algn="ctr">
              <a:buNone/>
            </a:pPr>
            <a:r>
              <a:rPr lang="en-US" sz="2800" dirty="0"/>
              <a:t>(2) Miscellanea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03317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8C223-1611-3C26-201C-C422F4F24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9144000" cy="536555"/>
          </a:xfrm>
        </p:spPr>
        <p:txBody>
          <a:bodyPr/>
          <a:lstStyle/>
          <a:p>
            <a:r>
              <a:rPr lang="en-US" dirty="0"/>
              <a:t>Build times: from templates to linked objects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7118F-98A0-AB46-989A-1D9AC16721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0000" y="890799"/>
            <a:ext cx="8791199" cy="4848226"/>
          </a:xfrm>
        </p:spPr>
        <p:txBody>
          <a:bodyPr/>
          <a:lstStyle/>
          <a:p>
            <a:r>
              <a:rPr lang="en-US" dirty="0"/>
              <a:t>Just some quick tests after a discussion at the meeting last week</a:t>
            </a:r>
          </a:p>
          <a:p>
            <a:pPr lvl="1"/>
            <a:r>
              <a:rPr lang="en-US" dirty="0"/>
              <a:t>WIP PR </a:t>
            </a:r>
            <a:r>
              <a:rPr lang="en-US" dirty="0">
                <a:hlinkClick r:id="rId2"/>
              </a:rPr>
              <a:t>#978</a:t>
            </a:r>
            <a:r>
              <a:rPr lang="en-US" dirty="0"/>
              <a:t> – reusing bits and pieces of previous work for splitting kernels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6DB184-80B6-57AF-2C97-8FF51AFD51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01" y="1933199"/>
            <a:ext cx="5494867" cy="341131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0704AC2-DA34-B126-B548-21AF5ED8F717}"/>
              </a:ext>
            </a:extLst>
          </p:cNvPr>
          <p:cNvSpPr txBox="1"/>
          <p:nvPr/>
        </p:nvSpPr>
        <p:spPr>
          <a:xfrm>
            <a:off x="5738870" y="3813779"/>
            <a:ext cx="2808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To do: test build times separately for cuda and each SIMD mode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CEA96D-982B-5F4D-A0B0-9E10D448F238}"/>
              </a:ext>
            </a:extLst>
          </p:cNvPr>
          <p:cNvSpPr/>
          <p:nvPr/>
        </p:nvSpPr>
        <p:spPr>
          <a:xfrm>
            <a:off x="-1" y="4444999"/>
            <a:ext cx="5850467" cy="31326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8509CB-60EC-E42E-E98B-521DE15DB0CB}"/>
              </a:ext>
            </a:extLst>
          </p:cNvPr>
          <p:cNvSpPr txBox="1"/>
          <p:nvPr/>
        </p:nvSpPr>
        <p:spPr>
          <a:xfrm>
            <a:off x="772667" y="5508227"/>
            <a:ext cx="7389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Quick test using HELINL=L mode: does gg to ttggg (2 to 6) become more manageable?</a:t>
            </a:r>
          </a:p>
          <a:p>
            <a:pPr algn="ctr"/>
            <a:r>
              <a:rPr lang="en-US" i="1" dirty="0"/>
              <a:t>Preliminary answer: NO unfortunately</a:t>
            </a:r>
          </a:p>
        </p:txBody>
      </p:sp>
    </p:spTree>
    <p:extLst>
      <p:ext uri="{BB962C8B-B14F-4D97-AF65-F5344CB8AC3E}">
        <p14:creationId xmlns:p14="http://schemas.microsoft.com/office/powerpoint/2010/main" val="567983520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57614</TotalTime>
  <Words>497</Words>
  <Application>Microsoft Office PowerPoint</Application>
  <PresentationFormat>On-screen Show (4:3)</PresentationFormat>
  <Paragraphs>65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Arial</vt:lpstr>
      <vt:lpstr>CERN2015-AV-MasterLayout</vt:lpstr>
      <vt:lpstr>PowerPoint Presentation</vt:lpstr>
      <vt:lpstr>PowerPoint Presentation</vt:lpstr>
      <vt:lpstr>Channelid (master_june24)</vt:lpstr>
      <vt:lpstr>Next: Fortran helicity filtering and pp_tt012j</vt:lpstr>
      <vt:lpstr>Next: Olivier’s gpucpp_for360</vt:lpstr>
      <vt:lpstr>Other issues towards the release</vt:lpstr>
      <vt:lpstr>PowerPoint Presentation</vt:lpstr>
      <vt:lpstr>Build times: from templates to linked objects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1388</cp:revision>
  <dcterms:modified xsi:type="dcterms:W3CDTF">2024-09-03T13:57:12Z</dcterms:modified>
</cp:coreProperties>
</file>