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444" r:id="rId2"/>
    <p:sldId id="497" r:id="rId3"/>
    <p:sldId id="500" r:id="rId4"/>
    <p:sldId id="498" r:id="rId5"/>
    <p:sldId id="506" r:id="rId6"/>
    <p:sldId id="501" r:id="rId7"/>
    <p:sldId id="505" r:id="rId8"/>
    <p:sldId id="508" r:id="rId9"/>
    <p:sldId id="507" r:id="rId10"/>
    <p:sldId id="512" r:id="rId11"/>
    <p:sldId id="510" r:id="rId12"/>
    <p:sldId id="509" r:id="rId13"/>
    <p:sldId id="502" r:id="rId14"/>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FF"/>
    <a:srgbClr val="3366FF"/>
    <a:srgbClr val="FF0000"/>
    <a:srgbClr val="0000FF"/>
    <a:srgbClr val="EAEAEA"/>
    <a:srgbClr val="00FF00"/>
    <a:srgbClr val="00FFFF"/>
    <a:srgbClr val="F3900D"/>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74" autoAdjust="0"/>
    <p:restoredTop sz="96568" autoAdjust="0"/>
  </p:normalViewPr>
  <p:slideViewPr>
    <p:cSldViewPr snapToGrid="0" snapToObjects="1">
      <p:cViewPr>
        <p:scale>
          <a:sx n="200" d="100"/>
          <a:sy n="200" d="100"/>
        </p:scale>
        <p:origin x="144" y="-14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3177" tIns="46589" rIns="93177" bIns="46589" rtlCol="0"/>
          <a:lstStyle>
            <a:lvl1pPr algn="r">
              <a:defRPr sz="1200"/>
            </a:lvl1pPr>
          </a:lstStyle>
          <a:p>
            <a:fld id="{07CAEE29-812F-4FD1-80FE-A79269725149}" type="datetimeFigureOut">
              <a:rPr lang="en-US" smtClean="0"/>
              <a:t>2/8/2024</a:t>
            </a:fld>
            <a:endParaRPr lang="en-U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36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3633"/>
          </a:xfrm>
          <a:prstGeom prst="rect">
            <a:avLst/>
          </a:prstGeom>
        </p:spPr>
        <p:txBody>
          <a:bodyPr vert="horz" lIns="93177" tIns="46589" rIns="93177" bIns="46589" rtlCol="0" anchor="b"/>
          <a:lstStyle>
            <a:lvl1pPr algn="r">
              <a:defRPr sz="1200"/>
            </a:lvl1pPr>
          </a:lstStyle>
          <a:p>
            <a:fld id="{F1330EA8-721A-4296-A153-FBC4832E448A}" type="slidenum">
              <a:rPr lang="en-US" smtClean="0"/>
              <a:t>‹#›</a:t>
            </a:fld>
            <a:endParaRPr lang="en-US"/>
          </a:p>
        </p:txBody>
      </p:sp>
    </p:spTree>
    <p:extLst>
      <p:ext uri="{BB962C8B-B14F-4D97-AF65-F5344CB8AC3E}">
        <p14:creationId xmlns:p14="http://schemas.microsoft.com/office/powerpoint/2010/main" val="1023446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88E4C-9CE3-4893-A690-D7E34E0FA916}" type="datetime1">
              <a:rPr lang="en-US" smtClean="0"/>
              <a:t>2/8/2024</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B4269-DB68-4CF8-93FC-E0E0F9F4617A}" type="datetime1">
              <a:rPr lang="en-US" smtClean="0"/>
              <a:t>2/8/2024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DD8EFD-823C-4D89-B8F7-A571BD4235DD}" type="datetime1">
              <a:rPr lang="en-US" smtClean="0"/>
              <a:t>2/8/2024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96DFE4-65B3-440A-A6E5-1F8A31A497A4}" type="datetime1">
              <a:rPr lang="en-US" smtClean="0"/>
              <a:t>2/8/2024</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E990D-4B41-4352-B8F2-3370DCA75E12}" type="datetime1">
              <a:rPr lang="en-US" smtClean="0"/>
              <a:t>2/8/2024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93384-DBCB-4A00-890B-626967EB040F}" type="datetime1">
              <a:rPr lang="en-US" smtClean="0"/>
              <a:t>2/8/2024</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4B9F64-8053-4CA8-A443-36AC316E8A38}" type="datetime1">
              <a:rPr lang="en-US" smtClean="0"/>
              <a:t>2/8/2024</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1260750/" TargetMode="External"/><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png"/><Relationship Id="rId7" Type="http://schemas.openxmlformats.org/officeDocument/2006/relationships/image" Target="../media/image10.emf"/><Relationship Id="rId2" Type="http://schemas.openxmlformats.org/officeDocument/2006/relationships/hyperlink" Target="https://indico.cern.ch/event/1267008/" TargetMode="External"/><Relationship Id="rId1" Type="http://schemas.openxmlformats.org/officeDocument/2006/relationships/slideLayout" Target="../slideLayouts/slideLayout7.xml"/><Relationship Id="rId6" Type="http://schemas.openxmlformats.org/officeDocument/2006/relationships/image" Target="../media/image9.emf"/><Relationship Id="rId5" Type="http://schemas.openxmlformats.org/officeDocument/2006/relationships/image" Target="../media/image8.png"/><Relationship Id="rId10" Type="http://schemas.openxmlformats.org/officeDocument/2006/relationships/hyperlink" Target="https://ieeeexplore.ws/xpl/tocresult.jsp?isnumber=8114526" TargetMode="External"/><Relationship Id="rId4" Type="http://schemas.openxmlformats.org/officeDocument/2006/relationships/image" Target="../media/image7.png"/><Relationship Id="rId9" Type="http://schemas.openxmlformats.org/officeDocument/2006/relationships/hyperlink" Target="https://ieeeexplore.ws/xpl/RecentIssue.jsp?punumber=77"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6.wmf"/><Relationship Id="rId7" Type="http://schemas.openxmlformats.org/officeDocument/2006/relationships/image" Target="../media/image18.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5" Type="http://schemas.openxmlformats.org/officeDocument/2006/relationships/image" Target="../media/image17.wmf"/><Relationship Id="rId4" Type="http://schemas.openxmlformats.org/officeDocument/2006/relationships/oleObject" Target="../embeddings/oleObject2.bin"/><Relationship Id="rId9" Type="http://schemas.openxmlformats.org/officeDocument/2006/relationships/image" Target="../media/image20.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6854" cy="3029527"/>
          </a:xfrm>
        </p:spPr>
        <p:txBody>
          <a:bodyPr>
            <a:normAutofit/>
          </a:bodyPr>
          <a:lstStyle/>
          <a:p>
            <a:pPr algn="ctr"/>
            <a:r>
              <a:rPr lang="en-US" sz="3600" b="1" dirty="0"/>
              <a:t>Persistent Current Effects in </a:t>
            </a:r>
            <a:r>
              <a:rPr lang="en-US" sz="3600" b="1" dirty="0" err="1"/>
              <a:t>EuroCirCol</a:t>
            </a:r>
            <a:r>
              <a:rPr lang="en-US" sz="3600" b="1" dirty="0"/>
              <a:t> 16 T cos-theta design using state of the art conductor</a:t>
            </a:r>
            <a:endParaRPr lang="en-GB" sz="3600" b="1" dirty="0"/>
          </a:p>
        </p:txBody>
      </p:sp>
      <p:sp>
        <p:nvSpPr>
          <p:cNvPr id="3" name="Date Placeholder 2"/>
          <p:cNvSpPr>
            <a:spLocks noGrp="1"/>
          </p:cNvSpPr>
          <p:nvPr>
            <p:ph type="dt" sz="half" idx="2"/>
          </p:nvPr>
        </p:nvSpPr>
        <p:spPr/>
        <p:txBody>
          <a:bodyPr/>
          <a:lstStyle/>
          <a:p>
            <a:fld id="{C396DFE4-65B3-440A-A6E5-1F8A31A497A4}" type="datetime1">
              <a:rPr lang="en-US" smtClean="0"/>
              <a:t>2/8/2024</a:t>
            </a:fld>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a:t>
            </a:fld>
            <a:endParaRPr lang="en-US" dirty="0"/>
          </a:p>
        </p:txBody>
      </p:sp>
      <p:sp>
        <p:nvSpPr>
          <p:cNvPr id="5" name="Text Placeholder 4"/>
          <p:cNvSpPr>
            <a:spLocks noGrp="1"/>
          </p:cNvSpPr>
          <p:nvPr>
            <p:ph type="body" idx="10"/>
          </p:nvPr>
        </p:nvSpPr>
        <p:spPr>
          <a:xfrm>
            <a:off x="1317171" y="4425352"/>
            <a:ext cx="6760029" cy="676186"/>
          </a:xfrm>
        </p:spPr>
        <p:txBody>
          <a:bodyPr>
            <a:noAutofit/>
          </a:bodyPr>
          <a:lstStyle/>
          <a:p>
            <a:pPr algn="ctr"/>
            <a:r>
              <a:rPr lang="en-GB" sz="1800" u="sng" dirty="0"/>
              <a:t>Susana Izquierdo Bermudez</a:t>
            </a:r>
            <a:endParaRPr lang="en-GB" sz="1800" dirty="0"/>
          </a:p>
          <a:p>
            <a:pPr algn="ctr"/>
            <a:r>
              <a:rPr lang="en-GB" sz="1800" dirty="0"/>
              <a:t>08-02-2023</a:t>
            </a:r>
          </a:p>
        </p:txBody>
      </p:sp>
      <p:sp>
        <p:nvSpPr>
          <p:cNvPr id="7" name="TextBox 6">
            <a:extLst>
              <a:ext uri="{FF2B5EF4-FFF2-40B4-BE49-F238E27FC236}">
                <a16:creationId xmlns:a16="http://schemas.microsoft.com/office/drawing/2014/main" id="{326C4929-E33A-B2C5-9F36-F10F2823E97D}"/>
              </a:ext>
            </a:extLst>
          </p:cNvPr>
          <p:cNvSpPr txBox="1"/>
          <p:nvPr/>
        </p:nvSpPr>
        <p:spPr>
          <a:xfrm>
            <a:off x="2411185" y="5544682"/>
            <a:ext cx="4572000" cy="369332"/>
          </a:xfrm>
          <a:prstGeom prst="rect">
            <a:avLst/>
          </a:prstGeom>
          <a:noFill/>
        </p:spPr>
        <p:txBody>
          <a:bodyPr wrap="square">
            <a:spAutoFit/>
          </a:bodyPr>
          <a:lstStyle/>
          <a:p>
            <a:pPr algn="ctr"/>
            <a:r>
              <a:rPr lang="en-GB" sz="1800" dirty="0"/>
              <a:t>Acknowledgements: Ezio Todesco</a:t>
            </a:r>
          </a:p>
        </p:txBody>
      </p:sp>
    </p:spTree>
    <p:extLst>
      <p:ext uri="{BB962C8B-B14F-4D97-AF65-F5344CB8AC3E}">
        <p14:creationId xmlns:p14="http://schemas.microsoft.com/office/powerpoint/2010/main" val="2352463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40DD5-CEED-C2F4-2F93-B68ED4CA5D05}"/>
              </a:ext>
            </a:extLst>
          </p:cNvPr>
          <p:cNvSpPr>
            <a:spLocks noGrp="1"/>
          </p:cNvSpPr>
          <p:nvPr>
            <p:ph type="title"/>
          </p:nvPr>
        </p:nvSpPr>
        <p:spPr/>
        <p:txBody>
          <a:bodyPr/>
          <a:lstStyle/>
          <a:p>
            <a:r>
              <a:rPr lang="en-US" dirty="0"/>
              <a:t>Additional remarks</a:t>
            </a:r>
            <a:endParaRPr lang="en-GB" dirty="0"/>
          </a:p>
        </p:txBody>
      </p:sp>
      <p:sp>
        <p:nvSpPr>
          <p:cNvPr id="3" name="Content Placeholder 2">
            <a:extLst>
              <a:ext uri="{FF2B5EF4-FFF2-40B4-BE49-F238E27FC236}">
                <a16:creationId xmlns:a16="http://schemas.microsoft.com/office/drawing/2014/main" id="{9FD93199-A218-D2C5-B870-D3AA379E876A}"/>
              </a:ext>
            </a:extLst>
          </p:cNvPr>
          <p:cNvSpPr>
            <a:spLocks noGrp="1"/>
          </p:cNvSpPr>
          <p:nvPr>
            <p:ph idx="1"/>
          </p:nvPr>
        </p:nvSpPr>
        <p:spPr>
          <a:xfrm>
            <a:off x="457200" y="1225042"/>
            <a:ext cx="8226854" cy="4667421"/>
          </a:xfrm>
        </p:spPr>
        <p:txBody>
          <a:bodyPr>
            <a:normAutofit/>
          </a:bodyPr>
          <a:lstStyle/>
          <a:p>
            <a:r>
              <a:rPr lang="en-US" sz="1400" dirty="0"/>
              <a:t>Large swing of chroma during ramp compared with LHC, an MD was proposed in 2018 to inject in the LHC at 225 GeV </a:t>
            </a:r>
          </a:p>
          <a:p>
            <a:r>
              <a:rPr lang="en-US" sz="1400" dirty="0"/>
              <a:t>If injection is below or around the penetration field, the issue is not only the swing but also reproducibility</a:t>
            </a:r>
            <a:endParaRPr lang="en-GB" sz="1400" dirty="0"/>
          </a:p>
          <a:p>
            <a:endParaRPr lang="en-US" sz="1400" dirty="0"/>
          </a:p>
        </p:txBody>
      </p:sp>
      <p:sp>
        <p:nvSpPr>
          <p:cNvPr id="4" name="Slide Number Placeholder 3">
            <a:extLst>
              <a:ext uri="{FF2B5EF4-FFF2-40B4-BE49-F238E27FC236}">
                <a16:creationId xmlns:a16="http://schemas.microsoft.com/office/drawing/2014/main" id="{21BC5195-7E08-CC39-D300-23F599B06E25}"/>
              </a:ext>
            </a:extLst>
          </p:cNvPr>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5" name="Picture 4">
            <a:extLst>
              <a:ext uri="{FF2B5EF4-FFF2-40B4-BE49-F238E27FC236}">
                <a16:creationId xmlns:a16="http://schemas.microsoft.com/office/drawing/2014/main" id="{D5EBF5D4-037A-E858-0799-A801F0EA4C69}"/>
              </a:ext>
            </a:extLst>
          </p:cNvPr>
          <p:cNvPicPr>
            <a:picLocks noChangeAspect="1"/>
          </p:cNvPicPr>
          <p:nvPr/>
        </p:nvPicPr>
        <p:blipFill rotWithShape="1">
          <a:blip r:embed="rId2"/>
          <a:srcRect l="15849" t="14364" r="9837"/>
          <a:stretch/>
        </p:blipFill>
        <p:spPr>
          <a:xfrm>
            <a:off x="2349500" y="2287741"/>
            <a:ext cx="5118100" cy="3705286"/>
          </a:xfrm>
          <a:prstGeom prst="rect">
            <a:avLst/>
          </a:prstGeom>
        </p:spPr>
      </p:pic>
      <p:sp>
        <p:nvSpPr>
          <p:cNvPr id="7" name="TextBox 6">
            <a:extLst>
              <a:ext uri="{FF2B5EF4-FFF2-40B4-BE49-F238E27FC236}">
                <a16:creationId xmlns:a16="http://schemas.microsoft.com/office/drawing/2014/main" id="{C3F246DE-E2BF-8551-32E6-A6FE8856E35E}"/>
              </a:ext>
            </a:extLst>
          </p:cNvPr>
          <p:cNvSpPr txBox="1"/>
          <p:nvPr/>
        </p:nvSpPr>
        <p:spPr>
          <a:xfrm>
            <a:off x="736826" y="6305243"/>
            <a:ext cx="9874250" cy="338554"/>
          </a:xfrm>
          <a:prstGeom prst="rect">
            <a:avLst/>
          </a:prstGeom>
          <a:noFill/>
        </p:spPr>
        <p:txBody>
          <a:bodyPr wrap="square">
            <a:spAutoFit/>
          </a:bodyPr>
          <a:lstStyle/>
          <a:p>
            <a:r>
              <a:rPr lang="en-GB" sz="1600" dirty="0">
                <a:solidFill>
                  <a:schemeClr val="bg1"/>
                </a:solidFill>
                <a:hlinkClick r:id="rId3">
                  <a:extLst>
                    <a:ext uri="{A12FA001-AC4F-418D-AE19-62706E023703}">
                      <ahyp:hlinkClr xmlns:ahyp="http://schemas.microsoft.com/office/drawing/2018/hyperlinkcolor" val="tx"/>
                    </a:ext>
                  </a:extLst>
                </a:hlinkClick>
              </a:rPr>
              <a:t>See talk from Ezio, FCC-</a:t>
            </a:r>
            <a:r>
              <a:rPr lang="en-GB" sz="1600" dirty="0" err="1">
                <a:solidFill>
                  <a:schemeClr val="bg1"/>
                </a:solidFill>
                <a:hlinkClick r:id="rId3">
                  <a:extLst>
                    <a:ext uri="{A12FA001-AC4F-418D-AE19-62706E023703}">
                      <ahyp:hlinkClr xmlns:ahyp="http://schemas.microsoft.com/office/drawing/2018/hyperlinkcolor" val="tx"/>
                    </a:ext>
                  </a:extLst>
                </a:hlinkClick>
              </a:rPr>
              <a:t>hh</a:t>
            </a:r>
            <a:r>
              <a:rPr lang="en-GB" sz="1600" dirty="0">
                <a:solidFill>
                  <a:schemeClr val="bg1"/>
                </a:solidFill>
                <a:hlinkClick r:id="rId3">
                  <a:extLst>
                    <a:ext uri="{A12FA001-AC4F-418D-AE19-62706E023703}">
                      <ahyp:hlinkClr xmlns:ahyp="http://schemas.microsoft.com/office/drawing/2018/hyperlinkcolor" val="tx"/>
                    </a:ext>
                  </a:extLst>
                </a:hlinkClick>
              </a:rPr>
              <a:t> design meeting (March 16, 2023) · Indico (cern.ch)</a:t>
            </a:r>
            <a:r>
              <a:rPr lang="en-GB" sz="1600" dirty="0">
                <a:solidFill>
                  <a:schemeClr val="bg1"/>
                </a:solidFill>
              </a:rPr>
              <a:t> </a:t>
            </a:r>
          </a:p>
        </p:txBody>
      </p:sp>
    </p:spTree>
    <p:extLst>
      <p:ext uri="{BB962C8B-B14F-4D97-AF65-F5344CB8AC3E}">
        <p14:creationId xmlns:p14="http://schemas.microsoft.com/office/powerpoint/2010/main" val="488577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1C581-C86D-99A1-B99C-2A56E80A5B43}"/>
              </a:ext>
            </a:extLst>
          </p:cNvPr>
          <p:cNvSpPr>
            <a:spLocks noGrp="1"/>
          </p:cNvSpPr>
          <p:nvPr>
            <p:ph type="title"/>
          </p:nvPr>
        </p:nvSpPr>
        <p:spPr/>
        <p:txBody>
          <a:bodyPr/>
          <a:lstStyle/>
          <a:p>
            <a:r>
              <a:rPr lang="en-US" dirty="0"/>
              <a:t>Summary</a:t>
            </a:r>
            <a:endParaRPr lang="en-GB" dirty="0"/>
          </a:p>
        </p:txBody>
      </p:sp>
      <p:sp>
        <p:nvSpPr>
          <p:cNvPr id="3" name="Content Placeholder 2">
            <a:extLst>
              <a:ext uri="{FF2B5EF4-FFF2-40B4-BE49-F238E27FC236}">
                <a16:creationId xmlns:a16="http://schemas.microsoft.com/office/drawing/2014/main" id="{8EB3DA3B-B293-1286-0D5F-0704D8A4BD55}"/>
              </a:ext>
            </a:extLst>
          </p:cNvPr>
          <p:cNvSpPr>
            <a:spLocks noGrp="1"/>
          </p:cNvSpPr>
          <p:nvPr>
            <p:ph idx="1"/>
          </p:nvPr>
        </p:nvSpPr>
        <p:spPr/>
        <p:txBody>
          <a:bodyPr>
            <a:normAutofit/>
          </a:bodyPr>
          <a:lstStyle/>
          <a:p>
            <a:r>
              <a:rPr lang="en-US" sz="1600" dirty="0"/>
              <a:t>Recent magnetization and </a:t>
            </a:r>
            <a:r>
              <a:rPr lang="en-US" sz="1600" dirty="0" err="1"/>
              <a:t>J</a:t>
            </a:r>
            <a:r>
              <a:rPr lang="en-US" sz="1600" baseline="-25000" dirty="0" err="1"/>
              <a:t>c</a:t>
            </a:r>
            <a:r>
              <a:rPr lang="en-US" sz="1600" dirty="0"/>
              <a:t> measurements on Nb</a:t>
            </a:r>
            <a:r>
              <a:rPr lang="en-US" sz="1600" baseline="-25000" dirty="0"/>
              <a:t>3</a:t>
            </a:r>
            <a:r>
              <a:rPr lang="en-US" sz="1600" dirty="0"/>
              <a:t>Sn magnets indicate progress towards APC</a:t>
            </a:r>
          </a:p>
          <a:p>
            <a:pPr lvl="1"/>
            <a:r>
              <a:rPr lang="en-US" sz="1600" dirty="0"/>
              <a:t>We have only a partial set of data (</a:t>
            </a:r>
            <a:r>
              <a:rPr lang="en-US" sz="1600" dirty="0" err="1"/>
              <a:t>J</a:t>
            </a:r>
            <a:r>
              <a:rPr lang="en-US" sz="1600" baseline="-25000" dirty="0" err="1"/>
              <a:t>c</a:t>
            </a:r>
            <a:r>
              <a:rPr lang="en-US" sz="1600" dirty="0"/>
              <a:t> and magnetization for different types of strands and heat treatments), but being optimistic, from the cases studied in the past, we are close to the </a:t>
            </a:r>
            <a:r>
              <a:rPr lang="en-US" sz="1600" dirty="0" err="1"/>
              <a:t>D</a:t>
            </a:r>
            <a:r>
              <a:rPr lang="en-US" sz="1600" baseline="-25000" dirty="0" err="1"/>
              <a:t>eff</a:t>
            </a:r>
            <a:r>
              <a:rPr lang="en-US" sz="1600" dirty="0"/>
              <a:t> = 20 µm and half pinning efficiency.</a:t>
            </a:r>
          </a:p>
          <a:p>
            <a:endParaRPr lang="en-US" sz="1600" dirty="0"/>
          </a:p>
          <a:p>
            <a:r>
              <a:rPr lang="en-GB" sz="1600" dirty="0"/>
              <a:t>Today we are far from the design of the arc magnet for </a:t>
            </a:r>
            <a:r>
              <a:rPr lang="en-GB" sz="1600" dirty="0" err="1"/>
              <a:t>fcc-hh</a:t>
            </a:r>
            <a:r>
              <a:rPr lang="en-GB" sz="1600" dirty="0"/>
              <a:t>, and the coil layout will have an impact on the field errors at injection, </a:t>
            </a:r>
            <a:r>
              <a:rPr lang="fr-CH" sz="1600" dirty="0" err="1">
                <a:sym typeface="Symbol" pitchFamily="18" charset="2"/>
              </a:rPr>
              <a:t>we</a:t>
            </a:r>
            <a:r>
              <a:rPr lang="fr-CH" sz="1600" dirty="0">
                <a:sym typeface="Symbol" pitchFamily="18" charset="2"/>
              </a:rPr>
              <a:t> do not have </a:t>
            </a:r>
            <a:r>
              <a:rPr lang="fr-CH" sz="1600" dirty="0" err="1">
                <a:sym typeface="Symbol" pitchFamily="18" charset="2"/>
              </a:rPr>
              <a:t>elements</a:t>
            </a:r>
            <a:r>
              <a:rPr lang="fr-CH" sz="1600" dirty="0">
                <a:sym typeface="Symbol" pitchFamily="18" charset="2"/>
              </a:rPr>
              <a:t> </a:t>
            </a:r>
            <a:r>
              <a:rPr lang="fr-CH" sz="1600" dirty="0" err="1">
                <a:sym typeface="Symbol" pitchFamily="18" charset="2"/>
              </a:rPr>
              <a:t>today</a:t>
            </a:r>
            <a:r>
              <a:rPr lang="fr-CH" sz="1600" dirty="0">
                <a:sym typeface="Symbol" pitchFamily="18" charset="2"/>
              </a:rPr>
              <a:t> to </a:t>
            </a:r>
            <a:r>
              <a:rPr lang="fr-CH" sz="1600" dirty="0" err="1">
                <a:sym typeface="Symbol" pitchFamily="18" charset="2"/>
              </a:rPr>
              <a:t>prove</a:t>
            </a:r>
            <a:r>
              <a:rPr lang="fr-CH" sz="1600" dirty="0">
                <a:sym typeface="Symbol" pitchFamily="18" charset="2"/>
              </a:rPr>
              <a:t> </a:t>
            </a:r>
            <a:r>
              <a:rPr lang="fr-CH" sz="1600" dirty="0" err="1">
                <a:sym typeface="Symbol" pitchFamily="18" charset="2"/>
              </a:rPr>
              <a:t>that</a:t>
            </a:r>
            <a:r>
              <a:rPr lang="fr-CH" sz="1600" dirty="0">
                <a:sym typeface="Symbol" pitchFamily="18" charset="2"/>
              </a:rPr>
              <a:t> a 1.3 </a:t>
            </a:r>
            <a:r>
              <a:rPr lang="fr-CH" sz="1600" dirty="0" err="1">
                <a:sym typeface="Symbol" pitchFamily="18" charset="2"/>
              </a:rPr>
              <a:t>TeV</a:t>
            </a:r>
            <a:r>
              <a:rPr lang="fr-CH" sz="1600" dirty="0">
                <a:sym typeface="Symbol" pitchFamily="18" charset="2"/>
              </a:rPr>
              <a:t> injection </a:t>
            </a:r>
            <a:r>
              <a:rPr lang="fr-CH" sz="1600" dirty="0" err="1">
                <a:sym typeface="Symbol" pitchFamily="18" charset="2"/>
              </a:rPr>
              <a:t>is</a:t>
            </a:r>
            <a:r>
              <a:rPr lang="fr-CH" sz="1600" dirty="0">
                <a:sym typeface="Symbol" pitchFamily="18" charset="2"/>
              </a:rPr>
              <a:t> viable</a:t>
            </a:r>
          </a:p>
          <a:p>
            <a:endParaRPr lang="en-GB" sz="1600" dirty="0"/>
          </a:p>
          <a:p>
            <a:r>
              <a:rPr lang="en-GB" sz="1600" dirty="0"/>
              <a:t>All computations shown here are based on the cos-theta 16 T magnet </a:t>
            </a:r>
            <a:r>
              <a:rPr lang="en-GB" sz="1600" dirty="0" err="1"/>
              <a:t>EuroCirCol</a:t>
            </a:r>
            <a:r>
              <a:rPr lang="en-GB" sz="1600" dirty="0"/>
              <a:t> design study</a:t>
            </a:r>
          </a:p>
        </p:txBody>
      </p:sp>
      <p:sp>
        <p:nvSpPr>
          <p:cNvPr id="4" name="Slide Number Placeholder 3">
            <a:extLst>
              <a:ext uri="{FF2B5EF4-FFF2-40B4-BE49-F238E27FC236}">
                <a16:creationId xmlns:a16="http://schemas.microsoft.com/office/drawing/2014/main" id="{3B090E1E-F2F9-E631-CD73-06B5319EF540}"/>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6" name="TextBox 5">
            <a:extLst>
              <a:ext uri="{FF2B5EF4-FFF2-40B4-BE49-F238E27FC236}">
                <a16:creationId xmlns:a16="http://schemas.microsoft.com/office/drawing/2014/main" id="{567D788C-0AAE-E25F-CE23-8A228E141D75}"/>
              </a:ext>
            </a:extLst>
          </p:cNvPr>
          <p:cNvSpPr txBox="1"/>
          <p:nvPr/>
        </p:nvSpPr>
        <p:spPr>
          <a:xfrm>
            <a:off x="1130300" y="6169580"/>
            <a:ext cx="6438900" cy="738664"/>
          </a:xfrm>
          <a:prstGeom prst="rect">
            <a:avLst/>
          </a:prstGeom>
          <a:noFill/>
        </p:spPr>
        <p:txBody>
          <a:bodyPr wrap="square">
            <a:spAutoFit/>
          </a:bodyPr>
          <a:lstStyle/>
          <a:p>
            <a:r>
              <a:rPr lang="en-GB" sz="1050" dirty="0">
                <a:solidFill>
                  <a:schemeClr val="bg1"/>
                </a:solidFill>
              </a:rPr>
              <a:t>[1] S. Izquierdo Bermudez, L. Bottura and E. Todesco, "Persistent-Current Magnetization Effects in High-Field Superconducting Accelerator Magnets," in IEEE Transactions on Applied Superconductivity, vol. 26, no. 4, pp. 1-5, June 2016, Art no. 4003905, </a:t>
            </a:r>
            <a:r>
              <a:rPr lang="en-GB" sz="1050" dirty="0" err="1">
                <a:solidFill>
                  <a:schemeClr val="bg1"/>
                </a:solidFill>
              </a:rPr>
              <a:t>doi</a:t>
            </a:r>
            <a:r>
              <a:rPr lang="en-GB" sz="1050" dirty="0">
                <a:solidFill>
                  <a:schemeClr val="bg1"/>
                </a:solidFill>
              </a:rPr>
              <a:t>: 10.1109/TASC.2016.2519006.</a:t>
            </a:r>
          </a:p>
          <a:p>
            <a:endParaRPr lang="en-GB" sz="1050" dirty="0">
              <a:solidFill>
                <a:schemeClr val="bg1"/>
              </a:solidFill>
            </a:endParaRPr>
          </a:p>
        </p:txBody>
      </p:sp>
    </p:spTree>
    <p:extLst>
      <p:ext uri="{BB962C8B-B14F-4D97-AF65-F5344CB8AC3E}">
        <p14:creationId xmlns:p14="http://schemas.microsoft.com/office/powerpoint/2010/main" val="31537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0CDF0-CA8E-D6CE-1660-D2670CE50D47}"/>
              </a:ext>
            </a:extLst>
          </p:cNvPr>
          <p:cNvSpPr>
            <a:spLocks noGrp="1"/>
          </p:cNvSpPr>
          <p:nvPr>
            <p:ph type="title"/>
          </p:nvPr>
        </p:nvSpPr>
        <p:spPr/>
        <p:txBody>
          <a:bodyPr/>
          <a:lstStyle/>
          <a:p>
            <a:r>
              <a:rPr lang="en-US" dirty="0"/>
              <a:t>Additional slides</a:t>
            </a:r>
            <a:endParaRPr lang="en-GB" dirty="0"/>
          </a:p>
        </p:txBody>
      </p:sp>
      <p:sp>
        <p:nvSpPr>
          <p:cNvPr id="3" name="Date Placeholder 2">
            <a:extLst>
              <a:ext uri="{FF2B5EF4-FFF2-40B4-BE49-F238E27FC236}">
                <a16:creationId xmlns:a16="http://schemas.microsoft.com/office/drawing/2014/main" id="{4857865A-E089-EA52-792D-76243C76933C}"/>
              </a:ext>
            </a:extLst>
          </p:cNvPr>
          <p:cNvSpPr>
            <a:spLocks noGrp="1"/>
          </p:cNvSpPr>
          <p:nvPr>
            <p:ph type="dt" sz="half" idx="2"/>
          </p:nvPr>
        </p:nvSpPr>
        <p:spPr/>
        <p:txBody>
          <a:bodyPr/>
          <a:lstStyle/>
          <a:p>
            <a:fld id="{C396DFE4-65B3-440A-A6E5-1F8A31A497A4}" type="datetime1">
              <a:rPr lang="en-US" smtClean="0"/>
              <a:t>2/8/2024</a:t>
            </a:fld>
            <a:endParaRPr lang="en-US" dirty="0"/>
          </a:p>
        </p:txBody>
      </p:sp>
      <p:sp>
        <p:nvSpPr>
          <p:cNvPr id="4" name="Slide Number Placeholder 3">
            <a:extLst>
              <a:ext uri="{FF2B5EF4-FFF2-40B4-BE49-F238E27FC236}">
                <a16:creationId xmlns:a16="http://schemas.microsoft.com/office/drawing/2014/main" id="{8CF066B3-D1DD-7BCD-EFAD-481F1E738FD1}"/>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5" name="Text Placeholder 4">
            <a:extLst>
              <a:ext uri="{FF2B5EF4-FFF2-40B4-BE49-F238E27FC236}">
                <a16:creationId xmlns:a16="http://schemas.microsoft.com/office/drawing/2014/main" id="{CC1D83E6-908E-D2ED-9DD5-3EF42E716551}"/>
              </a:ext>
            </a:extLst>
          </p:cNvPr>
          <p:cNvSpPr>
            <a:spLocks noGrp="1"/>
          </p:cNvSpPr>
          <p:nvPr>
            <p:ph type="body" idx="10"/>
          </p:nvPr>
        </p:nvSpPr>
        <p:spPr/>
        <p:txBody>
          <a:bodyPr/>
          <a:lstStyle/>
          <a:p>
            <a:endParaRPr lang="en-GB"/>
          </a:p>
        </p:txBody>
      </p:sp>
    </p:spTree>
    <p:extLst>
      <p:ext uri="{BB962C8B-B14F-4D97-AF65-F5344CB8AC3E}">
        <p14:creationId xmlns:p14="http://schemas.microsoft.com/office/powerpoint/2010/main" val="580643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7893-A7F6-E8F0-EB15-53590CD1ACF4}"/>
              </a:ext>
            </a:extLst>
          </p:cNvPr>
          <p:cNvSpPr>
            <a:spLocks noGrp="1"/>
          </p:cNvSpPr>
          <p:nvPr>
            <p:ph type="title"/>
          </p:nvPr>
        </p:nvSpPr>
        <p:spPr/>
        <p:txBody>
          <a:bodyPr>
            <a:normAutofit/>
          </a:bodyPr>
          <a:lstStyle/>
          <a:p>
            <a:r>
              <a:rPr lang="en-US" dirty="0"/>
              <a:t>Critical current density</a:t>
            </a:r>
            <a:endParaRPr lang="en-GB" dirty="0"/>
          </a:p>
        </p:txBody>
      </p:sp>
      <p:sp>
        <p:nvSpPr>
          <p:cNvPr id="3" name="Content Placeholder 2">
            <a:extLst>
              <a:ext uri="{FF2B5EF4-FFF2-40B4-BE49-F238E27FC236}">
                <a16:creationId xmlns:a16="http://schemas.microsoft.com/office/drawing/2014/main" id="{C9E8AEEF-BDBB-58EF-55D4-90841858F136}"/>
              </a:ext>
            </a:extLst>
          </p:cNvPr>
          <p:cNvSpPr>
            <a:spLocks noGrp="1"/>
          </p:cNvSpPr>
          <p:nvPr>
            <p:ph idx="1"/>
          </p:nvPr>
        </p:nvSpPr>
        <p:spPr>
          <a:xfrm>
            <a:off x="310147" y="1192503"/>
            <a:ext cx="8226854" cy="4667421"/>
          </a:xfrm>
        </p:spPr>
        <p:txBody>
          <a:bodyPr>
            <a:normAutofit/>
          </a:bodyPr>
          <a:lstStyle/>
          <a:p>
            <a:r>
              <a:rPr lang="en-US" sz="1200" dirty="0"/>
              <a:t>Comments on the critical current:</a:t>
            </a:r>
          </a:p>
          <a:p>
            <a:pPr lvl="1"/>
            <a:r>
              <a:rPr lang="en-US" sz="1050" dirty="0"/>
              <a:t>The </a:t>
            </a:r>
            <a:r>
              <a:rPr lang="en-US" sz="1050" dirty="0" err="1"/>
              <a:t>J</a:t>
            </a:r>
            <a:r>
              <a:rPr lang="en-US" sz="1050" baseline="-25000" dirty="0" err="1"/>
              <a:t>c</a:t>
            </a:r>
            <a:r>
              <a:rPr lang="en-US" sz="1050" dirty="0"/>
              <a:t> for the HL-LHC wire, is quite high (3000 A/mm</a:t>
            </a:r>
            <a:r>
              <a:rPr lang="en-US" sz="1050" baseline="30000" dirty="0"/>
              <a:t>2</a:t>
            </a:r>
            <a:r>
              <a:rPr lang="en-US" sz="1050" dirty="0"/>
              <a:t> vs 2400 A/mm</a:t>
            </a:r>
            <a:r>
              <a:rPr lang="en-US" sz="1050" baseline="30000" dirty="0"/>
              <a:t>2</a:t>
            </a:r>
            <a:r>
              <a:rPr lang="en-US" sz="1050" dirty="0"/>
              <a:t> (ref) at 12 T. Typically we get 10 % more than the reference </a:t>
            </a:r>
            <a:r>
              <a:rPr lang="en-US" sz="1050" dirty="0" err="1"/>
              <a:t>J</a:t>
            </a:r>
            <a:r>
              <a:rPr lang="en-US" sz="1050" baseline="-25000" dirty="0" err="1"/>
              <a:t>c</a:t>
            </a:r>
            <a:r>
              <a:rPr lang="en-US" sz="1050" dirty="0"/>
              <a:t>, this wire is 25 % more. </a:t>
            </a:r>
          </a:p>
          <a:p>
            <a:pPr lvl="1"/>
            <a:r>
              <a:rPr lang="en-US" sz="1050" dirty="0"/>
              <a:t>The curve becomes very flat when you react for very long, but even with that you lose a lot of </a:t>
            </a:r>
            <a:r>
              <a:rPr lang="en-US" sz="1050" dirty="0" err="1"/>
              <a:t>Jc</a:t>
            </a:r>
            <a:r>
              <a:rPr lang="en-US" sz="1050" dirty="0"/>
              <a:t> at high field (wire is not fully reacted)</a:t>
            </a:r>
          </a:p>
          <a:p>
            <a:pPr lvl="1"/>
            <a:r>
              <a:rPr lang="en-US" sz="1050" dirty="0"/>
              <a:t>When comparing HL-LHC wire with the APC wire (high temperature/short cycle),  critical current density at 0.9 T is 36 % less, which is a nice reduction at low field, with a Jc@17.5 T of 1045 A/mm</a:t>
            </a:r>
            <a:r>
              <a:rPr lang="en-US" sz="1050" baseline="30000" dirty="0"/>
              <a:t>2</a:t>
            </a:r>
            <a:r>
              <a:rPr lang="en-US" sz="1050" dirty="0"/>
              <a:t> for APC vs 676 A/mm2 for RRP wire(+50 %)</a:t>
            </a:r>
          </a:p>
          <a:p>
            <a:endParaRPr lang="en-GB" sz="1200" dirty="0"/>
          </a:p>
        </p:txBody>
      </p:sp>
      <p:sp>
        <p:nvSpPr>
          <p:cNvPr id="4" name="Slide Number Placeholder 3">
            <a:extLst>
              <a:ext uri="{FF2B5EF4-FFF2-40B4-BE49-F238E27FC236}">
                <a16:creationId xmlns:a16="http://schemas.microsoft.com/office/drawing/2014/main" id="{32CCD767-3475-B465-0334-C14E0D59E0E4}"/>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7" name="Picture 6">
            <a:extLst>
              <a:ext uri="{FF2B5EF4-FFF2-40B4-BE49-F238E27FC236}">
                <a16:creationId xmlns:a16="http://schemas.microsoft.com/office/drawing/2014/main" id="{5027122E-DBE5-D4D6-5747-98AD4069EF40}"/>
              </a:ext>
            </a:extLst>
          </p:cNvPr>
          <p:cNvPicPr>
            <a:picLocks noChangeAspect="1"/>
          </p:cNvPicPr>
          <p:nvPr/>
        </p:nvPicPr>
        <p:blipFill>
          <a:blip r:embed="rId2"/>
          <a:stretch>
            <a:fillRect/>
          </a:stretch>
        </p:blipFill>
        <p:spPr>
          <a:xfrm>
            <a:off x="4666492" y="2545658"/>
            <a:ext cx="4074129" cy="3562479"/>
          </a:xfrm>
          <a:prstGeom prst="rect">
            <a:avLst/>
          </a:prstGeom>
        </p:spPr>
      </p:pic>
      <p:pic>
        <p:nvPicPr>
          <p:cNvPr id="8" name="Picture 7">
            <a:extLst>
              <a:ext uri="{FF2B5EF4-FFF2-40B4-BE49-F238E27FC236}">
                <a16:creationId xmlns:a16="http://schemas.microsoft.com/office/drawing/2014/main" id="{8D4526F5-813B-280B-009A-F37F99578392}"/>
              </a:ext>
            </a:extLst>
          </p:cNvPr>
          <p:cNvPicPr>
            <a:picLocks noChangeAspect="1"/>
          </p:cNvPicPr>
          <p:nvPr/>
        </p:nvPicPr>
        <p:blipFill>
          <a:blip r:embed="rId3"/>
          <a:stretch>
            <a:fillRect/>
          </a:stretch>
        </p:blipFill>
        <p:spPr>
          <a:xfrm>
            <a:off x="403379" y="2650433"/>
            <a:ext cx="3966374" cy="3457704"/>
          </a:xfrm>
          <a:prstGeom prst="rect">
            <a:avLst/>
          </a:prstGeom>
        </p:spPr>
      </p:pic>
    </p:spTree>
    <p:extLst>
      <p:ext uri="{BB962C8B-B14F-4D97-AF65-F5344CB8AC3E}">
        <p14:creationId xmlns:p14="http://schemas.microsoft.com/office/powerpoint/2010/main" val="46371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41255-F32E-2914-9B0B-6AD67093C626}"/>
              </a:ext>
            </a:extLst>
          </p:cNvPr>
          <p:cNvSpPr>
            <a:spLocks noGrp="1"/>
          </p:cNvSpPr>
          <p:nvPr>
            <p:ph type="title"/>
          </p:nvPr>
        </p:nvSpPr>
        <p:spPr/>
        <p:txBody>
          <a:bodyPr/>
          <a:lstStyle/>
          <a:p>
            <a:r>
              <a:rPr lang="en-US" dirty="0"/>
              <a:t>Introduction</a:t>
            </a:r>
            <a:endParaRPr lang="en-GB" dirty="0"/>
          </a:p>
        </p:txBody>
      </p:sp>
      <p:sp>
        <p:nvSpPr>
          <p:cNvPr id="3" name="Content Placeholder 2">
            <a:extLst>
              <a:ext uri="{FF2B5EF4-FFF2-40B4-BE49-F238E27FC236}">
                <a16:creationId xmlns:a16="http://schemas.microsoft.com/office/drawing/2014/main" id="{6E179ED3-A288-97BE-6877-E2CDE6CB69D7}"/>
              </a:ext>
            </a:extLst>
          </p:cNvPr>
          <p:cNvSpPr>
            <a:spLocks noGrp="1"/>
          </p:cNvSpPr>
          <p:nvPr>
            <p:ph idx="1"/>
          </p:nvPr>
        </p:nvSpPr>
        <p:spPr>
          <a:xfrm>
            <a:off x="48670" y="1231496"/>
            <a:ext cx="4139805" cy="3846664"/>
          </a:xfrm>
        </p:spPr>
        <p:txBody>
          <a:bodyPr>
            <a:normAutofit/>
          </a:bodyPr>
          <a:lstStyle/>
          <a:p>
            <a:r>
              <a:rPr lang="en-GB" sz="1600" dirty="0">
                <a:effectLst/>
                <a:latin typeface="+mj-lt"/>
                <a:ea typeface="Times New Roman" panose="02020603050405020304" pitchFamily="18" charset="0"/>
              </a:rPr>
              <a:t>Within </a:t>
            </a:r>
            <a:r>
              <a:rPr lang="en-GB" sz="1600" dirty="0" err="1">
                <a:effectLst/>
                <a:latin typeface="+mj-lt"/>
                <a:ea typeface="Times New Roman" panose="02020603050405020304" pitchFamily="18" charset="0"/>
              </a:rPr>
              <a:t>EuroCirCol</a:t>
            </a:r>
            <a:r>
              <a:rPr lang="en-GB" sz="1600" dirty="0">
                <a:effectLst/>
                <a:latin typeface="+mj-lt"/>
                <a:ea typeface="Times New Roman" panose="02020603050405020304" pitchFamily="18" charset="0"/>
              </a:rPr>
              <a:t> Program, WP5, three different magnet design options were explored [1]. </a:t>
            </a:r>
          </a:p>
          <a:p>
            <a:r>
              <a:rPr lang="en-GB" sz="1600" dirty="0">
                <a:latin typeface="+mj-lt"/>
                <a:ea typeface="Times New Roman" panose="02020603050405020304" pitchFamily="18" charset="0"/>
              </a:rPr>
              <a:t>16 T operating field, different coil configuration:</a:t>
            </a:r>
          </a:p>
          <a:p>
            <a:pPr lvl="1"/>
            <a:r>
              <a:rPr lang="en-GB" sz="1200" dirty="0">
                <a:effectLst/>
                <a:latin typeface="+mj-lt"/>
                <a:ea typeface="Times New Roman" panose="02020603050405020304" pitchFamily="18" charset="0"/>
              </a:rPr>
              <a:t>Cos-theta (</a:t>
            </a:r>
            <a:r>
              <a:rPr lang="en-GB" sz="1200" dirty="0">
                <a:latin typeface="+mj-lt"/>
                <a:ea typeface="Times New Roman" panose="02020603050405020304" pitchFamily="18" charset="0"/>
              </a:rPr>
              <a:t>INFN), [2]</a:t>
            </a:r>
          </a:p>
          <a:p>
            <a:pPr lvl="1"/>
            <a:r>
              <a:rPr lang="en-GB" sz="1200" dirty="0">
                <a:effectLst/>
                <a:latin typeface="+mj-lt"/>
                <a:ea typeface="Times New Roman" panose="02020603050405020304" pitchFamily="18" charset="0"/>
              </a:rPr>
              <a:t>Block (CEA), [3]</a:t>
            </a:r>
          </a:p>
          <a:p>
            <a:pPr lvl="1"/>
            <a:r>
              <a:rPr lang="en-GB" sz="1200" dirty="0">
                <a:latin typeface="+mj-lt"/>
                <a:ea typeface="Times New Roman" panose="02020603050405020304" pitchFamily="18" charset="0"/>
              </a:rPr>
              <a:t>Common-coil (CIEMAT), [4]</a:t>
            </a:r>
          </a:p>
          <a:p>
            <a:r>
              <a:rPr lang="en-GB" sz="1600" dirty="0">
                <a:latin typeface="+mj-lt"/>
              </a:rPr>
              <a:t>In 2018, the persistent currents effects at injection for the different coil configurations were explored </a:t>
            </a:r>
            <a:r>
              <a:rPr lang="fr-CH" sz="1600" dirty="0">
                <a:latin typeface="+mj-lt"/>
                <a:sym typeface="Symbol" pitchFamily="18" charset="2"/>
              </a:rPr>
              <a:t>EDMS 2036614. The </a:t>
            </a:r>
            <a:r>
              <a:rPr lang="fr-CH" sz="1600" dirty="0" err="1">
                <a:latin typeface="+mj-lt"/>
                <a:sym typeface="Symbol" pitchFamily="18" charset="2"/>
              </a:rPr>
              <a:t>outcome</a:t>
            </a:r>
            <a:r>
              <a:rPr lang="fr-CH" sz="1600" dirty="0">
                <a:latin typeface="+mj-lt"/>
                <a:sym typeface="Symbol" pitchFamily="18" charset="2"/>
              </a:rPr>
              <a:t> </a:t>
            </a:r>
            <a:r>
              <a:rPr lang="fr-CH" sz="1600" dirty="0" err="1">
                <a:latin typeface="+mj-lt"/>
                <a:sym typeface="Symbol" pitchFamily="18" charset="2"/>
              </a:rPr>
              <a:t>form</a:t>
            </a:r>
            <a:r>
              <a:rPr lang="fr-CH" sz="1600" dirty="0">
                <a:latin typeface="+mj-lt"/>
                <a:sym typeface="Symbol" pitchFamily="18" charset="2"/>
              </a:rPr>
              <a:t> </a:t>
            </a:r>
            <a:r>
              <a:rPr lang="fr-CH" sz="1600" dirty="0" err="1">
                <a:latin typeface="+mj-lt"/>
                <a:sym typeface="Symbol" pitchFamily="18" charset="2"/>
              </a:rPr>
              <a:t>this</a:t>
            </a:r>
            <a:r>
              <a:rPr lang="fr-CH" sz="1600" dirty="0">
                <a:latin typeface="+mj-lt"/>
                <a:sym typeface="Symbol" pitchFamily="18" charset="2"/>
              </a:rPr>
              <a:t> </a:t>
            </a:r>
            <a:r>
              <a:rPr lang="fr-CH" sz="1600" dirty="0" err="1">
                <a:latin typeface="+mj-lt"/>
                <a:sym typeface="Symbol" pitchFamily="18" charset="2"/>
              </a:rPr>
              <a:t>study</a:t>
            </a:r>
            <a:r>
              <a:rPr lang="fr-CH" sz="1600" dirty="0">
                <a:latin typeface="+mj-lt"/>
                <a:sym typeface="Symbol" pitchFamily="18" charset="2"/>
              </a:rPr>
              <a:t> </a:t>
            </a:r>
            <a:r>
              <a:rPr lang="fr-CH" sz="1600" dirty="0" err="1">
                <a:latin typeface="+mj-lt"/>
                <a:sym typeface="Symbol" pitchFamily="18" charset="2"/>
              </a:rPr>
              <a:t>was</a:t>
            </a:r>
            <a:r>
              <a:rPr lang="fr-CH" sz="1600" dirty="0">
                <a:latin typeface="+mj-lt"/>
                <a:sym typeface="Symbol" pitchFamily="18" charset="2"/>
              </a:rPr>
              <a:t> </a:t>
            </a:r>
            <a:r>
              <a:rPr lang="fr-CH" sz="1600" dirty="0" err="1">
                <a:latin typeface="+mj-lt"/>
                <a:sym typeface="Symbol" pitchFamily="18" charset="2"/>
              </a:rPr>
              <a:t>presented</a:t>
            </a:r>
            <a:r>
              <a:rPr lang="fr-CH" sz="1600" dirty="0">
                <a:latin typeface="+mj-lt"/>
                <a:sym typeface="Symbol" pitchFamily="18" charset="2"/>
              </a:rPr>
              <a:t> in the 4th FCC-</a:t>
            </a:r>
            <a:r>
              <a:rPr lang="fr-CH" sz="1600" dirty="0" err="1">
                <a:latin typeface="+mj-lt"/>
                <a:sym typeface="Symbol" pitchFamily="18" charset="2"/>
              </a:rPr>
              <a:t>hh</a:t>
            </a:r>
            <a:r>
              <a:rPr lang="fr-CH" sz="1600" dirty="0">
                <a:latin typeface="+mj-lt"/>
                <a:sym typeface="Symbol" pitchFamily="18" charset="2"/>
              </a:rPr>
              <a:t> design meeting (April 2023, </a:t>
            </a:r>
            <a:r>
              <a:rPr lang="fr-CH" sz="1600" dirty="0">
                <a:latin typeface="+mj-lt"/>
                <a:sym typeface="Symbol" pitchFamily="18" charset="2"/>
                <a:hlinkClick r:id="rId2"/>
              </a:rPr>
              <a:t>https://indico.cern.ch/event/1267008/</a:t>
            </a:r>
            <a:r>
              <a:rPr lang="fr-CH" sz="1600" dirty="0">
                <a:latin typeface="+mj-lt"/>
                <a:sym typeface="Symbol" pitchFamily="18" charset="2"/>
              </a:rPr>
              <a:t>) </a:t>
            </a:r>
            <a:endParaRPr lang="en-GB" sz="1600" dirty="0">
              <a:latin typeface="+mj-lt"/>
            </a:endParaRPr>
          </a:p>
          <a:p>
            <a:pPr lvl="1"/>
            <a:endParaRPr lang="en-GB" sz="1200" dirty="0">
              <a:effectLst/>
              <a:latin typeface="+mj-lt"/>
              <a:ea typeface="Times New Roman" panose="02020603050405020304" pitchFamily="18" charset="0"/>
            </a:endParaRPr>
          </a:p>
          <a:p>
            <a:endParaRPr lang="en-GB" sz="2400" dirty="0">
              <a:latin typeface="+mj-lt"/>
            </a:endParaRPr>
          </a:p>
        </p:txBody>
      </p:sp>
      <p:sp>
        <p:nvSpPr>
          <p:cNvPr id="4" name="Slide Number Placeholder 3">
            <a:extLst>
              <a:ext uri="{FF2B5EF4-FFF2-40B4-BE49-F238E27FC236}">
                <a16:creationId xmlns:a16="http://schemas.microsoft.com/office/drawing/2014/main" id="{CE460A1B-0FAF-FD86-0F29-747D2A331FAF}"/>
              </a:ext>
            </a:extLst>
          </p:cNvPr>
          <p:cNvSpPr>
            <a:spLocks noGrp="1"/>
          </p:cNvSpPr>
          <p:nvPr>
            <p:ph type="sldNum" sz="quarter" idx="4"/>
          </p:nvPr>
        </p:nvSpPr>
        <p:spPr/>
        <p:txBody>
          <a:bodyPr/>
          <a:lstStyle/>
          <a:p>
            <a:fld id="{17918391-D411-FE40-AAD7-861AE5233E0E}" type="slidenum">
              <a:rPr lang="en-US" smtClean="0"/>
              <a:pPr/>
              <a:t>2</a:t>
            </a:fld>
            <a:endParaRPr lang="en-US" dirty="0"/>
          </a:p>
        </p:txBody>
      </p:sp>
      <p:pic>
        <p:nvPicPr>
          <p:cNvPr id="1027" name="Picture 6">
            <a:extLst>
              <a:ext uri="{FF2B5EF4-FFF2-40B4-BE49-F238E27FC236}">
                <a16:creationId xmlns:a16="http://schemas.microsoft.com/office/drawing/2014/main" id="{42B39705-8FB2-A7F5-647B-B71932B0821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l="24619" t="33531" r="64693" b="29884"/>
          <a:stretch>
            <a:fillRect/>
          </a:stretch>
        </p:blipFill>
        <p:spPr bwMode="auto">
          <a:xfrm>
            <a:off x="4251638" y="1029451"/>
            <a:ext cx="1562099" cy="167820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B86F0F23-0E28-1B20-B9DA-3EC49F68D72C}"/>
              </a:ext>
            </a:extLst>
          </p:cNvPr>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l="29478" t="30096" r="41125" b="28474"/>
          <a:stretch>
            <a:fillRect/>
          </a:stretch>
        </p:blipFill>
        <p:spPr bwMode="auto">
          <a:xfrm>
            <a:off x="6003701" y="1057081"/>
            <a:ext cx="1562100" cy="1514475"/>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4">
            <a:extLst>
              <a:ext uri="{FF2B5EF4-FFF2-40B4-BE49-F238E27FC236}">
                <a16:creationId xmlns:a16="http://schemas.microsoft.com/office/drawing/2014/main" id="{BABF61A9-380C-5233-45F5-0C6D9CB6DE1D}"/>
              </a:ext>
            </a:extLst>
          </p:cNvPr>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l="25604" t="23283" r="35992" b="21507"/>
          <a:stretch>
            <a:fillRect/>
          </a:stretch>
        </p:blipFill>
        <p:spPr bwMode="auto">
          <a:xfrm>
            <a:off x="7605764" y="1085655"/>
            <a:ext cx="1543050" cy="15144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571E544-5E59-26F2-957F-7A4F6AF7E2DA}"/>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Rectangle 5">
            <a:extLst>
              <a:ext uri="{FF2B5EF4-FFF2-40B4-BE49-F238E27FC236}">
                <a16:creationId xmlns:a16="http://schemas.microsoft.com/office/drawing/2014/main" id="{9E6A0FA0-8E24-5BB4-6E9F-4E14B3E03D8E}"/>
              </a:ext>
            </a:extLst>
          </p:cNvPr>
          <p:cNvSpPr>
            <a:spLocks noChangeArrowheads="1"/>
          </p:cNvSpPr>
          <p:nvPr/>
        </p:nvSpPr>
        <p:spPr bwMode="auto">
          <a:xfrm>
            <a:off x="0" y="3486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CD38AEE0-83E1-FABB-4E2D-2FA02B3ADC86}"/>
              </a:ext>
            </a:extLst>
          </p:cNvPr>
          <p:cNvSpPr>
            <a:spLocks noChangeArrowheads="1"/>
          </p:cNvSpPr>
          <p:nvPr/>
        </p:nvSpPr>
        <p:spPr bwMode="auto">
          <a:xfrm>
            <a:off x="4676115" y="4205435"/>
            <a:ext cx="447269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Magnetic cross section of the </a:t>
            </a:r>
            <a:r>
              <a:rPr kumimoji="0" lang="en-US" altLang="en-US" sz="9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cosθ</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[2], block [3] and common-coil [4] designs.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033" name="Picture 5">
            <a:extLst>
              <a:ext uri="{FF2B5EF4-FFF2-40B4-BE49-F238E27FC236}">
                <a16:creationId xmlns:a16="http://schemas.microsoft.com/office/drawing/2014/main" id="{AC935FEF-5039-6291-1A88-751ABCCAC84D}"/>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l="2856" t="3596" r="6712" b="8295"/>
          <a:stretch>
            <a:fillRect/>
          </a:stretch>
        </p:blipFill>
        <p:spPr bwMode="auto">
          <a:xfrm>
            <a:off x="4362385" y="2922980"/>
            <a:ext cx="1340604" cy="103810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7">
            <a:extLst>
              <a:ext uri="{FF2B5EF4-FFF2-40B4-BE49-F238E27FC236}">
                <a16:creationId xmlns:a16="http://schemas.microsoft.com/office/drawing/2014/main" id="{0B97FCD7-F5B2-C3A8-60B7-653D49259F80}"/>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113239" y="2844541"/>
            <a:ext cx="1343025" cy="107299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6">
            <a:extLst>
              <a:ext uri="{FF2B5EF4-FFF2-40B4-BE49-F238E27FC236}">
                <a16:creationId xmlns:a16="http://schemas.microsoft.com/office/drawing/2014/main" id="{4F2E1050-AA81-4C51-803D-18DF20DEA806}"/>
              </a:ext>
            </a:extLst>
          </p:cNvPr>
          <p:cNvPicPr>
            <a:picLocks noChangeAspect="1" noChangeArrowheads="1"/>
          </p:cNvPicPr>
          <p:nvPr/>
        </p:nvPicPr>
        <p:blipFill>
          <a:blip r:embed="rId8" cstate="email">
            <a:extLst>
              <a:ext uri="{28A0092B-C50C-407E-A947-70E740481C1C}">
                <a14:useLocalDpi xmlns:a14="http://schemas.microsoft.com/office/drawing/2010/main" val="0"/>
              </a:ext>
            </a:extLst>
          </a:blip>
          <a:srcRect l="1942" t="2397" r="3773" b="4066"/>
          <a:stretch>
            <a:fillRect/>
          </a:stretch>
        </p:blipFill>
        <p:spPr bwMode="auto">
          <a:xfrm>
            <a:off x="7630174" y="2781792"/>
            <a:ext cx="1455027" cy="116866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0">
            <a:extLst>
              <a:ext uri="{FF2B5EF4-FFF2-40B4-BE49-F238E27FC236}">
                <a16:creationId xmlns:a16="http://schemas.microsoft.com/office/drawing/2014/main" id="{E1DAF4E8-9F25-C925-EE52-802AC685CF73}"/>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11">
            <a:extLst>
              <a:ext uri="{FF2B5EF4-FFF2-40B4-BE49-F238E27FC236}">
                <a16:creationId xmlns:a16="http://schemas.microsoft.com/office/drawing/2014/main" id="{A8344131-9A39-C4CD-76D1-6B30B8DA90EE}"/>
              </a:ext>
            </a:extLst>
          </p:cNvPr>
          <p:cNvSpPr>
            <a:spLocks noChangeArrowheads="1"/>
          </p:cNvSpPr>
          <p:nvPr/>
        </p:nvSpPr>
        <p:spPr bwMode="auto">
          <a:xfrm>
            <a:off x="0" y="18954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12">
            <a:extLst>
              <a:ext uri="{FF2B5EF4-FFF2-40B4-BE49-F238E27FC236}">
                <a16:creationId xmlns:a16="http://schemas.microsoft.com/office/drawing/2014/main" id="{BD1DAA50-DF02-6495-1E2A-1A7EB2A6596E}"/>
              </a:ext>
            </a:extLst>
          </p:cNvPr>
          <p:cNvSpPr>
            <a:spLocks noChangeArrowheads="1"/>
          </p:cNvSpPr>
          <p:nvPr/>
        </p:nvSpPr>
        <p:spPr bwMode="auto">
          <a:xfrm>
            <a:off x="0" y="3333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2" name="TextBox 11">
            <a:extLst>
              <a:ext uri="{FF2B5EF4-FFF2-40B4-BE49-F238E27FC236}">
                <a16:creationId xmlns:a16="http://schemas.microsoft.com/office/drawing/2014/main" id="{626B5F86-ED73-4F47-57EE-F00D38564D40}"/>
              </a:ext>
            </a:extLst>
          </p:cNvPr>
          <p:cNvSpPr txBox="1"/>
          <p:nvPr/>
        </p:nvSpPr>
        <p:spPr>
          <a:xfrm>
            <a:off x="73462" y="5076511"/>
            <a:ext cx="9070538" cy="875945"/>
          </a:xfrm>
          <a:prstGeom prst="rect">
            <a:avLst/>
          </a:prstGeom>
          <a:noFill/>
        </p:spPr>
        <p:txBody>
          <a:bodyPr wrap="square">
            <a:spAutoFit/>
          </a:bodyPr>
          <a:lstStyle/>
          <a:p>
            <a:pPr lvl="0" algn="just">
              <a:lnSpc>
                <a:spcPct val="115000"/>
              </a:lnSpc>
              <a:buSzPts val="1100"/>
            </a:pP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rPr>
              <a:t>[1] Tommasini, Status of the 16 T Dipole Development Program for a Future Hadron Collider, </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IEEE Transactions on Applied Superconductivity</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 Volume: 28, </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10">
                  <a:extLst>
                    <a:ext uri="{A12FA001-AC4F-418D-AE19-62706E023703}">
                      <ahyp:hlinkClr xmlns:ahyp="http://schemas.microsoft.com/office/drawing/2018/hyperlinkcolor" val="tx"/>
                    </a:ext>
                  </a:extLst>
                </a:hlinkClick>
              </a:rPr>
              <a:t>Issue: 3</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April 2018 )</a:t>
            </a:r>
            <a:endParaRPr lang="en-GB" sz="9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buSzPts val="1100"/>
            </a:pP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rPr>
              <a:t>[2] V. Marinozzi et al. "Conceptual design of a 16 T </a:t>
            </a:r>
            <a:r>
              <a:rPr lang="en-US" sz="900" u="sng" dirty="0" err="1">
                <a:effectLst/>
                <a:latin typeface="Times New Roman" panose="02020603050405020304" pitchFamily="18" charset="0"/>
                <a:ea typeface="Times New Roman" panose="02020603050405020304" pitchFamily="18" charset="0"/>
                <a:cs typeface="Times New Roman" panose="02020603050405020304" pitchFamily="18" charset="0"/>
              </a:rPr>
              <a:t>cosθ</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rPr>
              <a:t> bending dipole for the future circular collider" </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IEEE Transactions on Applied Superconductivity</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 Volume: 28, </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10">
                  <a:extLst>
                    <a:ext uri="{A12FA001-AC4F-418D-AE19-62706E023703}">
                      <ahyp:hlinkClr xmlns:ahyp="http://schemas.microsoft.com/office/drawing/2018/hyperlinkcolor" val="tx"/>
                    </a:ext>
                  </a:extLst>
                </a:hlinkClick>
              </a:rPr>
              <a:t>Issue: 3</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April 2018)</a:t>
            </a:r>
            <a:endParaRPr lang="en-GB" sz="9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buSzPts val="1100"/>
            </a:pP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rPr>
              <a:t>[3] C. Lorin M. Durante H. Felice M. </a:t>
            </a:r>
            <a:r>
              <a:rPr lang="en-US" sz="900" u="sng" dirty="0" err="1">
                <a:effectLst/>
                <a:latin typeface="Times New Roman" panose="02020603050405020304" pitchFamily="18" charset="0"/>
                <a:ea typeface="Times New Roman" panose="02020603050405020304" pitchFamily="18" charset="0"/>
                <a:cs typeface="Times New Roman" panose="02020603050405020304" pitchFamily="18" charset="0"/>
              </a:rPr>
              <a:t>Segreti</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rPr>
              <a:t> " Design of a Nb 3 Sn 16 T block dipole for the future circular collider " </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IEEE Transactions on Applied Superconductivity</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 Volume: 28, </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10">
                  <a:extLst>
                    <a:ext uri="{A12FA001-AC4F-418D-AE19-62706E023703}">
                      <ahyp:hlinkClr xmlns:ahyp="http://schemas.microsoft.com/office/drawing/2018/hyperlinkcolor" val="tx"/>
                    </a:ext>
                  </a:extLst>
                </a:hlinkClick>
              </a:rPr>
              <a:t>Issue: 3</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April 2018 )</a:t>
            </a:r>
            <a:endParaRPr lang="en-GB" sz="9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5000"/>
              </a:lnSpc>
              <a:spcAft>
                <a:spcPts val="1000"/>
              </a:spcAft>
              <a:buSzPts val="1100"/>
            </a:pP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rPr>
              <a:t>[4] 10. F. Toral J. </a:t>
            </a:r>
            <a:r>
              <a:rPr lang="en-US" sz="900" u="sng" dirty="0" err="1">
                <a:effectLst/>
                <a:latin typeface="Times New Roman" panose="02020603050405020304" pitchFamily="18" charset="0"/>
                <a:ea typeface="Times New Roman" panose="02020603050405020304" pitchFamily="18" charset="0"/>
                <a:cs typeface="Times New Roman" panose="02020603050405020304" pitchFamily="18" charset="0"/>
              </a:rPr>
              <a:t>Munilla</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rPr>
              <a:t> "Magnetic and mechanical design of a 16 T common coil dipole for FCC" </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IEEE Transactions on Applied Superconductivity</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(Volume: 28, </a:t>
            </a:r>
            <a:r>
              <a:rPr lang="en-US" sz="9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10">
                  <a:extLst>
                    <a:ext uri="{A12FA001-AC4F-418D-AE19-62706E023703}">
                      <ahyp:hlinkClr xmlns:ahyp="http://schemas.microsoft.com/office/drawing/2018/hyperlinkcolor" val="tx"/>
                    </a:ext>
                  </a:extLst>
                </a:hlinkClick>
              </a:rPr>
              <a:t>Issue: 3</a:t>
            </a:r>
            <a:r>
              <a:rPr lang="en-US" sz="900" dirty="0">
                <a:effectLst/>
                <a:latin typeface="Times New Roman" panose="02020603050405020304" pitchFamily="18" charset="0"/>
                <a:ea typeface="Times New Roman" panose="02020603050405020304" pitchFamily="18" charset="0"/>
                <a:cs typeface="Times New Roman" panose="02020603050405020304" pitchFamily="18" charset="0"/>
              </a:rPr>
              <a:t>, April 2018 )</a:t>
            </a:r>
            <a:endParaRPr lang="en-GB" sz="9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0258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Field quality at injection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9234" y="1130160"/>
                <a:ext cx="8226854" cy="2342616"/>
              </a:xfrm>
            </p:spPr>
            <p:txBody>
              <a:bodyPr>
                <a:noAutofit/>
              </a:bodyPr>
              <a:lstStyle/>
              <a:p>
                <a:r>
                  <a:rPr lang="en-GB" sz="1400" dirty="0"/>
                  <a:t>Field quality at injection energy is dominated by the persistent current effects, which mainly depend on:</a:t>
                </a:r>
              </a:p>
              <a:p>
                <a:pPr lvl="1"/>
                <a:r>
                  <a:rPr lang="en-GB" sz="1400" dirty="0"/>
                  <a:t>Strand magnetization, which depends on</a:t>
                </a:r>
              </a:p>
              <a:p>
                <a:pPr lvl="2"/>
                <a:r>
                  <a:rPr lang="en-GB" sz="1400" dirty="0"/>
                  <a:t>Sub-element diameter (</a:t>
                </a:r>
                <a14:m>
                  <m:oMath xmlns:m="http://schemas.openxmlformats.org/officeDocument/2006/math">
                    <m:sSub>
                      <m:sSubPr>
                        <m:ctrlPr>
                          <a:rPr lang="en-GB" sz="1400" i="1">
                            <a:latin typeface="Cambria Math" panose="02040503050406030204" pitchFamily="18" charset="0"/>
                            <a:ea typeface="Cambria Math"/>
                          </a:rPr>
                        </m:ctrlPr>
                      </m:sSubPr>
                      <m:e>
                        <m:r>
                          <a:rPr lang="en-GB" sz="1400" i="1">
                            <a:latin typeface="Cambria Math"/>
                            <a:ea typeface="Cambria Math"/>
                          </a:rPr>
                          <m:t>𝑑</m:t>
                        </m:r>
                      </m:e>
                      <m:sub>
                        <m:r>
                          <a:rPr lang="en-GB" sz="1400" i="1">
                            <a:latin typeface="Cambria Math"/>
                            <a:ea typeface="Cambria Math"/>
                          </a:rPr>
                          <m:t>𝑠𝑢𝑏</m:t>
                        </m:r>
                      </m:sub>
                    </m:sSub>
                  </m:oMath>
                </a14:m>
                <a:r>
                  <a:rPr lang="en-GB" sz="1400" dirty="0"/>
                  <a:t>)</a:t>
                </a:r>
              </a:p>
              <a:p>
                <a:pPr lvl="2"/>
                <a:r>
                  <a:rPr lang="en-GB" sz="1400" dirty="0"/>
                  <a:t>Critical current density (non-Cu) (</a:t>
                </a:r>
                <a14:m>
                  <m:oMath xmlns:m="http://schemas.openxmlformats.org/officeDocument/2006/math">
                    <m:sSub>
                      <m:sSubPr>
                        <m:ctrlPr>
                          <a:rPr lang="en-GB" sz="1400" i="1">
                            <a:latin typeface="Cambria Math" panose="02040503050406030204" pitchFamily="18" charset="0"/>
                            <a:ea typeface="Cambria Math"/>
                          </a:rPr>
                        </m:ctrlPr>
                      </m:sSubPr>
                      <m:e>
                        <m:r>
                          <a:rPr lang="en-GB" sz="1400" i="1">
                            <a:latin typeface="Cambria Math"/>
                            <a:ea typeface="Cambria Math"/>
                          </a:rPr>
                          <m:t>𝐽</m:t>
                        </m:r>
                      </m:e>
                      <m:sub>
                        <m:r>
                          <a:rPr lang="en-GB" sz="1400" i="1">
                            <a:latin typeface="Cambria Math"/>
                            <a:ea typeface="Cambria Math"/>
                          </a:rPr>
                          <m:t>𝑐</m:t>
                        </m:r>
                      </m:sub>
                    </m:sSub>
                  </m:oMath>
                </a14:m>
                <a:r>
                  <a:rPr lang="en-GB" sz="1400" dirty="0"/>
                  <a:t>)</a:t>
                </a:r>
              </a:p>
              <a:p>
                <a:r>
                  <a:rPr lang="en-GB" sz="1400" dirty="0"/>
                  <a:t>FCC targets: </a:t>
                </a:r>
                <a:r>
                  <a:rPr lang="en-US" sz="1400" dirty="0" err="1"/>
                  <a:t>D</a:t>
                </a:r>
                <a:r>
                  <a:rPr lang="en-US" sz="1400" baseline="-25000" dirty="0" err="1"/>
                  <a:t>eff</a:t>
                </a:r>
                <a:r>
                  <a:rPr lang="en-US" sz="1400" dirty="0"/>
                  <a:t> = 20 </a:t>
                </a:r>
                <a:r>
                  <a:rPr lang="el-GR" sz="1400" dirty="0">
                    <a:latin typeface="Arial" panose="020B0604020202020204" pitchFamily="34" charset="0"/>
                    <a:cs typeface="Arial" panose="020B0604020202020204" pitchFamily="34" charset="0"/>
                  </a:rPr>
                  <a:t>μ</a:t>
                </a:r>
                <a:r>
                  <a:rPr lang="en-US" sz="1400" dirty="0">
                    <a:latin typeface="Arial" panose="020B0604020202020204" pitchFamily="34" charset="0"/>
                    <a:cs typeface="Arial" panose="020B0604020202020204" pitchFamily="34" charset="0"/>
                  </a:rPr>
                  <a:t>m; </a:t>
                </a:r>
                <a:r>
                  <a:rPr lang="en-GB" sz="1400" dirty="0" err="1"/>
                  <a:t>J</a:t>
                </a:r>
                <a:r>
                  <a:rPr lang="en-GB" sz="1400" baseline="-25000" dirty="0" err="1"/>
                  <a:t>c</a:t>
                </a:r>
                <a:r>
                  <a:rPr lang="en-GB" sz="1400" baseline="-25000" dirty="0"/>
                  <a:t> </a:t>
                </a:r>
                <a:r>
                  <a:rPr lang="en-GB" sz="1400" dirty="0"/>
                  <a:t>&gt; 1500 A/mm</a:t>
                </a:r>
                <a:r>
                  <a:rPr lang="en-GB" sz="1400" baseline="30000" dirty="0"/>
                  <a:t>2</a:t>
                </a:r>
                <a:r>
                  <a:rPr lang="en-GB" sz="1400" dirty="0"/>
                  <a:t> at 16 T , 4.2 K</a:t>
                </a:r>
              </a:p>
              <a:p>
                <a:pPr lvl="1"/>
                <a:r>
                  <a:rPr lang="en-US" sz="1400" dirty="0"/>
                  <a:t>High </a:t>
                </a:r>
                <a:r>
                  <a:rPr lang="en-US" sz="1400" dirty="0" err="1"/>
                  <a:t>J</a:t>
                </a:r>
                <a:r>
                  <a:rPr lang="en-US" sz="1400" baseline="-25000" dirty="0" err="1"/>
                  <a:t>c</a:t>
                </a:r>
                <a:r>
                  <a:rPr lang="en-US" sz="1400" dirty="0"/>
                  <a:t> and low magnetization (i.e., small filaments) are typically competing targets.</a:t>
                </a:r>
                <a:endParaRPr lang="en-GB" sz="1400" dirty="0"/>
              </a:p>
              <a:p>
                <a:r>
                  <a:rPr lang="en-US" sz="1400" dirty="0">
                    <a:latin typeface="Arial" panose="020B0604020202020204" pitchFamily="34" charset="0"/>
                    <a:cs typeface="Arial" panose="020B0604020202020204" pitchFamily="34" charset="0"/>
                  </a:rPr>
                  <a:t>In Summer 2023, </a:t>
                </a:r>
                <a:r>
                  <a:rPr lang="en-GB" sz="1400" dirty="0">
                    <a:latin typeface="Arial" panose="020B0604020202020204" pitchFamily="34" charset="0"/>
                    <a:cs typeface="Arial" panose="020B0604020202020204" pitchFamily="34" charset="0"/>
                  </a:rPr>
                  <a:t>Frank Zimmermann shared some data coming from the US (</a:t>
                </a:r>
                <a:r>
                  <a:rPr lang="en-US" sz="1400" dirty="0" err="1"/>
                  <a:t>Xingchen</a:t>
                </a:r>
                <a:r>
                  <a:rPr lang="en-US" sz="1400" dirty="0"/>
                  <a:t> Xu et al)</a:t>
                </a:r>
                <a:r>
                  <a:rPr lang="en-GB" sz="1400" dirty="0">
                    <a:latin typeface="Arial" panose="020B0604020202020204" pitchFamily="34" charset="0"/>
                    <a:cs typeface="Arial" panose="020B0604020202020204" pitchFamily="34" charset="0"/>
                  </a:rPr>
                  <a:t>, on recent developments for </a:t>
                </a:r>
                <a:r>
                  <a:rPr lang="en-US" sz="1400" dirty="0">
                    <a:latin typeface="Arial" panose="020B0604020202020204" pitchFamily="34" charset="0"/>
                    <a:cs typeface="Arial" panose="020B0604020202020204" pitchFamily="34" charset="0"/>
                  </a:rPr>
                  <a:t>‘APC’ conductor</a:t>
                </a:r>
              </a:p>
              <a:p>
                <a:pPr lvl="1"/>
                <a:endParaRPr lang="en-GB" sz="1400" dirty="0"/>
              </a:p>
              <a:p>
                <a:pPr lvl="3"/>
                <a:endParaRPr lang="en-GB" sz="1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9234" y="1130160"/>
                <a:ext cx="8226854" cy="2342616"/>
              </a:xfrm>
              <a:blipFill>
                <a:blip r:embed="rId2"/>
                <a:stretch>
                  <a:fillRect t="-260"/>
                </a:stretch>
              </a:blipFill>
            </p:spPr>
            <p:txBody>
              <a:bodyPr/>
              <a:lstStyle/>
              <a:p>
                <a:r>
                  <a:rPr lang="en-GB">
                    <a:noFill/>
                  </a:rPr>
                  <a:t> </a:t>
                </a:r>
              </a:p>
            </p:txBody>
          </p:sp>
        </mc:Fallback>
      </mc:AlternateContent>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5514975" y="1864469"/>
                <a:ext cx="3629025" cy="6173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800" b="0" i="1" smtClean="0">
                          <a:latin typeface="Cambria Math"/>
                        </a:rPr>
                        <m:t>𝑀</m:t>
                      </m:r>
                      <m:r>
                        <a:rPr lang="en-GB" sz="1800" b="0" i="1" smtClean="0">
                          <a:latin typeface="Cambria Math"/>
                        </a:rPr>
                        <m:t>(</m:t>
                      </m:r>
                      <m:r>
                        <a:rPr lang="en-GB" sz="1800" b="0" i="1" smtClean="0">
                          <a:latin typeface="Cambria Math"/>
                        </a:rPr>
                        <m:t>𝐵</m:t>
                      </m:r>
                      <m:r>
                        <a:rPr lang="en-GB" sz="1800" b="0" i="1" smtClean="0">
                          <a:latin typeface="Cambria Math"/>
                        </a:rPr>
                        <m:t>)∝</m:t>
                      </m:r>
                      <m:sSub>
                        <m:sSubPr>
                          <m:ctrlPr>
                            <a:rPr lang="en-GB" sz="1800" b="0" i="1" smtClean="0">
                              <a:latin typeface="Cambria Math" panose="02040503050406030204" pitchFamily="18" charset="0"/>
                              <a:ea typeface="Cambria Math"/>
                            </a:rPr>
                          </m:ctrlPr>
                        </m:sSubPr>
                        <m:e>
                          <m:r>
                            <a:rPr lang="en-GB" sz="1800" b="0" i="1" smtClean="0">
                              <a:latin typeface="Cambria Math"/>
                              <a:ea typeface="Cambria Math"/>
                            </a:rPr>
                            <m:t>𝑑</m:t>
                          </m:r>
                        </m:e>
                        <m:sub>
                          <m:r>
                            <a:rPr lang="en-GB" sz="1800" b="0" i="1" smtClean="0">
                              <a:latin typeface="Cambria Math"/>
                              <a:ea typeface="Cambria Math"/>
                            </a:rPr>
                            <m:t>𝑠𝑢𝑏</m:t>
                          </m:r>
                        </m:sub>
                      </m:sSub>
                      <m:sSub>
                        <m:sSubPr>
                          <m:ctrlPr>
                            <a:rPr lang="en-GB" sz="1800" b="0" i="1" smtClean="0">
                              <a:latin typeface="Cambria Math" panose="02040503050406030204" pitchFamily="18" charset="0"/>
                              <a:ea typeface="Cambria Math"/>
                            </a:rPr>
                          </m:ctrlPr>
                        </m:sSubPr>
                        <m:e>
                          <m:r>
                            <a:rPr lang="en-GB" sz="1800" b="0" i="1" smtClean="0">
                              <a:latin typeface="Cambria Math"/>
                              <a:ea typeface="Cambria Math"/>
                            </a:rPr>
                            <m:t>∙</m:t>
                          </m:r>
                          <m:r>
                            <a:rPr lang="en-GB" sz="1800" b="0" i="1" smtClean="0">
                              <a:latin typeface="Cambria Math"/>
                              <a:ea typeface="Cambria Math"/>
                            </a:rPr>
                            <m:t>𝐽</m:t>
                          </m:r>
                        </m:e>
                        <m:sub>
                          <m:r>
                            <a:rPr lang="en-GB" sz="1800" b="0" i="1" smtClean="0">
                              <a:latin typeface="Cambria Math"/>
                              <a:ea typeface="Cambria Math"/>
                            </a:rPr>
                            <m:t>𝑐</m:t>
                          </m:r>
                        </m:sub>
                      </m:sSub>
                      <m:r>
                        <a:rPr lang="en-GB" sz="1800" b="0" i="1" smtClean="0">
                          <a:latin typeface="Cambria Math"/>
                          <a:ea typeface="Cambria Math"/>
                        </a:rPr>
                        <m:t>(</m:t>
                      </m:r>
                      <m:r>
                        <a:rPr lang="en-GB" sz="1800" b="0" i="1" smtClean="0">
                          <a:latin typeface="Cambria Math"/>
                          <a:ea typeface="Cambria Math"/>
                        </a:rPr>
                        <m:t>𝐵</m:t>
                      </m:r>
                      <m:r>
                        <a:rPr lang="en-GB" sz="1800" b="0" i="1" smtClean="0">
                          <a:latin typeface="Cambria Math"/>
                          <a:ea typeface="Cambria Math"/>
                        </a:rPr>
                        <m:t>)∙</m:t>
                      </m:r>
                      <m:f>
                        <m:fPr>
                          <m:ctrlPr>
                            <a:rPr lang="en-GB" sz="1800" b="0" i="1" smtClean="0">
                              <a:latin typeface="Cambria Math" panose="02040503050406030204" pitchFamily="18" charset="0"/>
                              <a:ea typeface="Cambria Math"/>
                            </a:rPr>
                          </m:ctrlPr>
                        </m:fPr>
                        <m:num>
                          <m:r>
                            <a:rPr lang="en-GB" sz="1800" b="0" i="1" smtClean="0">
                              <a:latin typeface="Cambria Math"/>
                              <a:ea typeface="Cambria Math"/>
                            </a:rPr>
                            <m:t>1</m:t>
                          </m:r>
                        </m:num>
                        <m:den>
                          <m:r>
                            <a:rPr lang="en-GB" sz="1800" b="0" i="1" smtClean="0">
                              <a:latin typeface="Cambria Math"/>
                              <a:ea typeface="Cambria Math"/>
                            </a:rPr>
                            <m:t>𝜆</m:t>
                          </m:r>
                          <m:r>
                            <a:rPr lang="en-GB" sz="1800" b="0" i="1" smtClean="0">
                              <a:latin typeface="Cambria Math"/>
                              <a:ea typeface="Cambria Math"/>
                            </a:rPr>
                            <m:t>+1</m:t>
                          </m:r>
                        </m:den>
                      </m:f>
                    </m:oMath>
                  </m:oMathPara>
                </a14:m>
                <a:endParaRPr lang="en-GB" sz="1800" dirty="0"/>
              </a:p>
            </p:txBody>
          </p:sp>
        </mc:Choice>
        <mc:Fallback xmlns="">
          <p:sp>
            <p:nvSpPr>
              <p:cNvPr id="5" name="TextBox 4"/>
              <p:cNvSpPr txBox="1">
                <a:spLocks noRot="1" noChangeAspect="1" noMove="1" noResize="1" noEditPoints="1" noAdjustHandles="1" noChangeArrowheads="1" noChangeShapeType="1" noTextEdit="1"/>
              </p:cNvSpPr>
              <p:nvPr/>
            </p:nvSpPr>
            <p:spPr>
              <a:xfrm>
                <a:off x="5514975" y="1864469"/>
                <a:ext cx="3629025" cy="617348"/>
              </a:xfrm>
              <a:prstGeom prst="rect">
                <a:avLst/>
              </a:prstGeom>
              <a:blipFill>
                <a:blip r:embed="rId3"/>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0EFBA9DD-2842-789B-1883-0DBA30D9B15A}"/>
              </a:ext>
            </a:extLst>
          </p:cNvPr>
          <p:cNvSpPr txBox="1"/>
          <p:nvPr/>
        </p:nvSpPr>
        <p:spPr>
          <a:xfrm>
            <a:off x="750786" y="6184969"/>
            <a:ext cx="6858000" cy="707886"/>
          </a:xfrm>
          <a:prstGeom prst="rect">
            <a:avLst/>
          </a:prstGeom>
          <a:noFill/>
        </p:spPr>
        <p:txBody>
          <a:bodyPr wrap="square">
            <a:spAutoFit/>
          </a:bodyPr>
          <a:lstStyle/>
          <a:p>
            <a:r>
              <a:rPr lang="en-GB" sz="800" dirty="0">
                <a:solidFill>
                  <a:schemeClr val="bg1"/>
                </a:solidFill>
              </a:rPr>
              <a:t>[5] S. C. Hopkins, et al., "Design Optimization, Cabling and Stability of Large-Diameter High </a:t>
            </a:r>
            <a:r>
              <a:rPr lang="en-GB" sz="800" dirty="0" err="1">
                <a:solidFill>
                  <a:schemeClr val="bg1"/>
                </a:solidFill>
              </a:rPr>
              <a:t>Jc</a:t>
            </a:r>
            <a:r>
              <a:rPr lang="en-GB" sz="800" dirty="0">
                <a:solidFill>
                  <a:schemeClr val="bg1"/>
                </a:solidFill>
              </a:rPr>
              <a:t> Nb3Sn Wires," in IEEE Transactions on Applied Superconductivity, vol. 33, no. 5, pp. 1-9, Aug. 2023, Art no. 6000609, </a:t>
            </a:r>
            <a:r>
              <a:rPr lang="en-GB" sz="800" dirty="0" err="1">
                <a:solidFill>
                  <a:schemeClr val="bg1"/>
                </a:solidFill>
              </a:rPr>
              <a:t>doi</a:t>
            </a:r>
            <a:r>
              <a:rPr lang="en-GB" sz="800" dirty="0">
                <a:solidFill>
                  <a:schemeClr val="bg1"/>
                </a:solidFill>
              </a:rPr>
              <a:t>: 10.1109/TASC.2023.3254497.</a:t>
            </a:r>
          </a:p>
          <a:p>
            <a:r>
              <a:rPr lang="en-GB" sz="800" dirty="0">
                <a:solidFill>
                  <a:schemeClr val="bg1"/>
                </a:solidFill>
              </a:rPr>
              <a:t>[6] </a:t>
            </a:r>
            <a:r>
              <a:rPr lang="en-GB" sz="800" dirty="0" err="1">
                <a:solidFill>
                  <a:schemeClr val="bg1"/>
                </a:solidFill>
              </a:rPr>
              <a:t>Xingchen</a:t>
            </a:r>
            <a:r>
              <a:rPr lang="en-GB" sz="800" dirty="0">
                <a:solidFill>
                  <a:schemeClr val="bg1"/>
                </a:solidFill>
              </a:rPr>
              <a:t> Xu, et al., "High critical current density in internally-oxidized Nb3Sn superconductors and its origin ," Scripta </a:t>
            </a:r>
            <a:r>
              <a:rPr lang="en-GB" sz="800" dirty="0" err="1">
                <a:solidFill>
                  <a:schemeClr val="bg1"/>
                </a:solidFill>
              </a:rPr>
              <a:t>Materialia,Volume</a:t>
            </a:r>
            <a:r>
              <a:rPr lang="en-GB" sz="800" dirty="0">
                <a:solidFill>
                  <a:schemeClr val="bg1"/>
                </a:solidFill>
              </a:rPr>
              <a:t> 186,2020,Pages 317-320,</a:t>
            </a:r>
          </a:p>
          <a:p>
            <a:r>
              <a:rPr lang="en-GB" sz="800" dirty="0">
                <a:solidFill>
                  <a:schemeClr val="bg1"/>
                </a:solidFill>
              </a:rPr>
              <a:t>ISSN 1359-6462, https://doi.org/10.1016/j.scriptamat.2020.05.043.</a:t>
            </a:r>
          </a:p>
        </p:txBody>
      </p:sp>
      <p:pic>
        <p:nvPicPr>
          <p:cNvPr id="1026" name="Picture 1">
            <a:extLst>
              <a:ext uri="{FF2B5EF4-FFF2-40B4-BE49-F238E27FC236}">
                <a16:creationId xmlns:a16="http://schemas.microsoft.com/office/drawing/2014/main" id="{C23D3D7F-B555-7345-BF08-10626DB208C3}"/>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49505" t="-1899" b="47641"/>
          <a:stretch/>
        </p:blipFill>
        <p:spPr bwMode="auto">
          <a:xfrm>
            <a:off x="429603" y="3429000"/>
            <a:ext cx="3839297" cy="2395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a:extLst>
              <a:ext uri="{FF2B5EF4-FFF2-40B4-BE49-F238E27FC236}">
                <a16:creationId xmlns:a16="http://schemas.microsoft.com/office/drawing/2014/main" id="{BFE8A757-C75A-4041-829D-D19F0A663D38}"/>
              </a:ext>
            </a:extLst>
          </p:cNvPr>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50321" t="54361"/>
          <a:stretch/>
        </p:blipFill>
        <p:spPr bwMode="auto">
          <a:xfrm>
            <a:off x="4193551" y="3530586"/>
            <a:ext cx="4490503" cy="2395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0601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D3B89-331A-97CB-EA42-629F80100718}"/>
              </a:ext>
            </a:extLst>
          </p:cNvPr>
          <p:cNvSpPr>
            <a:spLocks noGrp="1"/>
          </p:cNvSpPr>
          <p:nvPr>
            <p:ph type="title"/>
          </p:nvPr>
        </p:nvSpPr>
        <p:spPr/>
        <p:txBody>
          <a:bodyPr>
            <a:noAutofit/>
          </a:bodyPr>
          <a:lstStyle/>
          <a:p>
            <a:r>
              <a:rPr lang="en-US" sz="4400" dirty="0"/>
              <a:t>Conductor assumptions in 2017</a:t>
            </a:r>
            <a:endParaRPr lang="en-GB" sz="4400" dirty="0"/>
          </a:p>
        </p:txBody>
      </p:sp>
      <p:sp>
        <p:nvSpPr>
          <p:cNvPr id="4" name="Slide Number Placeholder 3">
            <a:extLst>
              <a:ext uri="{FF2B5EF4-FFF2-40B4-BE49-F238E27FC236}">
                <a16:creationId xmlns:a16="http://schemas.microsoft.com/office/drawing/2014/main" id="{974287AE-A1E2-90C6-77E1-6310238E734B}"/>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11" name="Rectangle 2">
            <a:extLst>
              <a:ext uri="{FF2B5EF4-FFF2-40B4-BE49-F238E27FC236}">
                <a16:creationId xmlns:a16="http://schemas.microsoft.com/office/drawing/2014/main" id="{1C88723E-84DB-52E0-29EC-D526244026FE}"/>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2" name="Object 11">
            <a:extLst>
              <a:ext uri="{FF2B5EF4-FFF2-40B4-BE49-F238E27FC236}">
                <a16:creationId xmlns:a16="http://schemas.microsoft.com/office/drawing/2014/main" id="{0A381FFA-EB70-E4B6-834F-BC15A7508114}"/>
              </a:ext>
            </a:extLst>
          </p:cNvPr>
          <p:cNvGraphicFramePr>
            <a:graphicFrameLocks noChangeAspect="1"/>
          </p:cNvGraphicFramePr>
          <p:nvPr/>
        </p:nvGraphicFramePr>
        <p:xfrm>
          <a:off x="457200" y="3672206"/>
          <a:ext cx="1304925" cy="447675"/>
        </p:xfrm>
        <a:graphic>
          <a:graphicData uri="http://schemas.openxmlformats.org/presentationml/2006/ole">
            <mc:AlternateContent xmlns:mc="http://schemas.openxmlformats.org/markup-compatibility/2006">
              <mc:Choice xmlns:v="urn:schemas-microsoft-com:vml" Requires="v">
                <p:oleObj r:id="rId2" imgW="1307532" imgH="444307" progId="Equation.DSMT4">
                  <p:embed/>
                </p:oleObj>
              </mc:Choice>
              <mc:Fallback>
                <p:oleObj r:id="rId2" imgW="1307532" imgH="444307" progId="Equation.DSMT4">
                  <p:embed/>
                  <p:pic>
                    <p:nvPicPr>
                      <p:cNvPr id="12" name="Object 11">
                        <a:extLst>
                          <a:ext uri="{FF2B5EF4-FFF2-40B4-BE49-F238E27FC236}">
                            <a16:creationId xmlns:a16="http://schemas.microsoft.com/office/drawing/2014/main" id="{0A381FFA-EB70-E4B6-834F-BC15A75081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672206"/>
                        <a:ext cx="1304925" cy="447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a:extLst>
              <a:ext uri="{FF2B5EF4-FFF2-40B4-BE49-F238E27FC236}">
                <a16:creationId xmlns:a16="http://schemas.microsoft.com/office/drawing/2014/main" id="{CB249E95-26DF-2331-0C29-D682421615C5}"/>
              </a:ext>
            </a:extLst>
          </p:cNvPr>
          <p:cNvGraphicFramePr>
            <a:graphicFrameLocks noChangeAspect="1"/>
          </p:cNvGraphicFramePr>
          <p:nvPr/>
        </p:nvGraphicFramePr>
        <p:xfrm>
          <a:off x="1996347" y="3753298"/>
          <a:ext cx="1352550" cy="247650"/>
        </p:xfrm>
        <a:graphic>
          <a:graphicData uri="http://schemas.openxmlformats.org/presentationml/2006/ole">
            <mc:AlternateContent xmlns:mc="http://schemas.openxmlformats.org/markup-compatibility/2006">
              <mc:Choice xmlns:v="urn:schemas-microsoft-com:vml" Requires="v">
                <p:oleObj r:id="rId4" imgW="1346200" imgH="241300" progId="Equation.DSMT4">
                  <p:embed/>
                </p:oleObj>
              </mc:Choice>
              <mc:Fallback>
                <p:oleObj r:id="rId4" imgW="1346200" imgH="241300" progId="Equation.DSMT4">
                  <p:embed/>
                  <p:pic>
                    <p:nvPicPr>
                      <p:cNvPr id="14" name="Object 13">
                        <a:extLst>
                          <a:ext uri="{FF2B5EF4-FFF2-40B4-BE49-F238E27FC236}">
                            <a16:creationId xmlns:a16="http://schemas.microsoft.com/office/drawing/2014/main" id="{CB249E95-26DF-2331-0C29-D682421615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6347" y="3753298"/>
                        <a:ext cx="135255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B3F3516B-BA44-BB8E-28D5-65DE2A636FA6}"/>
              </a:ext>
            </a:extLst>
          </p:cNvPr>
          <p:cNvGraphicFramePr>
            <a:graphicFrameLocks noChangeAspect="1"/>
          </p:cNvGraphicFramePr>
          <p:nvPr/>
        </p:nvGraphicFramePr>
        <p:xfrm>
          <a:off x="3583119" y="3753298"/>
          <a:ext cx="1657350" cy="247650"/>
        </p:xfrm>
        <a:graphic>
          <a:graphicData uri="http://schemas.openxmlformats.org/presentationml/2006/ole">
            <mc:AlternateContent xmlns:mc="http://schemas.openxmlformats.org/markup-compatibility/2006">
              <mc:Choice xmlns:v="urn:schemas-microsoft-com:vml" Requires="v">
                <p:oleObj r:id="rId6" imgW="1663700" imgH="241300" progId="Equation.DSMT4">
                  <p:embed/>
                </p:oleObj>
              </mc:Choice>
              <mc:Fallback>
                <p:oleObj r:id="rId6" imgW="1663700" imgH="241300" progId="Equation.DSMT4">
                  <p:embed/>
                  <p:pic>
                    <p:nvPicPr>
                      <p:cNvPr id="16" name="Object 15">
                        <a:extLst>
                          <a:ext uri="{FF2B5EF4-FFF2-40B4-BE49-F238E27FC236}">
                            <a16:creationId xmlns:a16="http://schemas.microsoft.com/office/drawing/2014/main" id="{B3F3516B-BA44-BB8E-28D5-65DE2A636FA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3119" y="3753298"/>
                        <a:ext cx="165735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a:extLst>
              <a:ext uri="{FF2B5EF4-FFF2-40B4-BE49-F238E27FC236}">
                <a16:creationId xmlns:a16="http://schemas.microsoft.com/office/drawing/2014/main" id="{0B63B2BF-DCFD-2AA9-56E2-F4222BDD0CA7}"/>
              </a:ext>
            </a:extLst>
          </p:cNvPr>
          <p:cNvSpPr txBox="1"/>
          <p:nvPr/>
        </p:nvSpPr>
        <p:spPr>
          <a:xfrm>
            <a:off x="209550" y="1233496"/>
            <a:ext cx="5360354" cy="2246769"/>
          </a:xfrm>
          <a:prstGeom prst="rect">
            <a:avLst/>
          </a:prstGeom>
          <a:noFill/>
        </p:spPr>
        <p:txBody>
          <a:bodyPr wrap="square">
            <a:spAutoFit/>
          </a:bodyPr>
          <a:lstStyle/>
          <a:p>
            <a:pPr marL="171450" indent="-171450">
              <a:buFont typeface="Arial" panose="020B0604020202020204" pitchFamily="34" charset="0"/>
              <a:buChar char="•"/>
            </a:pPr>
            <a:r>
              <a:rPr lang="en-GB" sz="1600" dirty="0"/>
              <a:t>Cases considered for strand magnetization:</a:t>
            </a:r>
          </a:p>
          <a:p>
            <a:pPr marL="628650" lvl="1" indent="-171450">
              <a:buFont typeface="Arial" panose="020B0604020202020204" pitchFamily="34" charset="0"/>
              <a:buChar char="•"/>
            </a:pPr>
            <a:r>
              <a:rPr lang="en-GB" sz="1600" dirty="0" err="1"/>
              <a:t>D</a:t>
            </a:r>
            <a:r>
              <a:rPr lang="en-GB" sz="1600" baseline="-25000" dirty="0" err="1"/>
              <a:t>eff</a:t>
            </a:r>
            <a:r>
              <a:rPr lang="en-GB" sz="1600" dirty="0"/>
              <a:t> = 50 </a:t>
            </a:r>
            <a:r>
              <a:rPr lang="el-GR" sz="1600" dirty="0"/>
              <a:t>μ</a:t>
            </a:r>
            <a:r>
              <a:rPr lang="en-US" sz="1600" dirty="0"/>
              <a:t>m, </a:t>
            </a:r>
            <a:r>
              <a:rPr lang="en-GB" sz="1600" dirty="0"/>
              <a:t> grain boundary pinning (state of the art technology)</a:t>
            </a:r>
          </a:p>
          <a:p>
            <a:pPr marL="628650" lvl="1" indent="-171450">
              <a:buFont typeface="Arial" panose="020B0604020202020204" pitchFamily="34" charset="0"/>
              <a:buChar char="•"/>
            </a:pPr>
            <a:r>
              <a:rPr lang="en-GB" sz="1600" dirty="0" err="1"/>
              <a:t>D</a:t>
            </a:r>
            <a:r>
              <a:rPr lang="en-GB" sz="1600" baseline="-25000" dirty="0" err="1"/>
              <a:t>eff</a:t>
            </a:r>
            <a:r>
              <a:rPr lang="en-GB" sz="1600" dirty="0"/>
              <a:t> = 20 </a:t>
            </a:r>
            <a:r>
              <a:rPr lang="el-GR" sz="1600" dirty="0"/>
              <a:t>μ</a:t>
            </a:r>
            <a:r>
              <a:rPr lang="en-US" sz="1600" dirty="0"/>
              <a:t>m, </a:t>
            </a:r>
            <a:r>
              <a:rPr lang="en-GB" sz="1600" dirty="0"/>
              <a:t> grain boundary pinning </a:t>
            </a:r>
          </a:p>
          <a:p>
            <a:pPr marL="628650" lvl="1" indent="-171450">
              <a:buFont typeface="Arial" panose="020B0604020202020204" pitchFamily="34" charset="0"/>
              <a:buChar char="•"/>
            </a:pPr>
            <a:r>
              <a:rPr lang="en-GB" sz="1600" dirty="0" err="1"/>
              <a:t>D</a:t>
            </a:r>
            <a:r>
              <a:rPr lang="en-GB" sz="1600" baseline="-25000" dirty="0" err="1"/>
              <a:t>eff</a:t>
            </a:r>
            <a:r>
              <a:rPr lang="en-GB" sz="1600" dirty="0"/>
              <a:t> = 20 </a:t>
            </a:r>
            <a:r>
              <a:rPr lang="el-GR" sz="1600" dirty="0"/>
              <a:t>μ</a:t>
            </a:r>
            <a:r>
              <a:rPr lang="en-US" sz="1600" dirty="0"/>
              <a:t>m, </a:t>
            </a:r>
            <a:r>
              <a:rPr lang="en-GB" sz="1600" dirty="0"/>
              <a:t> artificial pinning to reduce magnetization at low field </a:t>
            </a:r>
          </a:p>
          <a:p>
            <a:pPr marL="1085850" lvl="2" indent="-171450">
              <a:buFont typeface="Arial" panose="020B0604020202020204" pitchFamily="34" charset="0"/>
              <a:buChar char="•"/>
            </a:pPr>
            <a:r>
              <a:rPr lang="en-GB" sz="1400" dirty="0"/>
              <a:t>Remark: today this is an ‘academic case’, and we are reducing the current margin at low field</a:t>
            </a:r>
          </a:p>
          <a:p>
            <a:pPr marL="628650" lvl="1" indent="-171450">
              <a:buFont typeface="Arial" panose="020B0604020202020204" pitchFamily="34" charset="0"/>
              <a:buChar char="•"/>
            </a:pPr>
            <a:r>
              <a:rPr lang="en-GB" sz="1600" dirty="0" err="1"/>
              <a:t>D</a:t>
            </a:r>
            <a:r>
              <a:rPr lang="en-GB" sz="1600" baseline="-25000" dirty="0" err="1"/>
              <a:t>eff</a:t>
            </a:r>
            <a:r>
              <a:rPr lang="en-GB" sz="1600" dirty="0"/>
              <a:t> = 20 </a:t>
            </a:r>
            <a:r>
              <a:rPr lang="el-GR" sz="1600" dirty="0"/>
              <a:t>μ</a:t>
            </a:r>
            <a:r>
              <a:rPr lang="en-US" sz="1600" dirty="0"/>
              <a:t>m, </a:t>
            </a:r>
            <a:r>
              <a:rPr lang="en-GB" sz="1600" dirty="0"/>
              <a:t> half of the artificial pinning efficiency</a:t>
            </a:r>
          </a:p>
        </p:txBody>
      </p:sp>
      <p:graphicFrame>
        <p:nvGraphicFramePr>
          <p:cNvPr id="3" name="Table 2">
            <a:extLst>
              <a:ext uri="{FF2B5EF4-FFF2-40B4-BE49-F238E27FC236}">
                <a16:creationId xmlns:a16="http://schemas.microsoft.com/office/drawing/2014/main" id="{D4E3873A-FDAE-9DB9-16ED-EBB5F7D5CBD1}"/>
              </a:ext>
            </a:extLst>
          </p:cNvPr>
          <p:cNvGraphicFramePr>
            <a:graphicFrameLocks noGrp="1"/>
          </p:cNvGraphicFramePr>
          <p:nvPr>
            <p:extLst>
              <p:ext uri="{D42A27DB-BD31-4B8C-83A1-F6EECF244321}">
                <p14:modId xmlns:p14="http://schemas.microsoft.com/office/powerpoint/2010/main" val="4005067392"/>
              </p:ext>
            </p:extLst>
          </p:nvPr>
        </p:nvGraphicFramePr>
        <p:xfrm>
          <a:off x="0" y="4133776"/>
          <a:ext cx="5670551" cy="1974597"/>
        </p:xfrm>
        <a:graphic>
          <a:graphicData uri="http://schemas.openxmlformats.org/drawingml/2006/table">
            <a:tbl>
              <a:tblPr firstRow="1" firstCol="1" bandRow="1">
                <a:tableStyleId>{073A0DAA-6AF3-43AB-8588-CEC1D06C72B9}</a:tableStyleId>
              </a:tblPr>
              <a:tblGrid>
                <a:gridCol w="2340610">
                  <a:extLst>
                    <a:ext uri="{9D8B030D-6E8A-4147-A177-3AD203B41FA5}">
                      <a16:colId xmlns:a16="http://schemas.microsoft.com/office/drawing/2014/main" val="2731371089"/>
                    </a:ext>
                  </a:extLst>
                </a:gridCol>
                <a:gridCol w="881698">
                  <a:extLst>
                    <a:ext uri="{9D8B030D-6E8A-4147-A177-3AD203B41FA5}">
                      <a16:colId xmlns:a16="http://schemas.microsoft.com/office/drawing/2014/main" val="4147938041"/>
                    </a:ext>
                  </a:extLst>
                </a:gridCol>
                <a:gridCol w="881698">
                  <a:extLst>
                    <a:ext uri="{9D8B030D-6E8A-4147-A177-3AD203B41FA5}">
                      <a16:colId xmlns:a16="http://schemas.microsoft.com/office/drawing/2014/main" val="2241252374"/>
                    </a:ext>
                  </a:extLst>
                </a:gridCol>
                <a:gridCol w="881698">
                  <a:extLst>
                    <a:ext uri="{9D8B030D-6E8A-4147-A177-3AD203B41FA5}">
                      <a16:colId xmlns:a16="http://schemas.microsoft.com/office/drawing/2014/main" val="3630118874"/>
                    </a:ext>
                  </a:extLst>
                </a:gridCol>
                <a:gridCol w="684847">
                  <a:extLst>
                    <a:ext uri="{9D8B030D-6E8A-4147-A177-3AD203B41FA5}">
                      <a16:colId xmlns:a16="http://schemas.microsoft.com/office/drawing/2014/main" val="3471527317"/>
                    </a:ext>
                  </a:extLst>
                </a:gridCol>
              </a:tblGrid>
              <a:tr h="0">
                <a:tc>
                  <a:txBody>
                    <a:bodyPr/>
                    <a:lstStyle/>
                    <a:p>
                      <a:pPr algn="just">
                        <a:lnSpc>
                          <a:spcPct val="115000"/>
                        </a:lnSpc>
                        <a:spcAft>
                          <a:spcPts val="0"/>
                        </a:spcAft>
                      </a:pPr>
                      <a:r>
                        <a:rPr lang="en-GB" sz="1000" dirty="0">
                          <a:effectLst/>
                        </a:rPr>
                        <a:t>Pinning method</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Grain</a:t>
                      </a:r>
                    </a:p>
                    <a:p>
                      <a:pPr algn="ctr">
                        <a:lnSpc>
                          <a:spcPct val="115000"/>
                        </a:lnSpc>
                        <a:spcAft>
                          <a:spcPts val="0"/>
                        </a:spcAft>
                      </a:pPr>
                      <a:r>
                        <a:rPr lang="en-GB" sz="1000" dirty="0">
                          <a:effectLst/>
                        </a:rPr>
                        <a:t>Boundary</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Grain</a:t>
                      </a:r>
                    </a:p>
                    <a:p>
                      <a:pPr algn="ctr">
                        <a:lnSpc>
                          <a:spcPct val="115000"/>
                        </a:lnSpc>
                        <a:spcAft>
                          <a:spcPts val="0"/>
                        </a:spcAft>
                      </a:pPr>
                      <a:r>
                        <a:rPr lang="en-GB" sz="1000">
                          <a:effectLst/>
                        </a:rPr>
                        <a:t>Boundary</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Point</a:t>
                      </a:r>
                    </a:p>
                    <a:p>
                      <a:pPr algn="ctr">
                        <a:lnSpc>
                          <a:spcPct val="115000"/>
                        </a:lnSpc>
                        <a:spcAft>
                          <a:spcPts val="0"/>
                        </a:spcAft>
                      </a:pPr>
                      <a:r>
                        <a:rPr lang="en-GB" sz="1000" dirty="0">
                          <a:effectLst/>
                        </a:rPr>
                        <a:t>Pinning</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Half</a:t>
                      </a:r>
                    </a:p>
                    <a:p>
                      <a:pPr algn="ctr">
                        <a:lnSpc>
                          <a:spcPct val="115000"/>
                        </a:lnSpc>
                        <a:spcAft>
                          <a:spcPts val="0"/>
                        </a:spcAft>
                      </a:pPr>
                      <a:r>
                        <a:rPr lang="en-GB" sz="1000" dirty="0">
                          <a:effectLst/>
                        </a:rPr>
                        <a:t>Pinning</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97531890"/>
                  </a:ext>
                </a:extLst>
              </a:tr>
              <a:tr h="0">
                <a:tc>
                  <a:txBody>
                    <a:bodyPr/>
                    <a:lstStyle/>
                    <a:p>
                      <a:pPr algn="just">
                        <a:lnSpc>
                          <a:spcPct val="115000"/>
                        </a:lnSpc>
                        <a:spcAft>
                          <a:spcPts val="0"/>
                        </a:spcAft>
                      </a:pPr>
                      <a:r>
                        <a:rPr lang="en-GB" sz="1000">
                          <a:effectLst/>
                        </a:rPr>
                        <a:t>Effective filament diameter, D</a:t>
                      </a:r>
                      <a:r>
                        <a:rPr lang="en-GB" sz="1000" baseline="-25000">
                          <a:effectLst/>
                        </a:rPr>
                        <a:t>eff </a:t>
                      </a:r>
                      <a:r>
                        <a:rPr lang="en-GB" sz="1000">
                          <a:effectLst/>
                        </a:rPr>
                        <a:t>[µm]</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50</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20</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20</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rtl="0" eaLnBrk="1" latinLnBrk="0" hangingPunct="1">
                        <a:lnSpc>
                          <a:spcPct val="115000"/>
                        </a:lnSpc>
                        <a:spcAft>
                          <a:spcPts val="0"/>
                        </a:spcAft>
                      </a:pPr>
                      <a:r>
                        <a:rPr kumimoji="0" lang="en-GB" sz="1000" kern="1200" dirty="0">
                          <a:solidFill>
                            <a:schemeClr val="dk1"/>
                          </a:solidFill>
                          <a:effectLst/>
                          <a:latin typeface="+mn-lt"/>
                          <a:ea typeface="+mn-ea"/>
                          <a:cs typeface="+mn-cs"/>
                        </a:rPr>
                        <a:t>20</a:t>
                      </a:r>
                    </a:p>
                  </a:txBody>
                  <a:tcPr marL="68580" marR="68580" marT="0" marB="0"/>
                </a:tc>
                <a:extLst>
                  <a:ext uri="{0D108BD9-81ED-4DB2-BD59-A6C34878D82A}">
                    <a16:rowId xmlns:a16="http://schemas.microsoft.com/office/drawing/2014/main" val="2503246729"/>
                  </a:ext>
                </a:extLst>
              </a:tr>
              <a:tr h="0">
                <a:tc>
                  <a:txBody>
                    <a:bodyPr/>
                    <a:lstStyle/>
                    <a:p>
                      <a:pPr algn="just">
                        <a:lnSpc>
                          <a:spcPct val="115000"/>
                        </a:lnSpc>
                        <a:spcAft>
                          <a:spcPts val="0"/>
                        </a:spcAft>
                      </a:pPr>
                      <a:r>
                        <a:rPr lang="en-GB" sz="1000" dirty="0">
                          <a:effectLst/>
                        </a:rPr>
                        <a:t>p [--]</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0.5</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0.5</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1</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rtl="0" eaLnBrk="1" latinLnBrk="0" hangingPunct="1">
                        <a:lnSpc>
                          <a:spcPct val="115000"/>
                        </a:lnSpc>
                        <a:spcAft>
                          <a:spcPts val="0"/>
                        </a:spcAft>
                      </a:pPr>
                      <a:r>
                        <a:rPr kumimoji="0" lang="en-GB" sz="1000" kern="1200" dirty="0">
                          <a:solidFill>
                            <a:schemeClr val="dk1"/>
                          </a:solidFill>
                          <a:effectLst/>
                          <a:latin typeface="+mn-lt"/>
                          <a:ea typeface="+mn-ea"/>
                          <a:cs typeface="+mn-cs"/>
                        </a:rPr>
                        <a:t>0.75</a:t>
                      </a:r>
                    </a:p>
                  </a:txBody>
                  <a:tcPr marL="68580" marR="68580" marT="0" marB="0"/>
                </a:tc>
                <a:extLst>
                  <a:ext uri="{0D108BD9-81ED-4DB2-BD59-A6C34878D82A}">
                    <a16:rowId xmlns:a16="http://schemas.microsoft.com/office/drawing/2014/main" val="4201108991"/>
                  </a:ext>
                </a:extLst>
              </a:tr>
              <a:tr h="0">
                <a:tc>
                  <a:txBody>
                    <a:bodyPr/>
                    <a:lstStyle/>
                    <a:p>
                      <a:pPr algn="just">
                        <a:lnSpc>
                          <a:spcPct val="115000"/>
                        </a:lnSpc>
                        <a:spcAft>
                          <a:spcPts val="0"/>
                        </a:spcAft>
                      </a:pPr>
                      <a:r>
                        <a:rPr lang="en-GB" sz="1000">
                          <a:effectLst/>
                        </a:rPr>
                        <a:t>q [--]</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2</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2</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2</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rtl="0" eaLnBrk="1" latinLnBrk="0" hangingPunct="1">
                        <a:lnSpc>
                          <a:spcPct val="115000"/>
                        </a:lnSpc>
                        <a:spcAft>
                          <a:spcPts val="0"/>
                        </a:spcAft>
                      </a:pPr>
                      <a:r>
                        <a:rPr kumimoji="0" lang="en-GB" sz="1000" kern="1200" dirty="0">
                          <a:solidFill>
                            <a:schemeClr val="dk1"/>
                          </a:solidFill>
                          <a:effectLst/>
                          <a:latin typeface="+mn-lt"/>
                          <a:ea typeface="+mn-ea"/>
                          <a:cs typeface="+mn-cs"/>
                        </a:rPr>
                        <a:t>2</a:t>
                      </a:r>
                    </a:p>
                  </a:txBody>
                  <a:tcPr marL="68580" marR="68580" marT="0" marB="0"/>
                </a:tc>
                <a:extLst>
                  <a:ext uri="{0D108BD9-81ED-4DB2-BD59-A6C34878D82A}">
                    <a16:rowId xmlns:a16="http://schemas.microsoft.com/office/drawing/2014/main" val="4022526745"/>
                  </a:ext>
                </a:extLst>
              </a:tr>
              <a:tr h="0">
                <a:tc>
                  <a:txBody>
                    <a:bodyPr/>
                    <a:lstStyle/>
                    <a:p>
                      <a:pPr algn="just">
                        <a:lnSpc>
                          <a:spcPct val="115000"/>
                        </a:lnSpc>
                        <a:spcAft>
                          <a:spcPts val="0"/>
                        </a:spcAft>
                      </a:pPr>
                      <a:r>
                        <a:rPr lang="en-GB" sz="1000">
                          <a:effectLst/>
                        </a:rPr>
                        <a:t>T</a:t>
                      </a:r>
                      <a:r>
                        <a:rPr lang="en-GB" sz="1000" baseline="-25000">
                          <a:effectLst/>
                        </a:rPr>
                        <a:t>c0 </a:t>
                      </a:r>
                      <a:r>
                        <a:rPr lang="en-GB" sz="1000">
                          <a:effectLst/>
                        </a:rPr>
                        <a:t>[K]</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16</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16</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16</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rtl="0" eaLnBrk="1" latinLnBrk="0" hangingPunct="1">
                        <a:lnSpc>
                          <a:spcPct val="115000"/>
                        </a:lnSpc>
                        <a:spcAft>
                          <a:spcPts val="0"/>
                        </a:spcAft>
                      </a:pPr>
                      <a:r>
                        <a:rPr kumimoji="0" lang="en-GB" sz="1000" kern="1200" dirty="0">
                          <a:solidFill>
                            <a:schemeClr val="dk1"/>
                          </a:solidFill>
                          <a:effectLst/>
                          <a:latin typeface="+mn-lt"/>
                          <a:ea typeface="+mn-ea"/>
                          <a:cs typeface="+mn-cs"/>
                        </a:rPr>
                        <a:t>16</a:t>
                      </a:r>
                    </a:p>
                  </a:txBody>
                  <a:tcPr marL="68580" marR="68580" marT="0" marB="0"/>
                </a:tc>
                <a:extLst>
                  <a:ext uri="{0D108BD9-81ED-4DB2-BD59-A6C34878D82A}">
                    <a16:rowId xmlns:a16="http://schemas.microsoft.com/office/drawing/2014/main" val="1846190254"/>
                  </a:ext>
                </a:extLst>
              </a:tr>
              <a:tr h="0">
                <a:tc>
                  <a:txBody>
                    <a:bodyPr/>
                    <a:lstStyle/>
                    <a:p>
                      <a:pPr algn="just">
                        <a:lnSpc>
                          <a:spcPct val="115000"/>
                        </a:lnSpc>
                        <a:spcAft>
                          <a:spcPts val="0"/>
                        </a:spcAft>
                      </a:pPr>
                      <a:r>
                        <a:rPr lang="en-GB" sz="1000">
                          <a:effectLst/>
                        </a:rPr>
                        <a:t>B</a:t>
                      </a:r>
                      <a:r>
                        <a:rPr lang="en-GB" sz="1000" baseline="-25000">
                          <a:effectLst/>
                        </a:rPr>
                        <a:t>c20</a:t>
                      </a:r>
                      <a:r>
                        <a:rPr lang="en-GB" sz="1000">
                          <a:effectLst/>
                        </a:rPr>
                        <a:t>[T]</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29.38</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29.38</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29.38</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rtl="0" eaLnBrk="1" latinLnBrk="0" hangingPunct="1">
                        <a:lnSpc>
                          <a:spcPct val="115000"/>
                        </a:lnSpc>
                        <a:spcAft>
                          <a:spcPts val="0"/>
                        </a:spcAft>
                      </a:pPr>
                      <a:r>
                        <a:rPr kumimoji="0" lang="en-GB" sz="1000" kern="1200" dirty="0">
                          <a:solidFill>
                            <a:schemeClr val="dk1"/>
                          </a:solidFill>
                          <a:effectLst/>
                          <a:latin typeface="+mn-lt"/>
                          <a:ea typeface="+mn-ea"/>
                          <a:cs typeface="+mn-cs"/>
                        </a:rPr>
                        <a:t>29.38</a:t>
                      </a:r>
                    </a:p>
                  </a:txBody>
                  <a:tcPr marL="68580" marR="68580" marT="0" marB="0"/>
                </a:tc>
                <a:extLst>
                  <a:ext uri="{0D108BD9-81ED-4DB2-BD59-A6C34878D82A}">
                    <a16:rowId xmlns:a16="http://schemas.microsoft.com/office/drawing/2014/main" val="1390185030"/>
                  </a:ext>
                </a:extLst>
              </a:tr>
              <a:tr h="0">
                <a:tc>
                  <a:txBody>
                    <a:bodyPr/>
                    <a:lstStyle/>
                    <a:p>
                      <a:pPr algn="just">
                        <a:lnSpc>
                          <a:spcPct val="115000"/>
                        </a:lnSpc>
                        <a:spcAft>
                          <a:spcPts val="0"/>
                        </a:spcAft>
                      </a:pPr>
                      <a:r>
                        <a:rPr lang="en-GB" sz="1000">
                          <a:effectLst/>
                        </a:rPr>
                        <a:t>α</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0.96</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0.96</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0.96</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rtl="0" eaLnBrk="1" latinLnBrk="0" hangingPunct="1">
                        <a:lnSpc>
                          <a:spcPct val="115000"/>
                        </a:lnSpc>
                        <a:spcAft>
                          <a:spcPts val="0"/>
                        </a:spcAft>
                      </a:pPr>
                      <a:r>
                        <a:rPr kumimoji="0" lang="en-GB" sz="1000" kern="1200" dirty="0">
                          <a:solidFill>
                            <a:schemeClr val="dk1"/>
                          </a:solidFill>
                          <a:effectLst/>
                          <a:latin typeface="+mn-lt"/>
                          <a:ea typeface="+mn-ea"/>
                          <a:cs typeface="+mn-cs"/>
                        </a:rPr>
                        <a:t>0.96</a:t>
                      </a:r>
                    </a:p>
                  </a:txBody>
                  <a:tcPr marL="68580" marR="68580" marT="0" marB="0"/>
                </a:tc>
                <a:extLst>
                  <a:ext uri="{0D108BD9-81ED-4DB2-BD59-A6C34878D82A}">
                    <a16:rowId xmlns:a16="http://schemas.microsoft.com/office/drawing/2014/main" val="3246704125"/>
                  </a:ext>
                </a:extLst>
              </a:tr>
              <a:tr h="0">
                <a:tc>
                  <a:txBody>
                    <a:bodyPr/>
                    <a:lstStyle/>
                    <a:p>
                      <a:pPr algn="just">
                        <a:lnSpc>
                          <a:spcPct val="115000"/>
                        </a:lnSpc>
                        <a:spcAft>
                          <a:spcPts val="0"/>
                        </a:spcAft>
                      </a:pPr>
                      <a:r>
                        <a:rPr lang="en-GB" sz="1000">
                          <a:effectLst/>
                        </a:rPr>
                        <a:t>C</a:t>
                      </a:r>
                      <a:r>
                        <a:rPr lang="en-GB" sz="1000" baseline="-25000">
                          <a:effectLst/>
                        </a:rPr>
                        <a:t>0</a:t>
                      </a:r>
                      <a:r>
                        <a:rPr lang="en-GB" sz="1000">
                          <a:effectLst/>
                        </a:rPr>
                        <a:t>[A/mm</a:t>
                      </a:r>
                      <a:r>
                        <a:rPr lang="en-GB" sz="1000" baseline="30000">
                          <a:effectLst/>
                        </a:rPr>
                        <a:t>2</a:t>
                      </a:r>
                      <a:r>
                        <a:rPr lang="en-GB" sz="1000">
                          <a:effectLst/>
                        </a:rPr>
                        <a:t>T]</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1.03*267845</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1.03*267845</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1.03*338485</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rtl="0" eaLnBrk="1" latinLnBrk="0" hangingPunct="1">
                        <a:lnSpc>
                          <a:spcPct val="115000"/>
                        </a:lnSpc>
                        <a:spcAft>
                          <a:spcPts val="0"/>
                        </a:spcAft>
                      </a:pPr>
                      <a:r>
                        <a:rPr kumimoji="0" lang="en-GB" sz="1000" kern="1200" dirty="0">
                          <a:solidFill>
                            <a:schemeClr val="dk1"/>
                          </a:solidFill>
                          <a:effectLst/>
                          <a:latin typeface="+mn-lt"/>
                          <a:ea typeface="+mn-ea"/>
                          <a:cs typeface="+mn-cs"/>
                        </a:rPr>
                        <a:t>1.03*312260</a:t>
                      </a:r>
                    </a:p>
                  </a:txBody>
                  <a:tcPr marL="68580" marR="68580" marT="0" marB="0"/>
                </a:tc>
                <a:extLst>
                  <a:ext uri="{0D108BD9-81ED-4DB2-BD59-A6C34878D82A}">
                    <a16:rowId xmlns:a16="http://schemas.microsoft.com/office/drawing/2014/main" val="837779473"/>
                  </a:ext>
                </a:extLst>
              </a:tr>
              <a:tr h="0">
                <a:tc>
                  <a:txBody>
                    <a:bodyPr/>
                    <a:lstStyle/>
                    <a:p>
                      <a:pPr algn="just">
                        <a:lnSpc>
                          <a:spcPct val="115000"/>
                        </a:lnSpc>
                        <a:spcAft>
                          <a:spcPts val="0"/>
                        </a:spcAft>
                      </a:pPr>
                      <a:r>
                        <a:rPr lang="en-GB" sz="1000">
                          <a:effectLst/>
                        </a:rPr>
                        <a:t>Cabling degradation [%]</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3</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a:effectLst/>
                        </a:rPr>
                        <a:t>3</a:t>
                      </a:r>
                      <a:endParaRPr lang="en-GB"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000" dirty="0">
                          <a:effectLst/>
                        </a:rPr>
                        <a:t>3</a:t>
                      </a:r>
                      <a:endParaRPr lang="en-GB"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algn="ctr" rtl="0" eaLnBrk="1" latinLnBrk="0" hangingPunct="1">
                        <a:lnSpc>
                          <a:spcPct val="115000"/>
                        </a:lnSpc>
                        <a:spcAft>
                          <a:spcPts val="0"/>
                        </a:spcAft>
                      </a:pPr>
                      <a:r>
                        <a:rPr kumimoji="0" lang="en-GB" sz="1000" kern="1200" dirty="0">
                          <a:solidFill>
                            <a:schemeClr val="dk1"/>
                          </a:solidFill>
                          <a:effectLst/>
                          <a:latin typeface="+mn-lt"/>
                          <a:ea typeface="+mn-ea"/>
                          <a:cs typeface="+mn-cs"/>
                        </a:rPr>
                        <a:t>3</a:t>
                      </a:r>
                    </a:p>
                  </a:txBody>
                  <a:tcPr marL="68580" marR="68580" marT="0" marB="0"/>
                </a:tc>
                <a:extLst>
                  <a:ext uri="{0D108BD9-81ED-4DB2-BD59-A6C34878D82A}">
                    <a16:rowId xmlns:a16="http://schemas.microsoft.com/office/drawing/2014/main" val="4177298070"/>
                  </a:ext>
                </a:extLst>
              </a:tr>
            </a:tbl>
          </a:graphicData>
        </a:graphic>
      </p:graphicFrame>
      <p:pic>
        <p:nvPicPr>
          <p:cNvPr id="13" name="Picture 12">
            <a:extLst>
              <a:ext uri="{FF2B5EF4-FFF2-40B4-BE49-F238E27FC236}">
                <a16:creationId xmlns:a16="http://schemas.microsoft.com/office/drawing/2014/main" id="{4D52F9C2-A52D-DA2E-7849-7FD68797F569}"/>
              </a:ext>
            </a:extLst>
          </p:cNvPr>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5715000" y="1235692"/>
            <a:ext cx="3429000" cy="2632121"/>
          </a:xfrm>
          <a:prstGeom prst="rect">
            <a:avLst/>
          </a:prstGeom>
          <a:noFill/>
          <a:ln>
            <a:noFill/>
          </a:ln>
        </p:spPr>
      </p:pic>
      <p:pic>
        <p:nvPicPr>
          <p:cNvPr id="15" name="Picture 14">
            <a:extLst>
              <a:ext uri="{FF2B5EF4-FFF2-40B4-BE49-F238E27FC236}">
                <a16:creationId xmlns:a16="http://schemas.microsoft.com/office/drawing/2014/main" id="{E563D0B8-E215-C854-290A-BB04043BEA81}"/>
              </a:ext>
            </a:extLst>
          </p:cNvPr>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5856803" y="3753298"/>
            <a:ext cx="3172730" cy="2376194"/>
          </a:xfrm>
          <a:prstGeom prst="rect">
            <a:avLst/>
          </a:prstGeom>
          <a:noFill/>
          <a:ln>
            <a:noFill/>
          </a:ln>
        </p:spPr>
      </p:pic>
      <p:sp>
        <p:nvSpPr>
          <p:cNvPr id="5" name="Content Placeholder 2">
            <a:extLst>
              <a:ext uri="{FF2B5EF4-FFF2-40B4-BE49-F238E27FC236}">
                <a16:creationId xmlns:a16="http://schemas.microsoft.com/office/drawing/2014/main" id="{BD6A2D98-52E2-DBD7-E4AF-0F9097E3C32E}"/>
              </a:ext>
            </a:extLst>
          </p:cNvPr>
          <p:cNvSpPr>
            <a:spLocks noGrp="1"/>
          </p:cNvSpPr>
          <p:nvPr>
            <p:ph idx="1"/>
          </p:nvPr>
        </p:nvSpPr>
        <p:spPr>
          <a:xfrm>
            <a:off x="887681" y="6231974"/>
            <a:ext cx="6235811" cy="595680"/>
          </a:xfrm>
        </p:spPr>
        <p:txBody>
          <a:bodyPr>
            <a:noAutofit/>
          </a:bodyPr>
          <a:lstStyle/>
          <a:p>
            <a:pPr marL="36576" indent="0">
              <a:buNone/>
            </a:pPr>
            <a:r>
              <a:rPr lang="en-US" sz="1400" dirty="0">
                <a:solidFill>
                  <a:schemeClr val="bg1"/>
                </a:solidFill>
              </a:rPr>
              <a:t>Remark: at the time, small magnetization was considered critical not only for the field quality at injection but also for the cryogenic load </a:t>
            </a:r>
            <a:endParaRPr lang="en-GB" sz="1400" dirty="0">
              <a:solidFill>
                <a:schemeClr val="bg1"/>
              </a:solidFill>
            </a:endParaRPr>
          </a:p>
          <a:p>
            <a:pPr lvl="3"/>
            <a:endParaRPr lang="en-GB" sz="1400" dirty="0">
              <a:solidFill>
                <a:schemeClr val="bg1"/>
              </a:solidFill>
            </a:endParaRPr>
          </a:p>
        </p:txBody>
      </p:sp>
    </p:spTree>
    <p:extLst>
      <p:ext uri="{BB962C8B-B14F-4D97-AF65-F5344CB8AC3E}">
        <p14:creationId xmlns:p14="http://schemas.microsoft.com/office/powerpoint/2010/main" val="3041292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D3F06-7404-1AE3-8FDC-92782E8396E2}"/>
              </a:ext>
            </a:extLst>
          </p:cNvPr>
          <p:cNvSpPr>
            <a:spLocks noGrp="1"/>
          </p:cNvSpPr>
          <p:nvPr>
            <p:ph type="title"/>
          </p:nvPr>
        </p:nvSpPr>
        <p:spPr/>
        <p:txBody>
          <a:bodyPr>
            <a:noAutofit/>
          </a:bodyPr>
          <a:lstStyle/>
          <a:p>
            <a:r>
              <a:rPr lang="en-US" sz="4400" dirty="0"/>
              <a:t>Data shared in summer 2023</a:t>
            </a:r>
            <a:endParaRPr lang="en-GB" sz="4400" dirty="0"/>
          </a:p>
        </p:txBody>
      </p:sp>
      <p:sp>
        <p:nvSpPr>
          <p:cNvPr id="3" name="Content Placeholder 2">
            <a:extLst>
              <a:ext uri="{FF2B5EF4-FFF2-40B4-BE49-F238E27FC236}">
                <a16:creationId xmlns:a16="http://schemas.microsoft.com/office/drawing/2014/main" id="{051057AA-73B7-FE07-01AE-32C639542088}"/>
              </a:ext>
            </a:extLst>
          </p:cNvPr>
          <p:cNvSpPr>
            <a:spLocks noGrp="1"/>
          </p:cNvSpPr>
          <p:nvPr>
            <p:ph idx="1"/>
          </p:nvPr>
        </p:nvSpPr>
        <p:spPr>
          <a:xfrm>
            <a:off x="410497" y="1452306"/>
            <a:ext cx="8454103" cy="3775587"/>
          </a:xfrm>
        </p:spPr>
        <p:txBody>
          <a:bodyPr>
            <a:normAutofit/>
          </a:bodyPr>
          <a:lstStyle/>
          <a:p>
            <a:endParaRPr lang="en-US" sz="2000" dirty="0"/>
          </a:p>
          <a:p>
            <a:r>
              <a:rPr lang="en-US" sz="2000" dirty="0" err="1"/>
              <a:t>Xingchen</a:t>
            </a:r>
            <a:r>
              <a:rPr lang="en-US" sz="2000" dirty="0"/>
              <a:t> Xu, from FNAL, kindly shared data from different wires under development. In particular, we got:</a:t>
            </a:r>
          </a:p>
          <a:p>
            <a:pPr lvl="1"/>
            <a:r>
              <a:rPr lang="en-US" sz="1600" dirty="0"/>
              <a:t>Critical current density for 70 µm effective filament diameter, using two different heat treatments:</a:t>
            </a:r>
          </a:p>
          <a:p>
            <a:pPr lvl="2"/>
            <a:r>
              <a:rPr lang="en-US" sz="1600" dirty="0"/>
              <a:t>High Critical Current: 63 hours at 700 ̊ C  </a:t>
            </a:r>
          </a:p>
          <a:p>
            <a:pPr lvl="2"/>
            <a:r>
              <a:rPr lang="en-US" sz="1600" dirty="0"/>
              <a:t>Low Critical Current: 540 hours at 625 ̊ C  </a:t>
            </a:r>
          </a:p>
          <a:p>
            <a:pPr lvl="1"/>
            <a:r>
              <a:rPr lang="en-US" sz="1600" dirty="0"/>
              <a:t>Critical current density for HL-LHC wire 0.85 mm, 55 µm effective filament diameter (not nominal reaction cycle)</a:t>
            </a:r>
          </a:p>
          <a:p>
            <a:pPr lvl="1"/>
            <a:r>
              <a:rPr lang="en-US" sz="1600" dirty="0"/>
              <a:t>Magnetization measurements for 35 µm effective filament diameter, reacted 63 hours at 700 ̊ C  </a:t>
            </a:r>
          </a:p>
          <a:p>
            <a:pPr lvl="1"/>
            <a:endParaRPr lang="en-US" sz="1600" dirty="0"/>
          </a:p>
          <a:p>
            <a:pPr lvl="2"/>
            <a:endParaRPr lang="en-GB" sz="2000" dirty="0"/>
          </a:p>
        </p:txBody>
      </p:sp>
      <p:sp>
        <p:nvSpPr>
          <p:cNvPr id="4" name="Slide Number Placeholder 3">
            <a:extLst>
              <a:ext uri="{FF2B5EF4-FFF2-40B4-BE49-F238E27FC236}">
                <a16:creationId xmlns:a16="http://schemas.microsoft.com/office/drawing/2014/main" id="{993233F6-26E4-41BB-AA2B-352D608F18BA}"/>
              </a:ext>
            </a:extLst>
          </p:cNvPr>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1014778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2EA55-BDBC-D73A-BAF6-E550F2886C31}"/>
              </a:ext>
            </a:extLst>
          </p:cNvPr>
          <p:cNvSpPr>
            <a:spLocks noGrp="1"/>
          </p:cNvSpPr>
          <p:nvPr>
            <p:ph type="title"/>
          </p:nvPr>
        </p:nvSpPr>
        <p:spPr/>
        <p:txBody>
          <a:bodyPr>
            <a:noAutofit/>
          </a:bodyPr>
          <a:lstStyle/>
          <a:p>
            <a:r>
              <a:rPr lang="en-US" sz="3200" dirty="0"/>
              <a:t>Magnetization – now vs assumptions in 2017</a:t>
            </a:r>
            <a:endParaRPr lang="en-GB" sz="3200" dirty="0"/>
          </a:p>
        </p:txBody>
      </p:sp>
      <p:sp>
        <p:nvSpPr>
          <p:cNvPr id="4" name="Slide Number Placeholder 3">
            <a:extLst>
              <a:ext uri="{FF2B5EF4-FFF2-40B4-BE49-F238E27FC236}">
                <a16:creationId xmlns:a16="http://schemas.microsoft.com/office/drawing/2014/main" id="{442038FB-F986-1C3D-68D1-71A3C7EC832C}"/>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10" name="Picture 9">
            <a:extLst>
              <a:ext uri="{FF2B5EF4-FFF2-40B4-BE49-F238E27FC236}">
                <a16:creationId xmlns:a16="http://schemas.microsoft.com/office/drawing/2014/main" id="{F18C152C-4125-FE6C-24CB-D5DCCBF1630E}"/>
              </a:ext>
            </a:extLst>
          </p:cNvPr>
          <p:cNvPicPr>
            <a:picLocks noChangeAspect="1"/>
          </p:cNvPicPr>
          <p:nvPr/>
        </p:nvPicPr>
        <p:blipFill>
          <a:blip r:embed="rId2"/>
          <a:stretch>
            <a:fillRect/>
          </a:stretch>
        </p:blipFill>
        <p:spPr>
          <a:xfrm>
            <a:off x="-95864" y="2344477"/>
            <a:ext cx="4096328" cy="3620315"/>
          </a:xfrm>
          <a:prstGeom prst="rect">
            <a:avLst/>
          </a:prstGeom>
        </p:spPr>
      </p:pic>
      <p:sp>
        <p:nvSpPr>
          <p:cNvPr id="11" name="TextBox 10">
            <a:extLst>
              <a:ext uri="{FF2B5EF4-FFF2-40B4-BE49-F238E27FC236}">
                <a16:creationId xmlns:a16="http://schemas.microsoft.com/office/drawing/2014/main" id="{73CCF31E-7A0A-8F25-D35C-15B7D58CAF25}"/>
              </a:ext>
            </a:extLst>
          </p:cNvPr>
          <p:cNvSpPr txBox="1"/>
          <p:nvPr/>
        </p:nvSpPr>
        <p:spPr>
          <a:xfrm>
            <a:off x="209549" y="1239411"/>
            <a:ext cx="8601942" cy="954107"/>
          </a:xfrm>
          <a:prstGeom prst="rect">
            <a:avLst/>
          </a:prstGeom>
          <a:noFill/>
        </p:spPr>
        <p:txBody>
          <a:bodyPr wrap="square">
            <a:spAutoFit/>
          </a:bodyPr>
          <a:lstStyle/>
          <a:p>
            <a:pPr marL="171450" indent="-171450">
              <a:buFont typeface="Arial" panose="020B0604020202020204" pitchFamily="34" charset="0"/>
              <a:buChar char="•"/>
            </a:pPr>
            <a:r>
              <a:rPr lang="en-US" sz="1400" dirty="0"/>
              <a:t>Only data for the 35 µm wire is given (Cu/non-Cu ratio 1.25)</a:t>
            </a:r>
          </a:p>
          <a:p>
            <a:pPr marL="628650" lvl="1" indent="-171450">
              <a:buFont typeface="Arial" panose="020B0604020202020204" pitchFamily="34" charset="0"/>
              <a:buChar char="•"/>
            </a:pPr>
            <a:r>
              <a:rPr lang="en-US" sz="1400" dirty="0"/>
              <a:t>Probably it has rather low </a:t>
            </a:r>
            <a:r>
              <a:rPr lang="en-US" sz="1400" dirty="0" err="1"/>
              <a:t>Jc</a:t>
            </a:r>
            <a:r>
              <a:rPr lang="en-US" sz="1400" dirty="0"/>
              <a:t> this wire (only magnetization data was given)</a:t>
            </a:r>
            <a:endParaRPr lang="en-GB" sz="1400" dirty="0"/>
          </a:p>
          <a:p>
            <a:pPr marL="171450" indent="-171450">
              <a:buFont typeface="Arial" panose="020B0604020202020204" pitchFamily="34" charset="0"/>
              <a:buChar char="•"/>
            </a:pPr>
            <a:r>
              <a:rPr lang="en-US" sz="1400" dirty="0"/>
              <a:t>Compared with the assumed magnetization in 2017 we are not far from the assumed magnetization for 20 µm/half APC </a:t>
            </a:r>
            <a:endParaRPr lang="en-GB" sz="1400" dirty="0"/>
          </a:p>
        </p:txBody>
      </p:sp>
      <p:pic>
        <p:nvPicPr>
          <p:cNvPr id="3" name="Picture 2">
            <a:extLst>
              <a:ext uri="{FF2B5EF4-FFF2-40B4-BE49-F238E27FC236}">
                <a16:creationId xmlns:a16="http://schemas.microsoft.com/office/drawing/2014/main" id="{33E9D971-2A49-4328-3A5E-08114510891B}"/>
              </a:ext>
            </a:extLst>
          </p:cNvPr>
          <p:cNvPicPr>
            <a:picLocks noChangeAspect="1"/>
          </p:cNvPicPr>
          <p:nvPr/>
        </p:nvPicPr>
        <p:blipFill>
          <a:blip r:embed="rId3"/>
          <a:stretch>
            <a:fillRect/>
          </a:stretch>
        </p:blipFill>
        <p:spPr>
          <a:xfrm>
            <a:off x="4152901" y="2344477"/>
            <a:ext cx="5021969" cy="3469343"/>
          </a:xfrm>
          <a:prstGeom prst="rect">
            <a:avLst/>
          </a:prstGeom>
        </p:spPr>
      </p:pic>
    </p:spTree>
    <p:extLst>
      <p:ext uri="{BB962C8B-B14F-4D97-AF65-F5344CB8AC3E}">
        <p14:creationId xmlns:p14="http://schemas.microsoft.com/office/powerpoint/2010/main" val="950859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95A2C-F774-A450-E674-AF39EEBF8439}"/>
              </a:ext>
            </a:extLst>
          </p:cNvPr>
          <p:cNvSpPr>
            <a:spLocks noGrp="1"/>
          </p:cNvSpPr>
          <p:nvPr>
            <p:ph type="title"/>
          </p:nvPr>
        </p:nvSpPr>
        <p:spPr/>
        <p:txBody>
          <a:bodyPr>
            <a:normAutofit fontScale="90000"/>
          </a:bodyPr>
          <a:lstStyle/>
          <a:p>
            <a:r>
              <a:rPr lang="en-US" sz="4800" dirty="0" err="1"/>
              <a:t>J</a:t>
            </a:r>
            <a:r>
              <a:rPr lang="en-US" sz="4800" baseline="-25000" dirty="0" err="1"/>
              <a:t>c</a:t>
            </a:r>
            <a:r>
              <a:rPr lang="en-US" sz="4800" dirty="0"/>
              <a:t> – now vs assumptions in 2017</a:t>
            </a:r>
            <a:endParaRPr lang="en-GB" dirty="0"/>
          </a:p>
        </p:txBody>
      </p:sp>
      <p:pic>
        <p:nvPicPr>
          <p:cNvPr id="5" name="Content Placeholder 4">
            <a:extLst>
              <a:ext uri="{FF2B5EF4-FFF2-40B4-BE49-F238E27FC236}">
                <a16:creationId xmlns:a16="http://schemas.microsoft.com/office/drawing/2014/main" id="{36384563-FFDF-37FD-94B4-26D05D2E0D64}"/>
              </a:ext>
            </a:extLst>
          </p:cNvPr>
          <p:cNvPicPr>
            <a:picLocks noGrp="1" noChangeAspect="1"/>
          </p:cNvPicPr>
          <p:nvPr>
            <p:ph idx="1"/>
          </p:nvPr>
        </p:nvPicPr>
        <p:blipFill>
          <a:blip r:embed="rId2"/>
          <a:stretch>
            <a:fillRect/>
          </a:stretch>
        </p:blipFill>
        <p:spPr>
          <a:xfrm>
            <a:off x="3731140" y="1173935"/>
            <a:ext cx="4952914" cy="4667250"/>
          </a:xfrm>
          <a:prstGeom prst="rect">
            <a:avLst/>
          </a:prstGeom>
        </p:spPr>
      </p:pic>
      <p:sp>
        <p:nvSpPr>
          <p:cNvPr id="4" name="Slide Number Placeholder 3">
            <a:extLst>
              <a:ext uri="{FF2B5EF4-FFF2-40B4-BE49-F238E27FC236}">
                <a16:creationId xmlns:a16="http://schemas.microsoft.com/office/drawing/2014/main" id="{BD11F83B-2DA0-8EB6-C2E3-5C0E50088A72}"/>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TextBox 5">
            <a:extLst>
              <a:ext uri="{FF2B5EF4-FFF2-40B4-BE49-F238E27FC236}">
                <a16:creationId xmlns:a16="http://schemas.microsoft.com/office/drawing/2014/main" id="{6027CFBE-06EC-75FE-11EB-AB11A3C58EF7}"/>
              </a:ext>
            </a:extLst>
          </p:cNvPr>
          <p:cNvSpPr txBox="1"/>
          <p:nvPr/>
        </p:nvSpPr>
        <p:spPr>
          <a:xfrm>
            <a:off x="209549" y="1233496"/>
            <a:ext cx="3238501" cy="4524315"/>
          </a:xfrm>
          <a:prstGeom prst="rect">
            <a:avLst/>
          </a:prstGeom>
          <a:noFill/>
        </p:spPr>
        <p:txBody>
          <a:bodyPr wrap="square">
            <a:spAutoFit/>
          </a:bodyPr>
          <a:lstStyle/>
          <a:p>
            <a:pPr marL="171450" indent="-171450">
              <a:buFont typeface="Arial" panose="020B0604020202020204" pitchFamily="34" charset="0"/>
              <a:buChar char="•"/>
            </a:pPr>
            <a:r>
              <a:rPr lang="en-US" sz="1600" dirty="0"/>
              <a:t>The 700 C 63 h is not so far from what we were assuming ‘half pinning’</a:t>
            </a:r>
          </a:p>
          <a:p>
            <a:pPr marL="171450" indent="-171450">
              <a:buFont typeface="Arial" panose="020B0604020202020204" pitchFamily="34" charset="0"/>
              <a:buChar char="•"/>
            </a:pPr>
            <a:r>
              <a:rPr lang="en-US" sz="1600" dirty="0"/>
              <a:t>The very long reaction wire has very low </a:t>
            </a:r>
            <a:r>
              <a:rPr lang="en-US" sz="1600" dirty="0" err="1"/>
              <a:t>Jc</a:t>
            </a:r>
            <a:r>
              <a:rPr lang="en-US" sz="1600" dirty="0"/>
              <a:t>, but also at high field is low</a:t>
            </a:r>
          </a:p>
          <a:p>
            <a:pPr marL="171450" indent="-171450">
              <a:buFont typeface="Arial" panose="020B0604020202020204" pitchFamily="34" charset="0"/>
              <a:buChar char="•"/>
            </a:pPr>
            <a:r>
              <a:rPr lang="en-US" sz="1600" dirty="0"/>
              <a:t>We don’t have a full set of data, </a:t>
            </a:r>
            <a:r>
              <a:rPr lang="en-US" sz="1600" dirty="0" err="1"/>
              <a:t>i.e</a:t>
            </a:r>
            <a:r>
              <a:rPr lang="en-US" sz="1600" dirty="0"/>
              <a:t>, current density and magnetization. Maybe the small filament (magnetization data provided) is still not there in terms of current density (only </a:t>
            </a:r>
            <a:r>
              <a:rPr lang="en-US" sz="1600" dirty="0" err="1"/>
              <a:t>Jc</a:t>
            </a:r>
            <a:r>
              <a:rPr lang="en-US" sz="1600" dirty="0"/>
              <a:t> for 70 um given), but let’s be optimistic and assume that at some point they will get both so we can take the case 20 µm half pinning efficiency as reference</a:t>
            </a:r>
            <a:endParaRPr lang="en-GB" sz="1600" dirty="0"/>
          </a:p>
        </p:txBody>
      </p:sp>
      <p:cxnSp>
        <p:nvCxnSpPr>
          <p:cNvPr id="7" name="Straight Connector 6">
            <a:extLst>
              <a:ext uri="{FF2B5EF4-FFF2-40B4-BE49-F238E27FC236}">
                <a16:creationId xmlns:a16="http://schemas.microsoft.com/office/drawing/2014/main" id="{97AEBC72-6FAF-F2E2-70FB-7594CE8A5BA6}"/>
              </a:ext>
            </a:extLst>
          </p:cNvPr>
          <p:cNvCxnSpPr>
            <a:cxnSpLocks/>
          </p:cNvCxnSpPr>
          <p:nvPr/>
        </p:nvCxnSpPr>
        <p:spPr>
          <a:xfrm flipV="1">
            <a:off x="5194300" y="2692400"/>
            <a:ext cx="527050" cy="190500"/>
          </a:xfrm>
          <a:prstGeom prst="line">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EFEF2CA-C4A3-3AD7-2760-E4135FAFE712}"/>
              </a:ext>
            </a:extLst>
          </p:cNvPr>
          <p:cNvCxnSpPr>
            <a:cxnSpLocks/>
          </p:cNvCxnSpPr>
          <p:nvPr/>
        </p:nvCxnSpPr>
        <p:spPr>
          <a:xfrm flipV="1">
            <a:off x="4911210" y="2692400"/>
            <a:ext cx="810140" cy="533400"/>
          </a:xfrm>
          <a:prstGeom prst="line">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2A66279-79E4-D790-5BB5-C86AFDE80F58}"/>
              </a:ext>
            </a:extLst>
          </p:cNvPr>
          <p:cNvCxnSpPr>
            <a:cxnSpLocks/>
          </p:cNvCxnSpPr>
          <p:nvPr/>
        </p:nvCxnSpPr>
        <p:spPr>
          <a:xfrm flipV="1">
            <a:off x="5063610" y="2692400"/>
            <a:ext cx="657740" cy="1336653"/>
          </a:xfrm>
          <a:prstGeom prst="line">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6CAE6E4-104B-2583-58A0-6E504BE793CB}"/>
              </a:ext>
            </a:extLst>
          </p:cNvPr>
          <p:cNvSpPr txBox="1"/>
          <p:nvPr/>
        </p:nvSpPr>
        <p:spPr>
          <a:xfrm>
            <a:off x="5721350" y="2487652"/>
            <a:ext cx="2582758" cy="369332"/>
          </a:xfrm>
          <a:prstGeom prst="rect">
            <a:avLst/>
          </a:prstGeom>
          <a:noFill/>
        </p:spPr>
        <p:txBody>
          <a:bodyPr wrap="none" rtlCol="0">
            <a:spAutoFit/>
          </a:bodyPr>
          <a:lstStyle/>
          <a:p>
            <a:r>
              <a:rPr lang="en-US" dirty="0"/>
              <a:t>Assumed in 2017 study</a:t>
            </a:r>
            <a:endParaRPr lang="en-GB" dirty="0"/>
          </a:p>
        </p:txBody>
      </p:sp>
    </p:spTree>
    <p:extLst>
      <p:ext uri="{BB962C8B-B14F-4D97-AF65-F5344CB8AC3E}">
        <p14:creationId xmlns:p14="http://schemas.microsoft.com/office/powerpoint/2010/main" val="3050490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B1F09-D712-F54F-26C5-968734E24C73}"/>
              </a:ext>
            </a:extLst>
          </p:cNvPr>
          <p:cNvSpPr>
            <a:spLocks noGrp="1"/>
          </p:cNvSpPr>
          <p:nvPr>
            <p:ph type="title"/>
          </p:nvPr>
        </p:nvSpPr>
        <p:spPr/>
        <p:txBody>
          <a:bodyPr/>
          <a:lstStyle/>
          <a:p>
            <a:r>
              <a:rPr lang="en-US" dirty="0"/>
              <a:t>Field errors</a:t>
            </a:r>
            <a:endParaRPr lang="en-GB" dirty="0"/>
          </a:p>
        </p:txBody>
      </p:sp>
      <p:pic>
        <p:nvPicPr>
          <p:cNvPr id="5" name="Content Placeholder 4">
            <a:extLst>
              <a:ext uri="{FF2B5EF4-FFF2-40B4-BE49-F238E27FC236}">
                <a16:creationId xmlns:a16="http://schemas.microsoft.com/office/drawing/2014/main" id="{B8C641AD-E10B-A557-7698-CB4233C89A2B}"/>
              </a:ext>
            </a:extLst>
          </p:cNvPr>
          <p:cNvPicPr>
            <a:picLocks noGrp="1" noChangeAspect="1"/>
          </p:cNvPicPr>
          <p:nvPr>
            <p:ph idx="1"/>
          </p:nvPr>
        </p:nvPicPr>
        <p:blipFill>
          <a:blip r:embed="rId2"/>
          <a:stretch>
            <a:fillRect/>
          </a:stretch>
        </p:blipFill>
        <p:spPr>
          <a:xfrm>
            <a:off x="1875747" y="1543692"/>
            <a:ext cx="5389331" cy="4230991"/>
          </a:xfrm>
          <a:prstGeom prst="rect">
            <a:avLst/>
          </a:prstGeom>
        </p:spPr>
      </p:pic>
      <p:sp>
        <p:nvSpPr>
          <p:cNvPr id="4" name="Slide Number Placeholder 3">
            <a:extLst>
              <a:ext uri="{FF2B5EF4-FFF2-40B4-BE49-F238E27FC236}">
                <a16:creationId xmlns:a16="http://schemas.microsoft.com/office/drawing/2014/main" id="{2919C603-2826-0B12-16D6-46AD558A9964}"/>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6" name="TextBox 5">
            <a:extLst>
              <a:ext uri="{FF2B5EF4-FFF2-40B4-BE49-F238E27FC236}">
                <a16:creationId xmlns:a16="http://schemas.microsoft.com/office/drawing/2014/main" id="{8167F199-5A18-66B2-D47B-44999F422271}"/>
              </a:ext>
            </a:extLst>
          </p:cNvPr>
          <p:cNvSpPr txBox="1"/>
          <p:nvPr/>
        </p:nvSpPr>
        <p:spPr>
          <a:xfrm>
            <a:off x="2629898" y="1061442"/>
            <a:ext cx="4164602" cy="369332"/>
          </a:xfrm>
          <a:prstGeom prst="rect">
            <a:avLst/>
          </a:prstGeom>
          <a:noFill/>
        </p:spPr>
        <p:txBody>
          <a:bodyPr wrap="none" rtlCol="0">
            <a:spAutoFit/>
          </a:bodyPr>
          <a:lstStyle/>
          <a:p>
            <a:r>
              <a:rPr lang="en-US" dirty="0"/>
              <a:t>Cos-theta 16 T design from </a:t>
            </a:r>
            <a:r>
              <a:rPr lang="en-US" dirty="0" err="1"/>
              <a:t>EuroCirCol</a:t>
            </a:r>
            <a:endParaRPr lang="en-GB" dirty="0"/>
          </a:p>
        </p:txBody>
      </p:sp>
      <p:sp>
        <p:nvSpPr>
          <p:cNvPr id="7" name="TextBox 6">
            <a:extLst>
              <a:ext uri="{FF2B5EF4-FFF2-40B4-BE49-F238E27FC236}">
                <a16:creationId xmlns:a16="http://schemas.microsoft.com/office/drawing/2014/main" id="{7DAFD840-E5EA-855E-6709-99F6917D8F4D}"/>
              </a:ext>
            </a:extLst>
          </p:cNvPr>
          <p:cNvSpPr txBox="1"/>
          <p:nvPr/>
        </p:nvSpPr>
        <p:spPr>
          <a:xfrm>
            <a:off x="5575300" y="5775108"/>
            <a:ext cx="4572000" cy="369332"/>
          </a:xfrm>
          <a:prstGeom prst="rect">
            <a:avLst/>
          </a:prstGeom>
          <a:noFill/>
        </p:spPr>
        <p:txBody>
          <a:bodyPr wrap="square">
            <a:spAutoFit/>
          </a:bodyPr>
          <a:lstStyle/>
          <a:p>
            <a:r>
              <a:rPr lang="en-US" sz="1800" dirty="0"/>
              <a:t>20 µm/half APC </a:t>
            </a:r>
            <a:endParaRPr lang="en-GB" dirty="0"/>
          </a:p>
        </p:txBody>
      </p:sp>
    </p:spTree>
    <p:extLst>
      <p:ext uri="{BB962C8B-B14F-4D97-AF65-F5344CB8AC3E}">
        <p14:creationId xmlns:p14="http://schemas.microsoft.com/office/powerpoint/2010/main" val="3239032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807ED-E05B-5091-4D1C-99425C0F04AD}"/>
              </a:ext>
            </a:extLst>
          </p:cNvPr>
          <p:cNvSpPr>
            <a:spLocks noGrp="1"/>
          </p:cNvSpPr>
          <p:nvPr>
            <p:ph type="title"/>
          </p:nvPr>
        </p:nvSpPr>
        <p:spPr/>
        <p:txBody>
          <a:bodyPr/>
          <a:lstStyle/>
          <a:p>
            <a:r>
              <a:rPr lang="en-US" dirty="0"/>
              <a:t>Field errors at low field</a:t>
            </a:r>
            <a:endParaRPr lang="en-GB" dirty="0"/>
          </a:p>
        </p:txBody>
      </p:sp>
      <p:pic>
        <p:nvPicPr>
          <p:cNvPr id="5" name="Content Placeholder 4">
            <a:extLst>
              <a:ext uri="{FF2B5EF4-FFF2-40B4-BE49-F238E27FC236}">
                <a16:creationId xmlns:a16="http://schemas.microsoft.com/office/drawing/2014/main" id="{07FA6FC3-3410-0094-B524-436CFC9A5310}"/>
              </a:ext>
            </a:extLst>
          </p:cNvPr>
          <p:cNvPicPr>
            <a:picLocks noGrp="1" noChangeAspect="1"/>
          </p:cNvPicPr>
          <p:nvPr>
            <p:ph idx="1"/>
          </p:nvPr>
        </p:nvPicPr>
        <p:blipFill>
          <a:blip r:embed="rId2"/>
          <a:stretch>
            <a:fillRect/>
          </a:stretch>
        </p:blipFill>
        <p:spPr>
          <a:xfrm>
            <a:off x="1568496" y="1430774"/>
            <a:ext cx="6004262" cy="4715211"/>
          </a:xfrm>
          <a:prstGeom prst="rect">
            <a:avLst/>
          </a:prstGeom>
        </p:spPr>
      </p:pic>
      <p:sp>
        <p:nvSpPr>
          <p:cNvPr id="4" name="Slide Number Placeholder 3">
            <a:extLst>
              <a:ext uri="{FF2B5EF4-FFF2-40B4-BE49-F238E27FC236}">
                <a16:creationId xmlns:a16="http://schemas.microsoft.com/office/drawing/2014/main" id="{50AEBCD9-E200-A777-5E7D-C9E97B1EDA0C}"/>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6" name="TextBox 5">
            <a:extLst>
              <a:ext uri="{FF2B5EF4-FFF2-40B4-BE49-F238E27FC236}">
                <a16:creationId xmlns:a16="http://schemas.microsoft.com/office/drawing/2014/main" id="{40AD6D94-36A1-B908-9109-F0E997349D77}"/>
              </a:ext>
            </a:extLst>
          </p:cNvPr>
          <p:cNvSpPr txBox="1"/>
          <p:nvPr/>
        </p:nvSpPr>
        <p:spPr>
          <a:xfrm>
            <a:off x="2629898" y="1061442"/>
            <a:ext cx="4164602" cy="369332"/>
          </a:xfrm>
          <a:prstGeom prst="rect">
            <a:avLst/>
          </a:prstGeom>
          <a:noFill/>
        </p:spPr>
        <p:txBody>
          <a:bodyPr wrap="none" rtlCol="0">
            <a:spAutoFit/>
          </a:bodyPr>
          <a:lstStyle/>
          <a:p>
            <a:r>
              <a:rPr lang="en-US" dirty="0"/>
              <a:t>Cos-theta 16 T design from </a:t>
            </a:r>
            <a:r>
              <a:rPr lang="en-US" dirty="0" err="1"/>
              <a:t>EuroCirCol</a:t>
            </a:r>
            <a:endParaRPr lang="en-GB" dirty="0"/>
          </a:p>
        </p:txBody>
      </p:sp>
      <p:sp>
        <p:nvSpPr>
          <p:cNvPr id="3" name="TextBox 2">
            <a:extLst>
              <a:ext uri="{FF2B5EF4-FFF2-40B4-BE49-F238E27FC236}">
                <a16:creationId xmlns:a16="http://schemas.microsoft.com/office/drawing/2014/main" id="{B6ACE787-7BEB-6288-EE40-C5DAD843015E}"/>
              </a:ext>
            </a:extLst>
          </p:cNvPr>
          <p:cNvSpPr txBox="1"/>
          <p:nvPr/>
        </p:nvSpPr>
        <p:spPr>
          <a:xfrm>
            <a:off x="803788" y="6209281"/>
            <a:ext cx="7270954" cy="646331"/>
          </a:xfrm>
          <a:prstGeom prst="rect">
            <a:avLst/>
          </a:prstGeom>
          <a:noFill/>
        </p:spPr>
        <p:txBody>
          <a:bodyPr wrap="square">
            <a:spAutoFit/>
          </a:bodyPr>
          <a:lstStyle/>
          <a:p>
            <a:r>
              <a:rPr lang="en-GB" dirty="0">
                <a:solidFill>
                  <a:schemeClr val="bg1"/>
                </a:solidFill>
              </a:rPr>
              <a:t>Injection energies form https://indico.cern.ch/event/1343931/contributions/5673200/</a:t>
            </a:r>
          </a:p>
        </p:txBody>
      </p:sp>
      <p:sp>
        <p:nvSpPr>
          <p:cNvPr id="7" name="TextBox 6">
            <a:extLst>
              <a:ext uri="{FF2B5EF4-FFF2-40B4-BE49-F238E27FC236}">
                <a16:creationId xmlns:a16="http://schemas.microsoft.com/office/drawing/2014/main" id="{09EBDDB2-18CE-927F-F4D5-7552E764ADD9}"/>
              </a:ext>
            </a:extLst>
          </p:cNvPr>
          <p:cNvSpPr txBox="1"/>
          <p:nvPr/>
        </p:nvSpPr>
        <p:spPr>
          <a:xfrm>
            <a:off x="7309174" y="51422"/>
            <a:ext cx="1752403" cy="769441"/>
          </a:xfrm>
          <a:prstGeom prst="rect">
            <a:avLst/>
          </a:prstGeom>
          <a:noFill/>
        </p:spPr>
        <p:txBody>
          <a:bodyPr wrap="none" rtlCol="0">
            <a:spAutoFit/>
          </a:bodyPr>
          <a:lstStyle/>
          <a:p>
            <a:r>
              <a:rPr lang="en-US" sz="1100" dirty="0"/>
              <a:t>LHC modified (3.3 </a:t>
            </a:r>
            <a:r>
              <a:rPr lang="en-US" sz="1100" dirty="0" err="1"/>
              <a:t>TeV</a:t>
            </a:r>
            <a:r>
              <a:rPr lang="en-US" sz="1100" dirty="0"/>
              <a:t>)</a:t>
            </a:r>
          </a:p>
          <a:p>
            <a:r>
              <a:rPr lang="en-US" sz="1100" dirty="0" err="1"/>
              <a:t>sc</a:t>
            </a:r>
            <a:r>
              <a:rPr lang="en-US" sz="1100" dirty="0"/>
              <a:t> HEB in LHC (3.3 </a:t>
            </a:r>
            <a:r>
              <a:rPr lang="en-US" sz="1100" dirty="0" err="1"/>
              <a:t>TeV</a:t>
            </a:r>
            <a:r>
              <a:rPr lang="en-US" sz="1100" dirty="0"/>
              <a:t>)</a:t>
            </a:r>
          </a:p>
          <a:p>
            <a:r>
              <a:rPr lang="en-US" sz="1100" dirty="0"/>
              <a:t>sf HEB in LHC (1.7 </a:t>
            </a:r>
            <a:r>
              <a:rPr lang="en-US" sz="1100" dirty="0" err="1"/>
              <a:t>TeV</a:t>
            </a:r>
            <a:r>
              <a:rPr lang="en-US" sz="1100" dirty="0"/>
              <a:t>)</a:t>
            </a:r>
          </a:p>
          <a:p>
            <a:r>
              <a:rPr lang="en-US" sz="1100" dirty="0" err="1"/>
              <a:t>scSPS</a:t>
            </a:r>
            <a:r>
              <a:rPr lang="en-US" sz="1100" dirty="0"/>
              <a:t> (1.3 </a:t>
            </a:r>
            <a:r>
              <a:rPr lang="en-US" sz="1100" dirty="0" err="1"/>
              <a:t>TeV</a:t>
            </a:r>
            <a:r>
              <a:rPr lang="en-US" sz="1100" dirty="0"/>
              <a:t>)</a:t>
            </a:r>
            <a:endParaRPr lang="en-GB" sz="1100" dirty="0"/>
          </a:p>
        </p:txBody>
      </p:sp>
      <p:sp>
        <p:nvSpPr>
          <p:cNvPr id="8" name="TextBox 7">
            <a:extLst>
              <a:ext uri="{FF2B5EF4-FFF2-40B4-BE49-F238E27FC236}">
                <a16:creationId xmlns:a16="http://schemas.microsoft.com/office/drawing/2014/main" id="{2AD4E161-7C51-E449-7EFC-D491AC5B323B}"/>
              </a:ext>
            </a:extLst>
          </p:cNvPr>
          <p:cNvSpPr txBox="1"/>
          <p:nvPr/>
        </p:nvSpPr>
        <p:spPr>
          <a:xfrm rot="16200000">
            <a:off x="5515890" y="4374337"/>
            <a:ext cx="950901" cy="307777"/>
          </a:xfrm>
          <a:prstGeom prst="rect">
            <a:avLst/>
          </a:prstGeom>
          <a:noFill/>
        </p:spPr>
        <p:txBody>
          <a:bodyPr wrap="none" rtlCol="0">
            <a:spAutoFit/>
          </a:bodyPr>
          <a:lstStyle/>
          <a:p>
            <a:r>
              <a:rPr lang="en-US" sz="1400" dirty="0"/>
              <a:t>16*3.3/50</a:t>
            </a:r>
            <a:endParaRPr lang="en-GB" sz="1400" dirty="0"/>
          </a:p>
        </p:txBody>
      </p:sp>
      <p:cxnSp>
        <p:nvCxnSpPr>
          <p:cNvPr id="12" name="Straight Connector 11">
            <a:extLst>
              <a:ext uri="{FF2B5EF4-FFF2-40B4-BE49-F238E27FC236}">
                <a16:creationId xmlns:a16="http://schemas.microsoft.com/office/drawing/2014/main" id="{27AC8556-4AA9-77D9-FBBF-B08449C779DA}"/>
              </a:ext>
            </a:extLst>
          </p:cNvPr>
          <p:cNvCxnSpPr/>
          <p:nvPr/>
        </p:nvCxnSpPr>
        <p:spPr>
          <a:xfrm flipV="1">
            <a:off x="5806675" y="1613870"/>
            <a:ext cx="0" cy="336371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D6D1744-CBAF-57B4-45C9-77DABDA57E5C}"/>
              </a:ext>
            </a:extLst>
          </p:cNvPr>
          <p:cNvSpPr txBox="1"/>
          <p:nvPr/>
        </p:nvSpPr>
        <p:spPr>
          <a:xfrm rot="16200000">
            <a:off x="3058246" y="4457863"/>
            <a:ext cx="950901" cy="307777"/>
          </a:xfrm>
          <a:prstGeom prst="rect">
            <a:avLst/>
          </a:prstGeom>
          <a:noFill/>
        </p:spPr>
        <p:txBody>
          <a:bodyPr wrap="none" rtlCol="0">
            <a:spAutoFit/>
          </a:bodyPr>
          <a:lstStyle/>
          <a:p>
            <a:r>
              <a:rPr lang="en-US" sz="1400" dirty="0"/>
              <a:t>16*1.3/50</a:t>
            </a:r>
            <a:endParaRPr lang="en-GB" sz="1400" dirty="0"/>
          </a:p>
        </p:txBody>
      </p:sp>
      <p:cxnSp>
        <p:nvCxnSpPr>
          <p:cNvPr id="14" name="Straight Connector 13">
            <a:extLst>
              <a:ext uri="{FF2B5EF4-FFF2-40B4-BE49-F238E27FC236}">
                <a16:creationId xmlns:a16="http://schemas.microsoft.com/office/drawing/2014/main" id="{8BF2E23A-C739-4048-2860-0767EF735FBC}"/>
              </a:ext>
            </a:extLst>
          </p:cNvPr>
          <p:cNvCxnSpPr/>
          <p:nvPr/>
        </p:nvCxnSpPr>
        <p:spPr>
          <a:xfrm flipV="1">
            <a:off x="3716876" y="1613870"/>
            <a:ext cx="0" cy="336371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97C402A-A11E-3EE7-2B11-388BEBC7F80E}"/>
              </a:ext>
            </a:extLst>
          </p:cNvPr>
          <p:cNvCxnSpPr/>
          <p:nvPr/>
        </p:nvCxnSpPr>
        <p:spPr>
          <a:xfrm flipV="1">
            <a:off x="4110450" y="1639966"/>
            <a:ext cx="0" cy="336371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655B3D9-CBF4-BC16-C733-389A74E03F68}"/>
              </a:ext>
            </a:extLst>
          </p:cNvPr>
          <p:cNvSpPr txBox="1"/>
          <p:nvPr/>
        </p:nvSpPr>
        <p:spPr>
          <a:xfrm rot="16200000">
            <a:off x="3542147" y="3844358"/>
            <a:ext cx="950901" cy="307777"/>
          </a:xfrm>
          <a:prstGeom prst="rect">
            <a:avLst/>
          </a:prstGeom>
          <a:noFill/>
        </p:spPr>
        <p:txBody>
          <a:bodyPr wrap="none" rtlCol="0">
            <a:spAutoFit/>
          </a:bodyPr>
          <a:lstStyle/>
          <a:p>
            <a:r>
              <a:rPr lang="en-US" sz="1400" dirty="0"/>
              <a:t>16*1.7/50</a:t>
            </a:r>
            <a:endParaRPr lang="en-GB" sz="1400" dirty="0"/>
          </a:p>
        </p:txBody>
      </p:sp>
      <p:sp>
        <p:nvSpPr>
          <p:cNvPr id="18" name="TextBox 17">
            <a:extLst>
              <a:ext uri="{FF2B5EF4-FFF2-40B4-BE49-F238E27FC236}">
                <a16:creationId xmlns:a16="http://schemas.microsoft.com/office/drawing/2014/main" id="{91CFFF49-A41F-669B-AD13-B37E657957FD}"/>
              </a:ext>
            </a:extLst>
          </p:cNvPr>
          <p:cNvSpPr txBox="1"/>
          <p:nvPr/>
        </p:nvSpPr>
        <p:spPr>
          <a:xfrm>
            <a:off x="7309174" y="5763437"/>
            <a:ext cx="4572000" cy="369332"/>
          </a:xfrm>
          <a:prstGeom prst="rect">
            <a:avLst/>
          </a:prstGeom>
          <a:noFill/>
        </p:spPr>
        <p:txBody>
          <a:bodyPr wrap="square">
            <a:spAutoFit/>
          </a:bodyPr>
          <a:lstStyle/>
          <a:p>
            <a:r>
              <a:rPr lang="en-US" sz="1800" dirty="0"/>
              <a:t>20 µm/half APC </a:t>
            </a:r>
            <a:endParaRPr lang="en-GB" dirty="0"/>
          </a:p>
        </p:txBody>
      </p:sp>
    </p:spTree>
    <p:extLst>
      <p:ext uri="{BB962C8B-B14F-4D97-AF65-F5344CB8AC3E}">
        <p14:creationId xmlns:p14="http://schemas.microsoft.com/office/powerpoint/2010/main" val="3002535411"/>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128944</TotalTime>
  <Words>1480</Words>
  <Application>Microsoft Office PowerPoint</Application>
  <PresentationFormat>On-screen Show (4:3)</PresentationFormat>
  <Paragraphs>151</Paragraphs>
  <Slides>13</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9" baseType="lpstr">
      <vt:lpstr>Arial</vt:lpstr>
      <vt:lpstr>Calibri</vt:lpstr>
      <vt:lpstr>Cambria Math</vt:lpstr>
      <vt:lpstr>Times New Roman</vt:lpstr>
      <vt:lpstr>CERNCorporate4-3</vt:lpstr>
      <vt:lpstr>Equation.DSMT4</vt:lpstr>
      <vt:lpstr>Persistent Current Effects in EuroCirCol 16 T cos-theta design using state of the art conductor</vt:lpstr>
      <vt:lpstr>Introduction</vt:lpstr>
      <vt:lpstr>Field quality at injection</vt:lpstr>
      <vt:lpstr>Conductor assumptions in 2017</vt:lpstr>
      <vt:lpstr>Data shared in summer 2023</vt:lpstr>
      <vt:lpstr>Magnetization – now vs assumptions in 2017</vt:lpstr>
      <vt:lpstr>Jc – now vs assumptions in 2017</vt:lpstr>
      <vt:lpstr>Field errors</vt:lpstr>
      <vt:lpstr>Field errors at low field</vt:lpstr>
      <vt:lpstr>Additional remarks</vt:lpstr>
      <vt:lpstr>Summary</vt:lpstr>
      <vt:lpstr>Additional slides</vt:lpstr>
      <vt:lpstr>Critical current density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Etienne Rochepault</dc:creator>
  <cp:lastModifiedBy>Susana Izquierdo Bermudez</cp:lastModifiedBy>
  <cp:revision>1030</cp:revision>
  <cp:lastPrinted>2017-09-28T12:10:23Z</cp:lastPrinted>
  <dcterms:created xsi:type="dcterms:W3CDTF">2015-01-22T10:26:45Z</dcterms:created>
  <dcterms:modified xsi:type="dcterms:W3CDTF">2024-02-08T14:02:52Z</dcterms:modified>
</cp:coreProperties>
</file>