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svg" ContentType="image/svg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301" r:id="rId2"/>
    <p:sldId id="467" r:id="rId3"/>
    <p:sldId id="589" r:id="rId4"/>
    <p:sldId id="592" r:id="rId5"/>
    <p:sldId id="604" r:id="rId6"/>
    <p:sldId id="507" r:id="rId7"/>
    <p:sldId id="601" r:id="rId8"/>
    <p:sldId id="602" r:id="rId9"/>
    <p:sldId id="603" r:id="rId10"/>
    <p:sldId id="561" r:id="rId11"/>
    <p:sldId id="555" r:id="rId12"/>
    <p:sldId id="594" r:id="rId13"/>
    <p:sldId id="595" r:id="rId14"/>
    <p:sldId id="605" r:id="rId15"/>
    <p:sldId id="596" r:id="rId16"/>
    <p:sldId id="597" r:id="rId17"/>
    <p:sldId id="599" r:id="rId18"/>
    <p:sldId id="574" r:id="rId19"/>
    <p:sldId id="588" r:id="rId20"/>
    <p:sldId id="570" r:id="rId21"/>
    <p:sldId id="606" r:id="rId22"/>
    <p:sldId id="607" r:id="rId23"/>
    <p:sldId id="546" r:id="rId24"/>
    <p:sldId id="587" r:id="rId25"/>
    <p:sldId id="593" r:id="rId26"/>
    <p:sldId id="598" r:id="rId27"/>
    <p:sldId id="571" r:id="rId28"/>
  </p:sldIdLst>
  <p:sldSz cx="12192000" cy="6858000"/>
  <p:notesSz cx="9144000" cy="6858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E7"/>
    <a:srgbClr val="955FF6"/>
    <a:srgbClr val="0048FF"/>
    <a:srgbClr val="DF7FF6"/>
    <a:srgbClr val="A847EF"/>
    <a:srgbClr val="00FAB7"/>
    <a:srgbClr val="00EF00"/>
    <a:srgbClr val="00A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57"/>
    <p:restoredTop sz="96401"/>
  </p:normalViewPr>
  <p:slideViewPr>
    <p:cSldViewPr snapToGrid="0">
      <p:cViewPr>
        <p:scale>
          <a:sx n="97" d="100"/>
          <a:sy n="97" d="100"/>
        </p:scale>
        <p:origin x="616" y="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C6D38-0484-FD41-80D8-FFD0A7D4D2A6}" type="datetimeFigureOut">
              <a:rPr lang="x-none" altLang="zh-CN" smtClean="0"/>
              <a:t>1/18/24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4278EF-3786-3847-91E7-7374A917908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51980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Di Wang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在</a:t>
            </a:r>
            <a:r>
              <a:rPr lang="en-US" altLang="zh-CN" dirty="0"/>
              <a:t>sideband</a:t>
            </a:r>
            <a:r>
              <a:rPr lang="zh-CN" altLang="en-US" dirty="0"/>
              <a:t>的数据相当于之前的百分之多少</a:t>
            </a:r>
            <a:r>
              <a:rPr lang="en-US" altLang="zh-CN" dirty="0"/>
              <a:t>, with the same requirement as we applied to Run II data. </a:t>
            </a:r>
            <a:r>
              <a:rPr lang="zh-CN" altLang="en-US" dirty="0"/>
              <a:t>做一些比较</a:t>
            </a:r>
            <a:endParaRPr lang="en-US" altLang="zh-CN" dirty="0"/>
          </a:p>
          <a:p>
            <a:r>
              <a:rPr lang="zh-CN" altLang="en-US" dirty="0"/>
              <a:t>为了更深入的对比，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 err="1"/>
              <a:t>remvoed</a:t>
            </a:r>
            <a:r>
              <a:rPr lang="zh-CN" altLang="en-US" dirty="0"/>
              <a:t> </a:t>
            </a:r>
            <a:r>
              <a:rPr lang="en-US" altLang="zh-CN" dirty="0"/>
              <a:t>mass</a:t>
            </a:r>
            <a:r>
              <a:rPr lang="zh-CN" altLang="en-US" dirty="0"/>
              <a:t> </a:t>
            </a:r>
            <a:r>
              <a:rPr lang="en-US" altLang="zh-CN" dirty="0"/>
              <a:t>window</a:t>
            </a:r>
            <a:r>
              <a:rPr lang="zh-CN" altLang="en-US" dirty="0"/>
              <a:t> </a:t>
            </a:r>
            <a:r>
              <a:rPr lang="en-US" altLang="zh-CN" dirty="0"/>
              <a:t>related</a:t>
            </a:r>
            <a:r>
              <a:rPr lang="zh-CN" altLang="en-US" dirty="0"/>
              <a:t> </a:t>
            </a:r>
            <a:r>
              <a:rPr lang="en-US" altLang="zh-CN" dirty="0"/>
              <a:t>cuts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then</a:t>
            </a:r>
            <a:r>
              <a:rPr lang="zh-CN" altLang="en-US" dirty="0"/>
              <a:t> </a:t>
            </a:r>
            <a:r>
              <a:rPr lang="en-US" altLang="zh-CN" dirty="0" err="1"/>
              <a:t>invetst</a:t>
            </a:r>
            <a:r>
              <a:rPr lang="zh-CN" altLang="en-US" dirty="0"/>
              <a:t> </a:t>
            </a:r>
            <a:r>
              <a:rPr lang="en-US" altLang="zh-CN" dirty="0"/>
              <a:t>2d</a:t>
            </a:r>
            <a:r>
              <a:rPr lang="zh-CN" altLang="en-US" dirty="0"/>
              <a:t> </a:t>
            </a:r>
            <a:r>
              <a:rPr lang="en-US" altLang="zh-CN" dirty="0"/>
              <a:t>scattering</a:t>
            </a:r>
            <a:r>
              <a:rPr lang="zh-CN" altLang="en-US" dirty="0"/>
              <a:t> </a:t>
            </a:r>
            <a:r>
              <a:rPr lang="en-US" altLang="zh-CN" dirty="0"/>
              <a:t>p</a:t>
            </a:r>
            <a:r>
              <a:rPr lang="zh-CN" altLang="en-US" dirty="0"/>
              <a:t> </a:t>
            </a:r>
            <a:r>
              <a:rPr lang="en-US" altLang="zh-CN" dirty="0"/>
              <a:t>an</a:t>
            </a:r>
            <a:r>
              <a:rPr lang="zh-CN" altLang="en-US" dirty="0"/>
              <a:t> </a:t>
            </a:r>
            <a:r>
              <a:rPr lang="en-US" altLang="zh-CN" dirty="0"/>
              <a:t>fit</a:t>
            </a:r>
            <a:r>
              <a:rPr lang="zh-CN" altLang="en-US" dirty="0"/>
              <a:t>  </a:t>
            </a:r>
            <a:r>
              <a:rPr lang="en-US" altLang="zh-CN" dirty="0"/>
              <a:t>how</a:t>
            </a:r>
            <a:r>
              <a:rPr lang="zh-CN" altLang="en-US" dirty="0"/>
              <a:t> </a:t>
            </a:r>
            <a:r>
              <a:rPr lang="en-US" altLang="zh-CN" dirty="0"/>
              <a:t>many</a:t>
            </a:r>
            <a:r>
              <a:rPr lang="zh-CN" altLang="en-US" dirty="0"/>
              <a:t>  </a:t>
            </a:r>
            <a:endParaRPr lang="x-none" dirty="0"/>
          </a:p>
          <a:p>
            <a:endParaRPr lang="en-US" altLang="zh-CN" dirty="0"/>
          </a:p>
          <a:p>
            <a:r>
              <a:rPr lang="en-US" altLang="zh-CN" dirty="0"/>
              <a:t>Can we unblind the region window which region want blind and unblind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Take the run II </a:t>
            </a:r>
            <a:r>
              <a:rPr lang="en-US" altLang="zh-CN" dirty="0" err="1"/>
              <a:t>redifinite</a:t>
            </a:r>
            <a:r>
              <a:rPr lang="en-US" altLang="zh-CN" dirty="0"/>
              <a:t> which region want blind and unblind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Run II 6.9</a:t>
            </a:r>
            <a:r>
              <a:rPr lang="zh-CN" altLang="en-US" dirty="0"/>
              <a:t>可以亮出来</a:t>
            </a:r>
            <a:r>
              <a:rPr lang="en-US" altLang="zh-CN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Di Wang</a:t>
            </a:r>
          </a:p>
        </p:txBody>
      </p:sp>
    </p:spTree>
    <p:extLst>
      <p:ext uri="{BB962C8B-B14F-4D97-AF65-F5344CB8AC3E}">
        <p14:creationId xmlns:p14="http://schemas.microsoft.com/office/powerpoint/2010/main" val="13378244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projection plot of X-axis distribution with full Run II data</a:t>
            </a:r>
          </a:p>
          <a:p>
            <a:r>
              <a:rPr lang="en-GB" dirty="0"/>
              <a:t>Higher </a:t>
            </a:r>
            <a:r>
              <a:rPr lang="en-GB" dirty="0" err="1"/>
              <a:t>pt</a:t>
            </a:r>
            <a:r>
              <a:rPr lang="en-GB" dirty="0"/>
              <a:t> muons</a:t>
            </a:r>
          </a:p>
          <a:p>
            <a:r>
              <a:rPr lang="en-GB" dirty="0"/>
              <a:t>Change bin</a:t>
            </a:r>
          </a:p>
          <a:p>
            <a:endParaRPr lang="en-GB" dirty="0"/>
          </a:p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4278EF-3786-3847-91E7-7374A9179084}" type="slidenum">
              <a:rPr lang="x-none" smtClean="0"/>
              <a:t>11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327240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Renew the second and third forth plot </a:t>
            </a:r>
          </a:p>
          <a:p>
            <a:r>
              <a:rPr lang="en-US" altLang="zh-CN" dirty="0"/>
              <a:t>Using the same scale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Di Wang</a:t>
            </a:r>
          </a:p>
        </p:txBody>
      </p:sp>
    </p:spTree>
    <p:extLst>
      <p:ext uri="{BB962C8B-B14F-4D97-AF65-F5344CB8AC3E}">
        <p14:creationId xmlns:p14="http://schemas.microsoft.com/office/powerpoint/2010/main" val="17175977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Renew the second and third forth plot </a:t>
            </a:r>
          </a:p>
          <a:p>
            <a:r>
              <a:rPr lang="en-US" altLang="zh-CN" dirty="0"/>
              <a:t>Using the same scale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Di Wang</a:t>
            </a:r>
          </a:p>
        </p:txBody>
      </p:sp>
    </p:spTree>
    <p:extLst>
      <p:ext uri="{BB962C8B-B14F-4D97-AF65-F5344CB8AC3E}">
        <p14:creationId xmlns:p14="http://schemas.microsoft.com/office/powerpoint/2010/main" val="6305580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Renew the second and third forth plot </a:t>
            </a:r>
          </a:p>
          <a:p>
            <a:r>
              <a:rPr lang="en-US" altLang="zh-CN" dirty="0"/>
              <a:t>Using the same scale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Di Wang</a:t>
            </a:r>
          </a:p>
        </p:txBody>
      </p:sp>
    </p:spTree>
    <p:extLst>
      <p:ext uri="{BB962C8B-B14F-4D97-AF65-F5344CB8AC3E}">
        <p14:creationId xmlns:p14="http://schemas.microsoft.com/office/powerpoint/2010/main" val="20421689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Renew the second and third forth plot </a:t>
            </a:r>
          </a:p>
          <a:p>
            <a:r>
              <a:rPr lang="en-US" altLang="zh-CN" dirty="0"/>
              <a:t>Using the same scale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Di Wang</a:t>
            </a:r>
          </a:p>
        </p:txBody>
      </p:sp>
    </p:spTree>
    <p:extLst>
      <p:ext uri="{BB962C8B-B14F-4D97-AF65-F5344CB8AC3E}">
        <p14:creationId xmlns:p14="http://schemas.microsoft.com/office/powerpoint/2010/main" val="5178637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Renew the second and third forth plot </a:t>
            </a:r>
          </a:p>
          <a:p>
            <a:r>
              <a:rPr lang="en-US" altLang="zh-CN" dirty="0"/>
              <a:t>Using the same scale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Di Wang</a:t>
            </a:r>
          </a:p>
        </p:txBody>
      </p:sp>
    </p:spTree>
    <p:extLst>
      <p:ext uri="{BB962C8B-B14F-4D97-AF65-F5344CB8AC3E}">
        <p14:creationId xmlns:p14="http://schemas.microsoft.com/office/powerpoint/2010/main" val="3757708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</a:t>
            </a:r>
            <a:r>
              <a:rPr lang="x-none" dirty="0"/>
              <a:t>dd words </a:t>
            </a:r>
          </a:p>
          <a:p>
            <a:r>
              <a:rPr lang="en-GB" dirty="0"/>
              <a:t>C</a:t>
            </a:r>
            <a:r>
              <a:rPr lang="x-none" dirty="0"/>
              <a:t>hange 15-&gt;9GeV</a:t>
            </a:r>
          </a:p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4278EF-3786-3847-91E7-7374A9179084}" type="slidenum">
              <a:rPr lang="x-none" smtClean="0"/>
              <a:t>19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724458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Remake shape of background</a:t>
            </a:r>
          </a:p>
          <a:p>
            <a:r>
              <a:rPr lang="en-US" altLang="zh-CN" dirty="0"/>
              <a:t>Make </a:t>
            </a:r>
            <a:r>
              <a:rPr lang="en-US" altLang="zh-CN" dirty="0" err="1"/>
              <a:t>ntuple</a:t>
            </a:r>
            <a:r>
              <a:rPr lang="en-US" altLang="zh-CN" dirty="0"/>
              <a:t> for 2023</a:t>
            </a:r>
          </a:p>
          <a:p>
            <a:r>
              <a:rPr lang="en-US" altLang="zh-CN" dirty="0"/>
              <a:t>Resolution efficiency</a:t>
            </a:r>
          </a:p>
          <a:p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Di Wang</a:t>
            </a:r>
          </a:p>
        </p:txBody>
      </p:sp>
    </p:spTree>
    <p:extLst>
      <p:ext uri="{BB962C8B-B14F-4D97-AF65-F5344CB8AC3E}">
        <p14:creationId xmlns:p14="http://schemas.microsoft.com/office/powerpoint/2010/main" val="36996552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Di Wang</a:t>
            </a:r>
          </a:p>
        </p:txBody>
      </p:sp>
    </p:spTree>
    <p:extLst>
      <p:ext uri="{BB962C8B-B14F-4D97-AF65-F5344CB8AC3E}">
        <p14:creationId xmlns:p14="http://schemas.microsoft.com/office/powerpoint/2010/main" val="438235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Di Wang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Di Wang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x-none" dirty="0"/>
              <a:t>fonts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4278EF-3786-3847-91E7-7374A9179084}" type="slidenum">
              <a:rPr lang="x-none" smtClean="0"/>
              <a:t>24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948546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projection plot of X-axis distribution with full Run II data</a:t>
            </a:r>
          </a:p>
          <a:p>
            <a:r>
              <a:rPr lang="en-GB" dirty="0"/>
              <a:t>Higher </a:t>
            </a:r>
            <a:r>
              <a:rPr lang="en-GB" dirty="0" err="1"/>
              <a:t>pt</a:t>
            </a:r>
            <a:r>
              <a:rPr lang="en-GB" dirty="0"/>
              <a:t> muons</a:t>
            </a:r>
          </a:p>
          <a:p>
            <a:r>
              <a:rPr lang="en-GB" dirty="0"/>
              <a:t>Change bin</a:t>
            </a:r>
          </a:p>
          <a:p>
            <a:endParaRPr lang="en-GB" dirty="0"/>
          </a:p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4278EF-3786-3847-91E7-7374A9179084}" type="slidenum">
              <a:rPr lang="x-none" smtClean="0"/>
              <a:t>25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390887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Renew the second and third forth plot </a:t>
            </a:r>
          </a:p>
          <a:p>
            <a:r>
              <a:rPr lang="en-US" altLang="zh-CN" dirty="0"/>
              <a:t>Using the same scale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Di Wang</a:t>
            </a:r>
          </a:p>
        </p:txBody>
      </p:sp>
    </p:spTree>
    <p:extLst>
      <p:ext uri="{BB962C8B-B14F-4D97-AF65-F5344CB8AC3E}">
        <p14:creationId xmlns:p14="http://schemas.microsoft.com/office/powerpoint/2010/main" val="5725716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Renew the second and third forth plot </a:t>
            </a:r>
          </a:p>
          <a:p>
            <a:r>
              <a:rPr lang="en-US" altLang="zh-CN" dirty="0"/>
              <a:t>Using the same scale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Di Wang</a:t>
            </a:r>
          </a:p>
        </p:txBody>
      </p:sp>
    </p:spTree>
    <p:extLst>
      <p:ext uri="{BB962C8B-B14F-4D97-AF65-F5344CB8AC3E}">
        <p14:creationId xmlns:p14="http://schemas.microsoft.com/office/powerpoint/2010/main" val="3110916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More than one point: around threshold range , </a:t>
            </a:r>
            <a:r>
              <a:rPr lang="en-US" altLang="zh-CN" dirty="0" err="1"/>
              <a:t>interf</a:t>
            </a:r>
            <a:r>
              <a:rPr lang="en-US" altLang="zh-CN" dirty="0"/>
              <a:t> model, </a:t>
            </a:r>
          </a:p>
          <a:p>
            <a:r>
              <a:rPr lang="en-GB" altLang="zh-CN" dirty="0"/>
              <a:t>Combining Run II &amp; </a:t>
            </a:r>
            <a:r>
              <a:rPr lang="en-GB" altLang="zh-CN" dirty="0" err="1"/>
              <a:t>III:Test</a:t>
            </a:r>
            <a:r>
              <a:rPr lang="en-GB" altLang="zh-CN" dirty="0"/>
              <a:t> interference with greater statistics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Di Wang</a:t>
            </a:r>
          </a:p>
        </p:txBody>
      </p:sp>
    </p:spTree>
    <p:extLst>
      <p:ext uri="{BB962C8B-B14F-4D97-AF65-F5344CB8AC3E}">
        <p14:creationId xmlns:p14="http://schemas.microsoft.com/office/powerpoint/2010/main" val="2816049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Di Wang</a:t>
            </a:r>
          </a:p>
        </p:txBody>
      </p:sp>
    </p:spTree>
    <p:extLst>
      <p:ext uri="{BB962C8B-B14F-4D97-AF65-F5344CB8AC3E}">
        <p14:creationId xmlns:p14="http://schemas.microsoft.com/office/powerpoint/2010/main" val="3879929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Di Wang</a:t>
            </a:r>
          </a:p>
        </p:txBody>
      </p:sp>
    </p:spTree>
    <p:extLst>
      <p:ext uri="{BB962C8B-B14F-4D97-AF65-F5344CB8AC3E}">
        <p14:creationId xmlns:p14="http://schemas.microsoft.com/office/powerpoint/2010/main" val="1160254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Di Wang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 this slide we show the 2d fit result of 2022 data for each trigger.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plots above are from the new trigger, and the below plots are from previous trigger.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From these 2d fit plots we can see that despite that the background increased a lot, especially for the </a:t>
            </a:r>
            <a:r>
              <a:rPr lang="en-US" sz="16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mu+mu</a:t>
            </a: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- with low </a:t>
            </a:r>
            <a:r>
              <a:rPr lang="en-US" sz="16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pt</a:t>
            </a: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the amount of signal improved remarkably.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1100" dirty="0"/>
          </a:p>
          <a:p>
            <a:endParaRPr lang="x-none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4278EF-3786-3847-91E7-7374A9179084}" type="slidenum">
              <a:rPr lang="x-none" smtClean="0"/>
              <a:t>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45922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 this slide we show the 2d fit result of 2022 data for each trigger.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plots above are from the new trigger, and the below plots are from previous trigger.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From these 2d fit plots we can see that despite that the background increased a lot, especially for the </a:t>
            </a:r>
            <a:r>
              <a:rPr lang="en-US" sz="16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mu+mu</a:t>
            </a: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- with low </a:t>
            </a:r>
            <a:r>
              <a:rPr lang="en-US" sz="16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pt</a:t>
            </a: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the amount of signal improved remarkably.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1100" dirty="0"/>
          </a:p>
          <a:p>
            <a:endParaRPr lang="x-none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4278EF-3786-3847-91E7-7374A9179084}" type="slidenum">
              <a:rPr lang="x-none" smtClean="0"/>
              <a:t>8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377807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 this slide we show the 2d fit result of 2022 data for each trigger.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plots above are from the new trigger, and the below plots are from previous trigger.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From these 2d fit plots we can see that despite that the background increased a lot, especially for the </a:t>
            </a:r>
            <a:r>
              <a:rPr lang="en-US" sz="16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mu+mu</a:t>
            </a: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- with low </a:t>
            </a:r>
            <a:r>
              <a:rPr lang="en-US" sz="16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pt</a:t>
            </a: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the amount of signal improved remarkably.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1100" dirty="0"/>
          </a:p>
          <a:p>
            <a:endParaRPr lang="x-none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4278EF-3786-3847-91E7-7374A9179084}" type="slidenum">
              <a:rPr lang="x-none" smtClean="0"/>
              <a:t>9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2749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AC10C7B-EA28-A501-DC63-1C4BDAD487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DE32230-20D5-2E36-45CD-F0026F57F9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766D697-85C9-F452-AFA0-BD8ACE07C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80D20-77CC-0B44-BC9B-F01234D9C807}" type="datetime1">
              <a:rPr lang="en-US" smtClean="0"/>
              <a:t>1/18/24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969038A-09B1-5083-B307-9B4E8B0CF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58EE47D-66ED-16C3-E18A-C5347A7E3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F7F1C-6450-FD4D-ABEC-C99311EA0E5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03450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29CFD3-BA69-B02E-147D-D8F7032F9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57F6610-013D-D3BF-D328-3C35D6BE36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099D68E-00D0-8745-BA8D-3ED0FECAF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33EC-ED75-BE4D-80AD-C413BEA4577A}" type="datetime1">
              <a:rPr lang="en-US" smtClean="0"/>
              <a:t>1/18/24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BC638DE-C708-3FD0-F47A-A074CCB53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2C50358-5003-CC4A-1E95-F1A83597A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F7F1C-6450-FD4D-ABEC-C99311EA0E5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35909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D7B9669A-4B16-2160-9C64-DC59D7992D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AC30809-5DF8-24AA-5D6D-0E651C2FBD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F494C15-1192-0B85-8FEF-7B06B68AF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7C17-D034-B24D-A309-F04A8CF1072A}" type="datetime1">
              <a:rPr lang="en-US" smtClean="0"/>
              <a:t>1/18/24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0436506-4C00-20D8-12F4-6BD01BF09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9172786-3FE6-A5DF-6A1F-7F09059C2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F7F1C-6450-FD4D-ABEC-C99311EA0E5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6138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4A610F-D5F4-A450-1D50-2928B06A5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9A5F4B4-ACEA-988B-51B3-13E7B6502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2BCEF16-8D1E-1BFB-8DA9-E0B2D28CF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04808-9744-B049-B027-1CEF72684EAD}" type="datetime1">
              <a:rPr lang="en-US" smtClean="0"/>
              <a:t>1/18/24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0ECAD23-CD8B-D188-F286-DAB5E1C82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12CF997-2457-717D-3138-7FBE4D54E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F7F1C-6450-FD4D-ABEC-C99311EA0E5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70632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7D4727-EE9B-E900-7162-8FAAF77CC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21C9197-90C1-8E62-EE07-6BB7425CE8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5DE488C-8463-06BE-1F2C-EDC3B9E54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9BF9C-105A-4D41-93EC-0EDBE6F99628}" type="datetime1">
              <a:rPr lang="en-US" smtClean="0"/>
              <a:t>1/18/24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87D001B-6071-2B70-3F44-0669BD9D0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2008A48-1EB7-1B8F-E171-35E4ED22E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F7F1C-6450-FD4D-ABEC-C99311EA0E5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68239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2410BD1-DB95-353B-2FF8-A73DBF31E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FC83B58-E8BF-E2CE-0B1D-407753BA74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7BA43AB-F4C7-D2CC-EC85-8B50CBE9BB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4FB264D-C6D4-8D82-9213-EB83D8BB6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A5AA-4383-5A48-B7F5-5698202A6EB0}" type="datetime1">
              <a:rPr lang="en-US" smtClean="0"/>
              <a:t>1/18/24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5CCF684-432A-851F-81CC-DED9ABDC1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AA5621E-1DEF-21A2-404B-0E27DAD8B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F7F1C-6450-FD4D-ABEC-C99311EA0E5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66385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1B7341A-F658-FEF4-D597-987075714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FDC7539-DE8E-29DD-6288-9C56B785E2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923416F-5689-3CD8-4854-3BA680BD9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D3D0D1E-D0EF-5E74-2440-6804622DC6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F989C6D-B156-2508-D4EF-9B9102B9CD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7B29650-E784-3277-C817-0BDFAB782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74AAE-5564-E442-B07B-CDCE46A07945}" type="datetime1">
              <a:rPr lang="en-US" smtClean="0"/>
              <a:t>1/18/24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5B0FA6C6-C0BA-5F87-38EE-F1BD90745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A66B8A8-3C1B-0FE1-6EFE-A42129646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F7F1C-6450-FD4D-ABEC-C99311EA0E5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93685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61D7B9-93FF-4B32-87FE-0439F5C2B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5BA314C-145C-78EE-06E5-39775230A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48745-1975-9042-BA44-ECE1B4615520}" type="datetime1">
              <a:rPr lang="en-US" smtClean="0"/>
              <a:t>1/18/24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83DA8FA-02E2-8408-62A0-BB1319A53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DDFE1E4-0486-DB94-8DC7-CD095983A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F7F1C-6450-FD4D-ABEC-C99311EA0E5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82749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4BAD90F0-6E86-A33E-1DFA-FEDD70B44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9DBFF-C361-BF4D-937C-119408773894}" type="datetime1">
              <a:rPr lang="en-US" smtClean="0"/>
              <a:t>1/18/24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6A4E8FC-9B71-154B-7CD5-4834CA4CF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88E7832-CAE0-A628-CB9D-530117B6B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F7F1C-6450-FD4D-ABEC-C99311EA0E5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16302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B6DB740-E52A-C6BB-EFBF-F753EE996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6B7587B-88DA-1436-CCDD-F6E69CE38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30CF428-E29B-905C-A394-B50272D1A1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7567214-9C10-BF96-BB7B-9694D53E5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8C75E-C90E-374D-A0A3-12A74972E45C}" type="datetime1">
              <a:rPr lang="en-US" smtClean="0"/>
              <a:t>1/18/24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BD8815B-DC6F-EE5C-C813-7F7C2F7DE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A67BC5A-4EE0-A140-A0AA-1ADF3A67D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F7F1C-6450-FD4D-ABEC-C99311EA0E5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4799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399E6EF-7445-2E21-F903-2CE1D9046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59302414-B776-80FC-5978-A0720C5A11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0B54113-52FD-E88C-2B6D-CF26F9EF60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9101CC7-7D5D-D949-72B3-26120C5A0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4F2AE-8C1A-0743-AFE9-365E4F52DFAB}" type="datetime1">
              <a:rPr lang="en-US" smtClean="0"/>
              <a:t>1/18/24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279B9AC-C2BB-1B0B-7760-7A55FF2BD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DADD775-0D7D-672D-F686-3F0D47197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F7F1C-6450-FD4D-ABEC-C99311EA0E5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97378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E444045-6011-5199-D230-72C8BA8FC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58E3F71-8135-7509-C4B2-38966172C5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A28DB8B-098F-70C3-CD51-CD22DF820B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021BA-D355-6F4E-82E2-20B592C07C06}" type="datetime1">
              <a:rPr lang="en-US" smtClean="0"/>
              <a:t>1/18/24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4E2B53F-DB91-551E-E590-2988584CE7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C521E2C-497E-9957-FE2D-77EDFA4AC3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F7F1C-6450-FD4D-ABEC-C99311EA0E5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09225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.jpeg"/><Relationship Id="rId5" Type="http://schemas.openxmlformats.org/officeDocument/2006/relationships/image" Target="../media/image2.jpeg"/><Relationship Id="rId6" Type="http://schemas.openxmlformats.org/officeDocument/2006/relationships/image" Target="../media/image3.jpeg"/><Relationship Id="rId7" Type="http://schemas.openxmlformats.org/officeDocument/2006/relationships/image" Target="../media/image4.jpeg"/><Relationship Id="rId8" Type="http://schemas.openxmlformats.org/officeDocument/2006/relationships/image" Target="../media/image5.jpeg"/><Relationship Id="rId9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27.png"/><Relationship Id="rId7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Relationship Id="rId3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5.emf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png"/><Relationship Id="rId8" Type="http://schemas.openxmlformats.org/officeDocument/2006/relationships/image" Target="../media/image341.png"/><Relationship Id="rId9" Type="http://schemas.openxmlformats.org/officeDocument/2006/relationships/image" Target="../media/image350.png"/><Relationship Id="rId10" Type="http://schemas.openxmlformats.org/officeDocument/2006/relationships/image" Target="../media/image36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5.png"/><Relationship Id="rId5" Type="http://schemas.openxmlformats.org/officeDocument/2006/relationships/image" Target="../media/image331.png"/><Relationship Id="rId6" Type="http://schemas.openxmlformats.org/officeDocument/2006/relationships/image" Target="../media/image340.png"/><Relationship Id="rId7" Type="http://schemas.openxmlformats.org/officeDocument/2006/relationships/image" Target="../media/image390.png"/><Relationship Id="rId8" Type="http://schemas.openxmlformats.org/officeDocument/2006/relationships/image" Target="../media/image40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65.png"/><Relationship Id="rId7" Type="http://schemas.openxmlformats.org/officeDocument/2006/relationships/image" Target="../media/image66.png"/><Relationship Id="rId8" Type="http://schemas.openxmlformats.org/officeDocument/2006/relationships/image" Target="../media/image67.png"/><Relationship Id="rId9" Type="http://schemas.openxmlformats.org/officeDocument/2006/relationships/image" Target="../media/image260.png"/><Relationship Id="rId10" Type="http://schemas.openxmlformats.org/officeDocument/2006/relationships/image" Target="../media/image270.png"/><Relationship Id="rId11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sv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hyperlink" Target="https://arxiv.org/abs/2306.07164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6.png"/><Relationship Id="rId5" Type="http://schemas.openxmlformats.org/officeDocument/2006/relationships/image" Target="../media/image15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ctrTitle"/>
              </p:nvPr>
            </p:nvSpPr>
            <p:spPr>
              <a:xfrm>
                <a:off x="629048" y="234030"/>
                <a:ext cx="10523861" cy="2012561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600" dirty="0">
                    <a:sym typeface="+mn-ea"/>
                  </a:rPr>
                  <a:t>Update on </a:t>
                </a:r>
                <a14:m>
                  <m:oMath xmlns:m="http://schemas.openxmlformats.org/officeDocument/2006/math">
                    <m:r>
                      <a:rPr lang="en-US" altLang="zh-CN" sz="3600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36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3600" i="1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altLang="zh-CN" sz="3600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36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3600" i="1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altLang="zh-CN" sz="3600" dirty="0">
                    <a:sym typeface="+mn-ea"/>
                  </a:rPr>
                  <a:t> S</a:t>
                </a:r>
                <a:r>
                  <a:rPr lang="en-US" sz="3600" dirty="0">
                    <a:sym typeface="+mn-ea"/>
                  </a:rPr>
                  <a:t>tructures using Run III Data</a:t>
                </a:r>
                <a:br>
                  <a:rPr lang="en-US" sz="3600" dirty="0">
                    <a:sym typeface="+mn-ea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36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altLang="zh-CN" sz="36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sz="36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altLang="zh-CN" sz="36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altLang="zh-CN" sz="36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sz="36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altLang="zh-CN" sz="36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→4</m:t>
                      </m:r>
                      <m:r>
                        <a:rPr lang="zh-CN" altLang="en-US" sz="36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zh-CN" altLang="en-US" sz="3600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629048" y="234030"/>
                <a:ext cx="10523861" cy="2012561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108099" y="2805630"/>
            <a:ext cx="8115300" cy="1331358"/>
          </a:xfrm>
        </p:spPr>
        <p:txBody>
          <a:bodyPr>
            <a:normAutofit fontScale="95000"/>
          </a:bodyPr>
          <a:lstStyle/>
          <a:p>
            <a:r>
              <a:rPr lang="en-US" altLang="zh-CN" sz="2000" dirty="0"/>
              <a:t>Gerry Bauer</a:t>
            </a:r>
            <a:r>
              <a:rPr lang="en-US" altLang="zh-CN" sz="2000" dirty="0">
                <a:sym typeface="+mn-ea"/>
              </a:rPr>
              <a:t>, </a:t>
            </a:r>
            <a:r>
              <a:rPr lang="en-US" altLang="zh-CN" sz="2000" dirty="0" err="1">
                <a:sym typeface="+mn-ea"/>
              </a:rPr>
              <a:t>Liangliang</a:t>
            </a:r>
            <a:r>
              <a:rPr lang="en-US" altLang="zh-CN" sz="2000" dirty="0">
                <a:sym typeface="+mn-ea"/>
              </a:rPr>
              <a:t> Chen, </a:t>
            </a:r>
            <a:r>
              <a:rPr lang="en-US" altLang="zh-CN" sz="2000" dirty="0" err="1">
                <a:sym typeface="+mn-ea"/>
              </a:rPr>
              <a:t>Yufei</a:t>
            </a:r>
            <a:r>
              <a:rPr lang="en-US" altLang="zh-CN" sz="2000" dirty="0">
                <a:sym typeface="+mn-ea"/>
              </a:rPr>
              <a:t> Chen, Meng Guo, Zhen Hu, </a:t>
            </a:r>
            <a:r>
              <a:rPr lang="en-US" altLang="zh-CN" sz="2000" dirty="0"/>
              <a:t>Bolin Li</a:t>
            </a:r>
            <a:r>
              <a:rPr lang="en-US" altLang="zh-CN" sz="2000" dirty="0">
                <a:sym typeface="+mn-ea"/>
              </a:rPr>
              <a:t>, </a:t>
            </a:r>
            <a:r>
              <a:rPr lang="en-US" altLang="zh-CN" sz="2000" dirty="0" err="1">
                <a:sym typeface="+mn-ea"/>
              </a:rPr>
              <a:t>Zhengchen</a:t>
            </a:r>
            <a:r>
              <a:rPr lang="en-US" altLang="zh-CN" sz="2000" dirty="0">
                <a:sym typeface="+mn-ea"/>
              </a:rPr>
              <a:t> Liang, Zhijun Li, Yasar </a:t>
            </a:r>
            <a:r>
              <a:rPr lang="en-US" altLang="zh-CN" sz="2000" dirty="0" err="1">
                <a:sym typeface="+mn-ea"/>
              </a:rPr>
              <a:t>Onel</a:t>
            </a:r>
            <a:r>
              <a:rPr lang="en-US" altLang="zh-CN" sz="2000" dirty="0">
                <a:sym typeface="+mn-ea"/>
              </a:rPr>
              <a:t>, </a:t>
            </a:r>
            <a:r>
              <a:rPr lang="en-US" altLang="zh-CN" sz="2000" dirty="0" err="1">
                <a:sym typeface="+mn-ea"/>
              </a:rPr>
              <a:t>Chengping</a:t>
            </a:r>
            <a:r>
              <a:rPr lang="en-US" altLang="zh-CN" sz="2000" dirty="0">
                <a:sym typeface="+mn-ea"/>
              </a:rPr>
              <a:t> Shen, Xining Wang, Kai Yi, </a:t>
            </a:r>
            <a:r>
              <a:rPr lang="en-US" altLang="zh-CN" sz="2000" dirty="0" err="1">
                <a:sym typeface="+mn-ea"/>
              </a:rPr>
              <a:t>Zhengyun</a:t>
            </a:r>
            <a:r>
              <a:rPr lang="en-US" altLang="zh-CN" sz="2000" dirty="0">
                <a:sym typeface="+mn-ea"/>
              </a:rPr>
              <a:t> You, </a:t>
            </a:r>
            <a:r>
              <a:rPr lang="en-US" altLang="zh-CN" sz="2000" dirty="0" err="1">
                <a:sym typeface="+mn-ea"/>
              </a:rPr>
              <a:t>Jingqing</a:t>
            </a:r>
            <a:r>
              <a:rPr lang="en-US" altLang="zh-CN" sz="2000" dirty="0">
                <a:sym typeface="+mn-ea"/>
              </a:rPr>
              <a:t> Zhang, </a:t>
            </a:r>
            <a:r>
              <a:rPr lang="en-US" altLang="zh-CN" sz="2000" b="1" u="sng" dirty="0"/>
              <a:t>Yilin Zhou</a:t>
            </a:r>
            <a:r>
              <a:rPr lang="en-US" altLang="zh-CN" sz="2000" dirty="0"/>
              <a:t>, Feng Zhu</a:t>
            </a:r>
            <a:endParaRPr lang="en-US" altLang="zh-CN" sz="2000" dirty="0">
              <a:sym typeface="+mn-ea"/>
            </a:endParaRPr>
          </a:p>
          <a:p>
            <a:r>
              <a:rPr lang="en-US" altLang="zh-CN" sz="2000" dirty="0">
                <a:sym typeface="+mn-ea"/>
              </a:rPr>
              <a:t>+ </a:t>
            </a:r>
            <a:r>
              <a:rPr lang="en-US" altLang="zh-CN" sz="2000" dirty="0"/>
              <a:t>Nikita Petrov, </a:t>
            </a:r>
            <a:r>
              <a:rPr lang="en-US" sz="2000" dirty="0"/>
              <a:t>Ruslan </a:t>
            </a:r>
            <a:r>
              <a:rPr lang="en-US" sz="2000" dirty="0" err="1"/>
              <a:t>Chistov</a:t>
            </a:r>
            <a:endParaRPr lang="zh-CN" altLang="en-US" sz="2000" dirty="0"/>
          </a:p>
        </p:txBody>
      </p:sp>
      <p:pic>
        <p:nvPicPr>
          <p:cNvPr id="7" name="内容占位符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768" y="5843059"/>
            <a:ext cx="898003" cy="84782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343" y="5843547"/>
            <a:ext cx="908168" cy="90816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393" y="5822919"/>
            <a:ext cx="986337" cy="95893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780" y="5848032"/>
            <a:ext cx="908168" cy="908168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1809749" y="2304503"/>
            <a:ext cx="85725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809749" y="5717931"/>
            <a:ext cx="8572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25CB-CE21-4EFA-BD33-BB82174D1DFE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9EB-3CB2-7143-A4E2-899CF13CC1DD}" type="datetime1">
              <a:rPr lang="en-US" altLang="en-US" smtClean="0"/>
              <a:t>1/18/24</a:t>
            </a:fld>
            <a:endParaRPr lang="zh-CN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E55CCA6-BDD0-D1AE-BEE2-32FDFE2A1747}"/>
              </a:ext>
            </a:extLst>
          </p:cNvPr>
          <p:cNvSpPr txBox="1"/>
          <p:nvPr/>
        </p:nvSpPr>
        <p:spPr>
          <a:xfrm>
            <a:off x="2058683" y="4790646"/>
            <a:ext cx="796417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/>
              <a:t>Thailand-China CMS Workshop </a:t>
            </a:r>
            <a:r>
              <a:rPr lang="en-US" altLang="zh-CN" sz="2000" dirty="0" smtClean="0"/>
              <a:t>2024,</a:t>
            </a:r>
            <a:r>
              <a:rPr lang="zh-CN" altLang="en-US" sz="2000" dirty="0" smtClean="0"/>
              <a:t> </a:t>
            </a:r>
            <a:r>
              <a:rPr lang="en-US" altLang="zh-CN" sz="2000" dirty="0" err="1" smtClean="0"/>
              <a:t>Chulalongkorn</a:t>
            </a:r>
            <a:r>
              <a:rPr lang="en-US" altLang="zh-CN" sz="2000" dirty="0" smtClean="0"/>
              <a:t> </a:t>
            </a:r>
            <a:r>
              <a:rPr lang="en-US" altLang="zh-CN" sz="2000" dirty="0"/>
              <a:t>University, </a:t>
            </a:r>
            <a:endParaRPr lang="en-US" altLang="zh-CN" sz="2000" dirty="0" smtClean="0"/>
          </a:p>
          <a:p>
            <a:pPr algn="ctr"/>
            <a:r>
              <a:rPr lang="en-US" altLang="zh-CN" sz="2000" dirty="0" smtClean="0"/>
              <a:t>Jan 19, 2024</a:t>
            </a:r>
            <a:endParaRPr lang="en-US" altLang="zh-CN" sz="2000" dirty="0"/>
          </a:p>
        </p:txBody>
      </p:sp>
      <p:pic>
        <p:nvPicPr>
          <p:cNvPr id="5" name="Picture 4" descr="https://gimg2.baidu.com/image_search/src=http%3A%2F%2Fpic.51yuansu.com%2Fpic3%2Fcover%2F03%2F30%2F36%2F5b80924140485_610.jpg&amp;refer=http%3A%2F%2Fpic.51yuansu.com&amp;app=2002&amp;size=f9999,10000&amp;q=a80&amp;n=0&amp;g=0n&amp;fmt=jpeg?sec=1628985894&amp;t=568a39432aef82b47352a838feca2daa">
            <a:extLst>
              <a:ext uri="{FF2B5EF4-FFF2-40B4-BE49-F238E27FC236}">
                <a16:creationId xmlns:a16="http://schemas.microsoft.com/office/drawing/2014/main" xmlns="" id="{AC98C573-91D8-87C0-E8D1-9D60EBBC31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6" t="6551" r="9450" b="8901"/>
          <a:stretch/>
        </p:blipFill>
        <p:spPr bwMode="auto">
          <a:xfrm>
            <a:off x="7198221" y="5772669"/>
            <a:ext cx="1001535" cy="10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xmlns="" id="{6C6D6ED8-9A55-B430-EFEC-FAD16EBD846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38896" y="5772669"/>
            <a:ext cx="1639248" cy="975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1355902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10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标题 3"/>
          <p:cNvSpPr txBox="1"/>
          <p:nvPr/>
        </p:nvSpPr>
        <p:spPr>
          <a:xfrm>
            <a:off x="1524000" y="-359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altLang="zh-CN" b="1" dirty="0">
                <a:solidFill>
                  <a:srgbClr val="002060"/>
                </a:solidFill>
              </a:rPr>
              <a:t>Preliminary results in Run III data</a:t>
            </a:r>
            <a:endParaRPr lang="en-US" altLang="zh-CN" sz="4800" b="1" dirty="0">
              <a:solidFill>
                <a:srgbClr val="00206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BBD7-611E-CB42-823D-49F2CC5B62B2}" type="datetime1">
              <a:rPr lang="en-US" altLang="en-US" smtClean="0"/>
              <a:t>1/18/24</a:t>
            </a:fld>
            <a:endParaRPr lang="zh-CN" alt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F96B2090-F5DD-1985-172B-78827B8BF2D0}"/>
              </a:ext>
            </a:extLst>
          </p:cNvPr>
          <p:cNvGrpSpPr/>
          <p:nvPr/>
        </p:nvGrpSpPr>
        <p:grpSpPr>
          <a:xfrm>
            <a:off x="504769" y="1921121"/>
            <a:ext cx="5297797" cy="3795073"/>
            <a:chOff x="506094" y="1874387"/>
            <a:chExt cx="5018192" cy="358783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xmlns="" id="{2202ACC6-185C-92C4-67B9-F278CAA29B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35" t="8754" r="7251" b="-115"/>
            <a:stretch/>
          </p:blipFill>
          <p:spPr>
            <a:xfrm>
              <a:off x="506094" y="1874387"/>
              <a:ext cx="5018192" cy="3587837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ECD9275C-AEDE-BD25-200E-49230DB34E0F}"/>
                </a:ext>
              </a:extLst>
            </p:cNvPr>
            <p:cNvSpPr txBox="1"/>
            <p:nvPr/>
          </p:nvSpPr>
          <p:spPr>
            <a:xfrm>
              <a:off x="1419909" y="1920673"/>
              <a:ext cx="2194331" cy="3046988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endPara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algn="ctr"/>
              <a:endPara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algn="ctr"/>
              <a:r>
                <a:rPr lang="en-GB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B</a:t>
              </a:r>
              <a:r>
                <a:rPr lang="x-none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linded region</a:t>
              </a:r>
            </a:p>
            <a:p>
              <a:pPr algn="ctr"/>
              <a:endParaRPr lang="x-none" sz="2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algn="ctr"/>
              <a:endParaRPr lang="x-none" sz="2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algn="ctr"/>
              <a:endParaRPr lang="x-none" sz="2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algn="ctr"/>
              <a:r>
                <a:rPr lang="x-none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[6.26~7.8GeV]</a:t>
              </a:r>
            </a:p>
            <a:p>
              <a:endParaRPr lang="x-none" sz="2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endParaRPr lang="x-none" sz="2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2C4371CE-87F3-050A-8AD2-25A4537CF606}"/>
              </a:ext>
            </a:extLst>
          </p:cNvPr>
          <p:cNvSpPr txBox="1"/>
          <p:nvPr/>
        </p:nvSpPr>
        <p:spPr>
          <a:xfrm>
            <a:off x="1908313" y="1439898"/>
            <a:ext cx="2812673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x-none" sz="2400" dirty="0"/>
              <a:t>Run III data </a:t>
            </a:r>
            <a:r>
              <a:rPr lang="x-none" sz="2400" b="1" dirty="0">
                <a:solidFill>
                  <a:srgbClr val="FF0000"/>
                </a:solidFill>
              </a:rPr>
              <a:t>[blinded]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910266"/>
            <a:ext cx="5398064" cy="358783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262709" y="1448601"/>
            <a:ext cx="3405291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zh-CN" sz="2400" dirty="0"/>
              <a:t>S</a:t>
            </a:r>
            <a:r>
              <a:rPr lang="en-US" sz="2400" dirty="0" smtClean="0"/>
              <a:t>catter </a:t>
            </a:r>
            <a:r>
              <a:rPr lang="en-US" sz="2400" dirty="0"/>
              <a:t>plot </a:t>
            </a:r>
            <a:r>
              <a:rPr lang="en-US" sz="2400" dirty="0" smtClean="0"/>
              <a:t>in </a:t>
            </a:r>
            <a:r>
              <a:rPr lang="en-US" sz="2400" dirty="0"/>
              <a:t>Run III </a:t>
            </a:r>
            <a:r>
              <a:rPr lang="en-US" sz="2400" dirty="0" smtClean="0"/>
              <a:t>data</a:t>
            </a:r>
            <a:endParaRPr lang="en-US" sz="2400" dirty="0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259348" y="1984592"/>
            <a:ext cx="13011" cy="3071489"/>
          </a:xfrm>
          <a:prstGeom prst="line">
            <a:avLst/>
          </a:prstGeom>
          <a:ln w="28575">
            <a:solidFill>
              <a:srgbClr val="FF50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9920119" y="2047740"/>
            <a:ext cx="9738" cy="3008341"/>
          </a:xfrm>
          <a:prstGeom prst="line">
            <a:avLst/>
          </a:prstGeom>
          <a:ln w="28575">
            <a:solidFill>
              <a:srgbClr val="FF50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650982" y="2783452"/>
            <a:ext cx="4321818" cy="24758"/>
          </a:xfrm>
          <a:prstGeom prst="line">
            <a:avLst/>
          </a:prstGeom>
          <a:ln w="28575">
            <a:solidFill>
              <a:srgbClr val="FF50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624961" y="3769074"/>
            <a:ext cx="4347839" cy="26462"/>
          </a:xfrm>
          <a:prstGeom prst="line">
            <a:avLst/>
          </a:prstGeom>
          <a:ln w="28575">
            <a:solidFill>
              <a:srgbClr val="FF50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36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52428" t="4725"/>
          <a:stretch/>
        </p:blipFill>
        <p:spPr>
          <a:xfrm>
            <a:off x="6634867" y="799741"/>
            <a:ext cx="4923029" cy="33786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4845" r="52273"/>
          <a:stretch/>
        </p:blipFill>
        <p:spPr>
          <a:xfrm>
            <a:off x="833721" y="799742"/>
            <a:ext cx="4832435" cy="3301617"/>
          </a:xfrm>
          <a:prstGeom prst="rect">
            <a:avLst/>
          </a:prstGeom>
        </p:spPr>
      </p:pic>
      <p:sp>
        <p:nvSpPr>
          <p:cNvPr id="2" name="标题 3">
            <a:extLst>
              <a:ext uri="{FF2B5EF4-FFF2-40B4-BE49-F238E27FC236}">
                <a16:creationId xmlns:a16="http://schemas.microsoft.com/office/drawing/2014/main" xmlns="" id="{704FED48-9465-C459-BCBB-E752422C3AB6}"/>
              </a:ext>
            </a:extLst>
          </p:cNvPr>
          <p:cNvSpPr txBox="1"/>
          <p:nvPr/>
        </p:nvSpPr>
        <p:spPr>
          <a:xfrm>
            <a:off x="1524000" y="-359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altLang="zh-CN" b="1" dirty="0">
                <a:solidFill>
                  <a:srgbClr val="002060"/>
                </a:solidFill>
              </a:rPr>
              <a:t>2D fit of dimuon mass in Run III data</a:t>
            </a:r>
            <a:endParaRPr lang="en-US" altLang="zh-CN" sz="48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xmlns="" id="{E5B78D73-FD9E-4C0E-56CF-253602F01F07}"/>
                  </a:ext>
                </a:extLst>
              </p:cNvPr>
              <p:cNvSpPr txBox="1"/>
              <p:nvPr/>
            </p:nvSpPr>
            <p:spPr>
              <a:xfrm>
                <a:off x="2387155" y="3898848"/>
                <a:ext cx="2009003" cy="307777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140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M</m:t>
                      </m:r>
                      <m:r>
                        <a:rPr lang="en-US" altLang="zh-CN" sz="1400" b="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(</m:t>
                      </m:r>
                      <m:sSup>
                        <m:sSupPr>
                          <m:ctrlPr>
                            <a:rPr lang="en-US" altLang="zh-CN" sz="1400" b="0" i="1" kern="100" smtClean="0">
                              <a:latin typeface="Cambria Math" charset="0"/>
                              <a:cs typeface="Menlo" panose="020B0609030804020204" pitchFamily="49" charset="0"/>
                            </a:rPr>
                          </m:ctrlPr>
                        </m:sSupPr>
                        <m:e>
                          <m:r>
                            <a:rPr lang="en-US" altLang="zh-CN" sz="1400" b="0" i="1" kern="1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enlo" panose="020B0609030804020204" pitchFamily="49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sz="1400" b="0" i="1" kern="100" smtClean="0"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sz="1400" i="1" kern="100">
                              <a:latin typeface="Cambria Math" charset="0"/>
                              <a:cs typeface="Menlo" panose="020B0609030804020204" pitchFamily="49" charset="0"/>
                            </a:rPr>
                          </m:ctrlPr>
                        </m:sSup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enlo" panose="020B0609030804020204" pitchFamily="49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sz="1400" b="0" i="1" kern="1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enlo" panose="020B0609030804020204" pitchFamily="49" charset="0"/>
                            </a:rPr>
                            <m:t>−</m:t>
                          </m:r>
                        </m:sup>
                      </m:sSup>
                      <m:r>
                        <a:rPr lang="en-US" altLang="zh-CN" sz="1400" b="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 </m:t>
                      </m:r>
                      <m:r>
                        <a:rPr lang="en-US" altLang="zh-CN" sz="1400" b="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𝑤𝑖𝑡h</m:t>
                      </m:r>
                      <m:r>
                        <a:rPr lang="en-US" altLang="zh-CN" sz="1400" b="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 </m:t>
                      </m:r>
                      <m:r>
                        <a:rPr lang="en-US" altLang="zh-CN" sz="1400" b="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h𝑖𝑔h𝑒𝑟</m:t>
                      </m:r>
                      <m:r>
                        <a:rPr lang="en-US" altLang="zh-CN" sz="1400" b="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 </m:t>
                      </m:r>
                      <m:sSub>
                        <m:sSubPr>
                          <m:ctrlPr>
                            <a:rPr lang="en-US" altLang="zh-CN" sz="1400" b="0" i="1" kern="100" smtClean="0">
                              <a:latin typeface="Cambria Math" charset="0"/>
                              <a:cs typeface="Menlo" panose="020B0609030804020204" pitchFamily="49" charset="0"/>
                            </a:rPr>
                          </m:ctrlPr>
                        </m:sSubPr>
                        <m:e>
                          <m:r>
                            <a:rPr lang="en-US" altLang="zh-CN" sz="1400" b="0" i="1" kern="100" smtClean="0"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sz="1400" b="0" i="1" kern="100" smtClean="0"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  <m:t>𝑇</m:t>
                          </m:r>
                        </m:sub>
                      </m:sSub>
                      <m:r>
                        <a:rPr lang="en-US" altLang="zh-CN" sz="1400" b="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)</m:t>
                      </m:r>
                    </m:oMath>
                  </m:oMathPara>
                </a14:m>
                <a:endParaRPr lang="zh-CN" altLang="en-US" sz="1400" kern="100" dirty="0">
                  <a:solidFill>
                    <a:schemeClr val="tx1"/>
                  </a:solidFill>
                  <a:effectLst/>
                  <a:latin typeface="Menlo" panose="020B0609030804020204" pitchFamily="49" charset="0"/>
                  <a:cs typeface="Menlo" panose="020B0609030804020204" pitchFamily="49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5B78D73-FD9E-4C0E-56CF-253602F01F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7155" y="3898848"/>
                <a:ext cx="2009003" cy="307777"/>
              </a:xfrm>
              <a:prstGeom prst="rect">
                <a:avLst/>
              </a:prstGeom>
              <a:blipFill rotWithShape="0">
                <a:blip r:embed="rId4"/>
                <a:stretch>
                  <a:fillRect t="-78846" r="-3323" b="-10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13F861CD-4E69-DDD1-4A12-58F4BCCC5146}"/>
                  </a:ext>
                </a:extLst>
              </p:cNvPr>
              <p:cNvSpPr txBox="1"/>
              <p:nvPr/>
            </p:nvSpPr>
            <p:spPr>
              <a:xfrm>
                <a:off x="8325865" y="4025624"/>
                <a:ext cx="1950697" cy="307777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140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M</m:t>
                      </m:r>
                      <m:r>
                        <a:rPr lang="en-US" altLang="zh-CN" sz="140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(</m:t>
                      </m:r>
                      <m:sSup>
                        <m:sSupPr>
                          <m:ctrlPr>
                            <a:rPr lang="en-US" altLang="zh-CN" sz="1400" i="1" kern="100">
                              <a:latin typeface="Cambria Math" charset="0"/>
                              <a:cs typeface="Menlo" panose="020B0609030804020204" pitchFamily="49" charset="0"/>
                            </a:rPr>
                          </m:ctrlPr>
                        </m:sSup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enlo" panose="020B0609030804020204" pitchFamily="49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sz="1400" i="1" kern="100">
                              <a:latin typeface="Cambria Math" charset="0"/>
                              <a:cs typeface="Menlo" panose="020B0609030804020204" pitchFamily="49" charset="0"/>
                            </a:rPr>
                          </m:ctrlPr>
                        </m:sSup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enlo" panose="020B0609030804020204" pitchFamily="49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enlo" panose="020B0609030804020204" pitchFamily="49" charset="0"/>
                            </a:rPr>
                            <m:t>−</m:t>
                          </m:r>
                        </m:sup>
                      </m:sSup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 </m:t>
                      </m:r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𝑤𝑖𝑡h</m:t>
                      </m:r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 </m:t>
                      </m:r>
                      <m:r>
                        <a:rPr lang="en-US" altLang="zh-CN" sz="1400" b="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𝑙𝑜𝑤</m:t>
                      </m:r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𝑒𝑟</m:t>
                      </m:r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 </m:t>
                      </m:r>
                      <m:sSub>
                        <m:sSubPr>
                          <m:ctrlPr>
                            <a:rPr lang="en-US" altLang="zh-CN" sz="1400" i="1" kern="100">
                              <a:latin typeface="Cambria Math" charset="0"/>
                              <a:cs typeface="Menlo" panose="020B0609030804020204" pitchFamily="49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  <m:t>𝑇</m:t>
                          </m:r>
                        </m:sub>
                      </m:sSub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)</m:t>
                      </m:r>
                    </m:oMath>
                  </m:oMathPara>
                </a14:m>
                <a:endParaRPr lang="zh-CN" altLang="en-US" sz="1400" kern="100" dirty="0">
                  <a:solidFill>
                    <a:schemeClr val="tx1"/>
                  </a:solidFill>
                  <a:latin typeface="Menlo" panose="020B0609030804020204" pitchFamily="49" charset="0"/>
                  <a:cs typeface="Menlo" panose="020B0609030804020204" pitchFamily="49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3F861CD-4E69-DDD1-4A12-58F4BCCC5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5865" y="4025624"/>
                <a:ext cx="1950697" cy="307777"/>
              </a:xfrm>
              <a:prstGeom prst="rect">
                <a:avLst/>
              </a:prstGeom>
              <a:blipFill rotWithShape="0">
                <a:blip r:embed="rId5"/>
                <a:stretch>
                  <a:fillRect t="-75472" r="-2174" b="-10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0B79FC1D-F7E5-FD10-0456-5DB330382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11CD-7DE8-1B4B-95BA-54DE078DC996}" type="datetime1">
              <a:rPr lang="en-US" smtClean="0"/>
              <a:t>1/18/24</a:t>
            </a:fld>
            <a:endParaRPr lang="x-none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6089" y="4375482"/>
            <a:ext cx="3381653" cy="15880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948531" y="4261164"/>
                <a:ext cx="6096000" cy="175432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dirty="0">
                    <a:cs typeface="Times New Roman" panose="02020603050405020304" pitchFamily="18" charset="0"/>
                  </a:rPr>
                  <a:t>---Run II </a:t>
                </a:r>
                <a:r>
                  <a:rPr lang="en-GB" dirty="0">
                    <a:solidFill>
                      <a:schemeClr val="accent6"/>
                    </a:solidFill>
                    <a:cs typeface="Times New Roman" panose="02020603050405020304" pitchFamily="18" charset="0"/>
                  </a:rPr>
                  <a:t>23380</a:t>
                </a:r>
                <a:r>
                  <a:rPr lang="en-GB" dirty="0">
                    <a:cs typeface="Times New Roman" panose="02020603050405020304" pitchFamily="18" charset="0"/>
                  </a:rPr>
                  <a:t> vs Run III </a:t>
                </a:r>
                <a:r>
                  <a:rPr lang="en-GB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en-US" altLang="zh-CN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8644</a:t>
                </a:r>
                <a:r>
                  <a:rPr lang="en-GB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endParaRPr lang="x-none" sz="1600" dirty="0"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dirty="0">
                    <a:cs typeface="Times New Roman" panose="02020603050405020304" pitchFamily="18" charset="0"/>
                  </a:rPr>
                  <a:t>---Run II </a:t>
                </a:r>
                <a:r>
                  <a:rPr lang="en-GB" dirty="0">
                    <a:solidFill>
                      <a:schemeClr val="accent6"/>
                    </a:solidFill>
                    <a:cs typeface="Times New Roman" panose="02020603050405020304" pitchFamily="18" charset="0"/>
                  </a:rPr>
                  <a:t>135/fb </a:t>
                </a:r>
                <a:r>
                  <a:rPr lang="en-GB" dirty="0">
                    <a:cs typeface="Times New Roman" panose="02020603050405020304" pitchFamily="18" charset="0"/>
                  </a:rPr>
                  <a:t>vs Run III </a:t>
                </a:r>
                <a:r>
                  <a:rPr lang="en-US" altLang="zh-CN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66</a:t>
                </a:r>
                <a:r>
                  <a:rPr lang="en-GB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/fb</a:t>
                </a:r>
                <a:endParaRPr lang="en-GB" dirty="0">
                  <a:solidFill>
                    <a:srgbClr val="FF0000"/>
                  </a:solidFill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dirty="0">
                    <a:cs typeface="Times New Roman" panose="02020603050405020304" pitchFamily="18" charset="0"/>
                  </a:rPr>
                  <a:t>===&gt; Run III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GB" sz="1600" dirty="0">
                    <a:cs typeface="Times New Roman" panose="02020603050405020304" pitchFamily="18" charset="0"/>
                  </a:rPr>
                  <a:t> </a:t>
                </a:r>
                <a:r>
                  <a:rPr lang="en-GB" dirty="0">
                    <a:cs typeface="Times New Roman" panose="02020603050405020304" pitchFamily="18" charset="0"/>
                  </a:rPr>
                  <a:t>is </a:t>
                </a:r>
                <a:r>
                  <a:rPr lang="en-US" altLang="zh-CN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80</a:t>
                </a:r>
                <a:r>
                  <a:rPr lang="en-GB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%</a:t>
                </a:r>
                <a:r>
                  <a:rPr lang="en-GB" dirty="0" smtClean="0">
                    <a:cs typeface="Times New Roman" panose="02020603050405020304" pitchFamily="18" charset="0"/>
                  </a:rPr>
                  <a:t> </a:t>
                </a:r>
                <a:r>
                  <a:rPr lang="en-GB" dirty="0">
                    <a:cs typeface="Times New Roman" panose="02020603050405020304" pitchFamily="18" charset="0"/>
                  </a:rPr>
                  <a:t>of Run II, but </a:t>
                </a:r>
                <a:r>
                  <a:rPr lang="x-none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4</a:t>
                </a:r>
                <a:r>
                  <a:rPr lang="en-US" altLang="zh-CN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8</a:t>
                </a:r>
                <a:r>
                  <a:rPr lang="en-GB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%</a:t>
                </a:r>
                <a:r>
                  <a:rPr lang="en-GB" dirty="0" smtClean="0">
                    <a:cs typeface="Times New Roman" panose="02020603050405020304" pitchFamily="18" charset="0"/>
                  </a:rPr>
                  <a:t> </a:t>
                </a:r>
                <a:r>
                  <a:rPr lang="en-GB" dirty="0" err="1">
                    <a:cs typeface="Times New Roman" panose="02020603050405020304" pitchFamily="18" charset="0"/>
                  </a:rPr>
                  <a:t>Lumi</a:t>
                </a:r>
                <a:r>
                  <a:rPr lang="en-GB" dirty="0"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ea typeface="Cambria Math" panose="02040503050406030204" pitchFamily="18" charset="0"/>
                  </a:rPr>
                  <a:t>             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)/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𝑓𝑏</m:t>
                    </m:r>
                  </m:oMath>
                </a14:m>
                <a:r>
                  <a:rPr lang="en-GB" dirty="0">
                    <a:cs typeface="Times New Roman" panose="02020603050405020304" pitchFamily="18" charset="0"/>
                  </a:rPr>
                  <a:t> : </a:t>
                </a:r>
                <a:r>
                  <a:rPr lang="x-none" dirty="0">
                    <a:solidFill>
                      <a:schemeClr val="accent6"/>
                    </a:solidFill>
                  </a:rPr>
                  <a:t>173</a:t>
                </a:r>
                <a:r>
                  <a:rPr lang="en-GB" dirty="0">
                    <a:cs typeface="Times New Roman" panose="02020603050405020304" pitchFamily="18" charset="0"/>
                  </a:rPr>
                  <a:t> for Run II, but </a:t>
                </a:r>
                <a:r>
                  <a:rPr lang="x-none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altLang="zh-CN" dirty="0" smtClean="0">
                    <a:solidFill>
                      <a:srgbClr val="FF0000"/>
                    </a:solidFill>
                  </a:rPr>
                  <a:t>82</a:t>
                </a:r>
                <a:r>
                  <a:rPr lang="en-GB" dirty="0" smtClean="0">
                    <a:cs typeface="Times New Roman" panose="02020603050405020304" pitchFamily="18" charset="0"/>
                  </a:rPr>
                  <a:t> </a:t>
                </a:r>
                <a:r>
                  <a:rPr lang="en-GB" dirty="0">
                    <a:cs typeface="Times New Roman" panose="02020603050405020304" pitchFamily="18" charset="0"/>
                  </a:rPr>
                  <a:t>for Run III</a:t>
                </a:r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531" y="4261164"/>
                <a:ext cx="6096000" cy="1754326"/>
              </a:xfrm>
              <a:prstGeom prst="rect">
                <a:avLst/>
              </a:prstGeom>
              <a:blipFill rotWithShape="0">
                <a:blip r:embed="rId7"/>
                <a:stretch>
                  <a:fillRect l="-900" b="-2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ounded Rectangle 13"/>
          <p:cNvSpPr/>
          <p:nvPr/>
        </p:nvSpPr>
        <p:spPr>
          <a:xfrm>
            <a:off x="7437437" y="5032724"/>
            <a:ext cx="3158956" cy="808884"/>
          </a:xfrm>
          <a:prstGeom prst="roundRect">
            <a:avLst/>
          </a:prstGeom>
          <a:noFill/>
          <a:ln w="38100">
            <a:solidFill>
              <a:srgbClr val="FF50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833417" y="5992986"/>
            <a:ext cx="54657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zh-CN" sz="2000" dirty="0"/>
              <a:t>A</a:t>
            </a:r>
            <a:r>
              <a:rPr lang="zh-CN" altLang="en-US" sz="2000" dirty="0"/>
              <a:t> </a:t>
            </a:r>
            <a:r>
              <a:rPr lang="en-US" sz="2000" b="1" dirty="0">
                <a:solidFill>
                  <a:schemeClr val="accent1"/>
                </a:solidFill>
              </a:rPr>
              <a:t>rise</a:t>
            </a:r>
            <a:r>
              <a:rPr lang="en-US" sz="2000" dirty="0"/>
              <a:t> in </a:t>
            </a:r>
            <a:r>
              <a:rPr lang="en-US" sz="2000" b="1" dirty="0">
                <a:solidFill>
                  <a:schemeClr val="accent1"/>
                </a:solidFill>
              </a:rPr>
              <a:t>combinatorial background </a:t>
            </a:r>
            <a:r>
              <a:rPr lang="en-US" sz="2000" dirty="0" smtClean="0"/>
              <a:t>events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zh-CN" altLang="en-US" sz="2000" dirty="0" smtClean="0"/>
              <a:t>～</a:t>
            </a:r>
            <a:r>
              <a:rPr lang="en-US" altLang="zh-CN" sz="2000" dirty="0" smtClean="0"/>
              <a:t>T</a:t>
            </a:r>
            <a:r>
              <a:rPr lang="en-US" sz="2000" dirty="0" smtClean="0"/>
              <a:t>enfold </a:t>
            </a:r>
            <a:r>
              <a:rPr lang="en-US" sz="2000" dirty="0"/>
              <a:t>compared to the original </a:t>
            </a:r>
            <a:r>
              <a:rPr lang="en-US" sz="2000" dirty="0" smtClean="0"/>
              <a:t>amount </a:t>
            </a:r>
            <a:endParaRPr lang="en-US" sz="2000" dirty="0"/>
          </a:p>
        </p:txBody>
      </p:sp>
      <p:sp>
        <p:nvSpPr>
          <p:cNvPr id="17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1355902" cy="342899"/>
          </a:xfrm>
        </p:spPr>
        <p:txBody>
          <a:bodyPr/>
          <a:lstStyle/>
          <a:p>
            <a:r>
              <a:rPr lang="en-US" altLang="zh-CN" sz="3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11</a:t>
            </a:r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24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3"/>
          <p:cNvSpPr txBox="1"/>
          <p:nvPr/>
        </p:nvSpPr>
        <p:spPr>
          <a:xfrm>
            <a:off x="1524000" y="-1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500" b="1" dirty="0" smtClean="0">
                <a:solidFill>
                  <a:srgbClr val="002060"/>
                </a:solidFill>
              </a:rPr>
              <a:t>Background</a:t>
            </a:r>
            <a:r>
              <a:rPr lang="zh-CN" altLang="en-US" sz="4500" b="1" dirty="0" smtClean="0">
                <a:solidFill>
                  <a:srgbClr val="002060"/>
                </a:solidFill>
              </a:rPr>
              <a:t> </a:t>
            </a:r>
            <a:r>
              <a:rPr lang="en-US" altLang="zh-CN" sz="4500" b="1" dirty="0" smtClean="0">
                <a:solidFill>
                  <a:srgbClr val="002060"/>
                </a:solidFill>
              </a:rPr>
              <a:t>study---SPS</a:t>
            </a:r>
            <a:r>
              <a:rPr lang="zh-CN" altLang="en-US" sz="4500" b="1" dirty="0" smtClean="0">
                <a:solidFill>
                  <a:srgbClr val="002060"/>
                </a:solidFill>
              </a:rPr>
              <a:t> </a:t>
            </a:r>
            <a:r>
              <a:rPr lang="en-US" altLang="zh-CN" sz="4500" b="1" dirty="0" smtClean="0">
                <a:solidFill>
                  <a:srgbClr val="002060"/>
                </a:solidFill>
              </a:rPr>
              <a:t>&amp;</a:t>
            </a:r>
            <a:r>
              <a:rPr lang="zh-CN" altLang="en-US" sz="4500" b="1" dirty="0" smtClean="0">
                <a:solidFill>
                  <a:srgbClr val="002060"/>
                </a:solidFill>
              </a:rPr>
              <a:t> </a:t>
            </a:r>
            <a:r>
              <a:rPr lang="en-US" altLang="zh-CN" sz="4500" b="1" dirty="0" smtClean="0">
                <a:solidFill>
                  <a:srgbClr val="002060"/>
                </a:solidFill>
              </a:rPr>
              <a:t>DPS</a:t>
            </a:r>
            <a:endParaRPr lang="en-US" altLang="zh-CN" sz="4500" b="1" dirty="0">
              <a:solidFill>
                <a:srgbClr val="00206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93A5-AD84-1947-BD54-35B061FABDCD}" type="datetime1">
              <a:rPr lang="en-US" altLang="en-US" smtClean="0"/>
              <a:t>1/18/24</a:t>
            </a:fld>
            <a:endParaRPr lang="zh-CN" altLang="en-US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xmlns="" id="{F734ECD9-198C-247D-C4C2-9B086E450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1321526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12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644" y="1657346"/>
            <a:ext cx="4506624" cy="34192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644" y="5193547"/>
            <a:ext cx="5512338" cy="10346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9773" y="1672133"/>
            <a:ext cx="4567035" cy="338298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9773" y="5210281"/>
            <a:ext cx="4900582" cy="77215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731018" y="1833877"/>
            <a:ext cx="1304277" cy="73183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/>
              <a:t>     </a:t>
            </a:r>
            <a:r>
              <a:rPr lang="en-US" altLang="zh-CN" sz="1000" dirty="0" smtClean="0"/>
              <a:t>SPS</a:t>
            </a:r>
            <a:r>
              <a:rPr lang="zh-CN" altLang="en-US" sz="1000" dirty="0" smtClean="0"/>
              <a:t> </a:t>
            </a:r>
            <a:r>
              <a:rPr lang="en-US" altLang="zh-CN" sz="1000" dirty="0" smtClean="0"/>
              <a:t>MC</a:t>
            </a:r>
          </a:p>
          <a:p>
            <a:pPr algn="ctr"/>
            <a:endParaRPr lang="en-US" altLang="zh-CN" sz="1000" dirty="0"/>
          </a:p>
          <a:p>
            <a:pPr algn="ctr"/>
            <a:r>
              <a:rPr lang="zh-CN" altLang="en-US" sz="1000" dirty="0" smtClean="0"/>
              <a:t>         </a:t>
            </a:r>
            <a:r>
              <a:rPr lang="en-US" altLang="zh-CN" sz="1000" dirty="0" smtClean="0"/>
              <a:t>Fit</a:t>
            </a:r>
            <a:r>
              <a:rPr lang="zh-CN" altLang="en-US" sz="1000" dirty="0" smtClean="0"/>
              <a:t> </a:t>
            </a:r>
            <a:r>
              <a:rPr lang="en-US" altLang="zh-CN" sz="1000" dirty="0" smtClean="0"/>
              <a:t>model</a:t>
            </a:r>
            <a:r>
              <a:rPr lang="zh-CN" altLang="en-US" sz="1100" dirty="0" smtClean="0"/>
              <a:t> </a:t>
            </a:r>
            <a:endParaRPr lang="en-US" sz="11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96757" y="1891288"/>
            <a:ext cx="131919" cy="331201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 flipV="1">
            <a:off x="3823461" y="2371033"/>
            <a:ext cx="278513" cy="112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7354133" y="1745996"/>
            <a:ext cx="1304277" cy="73183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/>
              <a:t>     </a:t>
            </a:r>
            <a:r>
              <a:rPr lang="en-US" altLang="zh-CN" sz="1000" dirty="0"/>
              <a:t>D</a:t>
            </a:r>
            <a:r>
              <a:rPr lang="en-US" altLang="zh-CN" sz="1000" dirty="0" smtClean="0"/>
              <a:t>PS</a:t>
            </a:r>
            <a:r>
              <a:rPr lang="zh-CN" altLang="en-US" sz="1000" dirty="0" smtClean="0"/>
              <a:t> </a:t>
            </a:r>
            <a:r>
              <a:rPr lang="en-US" altLang="zh-CN" sz="1000" dirty="0" smtClean="0"/>
              <a:t>MC</a:t>
            </a:r>
          </a:p>
          <a:p>
            <a:pPr algn="ctr"/>
            <a:endParaRPr lang="en-US" altLang="zh-CN" sz="1000" dirty="0"/>
          </a:p>
          <a:p>
            <a:pPr algn="ctr"/>
            <a:r>
              <a:rPr lang="zh-CN" altLang="en-US" sz="1000" dirty="0" smtClean="0"/>
              <a:t>         </a:t>
            </a:r>
            <a:r>
              <a:rPr lang="en-US" altLang="zh-CN" sz="1000" dirty="0" smtClean="0"/>
              <a:t>Fit</a:t>
            </a:r>
            <a:r>
              <a:rPr lang="zh-CN" altLang="en-US" sz="1000" dirty="0" smtClean="0"/>
              <a:t> </a:t>
            </a:r>
            <a:r>
              <a:rPr lang="en-US" altLang="zh-CN" sz="1000" dirty="0" smtClean="0"/>
              <a:t>model</a:t>
            </a:r>
            <a:r>
              <a:rPr lang="zh-CN" altLang="en-US" sz="1100" dirty="0" smtClean="0"/>
              <a:t> </a:t>
            </a:r>
            <a:endParaRPr lang="en-US" sz="1100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19872" y="1803407"/>
            <a:ext cx="131919" cy="331201"/>
          </a:xfrm>
          <a:prstGeom prst="rect">
            <a:avLst/>
          </a:prstGeom>
        </p:spPr>
      </p:pic>
      <p:cxnSp>
        <p:nvCxnSpPr>
          <p:cNvPr id="45" name="Straight Connector 44"/>
          <p:cNvCxnSpPr/>
          <p:nvPr/>
        </p:nvCxnSpPr>
        <p:spPr>
          <a:xfrm flipV="1">
            <a:off x="7446576" y="2283152"/>
            <a:ext cx="278513" cy="112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159099" y="812430"/>
            <a:ext cx="92212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zh-CN" sz="2400" dirty="0" smtClean="0"/>
              <a:t>Use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the</a:t>
            </a:r>
            <a:r>
              <a:rPr lang="zh-CN" altLang="en-US" sz="2400" dirty="0" smtClean="0"/>
              <a:t> </a:t>
            </a:r>
            <a:r>
              <a:rPr lang="en-US" altLang="zh-CN" sz="2400" b="1" dirty="0" smtClean="0">
                <a:solidFill>
                  <a:schemeClr val="accent1"/>
                </a:solidFill>
              </a:rPr>
              <a:t>same</a:t>
            </a:r>
            <a:r>
              <a:rPr lang="zh-CN" alt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>
                <a:solidFill>
                  <a:schemeClr val="accent1"/>
                </a:solidFill>
              </a:rPr>
              <a:t>fitting </a:t>
            </a:r>
            <a:r>
              <a:rPr lang="en-US" sz="2400" b="1" dirty="0" smtClean="0">
                <a:solidFill>
                  <a:schemeClr val="accent1"/>
                </a:solidFill>
              </a:rPr>
              <a:t>formula</a:t>
            </a:r>
            <a:r>
              <a:rPr lang="zh-CN" altLang="en-US" sz="2400" b="1" dirty="0">
                <a:solidFill>
                  <a:schemeClr val="accent1"/>
                </a:solidFill>
              </a:rPr>
              <a:t> </a:t>
            </a:r>
            <a:r>
              <a:rPr lang="en-US" altLang="zh-CN" sz="2400" dirty="0" smtClean="0"/>
              <a:t>in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Run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II</a:t>
            </a:r>
            <a:r>
              <a:rPr lang="zh-CN" altLang="en-US" sz="2400" dirty="0" smtClean="0"/>
              <a:t> </a:t>
            </a:r>
            <a:endParaRPr lang="en-US" altLang="zh-CN" sz="2400" dirty="0" smtClean="0"/>
          </a:p>
          <a:p>
            <a:pPr marL="285750" indent="-285750">
              <a:buFont typeface="Arial" charset="0"/>
              <a:buChar char="•"/>
            </a:pPr>
            <a:r>
              <a:rPr lang="en-US" altLang="zh-CN" sz="2400" dirty="0" smtClean="0"/>
              <a:t>Fitting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results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of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MC</a:t>
            </a:r>
            <a:r>
              <a:rPr lang="zh-CN" altLang="en-US" sz="2400" dirty="0" smtClean="0"/>
              <a:t> </a:t>
            </a:r>
            <a:r>
              <a:rPr lang="en-US" sz="2400" dirty="0" smtClean="0"/>
              <a:t>demonstrat</a:t>
            </a:r>
            <a:r>
              <a:rPr lang="en-US" altLang="zh-CN" sz="2400" dirty="0" smtClean="0"/>
              <a:t>e</a:t>
            </a:r>
            <a:r>
              <a:rPr lang="en-US" sz="2400" dirty="0" smtClean="0"/>
              <a:t> </a:t>
            </a:r>
            <a:r>
              <a:rPr lang="en-US" sz="2400" dirty="0">
                <a:solidFill>
                  <a:schemeClr val="accent1"/>
                </a:solidFill>
              </a:rPr>
              <a:t>consistency with Run II analysis </a:t>
            </a:r>
          </a:p>
        </p:txBody>
      </p:sp>
    </p:spTree>
    <p:extLst>
      <p:ext uri="{BB962C8B-B14F-4D97-AF65-F5344CB8AC3E}">
        <p14:creationId xmlns:p14="http://schemas.microsoft.com/office/powerpoint/2010/main" val="32617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3"/>
          <p:cNvSpPr txBox="1"/>
          <p:nvPr/>
        </p:nvSpPr>
        <p:spPr>
          <a:xfrm>
            <a:off x="1524000" y="-1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b="1" dirty="0" smtClean="0">
                <a:solidFill>
                  <a:srgbClr val="002060"/>
                </a:solidFill>
              </a:rPr>
              <a:t>Background</a:t>
            </a:r>
            <a:r>
              <a:rPr lang="zh-CN" altLang="en-US" sz="3600" b="1" dirty="0" smtClean="0">
                <a:solidFill>
                  <a:srgbClr val="002060"/>
                </a:solidFill>
              </a:rPr>
              <a:t> </a:t>
            </a:r>
            <a:r>
              <a:rPr lang="en-US" altLang="zh-CN" sz="3600" b="1" dirty="0">
                <a:solidFill>
                  <a:srgbClr val="002060"/>
                </a:solidFill>
              </a:rPr>
              <a:t>study</a:t>
            </a:r>
            <a:r>
              <a:rPr lang="zh-CN" altLang="en-US" sz="3600" b="1" dirty="0">
                <a:solidFill>
                  <a:srgbClr val="002060"/>
                </a:solidFill>
              </a:rPr>
              <a:t> </a:t>
            </a:r>
            <a:r>
              <a:rPr lang="en-US" altLang="zh-CN" sz="3600" b="1" dirty="0">
                <a:solidFill>
                  <a:srgbClr val="002060"/>
                </a:solidFill>
              </a:rPr>
              <a:t>---</a:t>
            </a:r>
            <a:r>
              <a:rPr lang="zh-CN" alt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>
                <a:solidFill>
                  <a:srgbClr val="002060"/>
                </a:solidFill>
              </a:rPr>
              <a:t>Combinatorial background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93A5-AD84-1947-BD54-35B061FABDCD}" type="datetime1">
              <a:rPr lang="en-US" altLang="en-US" smtClean="0"/>
              <a:t>1/18/24</a:t>
            </a:fld>
            <a:endParaRPr lang="zh-CN" altLang="en-US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xmlns="" id="{F734ECD9-198C-247D-C4C2-9B086E450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1321526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13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120461" y="1256943"/>
                <a:ext cx="10457645" cy="38779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US" sz="2400" dirty="0" smtClean="0">
                    <a:solidFill>
                      <a:schemeClr val="accent1"/>
                    </a:solidFill>
                  </a:rPr>
                  <a:t>Neglected </a:t>
                </a:r>
                <a:r>
                  <a:rPr lang="en-US" sz="2400" dirty="0"/>
                  <a:t>combinatorial background in Run II</a:t>
                </a:r>
                <a:r>
                  <a:rPr lang="en-US" sz="2400" dirty="0" smtClean="0"/>
                  <a:t>.</a:t>
                </a:r>
              </a:p>
              <a:p>
                <a:pPr marL="285750" indent="-285750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US" sz="2400" b="1" dirty="0">
                    <a:solidFill>
                      <a:schemeClr val="accent1"/>
                    </a:solidFill>
                  </a:rPr>
                  <a:t>Increased</a:t>
                </a:r>
                <a:r>
                  <a:rPr lang="en-US" sz="2400" dirty="0"/>
                  <a:t> combinatorial background due to </a:t>
                </a:r>
                <a:r>
                  <a:rPr lang="en-US" sz="2400" dirty="0">
                    <a:solidFill>
                      <a:schemeClr val="accent1"/>
                    </a:solidFill>
                  </a:rPr>
                  <a:t>new trigger </a:t>
                </a:r>
                <a:r>
                  <a:rPr lang="en-US" sz="2400" dirty="0"/>
                  <a:t>in Run </a:t>
                </a:r>
                <a:r>
                  <a:rPr lang="en-US" sz="2400" dirty="0" smtClean="0"/>
                  <a:t>III.</a:t>
                </a:r>
              </a:p>
              <a:p>
                <a:pPr marL="285750" indent="-285750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US" altLang="zh-CN" sz="2400" dirty="0" smtClean="0"/>
                  <a:t>T</a:t>
                </a:r>
                <a:r>
                  <a:rPr lang="en-US" sz="2400" dirty="0" smtClean="0"/>
                  <a:t>hree </a:t>
                </a:r>
                <a:r>
                  <a:rPr lang="en-US" sz="2400" dirty="0"/>
                  <a:t>components </a:t>
                </a:r>
                <a:r>
                  <a:rPr lang="en-US" altLang="zh-CN" sz="2400" dirty="0"/>
                  <a:t>of</a:t>
                </a:r>
                <a:r>
                  <a:rPr lang="zh-CN" altLang="en-US" sz="2400" dirty="0"/>
                  <a:t> </a:t>
                </a:r>
                <a:r>
                  <a:rPr lang="en-US" sz="2400" dirty="0"/>
                  <a:t>combinatorial background</a:t>
                </a:r>
                <a:r>
                  <a:rPr lang="en-US" altLang="zh-CN" sz="2400" dirty="0" smtClean="0"/>
                  <a:t>:</a:t>
                </a:r>
              </a:p>
              <a:p>
                <a:pPr marL="800100" lvl="1" indent="-342900">
                  <a:lnSpc>
                    <a:spcPct val="150000"/>
                  </a:lnSpc>
                  <a:buFont typeface="Wingdings" charset="2"/>
                  <a:buChar char="§"/>
                </a:pPr>
                <a14:m>
                  <m:oMath xmlns:m="http://schemas.openxmlformats.org/officeDocument/2006/math">
                    <m:r>
                      <a:rPr lang="en-US" altLang="zh-CN" sz="2000" b="0" i="1" kern="1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b="0" i="1" kern="1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zh-CN" sz="2000" b="0" i="1" kern="1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𝜓</m:t>
                    </m:r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chemeClr val="tx1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kern="1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kern="1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1" kern="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chemeClr val="tx1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kern="1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kern="1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1" kern="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000" i="1" kern="100" dirty="0" smtClean="0">
                    <a:solidFill>
                      <a:schemeClr val="tx1"/>
                    </a:solidFill>
                    <a:latin typeface="Cambria Math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en-US" sz="2000" i="1" kern="100" dirty="0" smtClean="0">
                    <a:solidFill>
                      <a:schemeClr val="tx1"/>
                    </a:solidFill>
                    <a:latin typeface="Cambria Math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 kern="100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kern="1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kern="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1" kern="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chemeClr val="tx1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kern="1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kern="1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1" kern="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  <m:r>
                      <a:rPr lang="en-US" altLang="zh-CN" sz="2000" b="0" i="1" kern="1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b="0" i="1" kern="1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zh-CN" sz="2000" b="0" i="1" kern="1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𝜓</m:t>
                    </m:r>
                  </m:oMath>
                </a14:m>
                <a:r>
                  <a:rPr lang="en-US" altLang="zh-CN" sz="2000" i="1" kern="100" dirty="0" smtClean="0">
                    <a:solidFill>
                      <a:schemeClr val="tx1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en-US" sz="2000" i="1" kern="100" dirty="0" smtClean="0">
                    <a:solidFill>
                      <a:schemeClr val="tx1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 dirty="0">
                            <a:solidFill>
                              <a:schemeClr val="tx1"/>
                            </a:solidFill>
                            <a:latin typeface="Cambria Math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</m:ctrlPr>
                      </m:sSubSupPr>
                      <m:e>
                        <m:r>
                          <a:rPr lang="en-US" altLang="zh-CN" sz="20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dirty="0">
                            <a:solidFill>
                              <a:schemeClr val="tx1"/>
                            </a:solidFill>
                            <a:latin typeface="Cambria Math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</m:ctrlPr>
                      </m:sSubSupPr>
                      <m:e>
                        <m:r>
                          <a:rPr lang="en-US" altLang="zh-CN" sz="20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−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dirty="0">
                            <a:solidFill>
                              <a:schemeClr val="tx1"/>
                            </a:solidFill>
                            <a:latin typeface="Cambria Math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</m:ctrlPr>
                      </m:sSubSupPr>
                      <m:e>
                        <m:r>
                          <a:rPr lang="en-US" altLang="zh-CN" sz="20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dirty="0">
                            <a:solidFill>
                              <a:schemeClr val="tx1"/>
                            </a:solidFill>
                            <a:latin typeface="Cambria Math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</m:ctrlPr>
                      </m:sSubSupPr>
                      <m:e>
                        <m:r>
                          <a:rPr lang="en-US" altLang="zh-CN" sz="20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−</m:t>
                        </m:r>
                      </m:sup>
                    </m:sSubSup>
                  </m:oMath>
                </a14:m>
                <a:endParaRPr lang="en-US" sz="2400" dirty="0" smtClean="0"/>
              </a:p>
              <a:p>
                <a:pPr marL="285750" indent="-285750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US" sz="2400" b="1" dirty="0"/>
                  <a:t>Target: </a:t>
                </a:r>
                <a:r>
                  <a:rPr lang="en-US" sz="2400" b="1" dirty="0">
                    <a:solidFill>
                      <a:schemeClr val="accent1"/>
                    </a:solidFill>
                  </a:rPr>
                  <a:t>Define</a:t>
                </a:r>
                <a:r>
                  <a:rPr lang="en-US" sz="2400" dirty="0"/>
                  <a:t> </a:t>
                </a:r>
                <a:r>
                  <a:rPr lang="en-US" sz="2400" b="1" dirty="0">
                    <a:solidFill>
                      <a:schemeClr val="accent1"/>
                    </a:solidFill>
                  </a:rPr>
                  <a:t>shape and yield</a:t>
                </a:r>
                <a:r>
                  <a:rPr lang="en-US" sz="2400" dirty="0"/>
                  <a:t> of combinatorial background in </a:t>
                </a:r>
                <a14:m>
                  <m:oMath xmlns:m="http://schemas.openxmlformats.org/officeDocument/2006/math">
                    <m:r>
                      <a:rPr lang="en-US" altLang="zh-CN" sz="2400" b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2400" b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400" b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altLang="zh-CN" sz="2400" b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2400" b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400" b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l-GR" altLang="zh-CN" sz="2400" b="1" dirty="0">
                    <a:solidFill>
                      <a:srgbClr val="002060"/>
                    </a:solidFill>
                  </a:rPr>
                  <a:t> </a:t>
                </a:r>
                <a:r>
                  <a:rPr lang="en-US" sz="2400" dirty="0" smtClean="0"/>
                  <a:t>region</a:t>
                </a:r>
              </a:p>
              <a:p>
                <a:pPr marL="800100" lvl="1" indent="-342900">
                  <a:lnSpc>
                    <a:spcPct val="150000"/>
                  </a:lnSpc>
                  <a:buFont typeface="Wingdings" charset="2"/>
                  <a:buChar char="§"/>
                </a:pPr>
                <a:r>
                  <a:rPr lang="x-none" sz="2400" b="1" i="1" dirty="0" smtClean="0">
                    <a:solidFill>
                      <a:srgbClr val="0048FF"/>
                    </a:solidFill>
                  </a:rPr>
                  <a:t>Nine</a:t>
                </a:r>
                <a:r>
                  <a:rPr lang="en-US" altLang="zh-CN" sz="2400" b="1" i="1" dirty="0" smtClean="0">
                    <a:solidFill>
                      <a:srgbClr val="0048FF"/>
                    </a:solidFill>
                  </a:rPr>
                  <a:t>-</a:t>
                </a:r>
                <a:r>
                  <a:rPr lang="x-none" sz="2400" b="1" i="1" dirty="0" smtClean="0">
                    <a:solidFill>
                      <a:srgbClr val="0048FF"/>
                    </a:solidFill>
                  </a:rPr>
                  <a:t>tile method</a:t>
                </a:r>
                <a:endParaRPr lang="en-US" sz="2400" b="1" i="1" dirty="0" smtClean="0">
                  <a:solidFill>
                    <a:srgbClr val="0048FF"/>
                  </a:solidFill>
                </a:endParaRPr>
              </a:p>
              <a:p>
                <a:pPr marL="800100" lvl="1" indent="-342900">
                  <a:lnSpc>
                    <a:spcPct val="150000"/>
                  </a:lnSpc>
                  <a:buFont typeface="Wingdings" charset="2"/>
                  <a:buChar char="§"/>
                </a:pPr>
                <a:r>
                  <a:rPr lang="en-US" altLang="zh-CN" sz="2400" b="1" i="1" dirty="0" err="1" smtClean="0">
                    <a:solidFill>
                      <a:srgbClr val="0048FF"/>
                    </a:solidFill>
                  </a:rPr>
                  <a:t>s</a:t>
                </a:r>
                <a:r>
                  <a:rPr lang="en-US" altLang="zh-CN" sz="2400" b="1" i="1" dirty="0" err="1">
                    <a:solidFill>
                      <a:srgbClr val="0048FF"/>
                    </a:solidFill>
                  </a:rPr>
                  <a:t>P</a:t>
                </a:r>
                <a:r>
                  <a:rPr lang="x-none" sz="2400" b="1" i="1" dirty="0" smtClean="0">
                    <a:solidFill>
                      <a:srgbClr val="0048FF"/>
                    </a:solidFill>
                  </a:rPr>
                  <a:t>lot </a:t>
                </a:r>
                <a:r>
                  <a:rPr lang="x-none" sz="2400" b="1" i="1" dirty="0">
                    <a:solidFill>
                      <a:srgbClr val="0048FF"/>
                    </a:solidFill>
                  </a:rPr>
                  <a:t>method</a:t>
                </a:r>
                <a:r>
                  <a:rPr lang="zh-CN" altLang="en-US" sz="2400" b="1" i="1" dirty="0">
                    <a:solidFill>
                      <a:srgbClr val="0048FF"/>
                    </a:solidFill>
                  </a:rPr>
                  <a:t> </a:t>
                </a:r>
                <a:r>
                  <a:rPr lang="en-US" altLang="zh-CN" sz="2400" b="1" i="1" dirty="0" smtClean="0">
                    <a:solidFill>
                      <a:srgbClr val="0048FF"/>
                    </a:solidFill>
                  </a:rPr>
                  <a:t>[as</a:t>
                </a:r>
                <a:r>
                  <a:rPr lang="zh-CN" altLang="en-US" sz="2400" b="1" i="1" dirty="0" smtClean="0">
                    <a:solidFill>
                      <a:srgbClr val="0048FF"/>
                    </a:solidFill>
                  </a:rPr>
                  <a:t> </a:t>
                </a:r>
                <a:r>
                  <a:rPr lang="en-US" altLang="zh-CN" sz="2400" b="1" i="1" dirty="0" smtClean="0">
                    <a:solidFill>
                      <a:srgbClr val="0048FF"/>
                    </a:solidFill>
                  </a:rPr>
                  <a:t>a</a:t>
                </a:r>
                <a:r>
                  <a:rPr lang="zh-CN" altLang="en-US" sz="2400" b="1" i="1" dirty="0" smtClean="0">
                    <a:solidFill>
                      <a:srgbClr val="0048FF"/>
                    </a:solidFill>
                  </a:rPr>
                  <a:t> </a:t>
                </a:r>
                <a:r>
                  <a:rPr lang="en-US" altLang="zh-CN" sz="2400" b="1" i="1" dirty="0" smtClean="0">
                    <a:solidFill>
                      <a:srgbClr val="0048FF"/>
                    </a:solidFill>
                  </a:rPr>
                  <a:t>cross</a:t>
                </a:r>
                <a:r>
                  <a:rPr lang="zh-CN" altLang="en-US" sz="2400" b="1" i="1" dirty="0" smtClean="0">
                    <a:solidFill>
                      <a:srgbClr val="0048FF"/>
                    </a:solidFill>
                  </a:rPr>
                  <a:t> </a:t>
                </a:r>
                <a:r>
                  <a:rPr lang="en-US" altLang="zh-CN" sz="2400" b="1" i="1" dirty="0">
                    <a:solidFill>
                      <a:srgbClr val="0048FF"/>
                    </a:solidFill>
                  </a:rPr>
                  <a:t>check</a:t>
                </a:r>
                <a:r>
                  <a:rPr lang="en-US" altLang="zh-CN" sz="2400" b="1" i="1" dirty="0" smtClean="0">
                    <a:solidFill>
                      <a:srgbClr val="0048FF"/>
                    </a:solidFill>
                  </a:rPr>
                  <a:t>]</a:t>
                </a:r>
                <a:endParaRPr lang="x-none" sz="2400" b="1" i="1" dirty="0">
                  <a:solidFill>
                    <a:srgbClr val="0048FF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0461" y="1256943"/>
                <a:ext cx="10457645" cy="3877985"/>
              </a:xfrm>
              <a:prstGeom prst="rect">
                <a:avLst/>
              </a:prstGeom>
              <a:blipFill rotWithShape="0">
                <a:blip r:embed="rId3"/>
                <a:stretch>
                  <a:fillRect l="-816" b="-1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749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3"/>
          <p:cNvSpPr txBox="1"/>
          <p:nvPr/>
        </p:nvSpPr>
        <p:spPr>
          <a:xfrm>
            <a:off x="1524000" y="-1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002060"/>
                </a:solidFill>
              </a:rPr>
              <a:t>Combinatorial background </a:t>
            </a:r>
            <a:r>
              <a:rPr lang="en-US" altLang="zh-CN" sz="3600" b="1" dirty="0">
                <a:solidFill>
                  <a:srgbClr val="002060"/>
                </a:solidFill>
              </a:rPr>
              <a:t>study </a:t>
            </a:r>
            <a:r>
              <a:rPr lang="en-US" altLang="zh-CN" sz="3600" b="1" dirty="0" smtClean="0">
                <a:solidFill>
                  <a:srgbClr val="002060"/>
                </a:solidFill>
              </a:rPr>
              <a:t>---</a:t>
            </a:r>
            <a:r>
              <a:rPr lang="zh-CN" altLang="en-US" sz="4500" b="1" dirty="0" smtClean="0">
                <a:solidFill>
                  <a:srgbClr val="002060"/>
                </a:solidFill>
              </a:rPr>
              <a:t> </a:t>
            </a:r>
            <a:r>
              <a:rPr lang="x-none" sz="3600" b="1" i="1" dirty="0" smtClean="0">
                <a:solidFill>
                  <a:srgbClr val="0048FF"/>
                </a:solidFill>
              </a:rPr>
              <a:t>Nine</a:t>
            </a:r>
            <a:r>
              <a:rPr lang="en-US" altLang="zh-CN" sz="3600" b="1" i="1" dirty="0" smtClean="0">
                <a:solidFill>
                  <a:srgbClr val="0048FF"/>
                </a:solidFill>
              </a:rPr>
              <a:t>-</a:t>
            </a:r>
            <a:r>
              <a:rPr lang="x-none" sz="3600" b="1" i="1" dirty="0" smtClean="0">
                <a:solidFill>
                  <a:srgbClr val="0048FF"/>
                </a:solidFill>
              </a:rPr>
              <a:t>tile</a:t>
            </a:r>
            <a:endParaRPr lang="x-none" sz="3600" b="1" i="1" dirty="0">
              <a:solidFill>
                <a:srgbClr val="0048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93A5-AD84-1947-BD54-35B061FABDCD}" type="datetime1">
              <a:rPr lang="en-US" altLang="en-US" smtClean="0"/>
              <a:t>1/18/24</a:t>
            </a:fld>
            <a:endParaRPr lang="zh-CN" altLang="en-US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xmlns="" id="{F734ECD9-198C-247D-C4C2-9B086E450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1321526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14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5040"/>
          <a:stretch>
            <a:fillRect/>
          </a:stretch>
        </p:blipFill>
        <p:spPr>
          <a:xfrm>
            <a:off x="6705861" y="1828800"/>
            <a:ext cx="5486140" cy="399244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84313" y="1155254"/>
            <a:ext cx="1078727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/>
              <a:t>Assumed</a:t>
            </a:r>
            <a:r>
              <a:rPr lang="en-US" sz="2400" dirty="0" smtClean="0"/>
              <a:t> </a:t>
            </a:r>
            <a:r>
              <a:rPr lang="en-US" altLang="zh-CN" sz="2400" dirty="0" smtClean="0"/>
              <a:t>three</a:t>
            </a:r>
            <a:r>
              <a:rPr lang="zh-CN" altLang="en-US" sz="2400" dirty="0" smtClean="0"/>
              <a:t> </a:t>
            </a:r>
            <a:r>
              <a:rPr lang="en-US" sz="2400" dirty="0" smtClean="0"/>
              <a:t>components </a:t>
            </a:r>
            <a:r>
              <a:rPr lang="en-US" altLang="zh-CN" sz="2400" dirty="0"/>
              <a:t>of</a:t>
            </a:r>
            <a:r>
              <a:rPr lang="zh-CN" altLang="en-US" sz="2400" dirty="0"/>
              <a:t> </a:t>
            </a:r>
            <a:r>
              <a:rPr lang="en-US" sz="2400" dirty="0"/>
              <a:t>combinatorial </a:t>
            </a:r>
            <a:r>
              <a:rPr lang="en-US" sz="2400" dirty="0" smtClean="0"/>
              <a:t>background </a:t>
            </a:r>
            <a:r>
              <a:rPr lang="en-US" altLang="zh-CN" sz="2400" b="1" dirty="0" smtClean="0">
                <a:solidFill>
                  <a:schemeClr val="accent1"/>
                </a:solidFill>
              </a:rPr>
              <a:t>l</a:t>
            </a:r>
            <a:r>
              <a:rPr lang="en-US" sz="2400" b="1" dirty="0" smtClean="0">
                <a:solidFill>
                  <a:schemeClr val="accent1"/>
                </a:solidFill>
              </a:rPr>
              <a:t>inear</a:t>
            </a:r>
            <a:endParaRPr lang="en-US" sz="2400" b="1" dirty="0">
              <a:solidFill>
                <a:schemeClr val="accent1"/>
              </a:solidFill>
            </a:endParaRP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400" b="1" dirty="0" err="1"/>
              <a:t>Dimuon</a:t>
            </a:r>
            <a:r>
              <a:rPr lang="en-US" sz="2400" b="1" dirty="0"/>
              <a:t> Mass Regions</a:t>
            </a:r>
            <a:r>
              <a:rPr lang="en-US" sz="2400" dirty="0" smtClean="0"/>
              <a:t>:</a:t>
            </a:r>
          </a:p>
          <a:p>
            <a:pPr marL="800100" lvl="1" indent="-342900">
              <a:lnSpc>
                <a:spcPct val="150000"/>
              </a:lnSpc>
              <a:buFont typeface="Arial" charset="0"/>
              <a:buChar char="•"/>
            </a:pPr>
            <a:r>
              <a:rPr lang="pt-BR" sz="2400" dirty="0" smtClean="0"/>
              <a:t>[</a:t>
            </a:r>
            <a:r>
              <a:rPr lang="pt-BR" sz="2400" dirty="0"/>
              <a:t>2.8, 3.0], [3.0, </a:t>
            </a:r>
            <a:r>
              <a:rPr lang="pt-BR" sz="2400" dirty="0" smtClean="0"/>
              <a:t>3.2</a:t>
            </a:r>
            <a:r>
              <a:rPr lang="pt-BR" sz="2400" dirty="0"/>
              <a:t>], [3.2, 3.4] </a:t>
            </a:r>
            <a:r>
              <a:rPr lang="pt-BR" sz="2400" dirty="0" smtClean="0"/>
              <a:t>GeV</a:t>
            </a:r>
            <a:endParaRPr lang="en-US" sz="2400" dirty="0" smtClean="0"/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400" b="1" dirty="0"/>
              <a:t>Tile Weights</a:t>
            </a:r>
            <a:r>
              <a:rPr lang="en-US" sz="2400" dirty="0" smtClean="0"/>
              <a:t>:</a:t>
            </a:r>
          </a:p>
          <a:p>
            <a:pPr marL="800100" lvl="1" indent="-342900">
              <a:lnSpc>
                <a:spcPct val="150000"/>
              </a:lnSpc>
              <a:buFont typeface="Wingdings" charset="2"/>
              <a:buChar char="§"/>
            </a:pPr>
            <a:r>
              <a:rPr lang="en-US" sz="2400" dirty="0" smtClean="0"/>
              <a:t>Tile</a:t>
            </a:r>
            <a:r>
              <a:rPr lang="en-US" altLang="zh-CN" sz="2400" dirty="0" smtClean="0"/>
              <a:t>s</a:t>
            </a:r>
            <a:r>
              <a:rPr lang="en-US" sz="2400" dirty="0" smtClean="0"/>
              <a:t> </a:t>
            </a:r>
            <a:r>
              <a:rPr lang="en-US" sz="2400" dirty="0"/>
              <a:t>1, 3, 7, 9 </a:t>
            </a:r>
            <a:r>
              <a:rPr lang="en-US" altLang="zh-CN" sz="2400" dirty="0" smtClean="0"/>
              <a:t>[</a:t>
            </a:r>
            <a:r>
              <a:rPr lang="en-US" sz="2400" i="1" dirty="0" err="1" smtClean="0"/>
              <a:t>μ</a:t>
            </a:r>
            <a:r>
              <a:rPr lang="en-US" sz="2400" dirty="0" err="1" smtClean="0"/>
              <a:t>+</a:t>
            </a:r>
            <a:r>
              <a:rPr lang="en-US" sz="2400" i="1" dirty="0" err="1" smtClean="0"/>
              <a:t>μ</a:t>
            </a:r>
            <a:r>
              <a:rPr lang="en-US" sz="2400" dirty="0" err="1"/>
              <a:t>−</a:t>
            </a:r>
            <a:r>
              <a:rPr lang="en-US" sz="2400" i="1" dirty="0" err="1"/>
              <a:t>μ</a:t>
            </a:r>
            <a:r>
              <a:rPr lang="en-US" sz="2400" dirty="0" err="1"/>
              <a:t>+</a:t>
            </a:r>
            <a:r>
              <a:rPr lang="en-US" sz="2400" i="1" dirty="0" err="1"/>
              <a:t>μ</a:t>
            </a:r>
            <a:r>
              <a:rPr lang="en-US" sz="2400" dirty="0" smtClean="0"/>
              <a:t>−</a:t>
            </a:r>
            <a:r>
              <a:rPr lang="en-US" altLang="zh-CN" sz="2400" dirty="0"/>
              <a:t>]</a:t>
            </a:r>
            <a:r>
              <a:rPr lang="en-US" sz="2400" dirty="0" smtClean="0"/>
              <a:t>, a </a:t>
            </a:r>
            <a:r>
              <a:rPr lang="en-US" sz="2400" dirty="0"/>
              <a:t>weight of </a:t>
            </a:r>
            <a:r>
              <a:rPr lang="en-US" sz="2400" dirty="0" smtClean="0">
                <a:solidFill>
                  <a:schemeClr val="accent1"/>
                </a:solidFill>
              </a:rPr>
              <a:t>-</a:t>
            </a:r>
            <a:r>
              <a:rPr lang="zh-CN" alt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smtClean="0">
                <a:solidFill>
                  <a:schemeClr val="accent1"/>
                </a:solidFill>
              </a:rPr>
              <a:t>0.25</a:t>
            </a:r>
            <a:r>
              <a:rPr lang="en-US" sz="2400" dirty="0" smtClean="0"/>
              <a:t>; </a:t>
            </a:r>
            <a:endParaRPr lang="en-US" sz="2400" dirty="0"/>
          </a:p>
          <a:p>
            <a:pPr marL="800100" lvl="1" indent="-342900">
              <a:lnSpc>
                <a:spcPct val="150000"/>
              </a:lnSpc>
              <a:buFont typeface="Wingdings" charset="2"/>
              <a:buChar char="§"/>
            </a:pPr>
            <a:r>
              <a:rPr lang="en-US" sz="2400" dirty="0"/>
              <a:t>Tiles 2 and 8 </a:t>
            </a:r>
            <a:r>
              <a:rPr lang="en-US" altLang="zh-CN" sz="2400" dirty="0" smtClean="0"/>
              <a:t>[</a:t>
            </a:r>
            <a:r>
              <a:rPr lang="en-US" sz="2400" dirty="0" smtClean="0"/>
              <a:t>J/</a:t>
            </a:r>
            <a:r>
              <a:rPr lang="en-US" sz="2400" i="1" dirty="0" err="1" smtClean="0"/>
              <a:t>ψμ</a:t>
            </a:r>
            <a:r>
              <a:rPr lang="en-US" sz="2400" dirty="0" err="1" smtClean="0"/>
              <a:t>+</a:t>
            </a:r>
            <a:r>
              <a:rPr lang="en-US" sz="2400" i="1" dirty="0" err="1" smtClean="0"/>
              <a:t>μ</a:t>
            </a:r>
            <a:r>
              <a:rPr lang="en-US" sz="2400" dirty="0" smtClean="0"/>
              <a:t>−</a:t>
            </a:r>
            <a:r>
              <a:rPr lang="en-US" altLang="zh-CN" sz="2400" dirty="0" smtClean="0"/>
              <a:t>],</a:t>
            </a:r>
            <a:r>
              <a:rPr lang="en-US" sz="2400" dirty="0" smtClean="0"/>
              <a:t> a </a:t>
            </a:r>
            <a:r>
              <a:rPr lang="en-US" sz="2400" dirty="0"/>
              <a:t>weight of </a:t>
            </a:r>
            <a:r>
              <a:rPr lang="en-US" sz="2400" dirty="0">
                <a:solidFill>
                  <a:schemeClr val="accent1"/>
                </a:solidFill>
              </a:rPr>
              <a:t>0.5</a:t>
            </a:r>
            <a:r>
              <a:rPr lang="en-US" sz="2400" dirty="0"/>
              <a:t>; </a:t>
            </a:r>
          </a:p>
          <a:p>
            <a:pPr marL="800100" lvl="1" indent="-342900">
              <a:lnSpc>
                <a:spcPct val="150000"/>
              </a:lnSpc>
              <a:buFont typeface="Wingdings" charset="2"/>
              <a:buChar char="§"/>
            </a:pPr>
            <a:r>
              <a:rPr lang="en-US" sz="2400" dirty="0"/>
              <a:t>Tiles 4 and 6 </a:t>
            </a:r>
            <a:r>
              <a:rPr lang="en-US" altLang="zh-CN" sz="2400" dirty="0" smtClean="0"/>
              <a:t>[</a:t>
            </a:r>
            <a:r>
              <a:rPr lang="en-US" sz="2400" i="1" dirty="0" err="1" smtClean="0"/>
              <a:t>μ</a:t>
            </a:r>
            <a:r>
              <a:rPr lang="en-US" sz="2400" dirty="0" err="1" smtClean="0"/>
              <a:t>+</a:t>
            </a:r>
            <a:r>
              <a:rPr lang="en-US" sz="2400" i="1" dirty="0" err="1" smtClean="0"/>
              <a:t>μ</a:t>
            </a:r>
            <a:r>
              <a:rPr lang="en-US" sz="2400" dirty="0" err="1"/>
              <a:t>−</a:t>
            </a:r>
            <a:r>
              <a:rPr lang="en-US" sz="2400" dirty="0" err="1" smtClean="0"/>
              <a:t>J</a:t>
            </a:r>
            <a:r>
              <a:rPr lang="en-US" sz="2400" dirty="0" smtClean="0"/>
              <a:t>/</a:t>
            </a:r>
            <a:r>
              <a:rPr lang="en-US" sz="2400" i="1" dirty="0" err="1" smtClean="0"/>
              <a:t>ψ</a:t>
            </a:r>
            <a:r>
              <a:rPr lang="en-US" altLang="zh-CN" sz="2400" dirty="0" smtClean="0"/>
              <a:t>]</a:t>
            </a:r>
            <a:r>
              <a:rPr lang="en-US" sz="2400" dirty="0" smtClean="0"/>
              <a:t>, </a:t>
            </a:r>
            <a:r>
              <a:rPr lang="en-US" sz="2400" dirty="0"/>
              <a:t>a weight of </a:t>
            </a:r>
            <a:r>
              <a:rPr lang="en-US" sz="2400" dirty="0">
                <a:solidFill>
                  <a:schemeClr val="accent1"/>
                </a:solidFill>
              </a:rPr>
              <a:t>0.5</a:t>
            </a:r>
            <a:r>
              <a:rPr lang="en-US" sz="2400" dirty="0"/>
              <a:t>; </a:t>
            </a:r>
          </a:p>
          <a:p>
            <a:pPr marL="800100" lvl="1" indent="-342900">
              <a:lnSpc>
                <a:spcPct val="150000"/>
              </a:lnSpc>
              <a:buFont typeface="Wingdings" charset="2"/>
              <a:buChar char="§"/>
            </a:pPr>
            <a:r>
              <a:rPr lang="en-US" sz="2400" dirty="0"/>
              <a:t>Tile 5, </a:t>
            </a:r>
            <a:r>
              <a:rPr lang="en-US" sz="2400" dirty="0" smtClean="0"/>
              <a:t>the </a:t>
            </a:r>
            <a:r>
              <a:rPr lang="en-US" sz="2400" dirty="0"/>
              <a:t>signal region of J/</a:t>
            </a:r>
            <a:r>
              <a:rPr lang="en-US" sz="2400" i="1" dirty="0" err="1"/>
              <a:t>ψ</a:t>
            </a:r>
            <a:r>
              <a:rPr lang="en-US" sz="2400" i="1" dirty="0"/>
              <a:t> </a:t>
            </a:r>
            <a:r>
              <a:rPr lang="en-US" sz="2400" dirty="0"/>
              <a:t>J/</a:t>
            </a:r>
            <a:r>
              <a:rPr lang="en-US" sz="2400" i="1" dirty="0" err="1"/>
              <a:t>ψ</a:t>
            </a:r>
            <a:r>
              <a:rPr lang="en-US" sz="2400" i="1" dirty="0"/>
              <a:t> </a:t>
            </a:r>
            <a:endParaRPr lang="en-US" sz="2400" dirty="0"/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400" dirty="0"/>
              <a:t>Estimate contributions in the J/</a:t>
            </a:r>
            <a:r>
              <a:rPr lang="en-US" sz="2400" dirty="0" err="1"/>
              <a:t>ψ</a:t>
            </a:r>
            <a:r>
              <a:rPr lang="en-US" sz="2400" dirty="0"/>
              <a:t> J/</a:t>
            </a:r>
            <a:r>
              <a:rPr lang="en-US" sz="2400" dirty="0" err="1"/>
              <a:t>ψ</a:t>
            </a:r>
            <a:r>
              <a:rPr lang="en-US" sz="2400" dirty="0"/>
              <a:t> signal region using assigned tile weights.</a:t>
            </a:r>
          </a:p>
        </p:txBody>
      </p:sp>
    </p:spTree>
    <p:extLst>
      <p:ext uri="{BB962C8B-B14F-4D97-AF65-F5344CB8AC3E}">
        <p14:creationId xmlns:p14="http://schemas.microsoft.com/office/powerpoint/2010/main" val="42867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93A5-AD84-1947-BD54-35B061FABDCD}" type="datetime1">
              <a:rPr lang="en-US" altLang="en-US" smtClean="0"/>
              <a:t>1/18/24</a:t>
            </a:fld>
            <a:endParaRPr lang="zh-CN" altLang="en-US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xmlns="" id="{F734ECD9-198C-247D-C4C2-9B086E450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1321526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15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27166" b="32653"/>
          <a:stretch/>
        </p:blipFill>
        <p:spPr>
          <a:xfrm>
            <a:off x="5619482" y="1000278"/>
            <a:ext cx="3820732" cy="19740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9331" t="67708"/>
          <a:stretch/>
        </p:blipFill>
        <p:spPr>
          <a:xfrm>
            <a:off x="5562673" y="2974344"/>
            <a:ext cx="5803585" cy="11549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3614" y="4235450"/>
            <a:ext cx="3276600" cy="2120900"/>
          </a:xfrm>
          <a:prstGeom prst="rect">
            <a:avLst/>
          </a:prstGeom>
        </p:spPr>
      </p:pic>
      <p:sp>
        <p:nvSpPr>
          <p:cNvPr id="14" name="标题 3"/>
          <p:cNvSpPr txBox="1"/>
          <p:nvPr/>
        </p:nvSpPr>
        <p:spPr>
          <a:xfrm>
            <a:off x="1524000" y="-1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002060"/>
                </a:solidFill>
              </a:rPr>
              <a:t>Combinatorial background </a:t>
            </a:r>
            <a:r>
              <a:rPr lang="en-US" altLang="zh-CN" sz="3600" b="1" dirty="0">
                <a:solidFill>
                  <a:srgbClr val="002060"/>
                </a:solidFill>
              </a:rPr>
              <a:t>study</a:t>
            </a:r>
            <a:r>
              <a:rPr lang="zh-CN" altLang="en-US" sz="3600" b="1" dirty="0">
                <a:solidFill>
                  <a:srgbClr val="002060"/>
                </a:solidFill>
              </a:rPr>
              <a:t> </a:t>
            </a:r>
            <a:r>
              <a:rPr lang="en-US" altLang="zh-CN" sz="4500" b="1" dirty="0" smtClean="0">
                <a:solidFill>
                  <a:srgbClr val="002060"/>
                </a:solidFill>
              </a:rPr>
              <a:t>---</a:t>
            </a:r>
            <a:r>
              <a:rPr lang="zh-CN" altLang="en-US" sz="4500" b="1" dirty="0" smtClean="0">
                <a:solidFill>
                  <a:srgbClr val="002060"/>
                </a:solidFill>
              </a:rPr>
              <a:t> </a:t>
            </a:r>
            <a:r>
              <a:rPr lang="x-none" sz="3600" b="1" i="1" dirty="0" smtClean="0">
                <a:solidFill>
                  <a:srgbClr val="0048FF"/>
                </a:solidFill>
              </a:rPr>
              <a:t>Nine</a:t>
            </a:r>
            <a:r>
              <a:rPr lang="en-US" altLang="zh-CN" sz="3600" b="1" i="1" dirty="0" smtClean="0">
                <a:solidFill>
                  <a:srgbClr val="0048FF"/>
                </a:solidFill>
              </a:rPr>
              <a:t>-</a:t>
            </a:r>
            <a:r>
              <a:rPr lang="x-none" sz="3600" b="1" i="1" dirty="0" smtClean="0">
                <a:solidFill>
                  <a:srgbClr val="0048FF"/>
                </a:solidFill>
              </a:rPr>
              <a:t>tile</a:t>
            </a:r>
            <a:endParaRPr lang="x-none" sz="3600" b="1" i="1" dirty="0">
              <a:solidFill>
                <a:srgbClr val="0048FF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06611" y="1604847"/>
            <a:ext cx="5512871" cy="3946756"/>
            <a:chOff x="106611" y="1604847"/>
            <a:chExt cx="5512871" cy="394675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/>
            <a:srcRect t="4334"/>
            <a:stretch/>
          </p:blipFill>
          <p:spPr>
            <a:xfrm>
              <a:off x="106611" y="1604847"/>
              <a:ext cx="5512871" cy="394675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319871" y="1798355"/>
              <a:ext cx="87498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400" smtClean="0"/>
                <a:t>Data</a:t>
              </a:r>
              <a:endParaRPr lang="en-US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44063" y="2159463"/>
              <a:ext cx="73934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Fit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2426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93A5-AD84-1947-BD54-35B061FABDCD}" type="datetime1">
              <a:rPr lang="en-US" altLang="en-US" smtClean="0"/>
              <a:t>1/18/24</a:t>
            </a:fld>
            <a:endParaRPr lang="zh-CN" altLang="en-US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xmlns="" id="{F734ECD9-198C-247D-C4C2-9B086E450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1321526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16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771755" y="828411"/>
            <a:ext cx="5333568" cy="3783345"/>
            <a:chOff x="5249328" y="958773"/>
            <a:chExt cx="5418672" cy="386012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49328" y="958773"/>
              <a:ext cx="5418672" cy="386012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9515475" y="1087939"/>
              <a:ext cx="82867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400" smtClean="0"/>
                <a:t>sPlot</a:t>
              </a:r>
              <a:endParaRPr lang="en-US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515475" y="1501670"/>
              <a:ext cx="89296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400" smtClean="0"/>
                <a:t>Nine-tile</a:t>
              </a:r>
              <a:endParaRPr lang="en-US" sz="14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89113" y="828411"/>
            <a:ext cx="4892802" cy="3783345"/>
            <a:chOff x="143867" y="1222599"/>
            <a:chExt cx="4640005" cy="3442812"/>
          </a:xfrm>
        </p:grpSpPr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CD98A109-CA8C-756B-45BF-9E90CD90FB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38" t="7194"/>
            <a:stretch/>
          </p:blipFill>
          <p:spPr>
            <a:xfrm rot="5400000">
              <a:off x="742464" y="624002"/>
              <a:ext cx="3442812" cy="4640005"/>
            </a:xfrm>
            <a:prstGeom prst="rect">
              <a:avLst/>
            </a:prstGeom>
          </p:spPr>
        </p:pic>
        <p:grpSp>
          <p:nvGrpSpPr>
            <p:cNvPr id="22" name="Group 21"/>
            <p:cNvGrpSpPr/>
            <p:nvPr/>
          </p:nvGrpSpPr>
          <p:grpSpPr>
            <a:xfrm>
              <a:off x="3836775" y="1347781"/>
              <a:ext cx="763542" cy="668885"/>
              <a:chOff x="3836775" y="1347781"/>
              <a:chExt cx="763542" cy="668885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3836775" y="1347781"/>
                <a:ext cx="739349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Data</a:t>
                </a:r>
                <a:endParaRPr lang="en-US" sz="14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860968" y="1708889"/>
                <a:ext cx="739349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Fit</a:t>
                </a:r>
                <a:endParaRPr lang="en-US" sz="1400" dirty="0"/>
              </a:p>
            </p:txBody>
          </p:sp>
        </p:grpSp>
      </p:grpSp>
      <p:sp>
        <p:nvSpPr>
          <p:cNvPr id="25" name="标题 3"/>
          <p:cNvSpPr txBox="1"/>
          <p:nvPr/>
        </p:nvSpPr>
        <p:spPr>
          <a:xfrm>
            <a:off x="1523999" y="-1"/>
            <a:ext cx="9338267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b="1" dirty="0">
                <a:solidFill>
                  <a:srgbClr val="002060"/>
                </a:solidFill>
              </a:rPr>
              <a:t>Combinatorial background </a:t>
            </a:r>
            <a:r>
              <a:rPr lang="en-US" altLang="zh-CN" sz="4400" b="1" dirty="0">
                <a:solidFill>
                  <a:srgbClr val="002060"/>
                </a:solidFill>
              </a:rPr>
              <a:t>study </a:t>
            </a:r>
            <a:r>
              <a:rPr lang="en-US" altLang="zh-CN" sz="4500" b="1" dirty="0" smtClean="0">
                <a:solidFill>
                  <a:srgbClr val="002060"/>
                </a:solidFill>
              </a:rPr>
              <a:t>---</a:t>
            </a:r>
            <a:r>
              <a:rPr lang="zh-CN" altLang="en-US" sz="4500" b="1" dirty="0" smtClean="0">
                <a:solidFill>
                  <a:srgbClr val="002060"/>
                </a:solidFill>
              </a:rPr>
              <a:t> </a:t>
            </a:r>
            <a:r>
              <a:rPr lang="en-US" altLang="zh-CN" sz="3600" b="1" i="1" dirty="0" err="1" smtClean="0">
                <a:solidFill>
                  <a:srgbClr val="0048FF"/>
                </a:solidFill>
              </a:rPr>
              <a:t>s</a:t>
            </a:r>
            <a:r>
              <a:rPr lang="en-US" altLang="zh-CN" sz="3600" b="1" i="1" dirty="0" err="1">
                <a:solidFill>
                  <a:srgbClr val="0048FF"/>
                </a:solidFill>
              </a:rPr>
              <a:t>P</a:t>
            </a:r>
            <a:r>
              <a:rPr lang="x-none" sz="3600" b="1" i="1" dirty="0" smtClean="0">
                <a:solidFill>
                  <a:srgbClr val="0048FF"/>
                </a:solidFill>
              </a:rPr>
              <a:t>lot</a:t>
            </a:r>
            <a:endParaRPr lang="x-none" sz="3600" b="1" i="1" dirty="0">
              <a:solidFill>
                <a:srgbClr val="0048FF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209800" y="4687560"/>
            <a:ext cx="8576759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dirty="0" err="1" smtClean="0"/>
              <a:t>sPlot</a:t>
            </a:r>
            <a:r>
              <a:rPr lang="en-US" dirty="0" smtClean="0"/>
              <a:t> broader range</a:t>
            </a:r>
            <a:r>
              <a:rPr lang="zh-CN" altLang="en-US" dirty="0" smtClean="0"/>
              <a:t> </a:t>
            </a:r>
            <a:r>
              <a:rPr lang="en-US" dirty="0" smtClean="0"/>
              <a:t>[</a:t>
            </a:r>
            <a:r>
              <a:rPr lang="en-US" altLang="zh-CN" dirty="0" smtClean="0"/>
              <a:t>2</a:t>
            </a:r>
            <a:r>
              <a:rPr lang="en-US" dirty="0" smtClean="0"/>
              <a:t>.</a:t>
            </a:r>
            <a:r>
              <a:rPr lang="en-US" altLang="zh-CN" dirty="0" smtClean="0"/>
              <a:t>7</a:t>
            </a:r>
            <a:r>
              <a:rPr lang="en-US" dirty="0" smtClean="0"/>
              <a:t>, 3.</a:t>
            </a:r>
            <a:r>
              <a:rPr lang="en-US" altLang="zh-CN" dirty="0" smtClean="0"/>
              <a:t>5</a:t>
            </a:r>
            <a:r>
              <a:rPr lang="en-US" dirty="0" smtClean="0"/>
              <a:t>] </a:t>
            </a:r>
            <a:r>
              <a:rPr lang="en-US" dirty="0"/>
              <a:t>GeV</a:t>
            </a:r>
            <a:r>
              <a:rPr lang="en-US" dirty="0" smtClean="0"/>
              <a:t>, Nine-tile zoom in [3.0, 3.2] GeV, causing </a:t>
            </a:r>
            <a:r>
              <a:rPr lang="en-US" dirty="0"/>
              <a:t>variations 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dirty="0" smtClean="0"/>
              <a:t>Both </a:t>
            </a:r>
            <a:r>
              <a:rPr lang="en-US" dirty="0"/>
              <a:t>methods align on combinatorial background shape</a:t>
            </a:r>
            <a:r>
              <a:rPr lang="en-US" dirty="0" smtClean="0"/>
              <a:t>.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000" b="1" dirty="0" smtClean="0">
                <a:solidFill>
                  <a:schemeClr val="accent1"/>
                </a:solidFill>
              </a:rPr>
              <a:t>Nine-tile </a:t>
            </a:r>
            <a:r>
              <a:rPr lang="en-US" sz="2000" b="1" dirty="0">
                <a:solidFill>
                  <a:schemeClr val="accent1"/>
                </a:solidFill>
              </a:rPr>
              <a:t>chosen as default </a:t>
            </a:r>
            <a:r>
              <a:rPr lang="en-US" sz="2000" dirty="0"/>
              <a:t>for its focus on the J/</a:t>
            </a:r>
            <a:r>
              <a:rPr lang="en-US" sz="2000" dirty="0" err="1"/>
              <a:t>ψ</a:t>
            </a:r>
            <a:r>
              <a:rPr lang="en-US" sz="2000" dirty="0"/>
              <a:t> </a:t>
            </a:r>
            <a:r>
              <a:rPr lang="en-US" sz="2000" dirty="0" smtClean="0"/>
              <a:t>region.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/>
              <a:t>estimated </a:t>
            </a:r>
            <a:r>
              <a:rPr lang="en-US" altLang="zh-CN" sz="2000" b="1" dirty="0" smtClean="0">
                <a:solidFill>
                  <a:schemeClr val="accent1"/>
                </a:solidFill>
              </a:rPr>
              <a:t>yield</a:t>
            </a:r>
            <a:r>
              <a:rPr lang="zh-CN" alt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altLang="zh-CN" sz="2000" b="1" dirty="0" smtClean="0">
                <a:solidFill>
                  <a:schemeClr val="accent1"/>
                </a:solidFill>
              </a:rPr>
              <a:t>of</a:t>
            </a:r>
            <a:r>
              <a:rPr lang="zh-CN" alt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</a:rPr>
              <a:t>non-J/</a:t>
            </a:r>
            <a:r>
              <a:rPr lang="en-US" sz="2000" b="1" i="1" dirty="0" err="1" smtClean="0">
                <a:solidFill>
                  <a:schemeClr val="accent1"/>
                </a:solidFill>
              </a:rPr>
              <a:t>ψ</a:t>
            </a:r>
            <a:r>
              <a:rPr lang="en-US" sz="2000" b="1" i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>
                <a:solidFill>
                  <a:schemeClr val="accent1"/>
                </a:solidFill>
              </a:rPr>
              <a:t>pairs is 10744 ± 84. </a:t>
            </a:r>
          </a:p>
        </p:txBody>
      </p:sp>
    </p:spTree>
    <p:extLst>
      <p:ext uri="{BB962C8B-B14F-4D97-AF65-F5344CB8AC3E}">
        <p14:creationId xmlns:p14="http://schemas.microsoft.com/office/powerpoint/2010/main" val="60656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3">
            <a:extLst>
              <a:ext uri="{FF2B5EF4-FFF2-40B4-BE49-F238E27FC236}">
                <a16:creationId xmlns:a16="http://schemas.microsoft.com/office/drawing/2014/main" xmlns="" id="{BE47C42E-9DE9-99CA-1B06-4FD80562047B}"/>
              </a:ext>
            </a:extLst>
          </p:cNvPr>
          <p:cNvSpPr txBox="1"/>
          <p:nvPr/>
        </p:nvSpPr>
        <p:spPr>
          <a:xfrm>
            <a:off x="1524000" y="-1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000" b="1" dirty="0">
                <a:solidFill>
                  <a:srgbClr val="002060"/>
                </a:solidFill>
              </a:rPr>
              <a:t>Projecting Current Run III from Run II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92FFA944-F6A4-590D-9630-40EB0453BB5E}"/>
              </a:ext>
            </a:extLst>
          </p:cNvPr>
          <p:cNvGrpSpPr>
            <a:grpSpLocks noChangeAspect="1"/>
          </p:cNvGrpSpPr>
          <p:nvPr/>
        </p:nvGrpSpPr>
        <p:grpSpPr>
          <a:xfrm>
            <a:off x="387626" y="1297525"/>
            <a:ext cx="5149843" cy="3747717"/>
            <a:chOff x="697843" y="1208618"/>
            <a:chExt cx="3697101" cy="269050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59B7E4D2-82EE-EB29-C3F2-84B3A3FA04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700" r="50699"/>
            <a:stretch/>
          </p:blipFill>
          <p:spPr>
            <a:xfrm>
              <a:off x="697843" y="1208618"/>
              <a:ext cx="3697101" cy="269050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9785CABE-2BDF-9002-ECF1-BA2D4FEAD63C}"/>
                </a:ext>
              </a:extLst>
            </p:cNvPr>
            <p:cNvSpPr txBox="1"/>
            <p:nvPr/>
          </p:nvSpPr>
          <p:spPr>
            <a:xfrm>
              <a:off x="1893121" y="1222458"/>
              <a:ext cx="2468992" cy="27818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x-none" sz="1600" dirty="0"/>
                <a:t>Non_</a:t>
              </a:r>
              <a:r>
                <a:rPr lang="en-GB" sz="1600" dirty="0"/>
                <a:t>interference</a:t>
              </a:r>
              <a:r>
                <a:rPr lang="x-none" sz="1600" dirty="0"/>
                <a:t> fit model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A509586-8F2F-FCA5-B9DA-A1919672F8F8}"/>
              </a:ext>
            </a:extLst>
          </p:cNvPr>
          <p:cNvSpPr txBox="1"/>
          <p:nvPr/>
        </p:nvSpPr>
        <p:spPr>
          <a:xfrm>
            <a:off x="3112958" y="872625"/>
            <a:ext cx="672988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The J/</a:t>
            </a:r>
            <a:r>
              <a:rPr lang="el-GR" sz="2000" dirty="0"/>
              <a:t>ψ</a:t>
            </a:r>
            <a:r>
              <a:rPr lang="en-US" sz="2000" dirty="0"/>
              <a:t>J/</a:t>
            </a:r>
            <a:r>
              <a:rPr lang="el-GR" sz="2000" dirty="0"/>
              <a:t>ψ </a:t>
            </a:r>
            <a:r>
              <a:rPr lang="en-US" sz="2000" dirty="0"/>
              <a:t>mass spectrum with two fits model in </a:t>
            </a:r>
            <a:r>
              <a:rPr lang="en-US" sz="2000" b="1" dirty="0"/>
              <a:t>Run II </a:t>
            </a:r>
            <a:endParaRPr lang="x-none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10A71B70-B52A-7A29-2B36-9A59C58E5932}"/>
              </a:ext>
            </a:extLst>
          </p:cNvPr>
          <p:cNvGrpSpPr>
            <a:grpSpLocks noChangeAspect="1"/>
          </p:cNvGrpSpPr>
          <p:nvPr/>
        </p:nvGrpSpPr>
        <p:grpSpPr>
          <a:xfrm>
            <a:off x="6477902" y="1292012"/>
            <a:ext cx="5165937" cy="3759429"/>
            <a:chOff x="759487" y="3998141"/>
            <a:chExt cx="3697101" cy="269050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xmlns="" id="{B83E44E5-5BAF-8DA8-94D7-B7226774AD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0699" t="3700"/>
            <a:stretch/>
          </p:blipFill>
          <p:spPr>
            <a:xfrm>
              <a:off x="759487" y="3998141"/>
              <a:ext cx="3697101" cy="269050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E6ED7A49-8B8A-61AD-124A-934AAC7EE1FB}"/>
                </a:ext>
              </a:extLst>
            </p:cNvPr>
            <p:cNvSpPr txBox="1"/>
            <p:nvPr/>
          </p:nvSpPr>
          <p:spPr>
            <a:xfrm>
              <a:off x="2331603" y="4017563"/>
              <a:ext cx="2023866" cy="2773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interference</a:t>
              </a:r>
              <a:r>
                <a:rPr lang="x-none" sz="1600" dirty="0"/>
                <a:t> fit model</a:t>
              </a:r>
            </a:p>
          </p:txBody>
        </p:sp>
      </p:grpSp>
      <p:sp>
        <p:nvSpPr>
          <p:cNvPr id="12" name="Right Arrow 11">
            <a:extLst>
              <a:ext uri="{FF2B5EF4-FFF2-40B4-BE49-F238E27FC236}">
                <a16:creationId xmlns:a16="http://schemas.microsoft.com/office/drawing/2014/main" xmlns="" id="{19C389FC-BFE8-E152-3993-F02B7722AF23}"/>
              </a:ext>
            </a:extLst>
          </p:cNvPr>
          <p:cNvSpPr/>
          <p:nvPr/>
        </p:nvSpPr>
        <p:spPr>
          <a:xfrm>
            <a:off x="3581400" y="5452608"/>
            <a:ext cx="999561" cy="449884"/>
          </a:xfrm>
          <a:prstGeom prst="rightArrow">
            <a:avLst>
              <a:gd name="adj1" fmla="val 50000"/>
              <a:gd name="adj2" fmla="val 101428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BD8745B8-7CF9-F2A1-6631-BB535D6A035C}"/>
                  </a:ext>
                </a:extLst>
              </p:cNvPr>
              <p:cNvSpPr txBox="1"/>
              <p:nvPr/>
            </p:nvSpPr>
            <p:spPr>
              <a:xfrm>
                <a:off x="4828555" y="5328382"/>
                <a:ext cx="384605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>
                    <a:latin typeface="Calibri" panose="020F0502020204030204" pitchFamily="34" charset="0"/>
                    <a:ea typeface="DengXian" panose="02010600030101010101" pitchFamily="2" charset="-122"/>
                  </a:rPr>
                  <a:t>C</a:t>
                </a:r>
                <a:r>
                  <a:rPr lang="en-US" sz="2000" b="1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</a:rPr>
                  <a:t>an the significance of </a:t>
                </a:r>
                <a:r>
                  <a:rPr lang="en-US" sz="2000" b="1" dirty="0" smtClean="0">
                    <a:effectLst/>
                    <a:latin typeface="Calibri" panose="020F0502020204030204" pitchFamily="34" charset="0"/>
                    <a:ea typeface="DengXian" panose="02010600030101010101" pitchFamily="2" charset="-122"/>
                  </a:rPr>
                  <a:t>X(7</a:t>
                </a:r>
                <a:r>
                  <a:rPr lang="en-US" altLang="zh-CN" sz="2000" b="1" dirty="0" smtClean="0">
                    <a:effectLst/>
                    <a:latin typeface="Calibri" panose="020F0502020204030204" pitchFamily="34" charset="0"/>
                    <a:ea typeface="DengXian" panose="02010600030101010101" pitchFamily="2" charset="-122"/>
                  </a:rPr>
                  <a:t>1</a:t>
                </a:r>
                <a:r>
                  <a:rPr lang="en-US" sz="2000" b="1" dirty="0" smtClean="0">
                    <a:effectLst/>
                    <a:latin typeface="Calibri" panose="020F0502020204030204" pitchFamily="34" charset="0"/>
                    <a:ea typeface="DengXian" panose="02010600030101010101" pitchFamily="2" charset="-122"/>
                  </a:rPr>
                  <a:t>00</a:t>
                </a:r>
                <a:r>
                  <a:rPr lang="en-US" sz="2000" b="1" dirty="0">
                    <a:effectLst/>
                    <a:latin typeface="Calibri" panose="020F0502020204030204" pitchFamily="34" charset="0"/>
                    <a:ea typeface="DengXian" panose="02010600030101010101" pitchFamily="2" charset="-122"/>
                  </a:rPr>
                  <a:t>) increased over than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GB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x-none" sz="2000" b="1" dirty="0"/>
                  <a:t> ?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D8745B8-7CF9-F2A1-6631-BB535D6A03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8555" y="5328382"/>
                <a:ext cx="3846055" cy="707886"/>
              </a:xfrm>
              <a:prstGeom prst="rect">
                <a:avLst/>
              </a:prstGeom>
              <a:blipFill rotWithShape="0">
                <a:blip r:embed="rId3"/>
                <a:stretch>
                  <a:fillRect l="-1585" t="-4310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55728C2-DDBB-B0F6-DED4-90638DA9D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B1786-D5F2-A64F-B099-8F755AA71573}" type="datetime1">
              <a:rPr lang="en-US" smtClean="0"/>
              <a:t>1/18/24</a:t>
            </a:fld>
            <a:endParaRPr lang="x-none"/>
          </a:p>
        </p:txBody>
      </p:sp>
      <p:sp>
        <p:nvSpPr>
          <p:cNvPr id="15" name="灯片编号占位符 1">
            <a:extLst>
              <a:ext uri="{FF2B5EF4-FFF2-40B4-BE49-F238E27FC236}">
                <a16:creationId xmlns:a16="http://schemas.microsoft.com/office/drawing/2014/main" xmlns="" id="{6AD0ADBD-6AF8-0E61-DFDA-88AC5D78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687493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17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33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55728C2-DDBB-B0F6-DED4-90638DA9D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B1786-D5F2-A64F-B099-8F755AA71573}" type="datetime1">
              <a:rPr lang="en-US" smtClean="0"/>
              <a:t>1/18/24</a:t>
            </a:fld>
            <a:endParaRPr lang="x-none" dirty="0"/>
          </a:p>
        </p:txBody>
      </p:sp>
      <p:sp>
        <p:nvSpPr>
          <p:cNvPr id="15" name="灯片编号占位符 1">
            <a:extLst>
              <a:ext uri="{FF2B5EF4-FFF2-40B4-BE49-F238E27FC236}">
                <a16:creationId xmlns:a16="http://schemas.microsoft.com/office/drawing/2014/main" xmlns="" id="{6AD0ADBD-6AF8-0E61-DFDA-88AC5D78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687493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18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05609" y="1098192"/>
            <a:ext cx="1004092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u="sng" dirty="0">
                <a:latin typeface="NimbusSanL" charset="0"/>
              </a:rPr>
              <a:t>Toy MC </a:t>
            </a:r>
            <a:r>
              <a:rPr lang="en-US" sz="2000" b="1" u="sng" dirty="0" smtClean="0">
                <a:latin typeface="NimbusSanL" charset="0"/>
              </a:rPr>
              <a:t>Simu</a:t>
            </a:r>
            <a:r>
              <a:rPr lang="en-US" altLang="zh-CN" sz="2000" b="1" u="sng" dirty="0" smtClean="0">
                <a:latin typeface="NimbusSanL" charset="0"/>
              </a:rPr>
              <a:t>l</a:t>
            </a:r>
            <a:r>
              <a:rPr lang="en-US" sz="2000" b="1" u="sng" dirty="0" smtClean="0">
                <a:latin typeface="NimbusSanL" charset="0"/>
              </a:rPr>
              <a:t>ation </a:t>
            </a:r>
            <a:r>
              <a:rPr lang="en-US" sz="2000" b="1" u="sng" dirty="0">
                <a:latin typeface="NimbusSanL" charset="0"/>
              </a:rPr>
              <a:t>Strategy </a:t>
            </a:r>
            <a:r>
              <a:rPr lang="en-US" altLang="zh-CN" sz="2000" b="1" u="sng" dirty="0" smtClean="0">
                <a:latin typeface="NimbusSanL" charset="0"/>
              </a:rPr>
              <a:t>:</a:t>
            </a:r>
            <a:endParaRPr lang="en-US" sz="2000" u="sng" dirty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altLang="zh-CN" sz="2000" dirty="0"/>
              <a:t>Based</a:t>
            </a:r>
            <a:r>
              <a:rPr lang="zh-CN" altLang="en-US" sz="2000" dirty="0"/>
              <a:t> </a:t>
            </a:r>
            <a:r>
              <a:rPr lang="en-US" altLang="zh-CN" sz="2000" dirty="0"/>
              <a:t>on</a:t>
            </a:r>
            <a:r>
              <a:rPr lang="zh-CN" altLang="en-US" sz="2000" dirty="0"/>
              <a:t> </a:t>
            </a:r>
            <a:r>
              <a:rPr lang="en-US" altLang="zh-CN" sz="2000" dirty="0"/>
              <a:t>t</a:t>
            </a:r>
            <a:r>
              <a:rPr lang="en-US" sz="2000" dirty="0"/>
              <a:t>he ”three-way” interference model </a:t>
            </a:r>
            <a:r>
              <a:rPr lang="en-US" altLang="zh-CN" sz="2000" dirty="0"/>
              <a:t>[</a:t>
            </a:r>
            <a:r>
              <a:rPr lang="en-US" sz="2000" dirty="0"/>
              <a:t>derived from the Run II analysis</a:t>
            </a:r>
            <a:r>
              <a:rPr lang="en-US" altLang="zh-CN" sz="2000" dirty="0"/>
              <a:t>]</a:t>
            </a:r>
          </a:p>
          <a:p>
            <a:pPr marL="742950" lvl="1" indent="-285750">
              <a:lnSpc>
                <a:spcPct val="150000"/>
              </a:lnSpc>
              <a:buFont typeface="Wingdings" charset="2"/>
              <a:buChar char="§"/>
            </a:pPr>
            <a:r>
              <a:rPr lang="en-US" altLang="zh-CN" sz="2000" dirty="0" smtClean="0"/>
              <a:t>Produce</a:t>
            </a:r>
            <a:r>
              <a:rPr lang="zh-CN" altLang="en-US" sz="2000" dirty="0" smtClean="0"/>
              <a:t> </a:t>
            </a:r>
            <a:r>
              <a:rPr lang="en-US" altLang="zh-CN" sz="2000" b="1" dirty="0" smtClean="0">
                <a:solidFill>
                  <a:srgbClr val="FF50E7"/>
                </a:solidFill>
              </a:rPr>
              <a:t>80%</a:t>
            </a:r>
            <a:r>
              <a:rPr lang="zh-CN" altLang="en-US" sz="2000" dirty="0" smtClean="0"/>
              <a:t> </a:t>
            </a:r>
            <a:r>
              <a:rPr lang="pt-BR" sz="2000" b="1" dirty="0" smtClean="0">
                <a:solidFill>
                  <a:schemeClr val="accent1"/>
                </a:solidFill>
              </a:rPr>
              <a:t>SPS</a:t>
            </a:r>
            <a:r>
              <a:rPr lang="pt-BR" sz="2000" b="1" dirty="0">
                <a:solidFill>
                  <a:schemeClr val="accent1"/>
                </a:solidFill>
              </a:rPr>
              <a:t>, DPS, BW0, </a:t>
            </a:r>
            <a:r>
              <a:rPr lang="pt-BR" sz="2000" b="1" dirty="0" err="1" smtClean="0">
                <a:solidFill>
                  <a:schemeClr val="accent1"/>
                </a:solidFill>
              </a:rPr>
              <a:t>interference</a:t>
            </a:r>
            <a:r>
              <a:rPr lang="pt-BR" sz="2000" b="1" dirty="0" smtClean="0">
                <a:solidFill>
                  <a:schemeClr val="accent1"/>
                </a:solidFill>
              </a:rPr>
              <a:t> </a:t>
            </a:r>
            <a:r>
              <a:rPr lang="pt-BR" sz="2000" b="1" dirty="0" err="1">
                <a:solidFill>
                  <a:schemeClr val="accent1"/>
                </a:solidFill>
              </a:rPr>
              <a:t>of</a:t>
            </a:r>
            <a:r>
              <a:rPr lang="pt-BR" sz="2000" b="1" dirty="0">
                <a:solidFill>
                  <a:schemeClr val="accent1"/>
                </a:solidFill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</a:rPr>
              <a:t>BW1</a:t>
            </a:r>
            <a:r>
              <a:rPr lang="en-US" sz="2000" b="1" dirty="0">
                <a:solidFill>
                  <a:schemeClr val="accent1"/>
                </a:solidFill>
              </a:rPr>
              <a:t>, BW2, and BW3. 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altLang="zh-CN" sz="2000" b="1" dirty="0" smtClean="0">
                <a:solidFill>
                  <a:schemeClr val="accent1"/>
                </a:solidFill>
              </a:rPr>
              <a:t>C</a:t>
            </a:r>
            <a:r>
              <a:rPr lang="pt-BR" sz="2000" b="1" dirty="0" err="1" smtClean="0">
                <a:solidFill>
                  <a:schemeClr val="accent1"/>
                </a:solidFill>
              </a:rPr>
              <a:t>ombinatorial</a:t>
            </a:r>
            <a:r>
              <a:rPr lang="pt-BR" sz="2000" b="1" dirty="0" smtClean="0">
                <a:solidFill>
                  <a:schemeClr val="accent1"/>
                </a:solidFill>
              </a:rPr>
              <a:t> background</a:t>
            </a:r>
            <a:r>
              <a:rPr lang="zh-CN" alt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altLang="zh-CN" sz="2000" dirty="0" smtClean="0"/>
              <a:t>[</a:t>
            </a:r>
            <a:r>
              <a:rPr lang="en-US" altLang="zh-CN" sz="2000" dirty="0"/>
              <a:t>shape</a:t>
            </a:r>
            <a:r>
              <a:rPr lang="zh-CN" altLang="en-US" sz="2000" dirty="0"/>
              <a:t> </a:t>
            </a:r>
            <a:r>
              <a:rPr lang="en-US" altLang="zh-CN" sz="2000" dirty="0"/>
              <a:t>fixed</a:t>
            </a:r>
            <a:r>
              <a:rPr lang="zh-CN" altLang="en-US" sz="2000" dirty="0"/>
              <a:t> </a:t>
            </a:r>
            <a:r>
              <a:rPr lang="en-US" altLang="zh-CN" sz="2000" dirty="0" smtClean="0"/>
              <a:t>from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Nine-tile]</a:t>
            </a:r>
          </a:p>
          <a:p>
            <a:pPr marL="800100" lvl="1" indent="-342900">
              <a:lnSpc>
                <a:spcPct val="150000"/>
              </a:lnSpc>
              <a:buFont typeface="Wingdings" charset="2"/>
              <a:buChar char="§"/>
            </a:pPr>
            <a:r>
              <a:rPr lang="en-US" altLang="zh-CN" sz="2000" dirty="0" smtClean="0"/>
              <a:t>D</a:t>
            </a:r>
            <a:r>
              <a:rPr lang="en-US" sz="2000" dirty="0" smtClean="0"/>
              <a:t>etermine </a:t>
            </a:r>
            <a:r>
              <a:rPr lang="en-US" sz="2000" dirty="0"/>
              <a:t>yield numbers with </a:t>
            </a:r>
            <a:r>
              <a:rPr lang="en-US" sz="2000" b="1" dirty="0">
                <a:solidFill>
                  <a:srgbClr val="FF50E7"/>
                </a:solidFill>
              </a:rPr>
              <a:t>a Gaussian constraint at 10744 ± </a:t>
            </a:r>
            <a:r>
              <a:rPr lang="en-US" sz="2000" b="1" dirty="0" smtClean="0">
                <a:solidFill>
                  <a:srgbClr val="FF50E7"/>
                </a:solidFill>
              </a:rPr>
              <a:t>84</a:t>
            </a:r>
            <a:endParaRPr lang="pt-BR" sz="2000" dirty="0" smtClean="0"/>
          </a:p>
        </p:txBody>
      </p:sp>
      <p:sp>
        <p:nvSpPr>
          <p:cNvPr id="17" name="标题 3">
            <a:extLst>
              <a:ext uri="{FF2B5EF4-FFF2-40B4-BE49-F238E27FC236}">
                <a16:creationId xmlns:a16="http://schemas.microsoft.com/office/drawing/2014/main" xmlns="" id="{BE47C42E-9DE9-99CA-1B06-4FD80562047B}"/>
              </a:ext>
            </a:extLst>
          </p:cNvPr>
          <p:cNvSpPr txBox="1"/>
          <p:nvPr/>
        </p:nvSpPr>
        <p:spPr>
          <a:xfrm>
            <a:off x="1524000" y="-1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000" b="1" dirty="0">
                <a:solidFill>
                  <a:srgbClr val="002060"/>
                </a:solidFill>
              </a:rPr>
              <a:t>Projecting Current Run III from Run II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805609" y="3498849"/>
            <a:ext cx="861416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u="sng" dirty="0">
                <a:latin typeface="NimbusSanL" charset="0"/>
              </a:rPr>
              <a:t>Toy MC </a:t>
            </a:r>
            <a:r>
              <a:rPr lang="en-US" altLang="zh-CN" sz="2000" b="1" u="sng" dirty="0">
                <a:latin typeface="NimbusSanL" charset="0"/>
              </a:rPr>
              <a:t>Fitting</a:t>
            </a:r>
            <a:r>
              <a:rPr lang="en-US" sz="2000" b="1" u="sng" dirty="0">
                <a:latin typeface="NimbusSanL" charset="0"/>
              </a:rPr>
              <a:t> </a:t>
            </a:r>
            <a:r>
              <a:rPr lang="en-US" altLang="zh-CN" sz="2000" b="1" u="sng" dirty="0">
                <a:latin typeface="NimbusSanL" charset="0"/>
              </a:rPr>
              <a:t>Model:</a:t>
            </a:r>
            <a:endParaRPr lang="en-US" sz="2000" b="1" u="sng" dirty="0">
              <a:latin typeface="NimbusSanL" charset="0"/>
            </a:endParaRP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altLang="zh-CN" sz="2000" dirty="0"/>
              <a:t>T</a:t>
            </a:r>
            <a:r>
              <a:rPr lang="en-US" sz="2000" dirty="0"/>
              <a:t>he ”three-way” interference </a:t>
            </a:r>
            <a:r>
              <a:rPr lang="en-US" sz="2000" dirty="0" smtClean="0"/>
              <a:t>model</a:t>
            </a:r>
            <a:endParaRPr lang="en-US" altLang="zh-CN" sz="2000" dirty="0"/>
          </a:p>
          <a:p>
            <a:pPr marL="742950" lvl="1" indent="-285750">
              <a:lnSpc>
                <a:spcPct val="150000"/>
              </a:lnSpc>
              <a:buFont typeface="Wingdings" charset="2"/>
              <a:buChar char="§"/>
            </a:pPr>
            <a:r>
              <a:rPr lang="pt-BR" sz="2000" dirty="0">
                <a:solidFill>
                  <a:schemeClr val="accent1"/>
                </a:solidFill>
              </a:rPr>
              <a:t>SPS, DPS, BW0, </a:t>
            </a:r>
            <a:r>
              <a:rPr lang="pt-BR" sz="2000" dirty="0" err="1">
                <a:solidFill>
                  <a:schemeClr val="accent1"/>
                </a:solidFill>
              </a:rPr>
              <a:t>interference</a:t>
            </a:r>
            <a:r>
              <a:rPr lang="pt-BR" sz="2000" dirty="0">
                <a:solidFill>
                  <a:schemeClr val="accent1"/>
                </a:solidFill>
              </a:rPr>
              <a:t> </a:t>
            </a:r>
            <a:r>
              <a:rPr lang="pt-BR" sz="2000" dirty="0" err="1">
                <a:solidFill>
                  <a:schemeClr val="accent1"/>
                </a:solidFill>
              </a:rPr>
              <a:t>of</a:t>
            </a:r>
            <a:r>
              <a:rPr lang="pt-BR" sz="2000" dirty="0">
                <a:solidFill>
                  <a:schemeClr val="accent1"/>
                </a:solidFill>
              </a:rPr>
              <a:t> </a:t>
            </a:r>
            <a:r>
              <a:rPr lang="en-US" sz="2000" dirty="0">
                <a:solidFill>
                  <a:schemeClr val="accent1"/>
                </a:solidFill>
              </a:rPr>
              <a:t>BW1, BW2, and </a:t>
            </a:r>
            <a:r>
              <a:rPr lang="en-US" sz="2000" dirty="0" smtClean="0">
                <a:solidFill>
                  <a:schemeClr val="accent1"/>
                </a:solidFill>
              </a:rPr>
              <a:t>BW3.</a:t>
            </a:r>
            <a:endParaRPr lang="en-US" sz="2000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/>
              <a:t>+</a:t>
            </a:r>
            <a:r>
              <a:rPr lang="zh-CN" altLang="en-US" sz="2000" dirty="0" smtClean="0"/>
              <a:t> </a:t>
            </a:r>
            <a:r>
              <a:rPr lang="en-US" altLang="zh-CN" sz="2000" dirty="0" smtClean="0">
                <a:solidFill>
                  <a:schemeClr val="accent1"/>
                </a:solidFill>
              </a:rPr>
              <a:t>C</a:t>
            </a:r>
            <a:r>
              <a:rPr lang="pt-BR" sz="2000" dirty="0" err="1">
                <a:solidFill>
                  <a:schemeClr val="accent1"/>
                </a:solidFill>
              </a:rPr>
              <a:t>ombinatorial</a:t>
            </a:r>
            <a:r>
              <a:rPr lang="pt-BR" sz="2000" dirty="0">
                <a:solidFill>
                  <a:schemeClr val="accent1"/>
                </a:solidFill>
              </a:rPr>
              <a:t> background</a:t>
            </a:r>
            <a:r>
              <a:rPr lang="zh-CN" altLang="en-US" sz="2000" dirty="0">
                <a:solidFill>
                  <a:schemeClr val="accent1"/>
                </a:solidFill>
              </a:rPr>
              <a:t> </a:t>
            </a:r>
            <a:r>
              <a:rPr lang="en-US" altLang="zh-CN" sz="2000" dirty="0"/>
              <a:t>[shape</a:t>
            </a:r>
            <a:r>
              <a:rPr lang="zh-CN" altLang="en-US" sz="2000" dirty="0"/>
              <a:t> </a:t>
            </a:r>
            <a:r>
              <a:rPr lang="en-US" altLang="zh-CN" sz="2000" dirty="0"/>
              <a:t>fixed</a:t>
            </a:r>
            <a:r>
              <a:rPr lang="zh-CN" altLang="en-US" sz="2000" dirty="0"/>
              <a:t> </a:t>
            </a:r>
            <a:r>
              <a:rPr lang="en-US" altLang="zh-CN" sz="2000" dirty="0"/>
              <a:t>and</a:t>
            </a:r>
            <a:r>
              <a:rPr lang="zh-CN" altLang="en-US" sz="2000" dirty="0"/>
              <a:t> </a:t>
            </a:r>
            <a:r>
              <a:rPr lang="en-US" altLang="zh-CN" sz="2000" dirty="0"/>
              <a:t>yield</a:t>
            </a:r>
            <a:r>
              <a:rPr lang="zh-CN" altLang="en-US" sz="2000" dirty="0"/>
              <a:t> </a:t>
            </a:r>
            <a:r>
              <a:rPr lang="en-US" altLang="zh-CN" sz="2000" dirty="0"/>
              <a:t>float</a:t>
            </a:r>
            <a:r>
              <a:rPr lang="zh-CN" altLang="en-US" sz="2000" dirty="0"/>
              <a:t> </a:t>
            </a:r>
            <a:r>
              <a:rPr lang="en-US" altLang="zh-CN" sz="2000" dirty="0"/>
              <a:t>in</a:t>
            </a:r>
            <a:r>
              <a:rPr lang="zh-CN" altLang="en-US" sz="2000" dirty="0"/>
              <a:t> </a:t>
            </a:r>
            <a:r>
              <a:rPr lang="en-US" sz="2000" dirty="0"/>
              <a:t>10744 ± 84</a:t>
            </a:r>
            <a:r>
              <a:rPr lang="en-US" altLang="zh-CN" sz="2000" dirty="0"/>
              <a:t>]</a:t>
            </a:r>
            <a:endParaRPr lang="pt-BR" sz="2000" dirty="0"/>
          </a:p>
          <a:p>
            <a:pPr>
              <a:lnSpc>
                <a:spcPct val="150000"/>
              </a:lnSpc>
            </a:pPr>
            <a:r>
              <a:rPr lang="en-US" altLang="zh-CN" sz="2400" b="1" dirty="0" smtClean="0"/>
              <a:t>+</a:t>
            </a:r>
            <a:r>
              <a:rPr lang="zh-CN" altLang="en-US" sz="2000" dirty="0" smtClean="0"/>
              <a:t> </a:t>
            </a:r>
            <a:r>
              <a:rPr lang="pt-BR" altLang="zh-CN" sz="2000" dirty="0" err="1" smtClean="0">
                <a:solidFill>
                  <a:schemeClr val="accent1"/>
                </a:solidFill>
              </a:rPr>
              <a:t>F</a:t>
            </a:r>
            <a:r>
              <a:rPr lang="en-US" altLang="zh-CN" sz="2000" dirty="0" err="1">
                <a:solidFill>
                  <a:schemeClr val="accent1"/>
                </a:solidFill>
              </a:rPr>
              <a:t>eed</a:t>
            </a:r>
            <a:r>
              <a:rPr lang="en-US" altLang="zh-CN" sz="2000" dirty="0">
                <a:solidFill>
                  <a:schemeClr val="accent1"/>
                </a:solidFill>
              </a:rPr>
              <a:t>-down</a:t>
            </a:r>
            <a:r>
              <a:rPr lang="zh-CN" altLang="en-US" sz="2000" dirty="0">
                <a:solidFill>
                  <a:schemeClr val="accent1"/>
                </a:solidFill>
              </a:rPr>
              <a:t> </a:t>
            </a:r>
            <a:r>
              <a:rPr lang="en-US" altLang="zh-CN" sz="2000" dirty="0">
                <a:solidFill>
                  <a:schemeClr val="accent1"/>
                </a:solidFill>
              </a:rPr>
              <a:t>background</a:t>
            </a:r>
            <a:r>
              <a:rPr lang="zh-CN" altLang="en-US" sz="2000" dirty="0">
                <a:solidFill>
                  <a:schemeClr val="accent1"/>
                </a:solidFill>
              </a:rPr>
              <a:t> </a:t>
            </a:r>
            <a:r>
              <a:rPr lang="en-US" altLang="zh-CN" sz="2000" dirty="0"/>
              <a:t>[shape</a:t>
            </a:r>
            <a:r>
              <a:rPr lang="zh-CN" altLang="en-US" sz="2000" dirty="0"/>
              <a:t> </a:t>
            </a:r>
            <a:r>
              <a:rPr lang="en-US" altLang="zh-CN" sz="2000" dirty="0"/>
              <a:t>fixed]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0629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3">
            <a:extLst>
              <a:ext uri="{FF2B5EF4-FFF2-40B4-BE49-F238E27FC236}">
                <a16:creationId xmlns:a16="http://schemas.microsoft.com/office/drawing/2014/main" xmlns="" id="{84D22B3A-02BC-907D-2920-F0BD75215A22}"/>
              </a:ext>
            </a:extLst>
          </p:cNvPr>
          <p:cNvSpPr txBox="1"/>
          <p:nvPr/>
        </p:nvSpPr>
        <p:spPr>
          <a:xfrm>
            <a:off x="1524000" y="-1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000" b="1" dirty="0" err="1">
                <a:solidFill>
                  <a:srgbClr val="002060"/>
                </a:solidFill>
              </a:rPr>
              <a:t>Interf</a:t>
            </a:r>
            <a:r>
              <a:rPr lang="en-US" altLang="zh-CN" sz="4000" b="1" dirty="0">
                <a:solidFill>
                  <a:srgbClr val="002060"/>
                </a:solidFill>
              </a:rPr>
              <a:t> fit of Run II + </a:t>
            </a:r>
            <a:r>
              <a:rPr lang="en-US" altLang="zh-CN" sz="4000" b="1" dirty="0" smtClean="0">
                <a:solidFill>
                  <a:srgbClr val="002060"/>
                </a:solidFill>
              </a:rPr>
              <a:t>Run </a:t>
            </a:r>
            <a:r>
              <a:rPr lang="en-US" altLang="zh-CN" sz="4000" b="1" dirty="0">
                <a:solidFill>
                  <a:srgbClr val="002060"/>
                </a:solidFill>
              </a:rPr>
              <a:t>III toy data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2A428C5-D72D-1A14-F405-6CE430C84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4A9AD-F99A-6C42-8C3F-3B97154B6848}" type="datetime1">
              <a:rPr lang="en-US" smtClean="0"/>
              <a:t>1/18/24</a:t>
            </a:fld>
            <a:endParaRPr lang="x-none"/>
          </a:p>
        </p:txBody>
      </p:sp>
      <p:sp>
        <p:nvSpPr>
          <p:cNvPr id="7" name="灯片编号占位符 1">
            <a:extLst>
              <a:ext uri="{FF2B5EF4-FFF2-40B4-BE49-F238E27FC236}">
                <a16:creationId xmlns:a16="http://schemas.microsoft.com/office/drawing/2014/main" xmlns="" id="{A054A7B5-4F49-5EA3-6EAB-A7E5E8F4A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687493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19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103" y="942930"/>
            <a:ext cx="6108058" cy="43844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851" y="942930"/>
            <a:ext cx="6108058" cy="4384444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6F107B4F-2175-F296-BA8B-D66036D0AA18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9092881" y="3285345"/>
            <a:ext cx="249948" cy="188996"/>
          </a:xfrm>
          <a:prstGeom prst="straightConnector1">
            <a:avLst/>
          </a:prstGeom>
          <a:ln w="57150">
            <a:solidFill>
              <a:srgbClr val="FF50E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AC8433BE-3952-B76B-C226-F14AF332EBBD}"/>
                  </a:ext>
                </a:extLst>
              </p:cNvPr>
              <p:cNvSpPr txBox="1"/>
              <p:nvPr/>
            </p:nvSpPr>
            <p:spPr>
              <a:xfrm>
                <a:off x="9342829" y="2992957"/>
                <a:ext cx="954110" cy="584775"/>
              </a:xfrm>
              <a:prstGeom prst="rect">
                <a:avLst/>
              </a:prstGeom>
              <a:noFill/>
              <a:ln>
                <a:solidFill>
                  <a:srgbClr val="FF50E7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x-none" sz="1600" b="1" i="1" dirty="0">
                    <a:solidFill>
                      <a:srgbClr val="FF50E7"/>
                    </a:solidFill>
                  </a:rPr>
                  <a:t>X(7</a:t>
                </a:r>
                <a:r>
                  <a:rPr lang="en-US" altLang="zh-CN" sz="1600" b="1" i="1" dirty="0">
                    <a:solidFill>
                      <a:srgbClr val="FF50E7"/>
                    </a:solidFill>
                  </a:rPr>
                  <a:t>1</a:t>
                </a:r>
                <a:r>
                  <a:rPr lang="x-none" sz="1600" b="1" i="1" dirty="0">
                    <a:solidFill>
                      <a:srgbClr val="FF50E7"/>
                    </a:solidFill>
                  </a:rPr>
                  <a:t>00)</a:t>
                </a:r>
                <a:endParaRPr lang="en-US" sz="1600" b="1" i="1" dirty="0">
                  <a:solidFill>
                    <a:srgbClr val="FF50E7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1" i="1">
                          <a:solidFill>
                            <a:srgbClr val="FF50E7"/>
                          </a:solidFill>
                          <a:latin typeface="Cambria Math" charset="0"/>
                        </a:rPr>
                        <m:t>𝟔</m:t>
                      </m:r>
                      <m:r>
                        <a:rPr lang="en-US" altLang="zh-CN" sz="1600" b="1" i="1">
                          <a:solidFill>
                            <a:srgbClr val="FF50E7"/>
                          </a:solidFill>
                          <a:latin typeface="Cambria Math" charset="0"/>
                        </a:rPr>
                        <m:t>.</m:t>
                      </m:r>
                      <m:r>
                        <a:rPr lang="en-US" altLang="zh-CN" sz="1600" b="1" i="1">
                          <a:solidFill>
                            <a:srgbClr val="FF50E7"/>
                          </a:solidFill>
                          <a:latin typeface="Cambria Math" charset="0"/>
                        </a:rPr>
                        <m:t>𝟓</m:t>
                      </m:r>
                      <m:r>
                        <a:rPr lang="x-none" sz="1600" b="1" i="1">
                          <a:solidFill>
                            <a:srgbClr val="FF50E7"/>
                          </a:solidFill>
                          <a:latin typeface="Cambria Math" charset="0"/>
                        </a:rPr>
                        <m:t>𝝈</m:t>
                      </m:r>
                    </m:oMath>
                  </m:oMathPara>
                </a14:m>
                <a:endParaRPr lang="x-none" sz="1600" b="1" i="1" dirty="0">
                  <a:solidFill>
                    <a:srgbClr val="FF50E7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AC8433BE-3952-B76B-C226-F14AF332EB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2829" y="2992957"/>
                <a:ext cx="954110" cy="584775"/>
              </a:xfrm>
              <a:prstGeom prst="rect">
                <a:avLst/>
              </a:prstGeom>
              <a:blipFill rotWithShape="0">
                <a:blip r:embed="rId5"/>
                <a:stretch>
                  <a:fillRect t="-2041"/>
                </a:stretch>
              </a:blipFill>
              <a:ln>
                <a:solidFill>
                  <a:srgbClr val="FF50E7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6F107B4F-2175-F296-BA8B-D66036D0AA18}"/>
              </a:ext>
            </a:extLst>
          </p:cNvPr>
          <p:cNvCxnSpPr>
            <a:cxnSpLocks/>
          </p:cNvCxnSpPr>
          <p:nvPr/>
        </p:nvCxnSpPr>
        <p:spPr>
          <a:xfrm flipH="1">
            <a:off x="2984822" y="3151253"/>
            <a:ext cx="249949" cy="312107"/>
          </a:xfrm>
          <a:prstGeom prst="straightConnector1">
            <a:avLst/>
          </a:prstGeom>
          <a:ln w="57150">
            <a:solidFill>
              <a:srgbClr val="FF50E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AC8433BE-3952-B76B-C226-F14AF332EBBD}"/>
                  </a:ext>
                </a:extLst>
              </p:cNvPr>
              <p:cNvSpPr txBox="1"/>
              <p:nvPr/>
            </p:nvSpPr>
            <p:spPr>
              <a:xfrm>
                <a:off x="3234771" y="2981976"/>
                <a:ext cx="954110" cy="584775"/>
              </a:xfrm>
              <a:prstGeom prst="rect">
                <a:avLst/>
              </a:prstGeom>
              <a:noFill/>
              <a:ln>
                <a:solidFill>
                  <a:srgbClr val="FF50E7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x-none" sz="1600" b="1" i="1" dirty="0">
                    <a:solidFill>
                      <a:srgbClr val="FF50E7"/>
                    </a:solidFill>
                  </a:rPr>
                  <a:t>X(7</a:t>
                </a:r>
                <a:r>
                  <a:rPr lang="en-US" altLang="zh-CN" sz="1600" b="1" i="1" dirty="0">
                    <a:solidFill>
                      <a:srgbClr val="FF50E7"/>
                    </a:solidFill>
                  </a:rPr>
                  <a:t>1</a:t>
                </a:r>
                <a:r>
                  <a:rPr lang="x-none" sz="1600" b="1" i="1" dirty="0">
                    <a:solidFill>
                      <a:srgbClr val="FF50E7"/>
                    </a:solidFill>
                  </a:rPr>
                  <a:t>00)</a:t>
                </a:r>
                <a:endParaRPr lang="en-US" sz="1600" b="1" i="1" dirty="0">
                  <a:solidFill>
                    <a:srgbClr val="FF50E7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1" i="1">
                          <a:solidFill>
                            <a:srgbClr val="FF50E7"/>
                          </a:solidFill>
                          <a:latin typeface="Cambria Math" charset="0"/>
                        </a:rPr>
                        <m:t>𝟓</m:t>
                      </m:r>
                      <m:r>
                        <a:rPr lang="en-US" sz="1600" b="1" i="1">
                          <a:solidFill>
                            <a:srgbClr val="FF50E7"/>
                          </a:solidFill>
                          <a:latin typeface="Cambria Math" charset="0"/>
                        </a:rPr>
                        <m:t>.</m:t>
                      </m:r>
                      <m:r>
                        <a:rPr lang="en-US" altLang="zh-CN" sz="1600" b="1" i="1">
                          <a:solidFill>
                            <a:srgbClr val="FF50E7"/>
                          </a:solidFill>
                          <a:latin typeface="Cambria Math" charset="0"/>
                        </a:rPr>
                        <m:t>𝟑</m:t>
                      </m:r>
                      <m:r>
                        <a:rPr lang="x-none" sz="1600" b="1" i="1">
                          <a:solidFill>
                            <a:srgbClr val="FF50E7"/>
                          </a:solidFill>
                          <a:latin typeface="Cambria Math" charset="0"/>
                        </a:rPr>
                        <m:t>𝝈</m:t>
                      </m:r>
                    </m:oMath>
                  </m:oMathPara>
                </a14:m>
                <a:endParaRPr lang="x-none" sz="1600" b="1" i="1" dirty="0">
                  <a:solidFill>
                    <a:srgbClr val="FF50E7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AC8433BE-3952-B76B-C226-F14AF332EB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4771" y="2981976"/>
                <a:ext cx="954110" cy="584775"/>
              </a:xfrm>
              <a:prstGeom prst="rect">
                <a:avLst/>
              </a:prstGeom>
              <a:blipFill rotWithShape="0">
                <a:blip r:embed="rId6"/>
                <a:stretch>
                  <a:fillRect t="-2041"/>
                </a:stretch>
              </a:blipFill>
              <a:ln>
                <a:solidFill>
                  <a:srgbClr val="FF50E7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2B3E97AB-EFD9-BC7D-D02A-DDA42D22AFA7}"/>
                  </a:ext>
                </a:extLst>
              </p:cNvPr>
              <p:cNvSpPr txBox="1"/>
              <p:nvPr/>
            </p:nvSpPr>
            <p:spPr>
              <a:xfrm>
                <a:off x="2161230" y="5730670"/>
                <a:ext cx="8664425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x-none" sz="2800" dirty="0"/>
                  <a:t>Significance of </a:t>
                </a:r>
                <a:r>
                  <a:rPr lang="x-none" sz="2800" dirty="0" smtClean="0"/>
                  <a:t>X(7</a:t>
                </a:r>
                <a:r>
                  <a:rPr lang="en-US" altLang="zh-CN" sz="2800" dirty="0" smtClean="0"/>
                  <a:t>1</a:t>
                </a:r>
                <a:r>
                  <a:rPr lang="x-none" sz="2800" dirty="0" smtClean="0"/>
                  <a:t>00</a:t>
                </a:r>
                <a:r>
                  <a:rPr lang="x-none" sz="2800" dirty="0"/>
                  <a:t>) </a:t>
                </a:r>
                <a:r>
                  <a:rPr lang="en-US" altLang="zh-CN" sz="2800" dirty="0" smtClean="0"/>
                  <a:t>is</a:t>
                </a:r>
                <a:r>
                  <a:rPr lang="zh-CN" altLang="en-US" sz="2800" dirty="0" smtClean="0"/>
                  <a:t> </a:t>
                </a:r>
                <a:r>
                  <a:rPr lang="en-US" altLang="zh-CN" sz="2800" dirty="0" smtClean="0"/>
                  <a:t>expected</a:t>
                </a:r>
                <a:r>
                  <a:rPr lang="zh-CN" altLang="en-US" sz="2800" dirty="0" smtClean="0"/>
                  <a:t> </a:t>
                </a:r>
                <a:r>
                  <a:rPr lang="en-US" altLang="zh-CN" sz="2800" dirty="0" smtClean="0"/>
                  <a:t>to</a:t>
                </a:r>
                <a:r>
                  <a:rPr lang="zh-CN" altLang="en-US" sz="2800" dirty="0" smtClean="0"/>
                  <a:t> </a:t>
                </a:r>
                <a:r>
                  <a:rPr lang="en-US" altLang="zh-CN" sz="2800" b="1" dirty="0" smtClean="0">
                    <a:solidFill>
                      <a:srgbClr val="FF50E7"/>
                    </a:solidFill>
                  </a:rPr>
                  <a:t>exceed</a:t>
                </a:r>
                <a:r>
                  <a:rPr lang="zh-CN" altLang="en-US" sz="2800" b="1" dirty="0" smtClean="0">
                    <a:solidFill>
                      <a:srgbClr val="FF50E7"/>
                    </a:solidFill>
                  </a:rPr>
                  <a:t> </a:t>
                </a:r>
                <a:r>
                  <a:rPr lang="en-US" altLang="zh-CN" sz="2800" b="1" dirty="0" smtClean="0">
                    <a:solidFill>
                      <a:srgbClr val="FF50E7"/>
                    </a:solidFill>
                  </a:rPr>
                  <a:t>over</a:t>
                </a:r>
                <a:r>
                  <a:rPr lang="en-US" sz="2800" b="1" dirty="0">
                    <a:solidFill>
                      <a:srgbClr val="FF50E7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>
                        <a:solidFill>
                          <a:srgbClr val="FF50E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GB" sz="2800" b="1" i="1">
                        <a:solidFill>
                          <a:srgbClr val="FF50E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zh-CN" altLang="en-US" sz="2800" b="1" dirty="0" smtClean="0">
                    <a:solidFill>
                      <a:srgbClr val="FF50E7"/>
                    </a:solidFill>
                  </a:rPr>
                  <a:t> </a:t>
                </a:r>
                <a:endParaRPr lang="x-none" sz="2800" b="1" dirty="0">
                  <a:solidFill>
                    <a:srgbClr val="FF50E7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B3E97AB-EFD9-BC7D-D02A-DDA42D22AF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1230" y="5730670"/>
                <a:ext cx="8664425" cy="523220"/>
              </a:xfrm>
              <a:prstGeom prst="rect">
                <a:avLst/>
              </a:prstGeom>
              <a:blipFill rotWithShape="0">
                <a:blip r:embed="rId7"/>
                <a:stretch>
                  <a:fillRect l="-1478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116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529839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2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标题 3"/>
          <p:cNvSpPr txBox="1"/>
          <p:nvPr/>
        </p:nvSpPr>
        <p:spPr>
          <a:xfrm>
            <a:off x="1524000" y="-1"/>
            <a:ext cx="9144000" cy="800101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500" b="1" dirty="0">
                <a:solidFill>
                  <a:schemeClr val="bg1"/>
                </a:solidFill>
              </a:rPr>
              <a:t>Outline</a:t>
            </a:r>
          </a:p>
        </p:txBody>
      </p:sp>
      <p:sp>
        <p:nvSpPr>
          <p:cNvPr id="11" name="TextBox 2"/>
          <p:cNvSpPr txBox="1"/>
          <p:nvPr/>
        </p:nvSpPr>
        <p:spPr>
          <a:xfrm>
            <a:off x="1524000" y="1142694"/>
            <a:ext cx="101389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3200" dirty="0"/>
              <a:t>Motivation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3200" dirty="0" smtClean="0"/>
              <a:t>Datasets,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MC simulation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&amp;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Event </a:t>
            </a:r>
            <a:r>
              <a:rPr lang="en-US" altLang="zh-CN" sz="3200" dirty="0"/>
              <a:t>selection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3200" dirty="0" smtClean="0"/>
              <a:t>Trigger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modification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&amp;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Preliminary </a:t>
            </a:r>
            <a:r>
              <a:rPr lang="en-US" altLang="zh-CN" sz="3200" dirty="0"/>
              <a:t>results</a:t>
            </a:r>
            <a:r>
              <a:rPr lang="en-US" altLang="zh-CN" sz="3200" b="1" dirty="0"/>
              <a:t>	</a:t>
            </a:r>
            <a:r>
              <a:rPr lang="en-US" altLang="zh-CN" sz="3200" b="1" dirty="0">
                <a:solidFill>
                  <a:srgbClr val="FF0000"/>
                </a:solidFill>
              </a:rPr>
              <a:t>[blinded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]</a:t>
            </a:r>
            <a:endParaRPr lang="en-US" altLang="zh-CN" sz="3200" dirty="0" smtClean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3200" dirty="0"/>
              <a:t>Background</a:t>
            </a:r>
            <a:r>
              <a:rPr lang="zh-CN" altLang="en-US" sz="3200" dirty="0"/>
              <a:t> </a:t>
            </a:r>
            <a:r>
              <a:rPr lang="en-US" altLang="zh-CN" sz="3200" dirty="0"/>
              <a:t>study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3200" dirty="0"/>
              <a:t>Run III </a:t>
            </a:r>
            <a:r>
              <a:rPr lang="en-US" altLang="zh-CN" sz="3200" dirty="0" smtClean="0"/>
              <a:t>Projection </a:t>
            </a:r>
            <a:r>
              <a:rPr lang="en-US" altLang="zh-CN" sz="3200" dirty="0"/>
              <a:t>from Run II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3200" dirty="0"/>
              <a:t>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0B8C5-808E-1A49-9252-3FCC84B7B035}" type="datetime1">
              <a:rPr lang="en-US" altLang="en-US" smtClean="0"/>
              <a:t>1/18/24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3"/>
          <p:cNvSpPr txBox="1"/>
          <p:nvPr/>
        </p:nvSpPr>
        <p:spPr>
          <a:xfrm>
            <a:off x="1524000" y="-1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500" b="1" dirty="0">
                <a:solidFill>
                  <a:srgbClr val="002060"/>
                </a:solidFill>
              </a:rPr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1866079" y="608416"/>
                <a:ext cx="8382044" cy="56323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l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GB" sz="2400" i="0" dirty="0">
                    <a:effectLst/>
                    <a:cs typeface="Times New Roman" panose="02020603050405020304" pitchFamily="18" charset="0"/>
                  </a:rPr>
                  <a:t>This is great </a:t>
                </a:r>
                <a:r>
                  <a:rPr lang="en-GB" sz="2400" b="0" i="0" dirty="0">
                    <a:effectLst/>
                    <a:cs typeface="Times New Roman" panose="02020603050405020304" pitchFamily="18" charset="0"/>
                  </a:rPr>
                  <a:t>opportunity</a:t>
                </a:r>
                <a:r>
                  <a:rPr lang="zh-CN" altLang="en-US" sz="2400" i="0" dirty="0">
                    <a:effectLst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i="0" dirty="0">
                    <a:effectLst/>
                    <a:cs typeface="Times New Roman" panose="02020603050405020304" pitchFamily="18" charset="0"/>
                  </a:rPr>
                  <a:t>for:</a:t>
                </a:r>
                <a:endParaRPr lang="en-GB" sz="2400" dirty="0"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altLang="zh-CN" sz="2400" dirty="0"/>
                  <a:t>Test interference with </a:t>
                </a:r>
                <a:r>
                  <a:rPr lang="en-GB" altLang="zh-CN" sz="2400" b="1" dirty="0"/>
                  <a:t>greater</a:t>
                </a:r>
                <a:r>
                  <a:rPr lang="en-GB" altLang="zh-CN" sz="2400" dirty="0"/>
                  <a:t> statistics</a:t>
                </a:r>
              </a:p>
              <a:p>
                <a:pPr marL="8001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altLang="zh-CN" sz="2400" dirty="0">
                    <a:ea typeface="Menlo" panose="020B0609030804020204" pitchFamily="49" charset="0"/>
                    <a:cs typeface="Times New Roman" panose="02020603050405020304" pitchFamily="18" charset="0"/>
                  </a:rPr>
                  <a:t>Threshold region</a:t>
                </a:r>
                <a:r>
                  <a:rPr lang="zh-CN" altLang="en-US" sz="2400" dirty="0">
                    <a:ea typeface="Menlo" panose="020B0609030804020204" pitchFamily="49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b="1" dirty="0">
                    <a:ea typeface="Menlo" panose="020B0609030804020204" pitchFamily="49" charset="0"/>
                    <a:cs typeface="Times New Roman" panose="02020603050405020304" pitchFamily="18" charset="0"/>
                  </a:rPr>
                  <a:t>deeper</a:t>
                </a:r>
                <a:r>
                  <a:rPr lang="en-GB" altLang="zh-CN" sz="2400" b="1" dirty="0">
                    <a:ea typeface="Menlo" panose="020B0609030804020204" pitchFamily="49" charset="0"/>
                    <a:cs typeface="Times New Roman" panose="02020603050405020304" pitchFamily="18" charset="0"/>
                  </a:rPr>
                  <a:t> understood</a:t>
                </a:r>
                <a:r>
                  <a:rPr lang="zh-CN" altLang="en-US" sz="2400" b="1" dirty="0">
                    <a:ea typeface="Menlo" panose="020B0609030804020204" pitchFamily="49" charset="0"/>
                    <a:cs typeface="Times New Roman" panose="02020603050405020304" pitchFamily="18" charset="0"/>
                  </a:rPr>
                  <a:t> </a:t>
                </a:r>
                <a:endParaRPr lang="en-GB" altLang="zh-CN" sz="2400" b="1" dirty="0"/>
              </a:p>
              <a:p>
                <a:pPr marL="8001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400" dirty="0"/>
                  <a:t>Should increase </a:t>
                </a:r>
                <a:r>
                  <a:rPr lang="en-US" altLang="zh-CN" sz="2400" dirty="0" smtClean="0"/>
                  <a:t>X(7100</a:t>
                </a:r>
                <a:r>
                  <a:rPr lang="en-US" altLang="zh-CN" sz="2400" dirty="0"/>
                  <a:t>) </a:t>
                </a:r>
                <a:r>
                  <a:rPr lang="x-none" sz="2400" dirty="0"/>
                  <a:t>Significance</a:t>
                </a:r>
                <a:r>
                  <a:rPr lang="en-US" altLang="zh-CN" sz="2400" dirty="0"/>
                  <a:t> </a:t>
                </a:r>
                <a:r>
                  <a:rPr lang="en-US" altLang="zh-CN" sz="2400" b="1" dirty="0" smtClean="0">
                    <a:solidFill>
                      <a:srgbClr val="FF50E7"/>
                    </a:solidFill>
                  </a:rPr>
                  <a:t>&gt;</a:t>
                </a:r>
                <a:r>
                  <a:rPr lang="en-US" sz="2400" b="1" dirty="0">
                    <a:solidFill>
                      <a:srgbClr val="FF50E7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solidFill>
                          <a:srgbClr val="FF50E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GB" sz="2400" b="1" i="1" smtClean="0">
                        <a:solidFill>
                          <a:srgbClr val="FF50E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endParaRPr lang="en-US" altLang="zh-CN" sz="2400" b="1" dirty="0">
                  <a:solidFill>
                    <a:srgbClr val="FF50E7"/>
                  </a:solidFill>
                  <a:ea typeface="Menlo" panose="020B0609030804020204" pitchFamily="49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altLang="zh-CN" sz="2400" dirty="0">
                    <a:ea typeface="Menlo" panose="020B0609030804020204" pitchFamily="49" charset="0"/>
                    <a:cs typeface="Times New Roman" panose="02020603050405020304" pitchFamily="18" charset="0"/>
                  </a:rPr>
                  <a:t>Might there be </a:t>
                </a:r>
                <a:r>
                  <a:rPr lang="en-GB" altLang="zh-CN" sz="2400" b="1" dirty="0">
                    <a:ea typeface="Menlo" panose="020B0609030804020204" pitchFamily="49" charset="0"/>
                    <a:cs typeface="Times New Roman" panose="02020603050405020304" pitchFamily="18" charset="0"/>
                  </a:rPr>
                  <a:t>MORE</a:t>
                </a:r>
                <a:r>
                  <a:rPr lang="en-GB" altLang="zh-CN" sz="2400" dirty="0">
                    <a:ea typeface="Menlo" panose="020B0609030804020204" pitchFamily="49" charset="0"/>
                    <a:cs typeface="Times New Roman" panose="02020603050405020304" pitchFamily="18" charset="0"/>
                  </a:rPr>
                  <a:t> structures &gt;</a:t>
                </a:r>
                <a:r>
                  <a:rPr lang="en-GB" altLang="zh-CN" sz="2400" dirty="0" smtClean="0">
                    <a:ea typeface="Menlo" panose="020B0609030804020204" pitchFamily="49" charset="0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400" dirty="0" smtClean="0">
                    <a:ea typeface="Menlo" panose="020B0609030804020204" pitchFamily="49" charset="0"/>
                    <a:cs typeface="Times New Roman" panose="02020603050405020304" pitchFamily="18" charset="0"/>
                  </a:rPr>
                  <a:t>1</a:t>
                </a:r>
                <a:r>
                  <a:rPr lang="en-GB" altLang="zh-CN" sz="2400" dirty="0" smtClean="0">
                    <a:ea typeface="Menlo" panose="020B0609030804020204" pitchFamily="49" charset="0"/>
                    <a:cs typeface="Times New Roman" panose="02020603050405020304" pitchFamily="18" charset="0"/>
                  </a:rPr>
                  <a:t>00 </a:t>
                </a:r>
                <a:r>
                  <a:rPr lang="en-GB" altLang="zh-CN" sz="2400" dirty="0">
                    <a:ea typeface="Menlo" panose="020B0609030804020204" pitchFamily="49" charset="0"/>
                    <a:cs typeface="Times New Roman" panose="02020603050405020304" pitchFamily="18" charset="0"/>
                  </a:rPr>
                  <a:t>MeV</a:t>
                </a:r>
                <a:endParaRPr lang="en-GB" sz="2400" i="0" dirty="0">
                  <a:effectLst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GB" sz="2400" i="0" dirty="0">
                    <a:effectLst/>
                    <a:cs typeface="Times New Roman" panose="02020603050405020304" pitchFamily="18" charset="0"/>
                  </a:rPr>
                  <a:t>Comparison Run II</a:t>
                </a:r>
                <a:r>
                  <a:rPr lang="en-US" altLang="zh-CN" sz="2400" i="0" dirty="0">
                    <a:effectLst/>
                    <a:cs typeface="Times New Roman" panose="02020603050405020304" pitchFamily="18" charset="0"/>
                  </a:rPr>
                  <a:t>I</a:t>
                </a:r>
                <a:r>
                  <a:rPr lang="en-GB" sz="2400" i="0" dirty="0">
                    <a:effectLst/>
                    <a:cs typeface="Times New Roman" panose="02020603050405020304" pitchFamily="18" charset="0"/>
                  </a:rPr>
                  <a:t> data with Run II data</a:t>
                </a:r>
              </a:p>
              <a:p>
                <a:pPr marL="8001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400" i="0" dirty="0">
                    <a:effectLst/>
                    <a:cs typeface="Times New Roman" panose="02020603050405020304" pitchFamily="18" charset="0"/>
                  </a:rPr>
                  <a:t>Roughly </a:t>
                </a:r>
                <a:r>
                  <a:rPr lang="en-US" altLang="zh-CN" sz="2400" b="1" i="0" dirty="0" smtClean="0">
                    <a:solidFill>
                      <a:srgbClr val="FF50E7"/>
                    </a:solidFill>
                    <a:effectLst/>
                    <a:cs typeface="Times New Roman" panose="02020603050405020304" pitchFamily="18" charset="0"/>
                  </a:rPr>
                  <a:t>8</a:t>
                </a:r>
                <a:r>
                  <a:rPr lang="en-GB" sz="2400" b="1" i="0" dirty="0" smtClean="0">
                    <a:solidFill>
                      <a:srgbClr val="FF50E7"/>
                    </a:solidFill>
                    <a:effectLst/>
                    <a:cs typeface="Times New Roman" panose="02020603050405020304" pitchFamily="18" charset="0"/>
                  </a:rPr>
                  <a:t>0</a:t>
                </a:r>
                <a:r>
                  <a:rPr lang="en-GB" sz="2400" b="1" i="0" dirty="0">
                    <a:solidFill>
                      <a:srgbClr val="FF50E7"/>
                    </a:solidFill>
                    <a:effectLst/>
                    <a:cs typeface="Times New Roman" panose="02020603050405020304" pitchFamily="18" charset="0"/>
                  </a:rPr>
                  <a:t>%</a:t>
                </a:r>
                <a:r>
                  <a:rPr lang="en-GB" sz="2400" i="0" dirty="0">
                    <a:effectLst/>
                    <a:cs typeface="Times New Roman" panose="02020603050405020304" pitchFamily="18" charset="0"/>
                  </a:rPr>
                  <a:t> of Run II already</a:t>
                </a:r>
                <a:endParaRPr lang="en-GB" sz="2400" dirty="0"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zh-CN" sz="2400" dirty="0">
                    <a:cs typeface="Times New Roman" panose="02020603050405020304" pitchFamily="18" charset="0"/>
                  </a:rPr>
                  <a:t>Stay tuned</a:t>
                </a:r>
              </a:p>
              <a:p>
                <a:pPr marL="8001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400" dirty="0">
                    <a:cs typeface="Times New Roman" panose="02020603050405020304" pitchFamily="18" charset="0"/>
                  </a:rPr>
                  <a:t>Need MC for signal eff. &amp; accept. for Run III</a:t>
                </a:r>
              </a:p>
              <a:p>
                <a:pPr marL="8001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400" dirty="0" smtClean="0">
                    <a:cs typeface="Times New Roman" panose="02020603050405020304" pitchFamily="18" charset="0"/>
                  </a:rPr>
                  <a:t>……</a:t>
                </a:r>
                <a:endParaRPr lang="en-US" altLang="zh-CN" sz="24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079" y="608416"/>
                <a:ext cx="8382044" cy="5632311"/>
              </a:xfrm>
              <a:prstGeom prst="rect">
                <a:avLst/>
              </a:prstGeom>
              <a:blipFill rotWithShape="0">
                <a:blip r:embed="rId3"/>
                <a:stretch>
                  <a:fillRect l="-945" b="-5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5680176" y="6020527"/>
            <a:ext cx="6343425" cy="83747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" i="1" dirty="0">
                <a:solidFill>
                  <a:srgbClr val="FF66CC"/>
                </a:solidFill>
              </a:rPr>
              <a:t>Thank you!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3142-A2CD-8E44-8300-D27050F61752}" type="datetime1">
              <a:rPr lang="en-US" altLang="en-US" smtClean="0"/>
              <a:t>1/18/24</a:t>
            </a:fld>
            <a:endParaRPr lang="zh-CN" altLang="en-US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xmlns="" id="{8CB2EE0C-F346-A8E5-4289-FF0EFE64C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687493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20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9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</a:t>
            </a:r>
            <a:r>
              <a:rPr lang="zh-CN" altLang="en-US" dirty="0" smtClean="0"/>
              <a:t> </a:t>
            </a:r>
            <a:r>
              <a:rPr lang="en-US" altLang="zh-CN" dirty="0" smtClean="0"/>
              <a:t>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04808-9744-B049-B027-1CEF72684EAD}" type="datetime1">
              <a:rPr lang="en-US" smtClean="0"/>
              <a:t>1/18/24</a:t>
            </a:fld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F7F1C-6450-FD4D-ABEC-C99311EA0E54}" type="slidenum">
              <a:rPr lang="x-none" smtClean="0"/>
              <a:t>21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1334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93285" y="915666"/>
            <a:ext cx="2581517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Skim cuts: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529839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22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标题 3"/>
          <p:cNvSpPr txBox="1"/>
          <p:nvPr/>
        </p:nvSpPr>
        <p:spPr>
          <a:xfrm>
            <a:off x="1524000" y="-1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500" b="1" dirty="0" smtClean="0">
                <a:solidFill>
                  <a:srgbClr val="002060"/>
                </a:solidFill>
              </a:rPr>
              <a:t>Event </a:t>
            </a:r>
            <a:r>
              <a:rPr lang="en-US" altLang="zh-CN" sz="4500" b="1" dirty="0">
                <a:solidFill>
                  <a:srgbClr val="002060"/>
                </a:solidFill>
              </a:rPr>
              <a:t>selection</a:t>
            </a:r>
          </a:p>
        </p:txBody>
      </p:sp>
      <p:sp>
        <p:nvSpPr>
          <p:cNvPr id="7" name="矩形 6"/>
          <p:cNvSpPr/>
          <p:nvPr/>
        </p:nvSpPr>
        <p:spPr>
          <a:xfrm>
            <a:off x="6748464" y="2191867"/>
            <a:ext cx="4610702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triggers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zh-CN" altLang="en-US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zh-CN" altLang="en-US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</a:t>
            </a:r>
            <a:r>
              <a:rPr lang="zh-CN" altLang="en-US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here</a:t>
            </a:r>
            <a:endParaRPr lang="en-US" altLang="zh-CN" sz="2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FD6C1-F76C-BF43-9179-D60EDCF58DB7}" type="datetime1">
              <a:rPr lang="en-US" altLang="en-US" smtClean="0"/>
              <a:t>1/18/24</a:t>
            </a:fld>
            <a:endParaRPr lang="zh-CN" altLang="en-US" dirty="0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E7DA9298-43FC-C6D2-AF74-B8B4D775F0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082" y="1529895"/>
            <a:ext cx="5844419" cy="36748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8D5BDE8-5C89-4483-1E1C-94656AAA344C}"/>
              </a:ext>
            </a:extLst>
          </p:cNvPr>
          <p:cNvSpPr txBox="1"/>
          <p:nvPr/>
        </p:nvSpPr>
        <p:spPr>
          <a:xfrm>
            <a:off x="1684043" y="1058697"/>
            <a:ext cx="31424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altLang="zh-CN" sz="2000" dirty="0">
                <a:cs typeface="Times New Roman" panose="02020603050405020304" pitchFamily="18" charset="0"/>
              </a:rPr>
              <a:t>The </a:t>
            </a:r>
            <a:r>
              <a:rPr lang="en-US" altLang="zh-CN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same</a:t>
            </a:r>
            <a:r>
              <a:rPr lang="en-US" altLang="zh-CN" sz="2000" dirty="0">
                <a:cs typeface="Times New Roman" panose="02020603050405020304" pitchFamily="18" charset="0"/>
              </a:rPr>
              <a:t> </a:t>
            </a:r>
            <a:r>
              <a:rPr lang="en-US" altLang="zh-CN" sz="2000">
                <a:cs typeface="Times New Roman" panose="02020603050405020304" pitchFamily="18" charset="0"/>
              </a:rPr>
              <a:t>cuts </a:t>
            </a:r>
            <a:r>
              <a:rPr lang="en-US" altLang="zh-CN" sz="2000" smtClean="0">
                <a:cs typeface="Times New Roman" panose="02020603050405020304" pitchFamily="18" charset="0"/>
              </a:rPr>
              <a:t>as </a:t>
            </a:r>
            <a:r>
              <a:rPr lang="en-US" altLang="zh-CN" sz="2000" dirty="0">
                <a:cs typeface="Times New Roman" panose="02020603050405020304" pitchFamily="18" charset="0"/>
              </a:rPr>
              <a:t>Run</a:t>
            </a:r>
            <a:r>
              <a:rPr lang="zh-CN" altLang="en-US" sz="2000" dirty="0"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cs typeface="Times New Roman" panose="02020603050405020304" pitchFamily="18" charset="0"/>
              </a:rPr>
              <a:t>II.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336" t="14672"/>
          <a:stretch/>
        </p:blipFill>
        <p:spPr>
          <a:xfrm>
            <a:off x="6865512" y="2904185"/>
            <a:ext cx="4676074" cy="996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86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529839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23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标题 3"/>
          <p:cNvSpPr txBox="1"/>
          <p:nvPr/>
        </p:nvSpPr>
        <p:spPr>
          <a:xfrm>
            <a:off x="1524000" y="-359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2060"/>
                </a:solidFill>
              </a:rPr>
              <a:t>Event selection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4F3A4-6F92-1240-91AB-591DF7576632}" type="datetime1">
              <a:rPr lang="en-US" altLang="en-US" smtClean="0"/>
              <a:t>1/18/24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xmlns="" id="{E5B977ED-5F49-BC14-4C6C-E149787C10BA}"/>
                  </a:ext>
                </a:extLst>
              </p:cNvPr>
              <p:cNvSpPr txBox="1"/>
              <p:nvPr/>
            </p:nvSpPr>
            <p:spPr>
              <a:xfrm>
                <a:off x="1037492" y="980504"/>
                <a:ext cx="3856892" cy="4801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Single muon: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Soft muon ID    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d>
                      <m:d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&gt;2.0</m:t>
                    </m:r>
                  </m:oMath>
                </a14:m>
                <a:r>
                  <a:rPr lang="zh-CN" alt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GeV   </a:t>
                </a:r>
                <a:r>
                  <a:rPr lang="zh-CN" alt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zh-CN" i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chemeClr val="tx1"/>
                        </a:solidFill>
                        <a:latin typeface="Cambria Math" charset="0"/>
                      </a:rPr>
                      <m:t>|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𝜂</m:t>
                    </m:r>
                    <m:d>
                      <m:d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|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≤2.4</m:t>
                    </m:r>
                  </m:oMath>
                </a14:m>
                <a:r>
                  <a:rPr lang="zh-CN" alt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GeV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Single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2.95&lt;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&lt;3.25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GeV 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𝑝𝑟𝑜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𝑣𝑡𝑥</m:t>
                        </m:r>
                      </m:sub>
                    </m:sSub>
                    <m:d>
                      <m:d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&gt;0.1%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  <m:r>
                      <a:rPr lang="en-US" altLang="zh-CN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zh-CN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altLang="zh-CN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GeV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8607" indent="-302575"/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Four muons: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𝑝𝑟𝑜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𝑣𝑡𝑥</m:t>
                        </m:r>
                      </m:sub>
                    </m:sSub>
                    <m:d>
                      <m:d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&gt;0.5%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r>
                      <a:rPr lang="en-US" altLang="zh-CN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charge = </a:t>
                </a: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-7540"/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Label</a:t>
                </a:r>
                <a:r>
                  <a:rPr lang="zh-CN" alt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rule</a:t>
                </a: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3541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kern="100">
                            <a:latin typeface="Cambria Math" charset="0"/>
                            <a:cs typeface="Menlo" panose="020B0609030804020204" pitchFamily="49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altLang="zh-CN" i="1" kern="100">
                            <a:latin typeface="Cambria Math" charset="0"/>
                            <a:cs typeface="Menlo" panose="020B0609030804020204" pitchFamily="49" charset="0"/>
                          </a:rPr>
                          <m:t>1</m:t>
                        </m:r>
                      </m:sub>
                    </m:sSub>
                    <m:r>
                      <a:rPr lang="en-US" altLang="zh-CN" i="1" kern="100">
                        <a:latin typeface="Cambria Math" charset="0"/>
                        <a:cs typeface="Menlo" panose="020B0609030804020204" pitchFamily="49" charset="0"/>
                      </a:rPr>
                      <m:t>:</m:t>
                    </m:r>
                    <m:r>
                      <a:rPr lang="zh-CN" altLang="en-US" i="1" kern="100">
                        <a:latin typeface="Cambria Math" charset="0"/>
                        <a:cs typeface="Menlo" panose="020B0609030804020204" pitchFamily="49" charset="0"/>
                      </a:rPr>
                      <m:t> </m:t>
                    </m:r>
                    <m:sSup>
                      <m:sSupPr>
                        <m:ctrlPr>
                          <a:rPr lang="en-US" altLang="zh-CN" i="1" kern="100">
                            <a:latin typeface="Cambria Math" charset="0"/>
                            <a:cs typeface="Menlo" panose="020B0609030804020204" pitchFamily="49" charset="0"/>
                          </a:rPr>
                        </m:ctrlPr>
                      </m:sSupPr>
                      <m:e>
                        <m:r>
                          <a:rPr lang="en-US" altLang="zh-CN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p>
                        <m:r>
                          <a:rPr lang="en-US" altLang="zh-CN" i="1" kern="100">
                            <a:latin typeface="Cambria Math" panose="02040503050406030204" pitchFamily="18" charset="0"/>
                            <a:cs typeface="Menlo" panose="020B0609030804020204" pitchFamily="49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i="1" kern="100">
                            <a:latin typeface="Cambria Math" charset="0"/>
                            <a:cs typeface="Menlo" panose="020B0609030804020204" pitchFamily="49" charset="0"/>
                          </a:rPr>
                        </m:ctrlPr>
                      </m:sSupPr>
                      <m:e>
                        <m:r>
                          <a:rPr lang="en-US" altLang="zh-CN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p>
                        <m:r>
                          <a:rPr lang="en-US" altLang="zh-CN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enlo" panose="020B0609030804020204" pitchFamily="49" charset="0"/>
                          </a:rPr>
                          <m:t>−</m:t>
                        </m:r>
                      </m:sup>
                    </m:sSup>
                    <m:r>
                      <a:rPr lang="en-US" altLang="zh-CN" i="1" kern="100">
                        <a:latin typeface="Cambria Math" panose="02040503050406030204" pitchFamily="18" charset="0"/>
                        <a:cs typeface="Menlo" panose="020B0609030804020204" pitchFamily="49" charset="0"/>
                      </a:rPr>
                      <m:t> </m:t>
                    </m:r>
                    <m:r>
                      <a:rPr lang="en-US" altLang="zh-CN" i="1" kern="100">
                        <a:latin typeface="Cambria Math" panose="02040503050406030204" pitchFamily="18" charset="0"/>
                        <a:cs typeface="Menlo" panose="020B0609030804020204" pitchFamily="49" charset="0"/>
                      </a:rPr>
                      <m:t>𝑤𝑖𝑡h</m:t>
                    </m:r>
                    <m:r>
                      <a:rPr lang="en-US" altLang="zh-CN" i="1" kern="100">
                        <a:latin typeface="Cambria Math" panose="02040503050406030204" pitchFamily="18" charset="0"/>
                        <a:cs typeface="Menlo" panose="020B0609030804020204" pitchFamily="49" charset="0"/>
                      </a:rPr>
                      <m:t> </m:t>
                    </m:r>
                    <m:r>
                      <a:rPr lang="en-US" altLang="zh-CN" i="1" kern="100">
                        <a:latin typeface="Cambria Math" panose="02040503050406030204" pitchFamily="18" charset="0"/>
                        <a:cs typeface="Menlo" panose="020B0609030804020204" pitchFamily="49" charset="0"/>
                      </a:rPr>
                      <m:t>h𝑖𝑔h𝑒𝑟</m:t>
                    </m:r>
                    <m:r>
                      <a:rPr lang="en-US" altLang="zh-CN" i="1" kern="100">
                        <a:latin typeface="Cambria Math" panose="02040503050406030204" pitchFamily="18" charset="0"/>
                        <a:cs typeface="Menlo" panose="020B0609030804020204" pitchFamily="49" charset="0"/>
                      </a:rPr>
                      <m:t> </m:t>
                    </m:r>
                    <m:sSub>
                      <m:sSubPr>
                        <m:ctrlPr>
                          <a:rPr lang="en-US" altLang="zh-CN" i="1" kern="100">
                            <a:latin typeface="Cambria Math" charset="0"/>
                            <a:cs typeface="Menlo" panose="020B0609030804020204" pitchFamily="49" charset="0"/>
                          </a:rPr>
                        </m:ctrlPr>
                      </m:sSubPr>
                      <m:e>
                        <m:r>
                          <a:rPr lang="en-US" altLang="zh-CN" i="1" kern="100">
                            <a:latin typeface="Cambria Math" panose="02040503050406030204" pitchFamily="18" charset="0"/>
                            <a:cs typeface="Menlo" panose="020B0609030804020204" pitchFamily="49" charset="0"/>
                          </a:rPr>
                          <m:t>𝑝</m:t>
                        </m:r>
                      </m:e>
                      <m:sub>
                        <m:r>
                          <a:rPr lang="en-US" altLang="zh-CN" i="1" kern="100">
                            <a:latin typeface="Cambria Math" panose="02040503050406030204" pitchFamily="18" charset="0"/>
                            <a:cs typeface="Menlo" panose="020B0609030804020204" pitchFamily="49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3541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kern="100">
                            <a:latin typeface="Cambria Math" charset="0"/>
                            <a:cs typeface="Menlo" panose="020B0609030804020204" pitchFamily="49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altLang="zh-CN" i="1" kern="100">
                            <a:latin typeface="Cambria Math" charset="0"/>
                            <a:cs typeface="Menlo" panose="020B0609030804020204" pitchFamily="49" charset="0"/>
                          </a:rPr>
                          <m:t>2</m:t>
                        </m:r>
                      </m:sub>
                    </m:sSub>
                    <m:r>
                      <a:rPr lang="en-US" altLang="zh-CN" i="1" kern="100">
                        <a:latin typeface="Cambria Math" charset="0"/>
                        <a:cs typeface="Menlo" panose="020B0609030804020204" pitchFamily="49" charset="0"/>
                      </a:rPr>
                      <m:t>:</m:t>
                    </m:r>
                    <m:r>
                      <a:rPr lang="zh-CN" altLang="en-US" i="1" kern="100">
                        <a:latin typeface="Cambria Math" charset="0"/>
                        <a:cs typeface="Menlo" panose="020B0609030804020204" pitchFamily="49" charset="0"/>
                      </a:rPr>
                      <m:t> </m:t>
                    </m:r>
                    <m:sSup>
                      <m:sSupPr>
                        <m:ctrlPr>
                          <a:rPr lang="en-US" altLang="zh-CN" i="1" kern="100">
                            <a:latin typeface="Cambria Math" charset="0"/>
                            <a:cs typeface="Menlo" panose="020B0609030804020204" pitchFamily="49" charset="0"/>
                          </a:rPr>
                        </m:ctrlPr>
                      </m:sSupPr>
                      <m:e>
                        <m:r>
                          <a:rPr lang="en-US" altLang="zh-CN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p>
                        <m:r>
                          <a:rPr lang="en-US" altLang="zh-CN" i="1" kern="100">
                            <a:latin typeface="Cambria Math" panose="02040503050406030204" pitchFamily="18" charset="0"/>
                            <a:cs typeface="Menlo" panose="020B0609030804020204" pitchFamily="49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i="1" kern="100">
                            <a:latin typeface="Cambria Math" charset="0"/>
                            <a:cs typeface="Menlo" panose="020B0609030804020204" pitchFamily="49" charset="0"/>
                          </a:rPr>
                        </m:ctrlPr>
                      </m:sSupPr>
                      <m:e>
                        <m:r>
                          <a:rPr lang="en-US" altLang="zh-CN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p>
                        <m:r>
                          <a:rPr lang="en-US" altLang="zh-CN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enlo" panose="020B0609030804020204" pitchFamily="49" charset="0"/>
                          </a:rPr>
                          <m:t>−</m:t>
                        </m:r>
                      </m:sup>
                    </m:sSup>
                    <m:r>
                      <a:rPr lang="en-US" altLang="zh-CN" i="1" kern="100">
                        <a:latin typeface="Cambria Math" panose="02040503050406030204" pitchFamily="18" charset="0"/>
                        <a:cs typeface="Menlo" panose="020B0609030804020204" pitchFamily="49" charset="0"/>
                      </a:rPr>
                      <m:t> </m:t>
                    </m:r>
                    <m:r>
                      <a:rPr lang="en-US" altLang="zh-CN" i="1" kern="100">
                        <a:latin typeface="Cambria Math" panose="02040503050406030204" pitchFamily="18" charset="0"/>
                        <a:cs typeface="Menlo" panose="020B0609030804020204" pitchFamily="49" charset="0"/>
                      </a:rPr>
                      <m:t>𝑤𝑖𝑡h</m:t>
                    </m:r>
                    <m:r>
                      <a:rPr lang="en-US" altLang="zh-CN" i="1" kern="100">
                        <a:latin typeface="Cambria Math" panose="02040503050406030204" pitchFamily="18" charset="0"/>
                        <a:cs typeface="Menlo" panose="020B0609030804020204" pitchFamily="49" charset="0"/>
                      </a:rPr>
                      <m:t> </m:t>
                    </m:r>
                    <m:r>
                      <a:rPr lang="en-US" altLang="zh-CN" i="1" kern="100">
                        <a:latin typeface="Cambria Math" charset="0"/>
                        <a:cs typeface="Menlo" panose="020B0609030804020204" pitchFamily="49" charset="0"/>
                      </a:rPr>
                      <m:t>𝑙𝑜𝑤</m:t>
                    </m:r>
                    <m:r>
                      <a:rPr lang="en-US" altLang="zh-CN" i="1" kern="100">
                        <a:latin typeface="Cambria Math" panose="02040503050406030204" pitchFamily="18" charset="0"/>
                        <a:cs typeface="Menlo" panose="020B0609030804020204" pitchFamily="49" charset="0"/>
                      </a:rPr>
                      <m:t>𝑒𝑟</m:t>
                    </m:r>
                    <m:r>
                      <a:rPr lang="en-US" altLang="zh-CN" i="1" kern="100">
                        <a:latin typeface="Cambria Math" panose="02040503050406030204" pitchFamily="18" charset="0"/>
                        <a:cs typeface="Menlo" panose="020B0609030804020204" pitchFamily="49" charset="0"/>
                      </a:rPr>
                      <m:t> </m:t>
                    </m:r>
                    <m:sSub>
                      <m:sSubPr>
                        <m:ctrlPr>
                          <a:rPr lang="en-US" altLang="zh-CN" i="1" kern="100">
                            <a:latin typeface="Cambria Math" charset="0"/>
                            <a:cs typeface="Menlo" panose="020B0609030804020204" pitchFamily="49" charset="0"/>
                          </a:rPr>
                        </m:ctrlPr>
                      </m:sSubPr>
                      <m:e>
                        <m:r>
                          <a:rPr lang="en-US" altLang="zh-CN" i="1" kern="100">
                            <a:latin typeface="Cambria Math" panose="02040503050406030204" pitchFamily="18" charset="0"/>
                            <a:cs typeface="Menlo" panose="020B0609030804020204" pitchFamily="49" charset="0"/>
                          </a:rPr>
                          <m:t>𝑝</m:t>
                        </m:r>
                      </m:e>
                      <m:sub>
                        <m:r>
                          <a:rPr lang="en-US" altLang="zh-CN" i="1" kern="100">
                            <a:latin typeface="Cambria Math" panose="02040503050406030204" pitchFamily="18" charset="0"/>
                            <a:cs typeface="Menlo" panose="020B0609030804020204" pitchFamily="49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5B977ED-5F49-BC14-4C6C-E149787C10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492" y="980504"/>
                <a:ext cx="3856892" cy="4801314"/>
              </a:xfrm>
              <a:prstGeom prst="rect">
                <a:avLst/>
              </a:prstGeom>
              <a:blipFill rotWithShape="0">
                <a:blip r:embed="rId3"/>
                <a:stretch>
                  <a:fillRect l="-1264" t="-762" b="-86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="" id="{13156FDD-E3E4-97D1-C712-2D7E73030C8B}"/>
                  </a:ext>
                </a:extLst>
              </p:cNvPr>
              <p:cNvSpPr txBox="1"/>
              <p:nvPr/>
            </p:nvSpPr>
            <p:spPr>
              <a:xfrm>
                <a:off x="4639824" y="1136890"/>
                <a:ext cx="8024447" cy="36933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Trigger related: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Trigger: </a:t>
                </a:r>
                <a:endParaRPr lang="en-US" altLang="zh-CN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9261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HLT</a:t>
                </a: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_</a:t>
                </a:r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DoubleMu4</a:t>
                </a: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_</a:t>
                </a:r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_</a:t>
                </a:r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LowMass</a:t>
                </a: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u="sng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</a:t>
                </a:r>
                <a:r>
                  <a:rPr lang="zh-CN" alt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HLT_Dimuon0_Jpsi3p5_Muon2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Vertex probability of 2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𝑝𝑟𝑜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𝑣𝑡𝑥</m:t>
                        </m:r>
                      </m:sub>
                    </m:sSub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(2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0.5% (2</a:t>
                </a:r>
                <a14:m>
                  <m:oMath xmlns:m="http://schemas.openxmlformats.org/officeDocument/2006/math">
                    <m:r>
                      <a:rPr lang="en-US" altLang="zh-CN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charge = 0)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</a:t>
                </a:r>
                <a:r>
                  <a:rPr lang="zh-CN" alt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least</a:t>
                </a:r>
                <a:r>
                  <a:rPr lang="zh-CN" alt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</a:t>
                </a:r>
                <a:r>
                  <a:rPr lang="zh-CN" alt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altLang="zh-CN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4</m:t>
                    </m:r>
                    <m:r>
                      <a:rPr lang="en-US" altLang="zh-CN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.0</m:t>
                    </m:r>
                  </m:oMath>
                </a14:m>
                <a:r>
                  <a:rPr lang="zh-CN" alt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GeV and</a:t>
                </a:r>
                <a:r>
                  <a:rPr lang="zh-CN" alt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</a:t>
                </a:r>
                <a:r>
                  <a:rPr lang="zh-CN" alt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altLang="zh-CN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3</m:t>
                    </m:r>
                    <m:r>
                      <a:rPr lang="en-US" altLang="zh-CN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.0</m:t>
                    </m:r>
                  </m:oMath>
                </a14:m>
                <a:r>
                  <a:rPr lang="zh-CN" alt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GeV </a:t>
                </a:r>
              </a:p>
              <a:p>
                <a:pPr marL="449660" lvl="1" indent="0">
                  <a:buNone/>
                </a:pP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49660" lvl="1" indent="0">
                  <a:buNone/>
                </a:pPr>
                <a:endParaRPr lang="en-US" altLang="zh-CN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8607" indent="-302575"/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Multiple candidates treatment</a:t>
                </a: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US" altLang="zh-CN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Selection best from 4</a:t>
                </a:r>
                <a14:m>
                  <m:oMath xmlns:m="http://schemas.openxmlformats.org/officeDocument/2006/math">
                    <m:r>
                      <a:rPr lang="en-US" altLang="zh-CN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</a:t>
                </a:r>
              </a:p>
              <a:p>
                <a:pPr marL="449660" lvl="1" indent="0">
                  <a:buNone/>
                </a:pP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altLang="zh-CN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altLang="zh-CN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p>
                                        <m:r>
                                          <a:rPr lang="en-US" altLang="zh-CN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US" altLang="zh-CN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p>
                                        <m:r>
                                          <a:rPr lang="en-US" altLang="zh-CN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p>
                                    </m:sSup>
                                  </m:e>
                                </m:d>
                                <m:r>
                                  <a:rPr lang="en-US" altLang="zh-CN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  <m:r>
                                      <a:rPr lang="en-US" altLang="zh-CN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US" altLang="zh-CN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altLang="zh-CN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altLang="zh-CN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altLang="zh-CN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p>
                                        <m:r>
                                          <a:rPr lang="en-US" altLang="zh-CN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US" altLang="zh-CN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p>
                                        <m:r>
                                          <a:rPr lang="en-US" altLang="zh-CN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p>
                                    </m:sSup>
                                  </m:e>
                                </m:d>
                                <m:r>
                                  <a:rPr lang="en-US" altLang="zh-CN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altLang="zh-CN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  <m:r>
                                      <a:rPr lang="en-US" altLang="zh-CN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US" altLang="zh-CN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altLang="zh-CN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altLang="zh-CN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449660" lvl="1" indent="0">
                  <a:buNone/>
                </a:pP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Keep all candidates if event has more than 4 muons (~0.2</a:t>
                </a: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%)</a:t>
                </a:r>
                <a:endPara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49660" lvl="1"/>
                <a:endParaRPr lang="en-US" altLang="zh-CN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3156FDD-E3E4-97D1-C712-2D7E73030C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9824" y="1136890"/>
                <a:ext cx="8024447" cy="3693383"/>
              </a:xfrm>
              <a:prstGeom prst="rect">
                <a:avLst/>
              </a:prstGeom>
              <a:blipFill rotWithShape="0">
                <a:blip r:embed="rId4"/>
                <a:stretch>
                  <a:fillRect l="-608" t="-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5747657" y="3053442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2266" t="-1" b="1473"/>
          <a:stretch/>
        </p:blipFill>
        <p:spPr>
          <a:xfrm>
            <a:off x="6636" y="888594"/>
            <a:ext cx="6331723" cy="4318523"/>
          </a:xfrm>
          <a:prstGeom prst="rect">
            <a:avLst/>
          </a:prstGeom>
        </p:spPr>
      </p:pic>
      <p:sp>
        <p:nvSpPr>
          <p:cNvPr id="8" name="标题 3">
            <a:extLst>
              <a:ext uri="{FF2B5EF4-FFF2-40B4-BE49-F238E27FC236}">
                <a16:creationId xmlns:a16="http://schemas.microsoft.com/office/drawing/2014/main" xmlns="" id="{DFCD4C66-7A78-E6FB-9AE5-D2B45773FA5C}"/>
              </a:ext>
            </a:extLst>
          </p:cNvPr>
          <p:cNvSpPr txBox="1"/>
          <p:nvPr/>
        </p:nvSpPr>
        <p:spPr>
          <a:xfrm>
            <a:off x="1524000" y="-359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b="1" dirty="0">
                <a:solidFill>
                  <a:srgbClr val="002060"/>
                </a:solidFill>
              </a:rPr>
              <a:t>The scattering plot </a:t>
            </a:r>
            <a:r>
              <a:rPr lang="en-US" altLang="zh-CN" b="1" dirty="0">
                <a:solidFill>
                  <a:srgbClr val="002060"/>
                </a:solidFill>
              </a:rPr>
              <a:t>in </a:t>
            </a:r>
            <a:r>
              <a:rPr lang="en-US" altLang="zh-CN" b="1" dirty="0" err="1">
                <a:solidFill>
                  <a:srgbClr val="002060"/>
                </a:solidFill>
              </a:rPr>
              <a:t>RunIII</a:t>
            </a:r>
            <a:r>
              <a:rPr lang="en-US" altLang="zh-CN" b="1" dirty="0">
                <a:solidFill>
                  <a:srgbClr val="002060"/>
                </a:solidFill>
              </a:rPr>
              <a:t> data</a:t>
            </a:r>
            <a:endParaRPr lang="en-US" altLang="zh-CN" sz="4800" b="1" dirty="0">
              <a:solidFill>
                <a:srgbClr val="002060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66F708D7-8282-1715-BFBA-260204F3947F}"/>
              </a:ext>
            </a:extLst>
          </p:cNvPr>
          <p:cNvSpPr/>
          <p:nvPr/>
        </p:nvSpPr>
        <p:spPr>
          <a:xfrm>
            <a:off x="2846666" y="2190543"/>
            <a:ext cx="1314764" cy="104956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id="{95C1D637-081F-85CA-B989-FE99BB46D433}"/>
                  </a:ext>
                </a:extLst>
              </p:cNvPr>
              <p:cNvSpPr txBox="1"/>
              <p:nvPr/>
            </p:nvSpPr>
            <p:spPr>
              <a:xfrm>
                <a:off x="2702065" y="2670747"/>
                <a:ext cx="1799973" cy="4679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1" i="1" kern="1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𝑱</m:t>
                      </m:r>
                      <m:r>
                        <m:rPr>
                          <m:lit/>
                        </m:rPr>
                        <a:rPr lang="en-US" altLang="zh-CN" sz="1600" b="1" i="1" kern="1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en-US" altLang="zh-CN" sz="1600" b="1" i="1" kern="1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𝝍</m:t>
                      </m:r>
                      <m:r>
                        <a:rPr lang="en-US" altLang="zh-CN" sz="1600" b="1" i="1" kern="1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CN" sz="1600" b="1" i="1" kern="1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𝑱</m:t>
                      </m:r>
                      <m:r>
                        <m:rPr>
                          <m:lit/>
                        </m:rPr>
                        <a:rPr lang="en-US" altLang="zh-CN" sz="1600" b="1" i="1" kern="1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en-US" altLang="zh-CN" sz="1600" b="1" i="1" kern="1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𝝍</m:t>
                      </m:r>
                    </m:oMath>
                  </m:oMathPara>
                </a14:m>
                <a:endParaRPr lang="en-US" altLang="zh-CN" sz="1600" b="1" kern="100" dirty="0">
                  <a:solidFill>
                    <a:srgbClr val="FF0000"/>
                  </a:solidFill>
                  <a:latin typeface="Menlo" panose="020B0609030804020204" pitchFamily="49" charset="0"/>
                  <a:ea typeface="Menlo" panose="020B0609030804020204" pitchFamily="49" charset="0"/>
                  <a:cs typeface="Menlo" panose="020B0609030804020204" pitchFamily="49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5C1D637-081F-85CA-B989-FE99BB46D4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2065" y="2670747"/>
                <a:ext cx="1799973" cy="46794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AC895BAB-0AE1-EFC8-B9E1-9816E9304C3A}"/>
              </a:ext>
            </a:extLst>
          </p:cNvPr>
          <p:cNvSpPr/>
          <p:nvPr/>
        </p:nvSpPr>
        <p:spPr>
          <a:xfrm>
            <a:off x="2860016" y="1203439"/>
            <a:ext cx="1155915" cy="793477"/>
          </a:xfrm>
          <a:prstGeom prst="roundRect">
            <a:avLst/>
          </a:prstGeom>
          <a:noFill/>
          <a:ln w="38100">
            <a:solidFill>
              <a:srgbClr val="00EF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20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0B95FAD7-E5FD-84FF-673C-E8DC81CF8680}"/>
              </a:ext>
            </a:extLst>
          </p:cNvPr>
          <p:cNvSpPr/>
          <p:nvPr/>
        </p:nvSpPr>
        <p:spPr>
          <a:xfrm>
            <a:off x="2860016" y="3337473"/>
            <a:ext cx="1222734" cy="1392549"/>
          </a:xfrm>
          <a:prstGeom prst="roundRect">
            <a:avLst/>
          </a:prstGeom>
          <a:noFill/>
          <a:ln w="38100">
            <a:solidFill>
              <a:srgbClr val="00EF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20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16BD5FA7-3F60-0B8C-FA4F-27371B5613EC}"/>
              </a:ext>
            </a:extLst>
          </p:cNvPr>
          <p:cNvSpPr/>
          <p:nvPr/>
        </p:nvSpPr>
        <p:spPr>
          <a:xfrm>
            <a:off x="4242831" y="2305209"/>
            <a:ext cx="1378173" cy="913182"/>
          </a:xfrm>
          <a:prstGeom prst="roundRect">
            <a:avLst/>
          </a:prstGeom>
          <a:noFill/>
          <a:ln w="38100">
            <a:solidFill>
              <a:srgbClr val="00A1F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20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02D0461A-3A9C-33A6-FF8A-616BD5860ED3}"/>
              </a:ext>
            </a:extLst>
          </p:cNvPr>
          <p:cNvSpPr/>
          <p:nvPr/>
        </p:nvSpPr>
        <p:spPr>
          <a:xfrm>
            <a:off x="838201" y="2168825"/>
            <a:ext cx="1836784" cy="1049565"/>
          </a:xfrm>
          <a:prstGeom prst="roundRect">
            <a:avLst/>
          </a:prstGeom>
          <a:noFill/>
          <a:ln w="38100">
            <a:solidFill>
              <a:srgbClr val="00A1F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200">
              <a:solidFill>
                <a:srgbClr val="00A1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052788DB-1C1E-3775-C613-86368DA3491C}"/>
                  </a:ext>
                </a:extLst>
              </p:cNvPr>
              <p:cNvSpPr txBox="1"/>
              <p:nvPr/>
            </p:nvSpPr>
            <p:spPr>
              <a:xfrm>
                <a:off x="2786479" y="3692714"/>
                <a:ext cx="1589841" cy="4679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1" i="1" kern="100" smtClean="0">
                          <a:solidFill>
                            <a:srgbClr val="00EF00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𝑱</m:t>
                      </m:r>
                      <m:r>
                        <m:rPr>
                          <m:lit/>
                        </m:rPr>
                        <a:rPr lang="en-US" altLang="zh-CN" sz="1600" b="1" i="1" kern="100">
                          <a:solidFill>
                            <a:srgbClr val="00EF00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en-US" altLang="zh-CN" sz="1600" b="1" i="1" kern="100">
                          <a:solidFill>
                            <a:srgbClr val="00EF00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𝝍</m:t>
                      </m:r>
                      <m:r>
                        <a:rPr lang="en-US" altLang="zh-CN" sz="1600" b="1" i="1" kern="100">
                          <a:solidFill>
                            <a:srgbClr val="00EF00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altLang="zh-CN" sz="1600" b="1" i="1" kern="100" dirty="0">
                              <a:solidFill>
                                <a:srgbClr val="00EF00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b="1" i="1" kern="100" dirty="0">
                              <a:solidFill>
                                <a:srgbClr val="00E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n-US" altLang="zh-CN" sz="1600" b="1" i="1" kern="100" dirty="0">
                              <a:solidFill>
                                <a:srgbClr val="00E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</m:t>
                          </m:r>
                        </m:sub>
                        <m:sup>
                          <m:r>
                            <a:rPr lang="en-US" altLang="zh-CN" sz="1600" b="1" i="1" kern="100">
                              <a:solidFill>
                                <a:srgbClr val="00EF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+</m:t>
                          </m:r>
                        </m:sup>
                      </m:sSubSup>
                      <m:sSubSup>
                        <m:sSubSupPr>
                          <m:ctrlPr>
                            <a:rPr lang="en-US" altLang="zh-CN" sz="1600" b="1" i="1" kern="100" dirty="0">
                              <a:solidFill>
                                <a:srgbClr val="00EF00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b="1" i="1" kern="100" dirty="0">
                              <a:solidFill>
                                <a:srgbClr val="00E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n-US" altLang="zh-CN" sz="1600" b="1" i="1" kern="100" dirty="0">
                              <a:solidFill>
                                <a:srgbClr val="00E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US" altLang="zh-CN" sz="1600" b="1" i="1" kern="100">
                              <a:solidFill>
                                <a:srgbClr val="00EF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US" altLang="zh-CN" sz="1600" b="1" kern="100" dirty="0">
                  <a:solidFill>
                    <a:srgbClr val="00EF00"/>
                  </a:solidFill>
                  <a:latin typeface="Menlo" panose="020B0609030804020204" pitchFamily="49" charset="0"/>
                  <a:ea typeface="Menlo" panose="020B0609030804020204" pitchFamily="49" charset="0"/>
                  <a:cs typeface="Menlo" panose="020B0609030804020204" pitchFamily="49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52788DB-1C1E-3775-C613-86368DA349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6479" y="3692714"/>
                <a:ext cx="1589841" cy="46794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="" id="{23647572-6F2C-36D3-6A7B-B54AA3345C24}"/>
                  </a:ext>
                </a:extLst>
              </p:cNvPr>
              <p:cNvSpPr txBox="1"/>
              <p:nvPr/>
            </p:nvSpPr>
            <p:spPr>
              <a:xfrm>
                <a:off x="636755" y="2482631"/>
                <a:ext cx="2114033" cy="4679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b="1" i="1" kern="100" dirty="0" smtClean="0">
                              <a:solidFill>
                                <a:srgbClr val="00A1FF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b="1" i="1" kern="100" dirty="0" smtClean="0">
                              <a:solidFill>
                                <a:srgbClr val="00A1FF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altLang="zh-CN" sz="1600" b="1" i="1" kern="100" dirty="0">
                              <a:solidFill>
                                <a:srgbClr val="00A1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n-US" altLang="zh-CN" sz="1600" b="1" i="1" kern="100">
                              <a:solidFill>
                                <a:srgbClr val="00A1FF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altLang="zh-CN" sz="1600" b="1" i="1" kern="100">
                              <a:solidFill>
                                <a:srgbClr val="00A1FF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+</m:t>
                          </m:r>
                        </m:sup>
                      </m:sSubSup>
                      <m:sSubSup>
                        <m:sSubSupPr>
                          <m:ctrlPr>
                            <a:rPr lang="en-US" altLang="zh-CN" sz="1600" b="1" i="1" kern="100" dirty="0">
                              <a:solidFill>
                                <a:srgbClr val="00A1FF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b="1" i="1" kern="100" dirty="0">
                              <a:solidFill>
                                <a:srgbClr val="00A1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n-US" altLang="zh-CN" sz="1600" b="1" i="1" kern="100" dirty="0">
                              <a:solidFill>
                                <a:srgbClr val="00A1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US" altLang="zh-CN" sz="1600" b="1" i="1" kern="100">
                              <a:solidFill>
                                <a:srgbClr val="00A1FF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altLang="zh-CN" sz="1600" b="1" i="1" kern="100" dirty="0">
                          <a:solidFill>
                            <a:srgbClr val="00A1FF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CN" sz="1600" b="1" i="1" kern="100">
                          <a:solidFill>
                            <a:srgbClr val="00A1FF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𝑱</m:t>
                      </m:r>
                      <m:r>
                        <m:rPr>
                          <m:lit/>
                        </m:rPr>
                        <a:rPr lang="en-US" altLang="zh-CN" sz="1600" b="1" i="1" kern="100">
                          <a:solidFill>
                            <a:srgbClr val="00A1FF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en-US" altLang="zh-CN" sz="1600" b="1" i="1" kern="100">
                          <a:solidFill>
                            <a:srgbClr val="00A1FF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𝝍</m:t>
                      </m:r>
                    </m:oMath>
                  </m:oMathPara>
                </a14:m>
                <a:endParaRPr lang="en-US" altLang="zh-CN" sz="1600" b="1" kern="100" dirty="0">
                  <a:solidFill>
                    <a:srgbClr val="00A1FF"/>
                  </a:solidFill>
                  <a:latin typeface="Apple Symbols" panose="02000000000000000000" pitchFamily="2" charset="-79"/>
                  <a:ea typeface="Apple Symbols" panose="02000000000000000000" pitchFamily="2" charset="-79"/>
                  <a:cs typeface="Apple Symbols" panose="02000000000000000000" pitchFamily="2" charset="-79"/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3647572-6F2C-36D3-6A7B-B54AA3345C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755" y="2482631"/>
                <a:ext cx="2114033" cy="467949"/>
              </a:xfrm>
              <a:prstGeom prst="rect">
                <a:avLst/>
              </a:prstGeom>
              <a:blipFill rotWithShape="0">
                <a:blip r:embed="rId6"/>
                <a:stretch>
                  <a:fillRect t="-45455" b="-714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xmlns="" id="{239EF8AA-2ECA-6DE0-323A-6096C233B90D}"/>
                  </a:ext>
                </a:extLst>
              </p:cNvPr>
              <p:cNvSpPr txBox="1"/>
              <p:nvPr/>
            </p:nvSpPr>
            <p:spPr>
              <a:xfrm>
                <a:off x="922609" y="3529085"/>
                <a:ext cx="1603876" cy="46794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b="1" i="1" kern="100" dirty="0" smtClean="0">
                              <a:solidFill>
                                <a:srgbClr val="FF50E7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b="1" i="1" kern="100" dirty="0" smtClean="0">
                              <a:solidFill>
                                <a:srgbClr val="FF50E7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altLang="zh-CN" sz="1600" b="1" i="1" kern="100" dirty="0">
                              <a:solidFill>
                                <a:srgbClr val="FF50E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n-US" altLang="zh-CN" sz="1600" b="1" i="1" kern="100">
                              <a:solidFill>
                                <a:srgbClr val="FF50E7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altLang="zh-CN" sz="1600" b="1" i="1" kern="100">
                              <a:solidFill>
                                <a:srgbClr val="FF50E7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+</m:t>
                          </m:r>
                        </m:sup>
                      </m:sSubSup>
                      <m:sSubSup>
                        <m:sSubSupPr>
                          <m:ctrlPr>
                            <a:rPr lang="en-US" altLang="zh-CN" sz="1600" b="1" i="1" kern="100" dirty="0">
                              <a:solidFill>
                                <a:srgbClr val="FF50E7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b="1" i="1" kern="100" dirty="0">
                              <a:solidFill>
                                <a:srgbClr val="FF50E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n-US" altLang="zh-CN" sz="1600" b="1" i="1" kern="100" dirty="0">
                              <a:solidFill>
                                <a:srgbClr val="FF50E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US" altLang="zh-CN" sz="1600" b="1" i="1" kern="100">
                              <a:solidFill>
                                <a:srgbClr val="FF50E7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−</m:t>
                          </m:r>
                        </m:sup>
                      </m:sSubSup>
                      <m:sSubSup>
                        <m:sSubSupPr>
                          <m:ctrlPr>
                            <a:rPr lang="en-US" altLang="zh-CN" sz="1600" b="1" i="1" kern="100" dirty="0">
                              <a:solidFill>
                                <a:srgbClr val="FF50E7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b="1" i="1" kern="100" dirty="0">
                              <a:solidFill>
                                <a:srgbClr val="FF50E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n-US" altLang="zh-CN" sz="1600" b="1" i="1" kern="100" dirty="0">
                              <a:solidFill>
                                <a:srgbClr val="FF50E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</m:t>
                          </m:r>
                        </m:sub>
                        <m:sup>
                          <m:r>
                            <a:rPr lang="en-US" altLang="zh-CN" sz="1600" b="1" i="1" kern="100">
                              <a:solidFill>
                                <a:srgbClr val="FF50E7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+</m:t>
                          </m:r>
                        </m:sup>
                      </m:sSubSup>
                      <m:sSubSup>
                        <m:sSubSupPr>
                          <m:ctrlPr>
                            <a:rPr lang="en-US" altLang="zh-CN" sz="1600" b="1" i="1" kern="100" dirty="0">
                              <a:solidFill>
                                <a:srgbClr val="FF50E7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b="1" i="1" kern="100" dirty="0">
                              <a:solidFill>
                                <a:srgbClr val="FF50E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n-US" altLang="zh-CN" sz="1600" b="1" i="1" kern="100" dirty="0">
                              <a:solidFill>
                                <a:srgbClr val="FF50E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US" altLang="zh-CN" sz="1600" b="1" i="1" kern="100">
                              <a:solidFill>
                                <a:srgbClr val="FF50E7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zh-CN" altLang="en-US" sz="1600" b="1" dirty="0">
                  <a:solidFill>
                    <a:srgbClr val="FF50E7"/>
                  </a:solidFill>
                  <a:latin typeface="Menlo" panose="020B0609030804020204" pitchFamily="49" charset="0"/>
                  <a:cs typeface="Menlo" panose="020B0609030804020204" pitchFamily="49" charset="0"/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39EF8AA-2ECA-6DE0-323A-6096C233B9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609" y="3529085"/>
                <a:ext cx="1603876" cy="46794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xmlns="" id="{034D96A5-6420-67A6-391E-844F06250FFE}"/>
                  </a:ext>
                </a:extLst>
              </p:cNvPr>
              <p:cNvSpPr txBox="1"/>
              <p:nvPr/>
            </p:nvSpPr>
            <p:spPr>
              <a:xfrm>
                <a:off x="6358434" y="969784"/>
                <a:ext cx="5160106" cy="17455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 dirty="0"/>
                  <a:t>4 components for 2D fit:</a:t>
                </a: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FF000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kern="1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1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FF000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kern="1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kern="1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1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  <m: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)+</m:t>
                    </m:r>
                    <m: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FF000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kern="1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kern="1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1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FF000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kern="1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kern="1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1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  <m: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altLang="zh-CN" sz="2000" i="1" kern="100" dirty="0">
                  <a:solidFill>
                    <a:srgbClr val="FF0000"/>
                  </a:solidFill>
                  <a:ea typeface="Menlo" panose="020B0609030804020204" pitchFamily="49" charset="0"/>
                  <a:cs typeface="Menlo" panose="020B0609030804020204" pitchFamily="49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  <m: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)+</m:t>
                    </m:r>
                  </m:oMath>
                </a14:m>
                <a:r>
                  <a:rPr lang="en-US" altLang="zh-CN" sz="2000" i="1" kern="100" dirty="0">
                    <a:solidFill>
                      <a:srgbClr val="00B05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Non-resonant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endParaRPr lang="en-US" altLang="zh-CN" sz="2000" i="1" kern="100" dirty="0">
                  <a:solidFill>
                    <a:srgbClr val="00B05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altLang="zh-CN" sz="2000" i="1" kern="100" dirty="0">
                    <a:solidFill>
                      <a:srgbClr val="00B0F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Non-resonant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  <m:r>
                      <a:rPr lang="en-US" altLang="zh-CN" sz="2000" i="1" kern="100" dirty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CN" sz="2000" i="1" kern="10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i="1" kern="10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zh-CN" sz="2000" i="1" kern="10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altLang="zh-CN" sz="2000" i="1" kern="10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  <m:r>
                      <a:rPr lang="en-US" altLang="zh-CN" sz="2000" i="1" kern="10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altLang="zh-CN" sz="2000" i="1" kern="100" dirty="0">
                  <a:solidFill>
                    <a:srgbClr val="00B0F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altLang="zh-CN" sz="2000" i="1" dirty="0">
                    <a:solidFill>
                      <a:srgbClr val="7030A0"/>
                    </a:solidFill>
                    <a:ea typeface="Menlo" panose="020B0609030804020204" pitchFamily="49" charset="0"/>
                    <a:cs typeface="Menlo" panose="020B0609030804020204" pitchFamily="49" charset="0"/>
                  </a:rPr>
                  <a:t>Non-resonant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 dirty="0">
                            <a:solidFill>
                              <a:srgbClr val="7030A0"/>
                            </a:solidFill>
                            <a:latin typeface="Cambria Math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</m:ctrlPr>
                      </m:sSubSupPr>
                      <m:e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dirty="0">
                            <a:solidFill>
                              <a:srgbClr val="7030A0"/>
                            </a:solidFill>
                            <a:latin typeface="Cambria Math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</m:ctrlPr>
                      </m:sSubSupPr>
                      <m:e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−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dirty="0">
                            <a:solidFill>
                              <a:srgbClr val="7030A0"/>
                            </a:solidFill>
                            <a:latin typeface="Cambria Math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</m:ctrlPr>
                      </m:sSubSupPr>
                      <m:e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dirty="0">
                            <a:solidFill>
                              <a:srgbClr val="7030A0"/>
                            </a:solidFill>
                            <a:latin typeface="Cambria Math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</m:ctrlPr>
                      </m:sSubSupPr>
                      <m:e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−</m:t>
                        </m:r>
                      </m:sup>
                    </m:sSubSup>
                  </m:oMath>
                </a14:m>
                <a:endParaRPr lang="x-none" sz="2000" i="1" dirty="0">
                  <a:solidFill>
                    <a:srgbClr val="7030A0"/>
                  </a:solidFill>
                  <a:ea typeface="Menlo" panose="020B0609030804020204" pitchFamily="49" charset="0"/>
                  <a:cs typeface="Menlo" panose="020B0609030804020204" pitchFamily="49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34D96A5-6420-67A6-391E-844F06250F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8434" y="969784"/>
                <a:ext cx="5160106" cy="1745542"/>
              </a:xfrm>
              <a:prstGeom prst="rect">
                <a:avLst/>
              </a:prstGeom>
              <a:blipFill>
                <a:blip r:embed="rId8"/>
                <a:stretch>
                  <a:fillRect l="-1225" t="-2174" b="-2174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="" id="{6930F06E-E7A5-EB9A-78F5-9FEA92538A77}"/>
                  </a:ext>
                </a:extLst>
              </p:cNvPr>
              <p:cNvSpPr txBox="1"/>
              <p:nvPr/>
            </p:nvSpPr>
            <p:spPr>
              <a:xfrm>
                <a:off x="6296790" y="2864821"/>
                <a:ext cx="5415750" cy="291259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altLang="zh-CN" sz="2000" dirty="0"/>
                  <a:t>2 Crystal-Ball functions for each resonance</a:t>
                </a:r>
                <a:r>
                  <a:rPr lang="zh-CN" altLang="en-US" sz="2000" dirty="0">
                    <a:solidFill>
                      <a:srgbClr val="000BF0"/>
                    </a:solidFill>
                  </a:rPr>
                  <a:t>：</a:t>
                </a:r>
                <a:endParaRPr lang="en-US" altLang="zh-CN" sz="2000" dirty="0">
                  <a:solidFill>
                    <a:srgbClr val="000BF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altLang="zh-CN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altLang="zh-CN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)+</m:t>
                    </m:r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altLang="zh-CN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altLang="zh-CN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sz="2000" i="1" dirty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sz="2000" i="1" dirty="0">
                  <a:solidFill>
                    <a:srgbClr val="FF0000"/>
                  </a:solidFill>
                </a:endParaRPr>
              </a:p>
              <a:p>
                <a:r>
                  <a:rPr lang="en-US" altLang="zh-CN" sz="2000" dirty="0"/>
                  <a:t>2 Crystal-Ball functions and Chebyshev polynomial</a:t>
                </a:r>
                <a:r>
                  <a:rPr lang="zh-CN" altLang="en-US" sz="2000" dirty="0"/>
                  <a:t>：</a:t>
                </a:r>
                <a:endParaRPr lang="en-US" altLang="zh-CN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i="1" dirty="0">
                    <a:solidFill>
                      <a:srgbClr val="00EF00"/>
                    </a:solidFill>
                    <a:ea typeface="Menlo" panose="020B0609030804020204" pitchFamily="49" charset="0"/>
                    <a:cs typeface="Menlo" panose="020B0609030804020204" pitchFamily="49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  <m: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)+</m:t>
                    </m:r>
                  </m:oMath>
                </a14:m>
                <a:r>
                  <a:rPr lang="en-US" altLang="zh-CN" sz="2000" i="1" kern="100" dirty="0">
                    <a:solidFill>
                      <a:srgbClr val="00B05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Non-resonant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endParaRPr lang="en-US" altLang="zh-CN" sz="2000" i="1" dirty="0">
                  <a:solidFill>
                    <a:srgbClr val="00EF00"/>
                  </a:solidFill>
                  <a:ea typeface="Menlo" panose="020B0609030804020204" pitchFamily="49" charset="0"/>
                  <a:cs typeface="Menlo" panose="020B0609030804020204" pitchFamily="49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i="1" kern="100" dirty="0">
                    <a:solidFill>
                      <a:srgbClr val="00B0F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Non-resonant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  <m:r>
                      <a:rPr lang="en-US" altLang="zh-CN" sz="2000" i="1" kern="100" dirty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CN" sz="2000" i="1" kern="10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i="1" kern="10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zh-CN" sz="2000" i="1" kern="10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altLang="zh-CN" sz="2000" i="1" kern="10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  <m:r>
                      <a:rPr lang="en-US" altLang="zh-CN" sz="2000" i="1" kern="10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altLang="zh-CN" sz="2000" i="1" kern="100" dirty="0">
                  <a:solidFill>
                    <a:srgbClr val="00B0F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sz="2000" i="1" kern="100" dirty="0">
                  <a:solidFill>
                    <a:srgbClr val="00B0F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2000" dirty="0"/>
                  <a:t>2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Chebyshev polynomial </a:t>
                </a:r>
                <a:r>
                  <a:rPr lang="zh-CN" altLang="en-US" sz="2000" dirty="0"/>
                  <a:t>：</a:t>
                </a:r>
                <a:r>
                  <a:rPr lang="en-US" altLang="zh-CN" sz="2000" dirty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i="1" dirty="0">
                    <a:solidFill>
                      <a:srgbClr val="7030A0"/>
                    </a:solidFill>
                    <a:ea typeface="Menlo" panose="020B0609030804020204" pitchFamily="49" charset="0"/>
                    <a:cs typeface="Menlo" panose="020B0609030804020204" pitchFamily="49" charset="0"/>
                  </a:rPr>
                  <a:t>Non-resonant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 dirty="0">
                            <a:solidFill>
                              <a:srgbClr val="7030A0"/>
                            </a:solidFill>
                            <a:latin typeface="Cambria Math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</m:ctrlPr>
                      </m:sSubSupPr>
                      <m:e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dirty="0">
                            <a:solidFill>
                              <a:srgbClr val="7030A0"/>
                            </a:solidFill>
                            <a:latin typeface="Cambria Math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</m:ctrlPr>
                      </m:sSubSupPr>
                      <m:e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−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dirty="0">
                            <a:solidFill>
                              <a:srgbClr val="7030A0"/>
                            </a:solidFill>
                            <a:latin typeface="Cambria Math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</m:ctrlPr>
                      </m:sSubSupPr>
                      <m:e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dirty="0">
                            <a:solidFill>
                              <a:srgbClr val="7030A0"/>
                            </a:solidFill>
                            <a:latin typeface="Cambria Math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</m:ctrlPr>
                      </m:sSubSupPr>
                      <m:e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−</m:t>
                        </m:r>
                      </m:sup>
                    </m:sSubSup>
                  </m:oMath>
                </a14:m>
                <a:endParaRPr lang="en-US" altLang="zh-CN" sz="2000" i="1" dirty="0">
                  <a:solidFill>
                    <a:srgbClr val="7030A0"/>
                  </a:solidFill>
                  <a:ea typeface="Menlo" panose="020B0609030804020204" pitchFamily="49" charset="0"/>
                  <a:cs typeface="Menlo" panose="020B0609030804020204" pitchFamily="49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930F06E-E7A5-EB9A-78F5-9FEA92538A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6790" y="2864821"/>
                <a:ext cx="5415750" cy="2912592"/>
              </a:xfrm>
              <a:prstGeom prst="rect">
                <a:avLst/>
              </a:prstGeom>
              <a:blipFill>
                <a:blip r:embed="rId9"/>
                <a:stretch>
                  <a:fillRect l="-1168" t="-1299" r="-4907" b="-2597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4">
                <a:extLst>
                  <a:ext uri="{FF2B5EF4-FFF2-40B4-BE49-F238E27FC236}">
                    <a16:creationId xmlns:a16="http://schemas.microsoft.com/office/drawing/2014/main" xmlns="" id="{E0A7CAE5-1CF3-3225-5EB9-2C4708B76AE4}"/>
                  </a:ext>
                </a:extLst>
              </p:cNvPr>
              <p:cNvSpPr txBox="1"/>
              <p:nvPr/>
            </p:nvSpPr>
            <p:spPr>
              <a:xfrm>
                <a:off x="1274335" y="5466505"/>
                <a:ext cx="3697058" cy="10738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S</m:t>
                    </m:r>
                    <m:r>
                      <a:rPr lang="en-US" altLang="zh-CN" sz="2000" b="0" i="0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2000" i="1" kern="100">
                            <a:solidFill>
                              <a:srgbClr val="FF000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m:rPr>
                            <m:lit/>
                          </m:rPr>
                          <a:rPr lang="en-US" altLang="zh-CN" sz="2000" b="0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ψ</m:t>
                        </m:r>
                        <m:r>
                          <m:rPr>
                            <m:sty m:val="p"/>
                          </m:rPr>
                          <a:rPr lang="en-US" altLang="zh-CN" sz="2000" b="0" i="0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a:rPr lang="en-US" altLang="zh-CN" sz="2000" b="0" i="0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ψ</m:t>
                        </m:r>
                      </m:sub>
                    </m:sSub>
                  </m:oMath>
                </a14:m>
                <a:r>
                  <a:rPr lang="zh-CN" altLang="en-US" sz="2000" b="0" i="1" kern="100" dirty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i="1" kern="100" dirty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 kern="100" smtClean="0">
                            <a:solidFill>
                              <a:srgbClr val="00B05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000" i="1" kern="10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kern="1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a:rPr lang="en-US" altLang="zh-CN" sz="2000" b="0" i="0" kern="1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kern="1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a:rPr lang="en-US" altLang="zh-CN" sz="2000" b="0" i="0" kern="1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ψBkg</m:t>
                        </m:r>
                      </m:sub>
                    </m:sSub>
                  </m:oMath>
                </a14:m>
                <a:endParaRPr lang="zh-CN" altLang="zh-CN" sz="2000" kern="100" dirty="0">
                  <a:solidFill>
                    <a:schemeClr val="accent2">
                      <a:lumMod val="75000"/>
                    </a:schemeClr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 kern="100" smtClean="0">
                            <a:solidFill>
                              <a:srgbClr val="00B0F0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000" i="1" kern="100">
                                <a:solidFill>
                                  <a:srgbClr val="00B0F0"/>
                                </a:solidFill>
                                <a:latin typeface="Cambria Math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kern="10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a:rPr lang="en-US" altLang="zh-CN" sz="2000" b="0" i="0" kern="10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Bkg</m:t>
                        </m:r>
                        <m:r>
                          <m:rPr>
                            <m:sty m:val="p"/>
                          </m:rPr>
                          <a:rPr lang="en-US" altLang="zh-CN" sz="2000" b="0" i="0" kern="10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a:rPr lang="en-US" altLang="zh-CN" sz="2000" b="0" i="0" kern="10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ψ</m:t>
                        </m:r>
                      </m:sub>
                    </m:sSub>
                  </m:oMath>
                </a14:m>
                <a:r>
                  <a:rPr lang="en-US" altLang="zh-CN" sz="2000" kern="100" dirty="0">
                    <a:solidFill>
                      <a:srgbClr val="7030A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 kern="100" smtClean="0">
                            <a:solidFill>
                              <a:srgbClr val="7030A0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000" i="1" kern="100">
                                <a:solidFill>
                                  <a:srgbClr val="7030A0"/>
                                </a:solidFill>
                                <a:latin typeface="Cambria Math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kern="1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a:rPr lang="en-US" altLang="zh-CN" sz="2000" b="0" i="0" kern="1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kern="1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BkgBkg</m:t>
                        </m:r>
                      </m:sub>
                    </m:sSub>
                  </m:oMath>
                </a14:m>
                <a:endParaRPr lang="zh-CN" altLang="zh-CN" sz="2000" kern="100" dirty="0">
                  <a:solidFill>
                    <a:srgbClr val="FFC00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2000" b="0" i="0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B</m:t>
                      </m:r>
                      <m:r>
                        <a:rPr lang="en-US" altLang="zh-CN" sz="2000" b="0" i="0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2000" i="1" kern="100">
                              <a:latin typeface="Cambria Math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z="2000" b="0" i="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B</m:t>
                          </m:r>
                        </m:e>
                        <m:sub>
                          <m:r>
                            <a:rPr lang="en-US" altLang="zh-CN" sz="2000" b="0" i="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2000" b="0" i="0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 kern="100">
                              <a:latin typeface="Cambria Math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z="2000" b="0" i="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B</m:t>
                          </m:r>
                        </m:e>
                        <m:sub>
                          <m:r>
                            <a:rPr lang="en-US" altLang="zh-CN" sz="2000" b="0" i="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sz="2000" b="0" i="0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 kern="100">
                              <a:latin typeface="Cambria Math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z="2000" b="0" i="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B</m:t>
                          </m:r>
                        </m:e>
                        <m:sub>
                          <m:r>
                            <a:rPr lang="en-US" altLang="zh-CN" sz="2000" b="0" i="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zh-CN" altLang="zh-CN" sz="2000" kern="100" dirty="0"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文本框 4">
                <a:extLst>
                  <a:ext uri="{FF2B5EF4-FFF2-40B4-BE49-F238E27FC236}">
                    <a16:creationId xmlns:a16="http://schemas.microsoft.com/office/drawing/2014/main" id="{E0A7CAE5-1CF3-3225-5EB9-2C4708B76A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4335" y="5466505"/>
                <a:ext cx="3697058" cy="107388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6D8B2BC-F5CC-BAAA-EBBD-79F9F99EE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9F7C2-3E09-664C-8085-9E80D95F4B92}" type="datetime1">
              <a:rPr lang="en-US" smtClean="0"/>
              <a:t>1/18/24</a:t>
            </a:fld>
            <a:endParaRPr lang="x-none" dirty="0"/>
          </a:p>
        </p:txBody>
      </p:sp>
      <p:sp>
        <p:nvSpPr>
          <p:cNvPr id="5" name="灯片编号占位符 1">
            <a:extLst>
              <a:ext uri="{FF2B5EF4-FFF2-40B4-BE49-F238E27FC236}">
                <a16:creationId xmlns:a16="http://schemas.microsoft.com/office/drawing/2014/main" xmlns="" id="{8D0A43DD-4B7F-7DA0-3918-A43AEE304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676983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24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60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2E10C26-1B43-32D1-2C49-9593EF8301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82"/>
          <a:stretch/>
        </p:blipFill>
        <p:spPr>
          <a:xfrm>
            <a:off x="259757" y="788051"/>
            <a:ext cx="5338876" cy="34702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31546FF-6E6A-732C-40DF-E5FD6FE95F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605"/>
          <a:stretch/>
        </p:blipFill>
        <p:spPr>
          <a:xfrm>
            <a:off x="6190047" y="799741"/>
            <a:ext cx="5338876" cy="34585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表格 14">
                <a:extLst>
                  <a:ext uri="{FF2B5EF4-FFF2-40B4-BE49-F238E27FC236}">
                    <a16:creationId xmlns:a16="http://schemas.microsoft.com/office/drawing/2014/main" xmlns="" id="{C25E7B6C-731F-2E1F-553E-A883197F0721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3540" y="4289864"/>
              <a:ext cx="5107972" cy="245662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09286">
                      <a:extLst>
                        <a:ext uri="{9D8B030D-6E8A-4147-A177-3AD203B41FA5}">
                          <a16:colId xmlns:a16="http://schemas.microsoft.com/office/drawing/2014/main" xmlns="" val="3984325103"/>
                        </a:ext>
                      </a:extLst>
                    </a:gridCol>
                    <a:gridCol w="434486">
                      <a:extLst>
                        <a:ext uri="{9D8B030D-6E8A-4147-A177-3AD203B41FA5}">
                          <a16:colId xmlns:a16="http://schemas.microsoft.com/office/drawing/2014/main" xmlns="" val="2661172240"/>
                        </a:ext>
                      </a:extLst>
                    </a:gridCol>
                    <a:gridCol w="1313291">
                      <a:extLst>
                        <a:ext uri="{9D8B030D-6E8A-4147-A177-3AD203B41FA5}">
                          <a16:colId xmlns:a16="http://schemas.microsoft.com/office/drawing/2014/main" xmlns="" val="1944303259"/>
                        </a:ext>
                      </a:extLst>
                    </a:gridCol>
                    <a:gridCol w="1331089">
                      <a:extLst>
                        <a:ext uri="{9D8B030D-6E8A-4147-A177-3AD203B41FA5}">
                          <a16:colId xmlns:a16="http://schemas.microsoft.com/office/drawing/2014/main" xmlns="" val="3213833063"/>
                        </a:ext>
                      </a:extLst>
                    </a:gridCol>
                    <a:gridCol w="1519820">
                      <a:extLst>
                        <a:ext uri="{9D8B030D-6E8A-4147-A177-3AD203B41FA5}">
                          <a16:colId xmlns:a16="http://schemas.microsoft.com/office/drawing/2014/main" xmlns="" val="580256316"/>
                        </a:ext>
                      </a:extLst>
                    </a:gridCol>
                  </a:tblGrid>
                  <a:tr h="2301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 </a:t>
                          </a:r>
                          <a:endParaRPr lang="zh-CN" sz="1400" kern="10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 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parameters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value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error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228884268"/>
                      </a:ext>
                    </a:extLst>
                  </a:tr>
                  <a:tr h="230116">
                    <a:tc rowSpan="8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kern="10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r>
                                  <a:rPr lang="en-US" sz="1400" kern="10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kern="10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oMath>
                            </m:oMathPara>
                          </a14:m>
                          <a:endParaRPr lang="zh-CN" altLang="en-US" sz="1400" kern="100" dirty="0">
                            <a:effectLst/>
                            <a:latin typeface="Menlo" panose="020B0609030804020204" pitchFamily="49" charset="0"/>
                            <a:ea typeface="+mn-ea"/>
                            <a:cs typeface="Menlo" panose="020B0609030804020204" pitchFamily="49" charset="0"/>
                          </a:endParaRPr>
                        </a:p>
                        <a:p>
                          <a:pPr algn="ctr"/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Mean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3.09184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0.000</a:t>
                          </a: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245266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3677467332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 dirty="0"/>
                        </a:p>
                      </a:txBody>
                      <a:tcPr/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CB1</a:t>
                          </a:r>
                          <a:endParaRPr lang="zh-CN" altLang="en-US" sz="1400" dirty="0">
                            <a:latin typeface="Menlo" panose="020B0609030804020204" pitchFamily="49" charset="0"/>
                            <a:cs typeface="Menlo" panose="020B060903080402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Sigma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 0.0</a:t>
                          </a: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51766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0.00</a:t>
                          </a: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198407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486365274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N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10.0000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</a:t>
                          </a: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875838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3223088423"/>
                      </a:ext>
                    </a:extLst>
                  </a:tr>
                  <a:tr h="422905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Alpha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1.49888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</a:t>
                          </a: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786201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607345719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CB2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Sigma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</a:t>
                          </a: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237739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0.000</a:t>
                          </a: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658565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2557504698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sz="1200" kern="100" dirty="0">
                            <a:effectLst/>
                            <a:latin typeface="Calibri" panose="020F0502020204030204" pitchFamily="34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N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5.87246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3.29612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037070916"/>
                      </a:ext>
                    </a:extLst>
                  </a:tr>
                  <a:tr h="422905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sz="1200" kern="100" dirty="0">
                            <a:effectLst/>
                            <a:latin typeface="Calibri" panose="020F0502020204030204" pitchFamily="34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Alpha</a:t>
                          </a:r>
                          <a:endParaRPr lang="zh-CN" sz="1400" kern="10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-4.94202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2.25462</a:t>
                          </a: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 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98894284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Frac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</a:t>
                          </a:r>
                          <a:r>
                            <a:rPr lang="en-GB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451122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 0.0320410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7008408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表格 14">
                <a:extLst>
                  <a:ext uri="{FF2B5EF4-FFF2-40B4-BE49-F238E27FC236}">
                    <a16:creationId xmlns:a16="http://schemas.microsoft.com/office/drawing/2014/main" id="{C25E7B6C-731F-2E1F-553E-A883197F072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65114448"/>
                  </p:ext>
                </p:extLst>
              </p:nvPr>
            </p:nvGraphicFramePr>
            <p:xfrm>
              <a:off x="393540" y="4289864"/>
              <a:ext cx="5107972" cy="245662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09286">
                      <a:extLst>
                        <a:ext uri="{9D8B030D-6E8A-4147-A177-3AD203B41FA5}">
                          <a16:colId xmlns:a16="http://schemas.microsoft.com/office/drawing/2014/main" val="3984325103"/>
                        </a:ext>
                      </a:extLst>
                    </a:gridCol>
                    <a:gridCol w="434486">
                      <a:extLst>
                        <a:ext uri="{9D8B030D-6E8A-4147-A177-3AD203B41FA5}">
                          <a16:colId xmlns:a16="http://schemas.microsoft.com/office/drawing/2014/main" val="2661172240"/>
                        </a:ext>
                      </a:extLst>
                    </a:gridCol>
                    <a:gridCol w="1313291">
                      <a:extLst>
                        <a:ext uri="{9D8B030D-6E8A-4147-A177-3AD203B41FA5}">
                          <a16:colId xmlns:a16="http://schemas.microsoft.com/office/drawing/2014/main" val="1944303259"/>
                        </a:ext>
                      </a:extLst>
                    </a:gridCol>
                    <a:gridCol w="1331089">
                      <a:extLst>
                        <a:ext uri="{9D8B030D-6E8A-4147-A177-3AD203B41FA5}">
                          <a16:colId xmlns:a16="http://schemas.microsoft.com/office/drawing/2014/main" val="3213833063"/>
                        </a:ext>
                      </a:extLst>
                    </a:gridCol>
                    <a:gridCol w="1519820">
                      <a:extLst>
                        <a:ext uri="{9D8B030D-6E8A-4147-A177-3AD203B41FA5}">
                          <a16:colId xmlns:a16="http://schemas.microsoft.com/office/drawing/2014/main" val="580256316"/>
                        </a:ext>
                      </a:extLst>
                    </a:gridCol>
                  </a:tblGrid>
                  <a:tr h="2301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 </a:t>
                          </a:r>
                          <a:endParaRPr lang="zh-CN" sz="1400" kern="10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 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parameters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value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error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28884268"/>
                      </a:ext>
                    </a:extLst>
                  </a:tr>
                  <a:tr h="230116">
                    <a:tc rowSpan="8"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marL="68580" marR="68580" marT="0" marB="0" anchor="ctr">
                        <a:blipFill>
                          <a:blip r:embed="rId5"/>
                          <a:stretch>
                            <a:fillRect t="-11864" r="-915000" b="-39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Mean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3.09184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0.000</a:t>
                          </a: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245266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677467332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 dirty="0"/>
                        </a:p>
                      </a:txBody>
                      <a:tcPr/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CB1</a:t>
                          </a:r>
                          <a:endParaRPr lang="zh-CN" altLang="en-US" sz="1400" dirty="0">
                            <a:latin typeface="Menlo" panose="020B0609030804020204" pitchFamily="49" charset="0"/>
                            <a:cs typeface="Menlo" panose="020B060903080402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Sigma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 0.0</a:t>
                          </a: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51766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0.00</a:t>
                          </a: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198407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486365274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N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10.0000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</a:t>
                          </a: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875838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223088423"/>
                      </a:ext>
                    </a:extLst>
                  </a:tr>
                  <a:tr h="422905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Alpha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1.49888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</a:t>
                          </a: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786201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607345719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CB2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Sigma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</a:t>
                          </a: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237739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0.000</a:t>
                          </a: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658565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557504698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sz="1200" kern="100" dirty="0">
                            <a:effectLst/>
                            <a:latin typeface="Calibri" panose="020F0502020204030204" pitchFamily="34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N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5.87246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3.29612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37070916"/>
                      </a:ext>
                    </a:extLst>
                  </a:tr>
                  <a:tr h="422905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sz="1200" kern="100" dirty="0">
                            <a:effectLst/>
                            <a:latin typeface="Calibri" panose="020F0502020204030204" pitchFamily="34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Alpha</a:t>
                          </a:r>
                          <a:endParaRPr lang="zh-CN" sz="1400" kern="10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-4.94202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2.25462</a:t>
                          </a: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 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8894284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Frac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等线" panose="02010600030101010101" pitchFamily="2" charset="-122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</a:t>
                          </a:r>
                          <a:r>
                            <a:rPr lang="en-GB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451122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 0.0320410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70084087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表格 14">
                <a:extLst>
                  <a:ext uri="{FF2B5EF4-FFF2-40B4-BE49-F238E27FC236}">
                    <a16:creationId xmlns:a16="http://schemas.microsoft.com/office/drawing/2014/main" xmlns="" id="{3F28F010-DE06-04D5-405F-54CD6BBF6515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6373165" y="4289864"/>
              <a:ext cx="5107972" cy="245662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02198">
                      <a:extLst>
                        <a:ext uri="{9D8B030D-6E8A-4147-A177-3AD203B41FA5}">
                          <a16:colId xmlns:a16="http://schemas.microsoft.com/office/drawing/2014/main" xmlns="" val="3984325103"/>
                        </a:ext>
                      </a:extLst>
                    </a:gridCol>
                    <a:gridCol w="441574">
                      <a:extLst>
                        <a:ext uri="{9D8B030D-6E8A-4147-A177-3AD203B41FA5}">
                          <a16:colId xmlns:a16="http://schemas.microsoft.com/office/drawing/2014/main" xmlns="" val="2661172240"/>
                        </a:ext>
                      </a:extLst>
                    </a:gridCol>
                    <a:gridCol w="1248330">
                      <a:extLst>
                        <a:ext uri="{9D8B030D-6E8A-4147-A177-3AD203B41FA5}">
                          <a16:colId xmlns:a16="http://schemas.microsoft.com/office/drawing/2014/main" xmlns="" val="1944303259"/>
                        </a:ext>
                      </a:extLst>
                    </a:gridCol>
                    <a:gridCol w="1342663">
                      <a:extLst>
                        <a:ext uri="{9D8B030D-6E8A-4147-A177-3AD203B41FA5}">
                          <a16:colId xmlns:a16="http://schemas.microsoft.com/office/drawing/2014/main" xmlns="" val="3213833063"/>
                        </a:ext>
                      </a:extLst>
                    </a:gridCol>
                    <a:gridCol w="1573207">
                      <a:extLst>
                        <a:ext uri="{9D8B030D-6E8A-4147-A177-3AD203B41FA5}">
                          <a16:colId xmlns:a16="http://schemas.microsoft.com/office/drawing/2014/main" xmlns="" val="580256316"/>
                        </a:ext>
                      </a:extLst>
                    </a:gridCol>
                  </a:tblGrid>
                  <a:tr h="2301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 </a:t>
                          </a:r>
                          <a:endParaRPr lang="zh-CN" sz="1400" kern="10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 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parameters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value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error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228884268"/>
                      </a:ext>
                    </a:extLst>
                  </a:tr>
                  <a:tr h="230116">
                    <a:tc rowSpan="8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kern="10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r>
                                  <a:rPr lang="en-US" sz="1400" kern="10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kern="10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oMath>
                            </m:oMathPara>
                          </a14:m>
                          <a:endParaRPr lang="zh-CN" altLang="en-US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  <a:p>
                          <a:pPr algn="ctr"/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Mean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3.0895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0.000</a:t>
                          </a: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753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3677467332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 dirty="0"/>
                        </a:p>
                      </a:txBody>
                      <a:tcPr/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CB1</a:t>
                          </a:r>
                          <a:endParaRPr lang="zh-CN" altLang="en-US" sz="1400" dirty="0"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Sigma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 0.0</a:t>
                          </a: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33666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0.00</a:t>
                          </a: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129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486365274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N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4.9765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altLang="zh-CN" sz="1400" kern="1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</a:t>
                          </a: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739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3223088423"/>
                      </a:ext>
                    </a:extLst>
                  </a:tr>
                  <a:tr h="42290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Alpha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1.2281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0.076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607345719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CB2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Sigma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</a:t>
                          </a: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15074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0.00</a:t>
                          </a: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268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2557504698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sz="1200" kern="100" dirty="0">
                            <a:effectLst/>
                            <a:latin typeface="Calibri" panose="020F0502020204030204" pitchFamily="34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N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9.99999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1.89</a:t>
                          </a: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   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037070916"/>
                      </a:ext>
                    </a:extLst>
                  </a:tr>
                  <a:tr h="42290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sz="1200" kern="100" dirty="0">
                            <a:effectLst/>
                            <a:latin typeface="Calibri" panose="020F0502020204030204" pitchFamily="34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Alpha</a:t>
                          </a:r>
                          <a:endParaRPr lang="zh-CN" sz="1400" kern="10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-0.</a:t>
                          </a: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49534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</a:t>
                          </a: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145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98894284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Frac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</a:t>
                          </a: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78421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</a:t>
                          </a:r>
                          <a:r>
                            <a:rPr lang="x-none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364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7008408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表格 14">
                <a:extLst>
                  <a:ext uri="{FF2B5EF4-FFF2-40B4-BE49-F238E27FC236}">
                    <a16:creationId xmlns:a16="http://schemas.microsoft.com/office/drawing/2014/main" id="{3F28F010-DE06-04D5-405F-54CD6BBF651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80276397"/>
                  </p:ext>
                </p:extLst>
              </p:nvPr>
            </p:nvGraphicFramePr>
            <p:xfrm>
              <a:off x="6373165" y="4289864"/>
              <a:ext cx="5107972" cy="245662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02198">
                      <a:extLst>
                        <a:ext uri="{9D8B030D-6E8A-4147-A177-3AD203B41FA5}">
                          <a16:colId xmlns:a16="http://schemas.microsoft.com/office/drawing/2014/main" val="3984325103"/>
                        </a:ext>
                      </a:extLst>
                    </a:gridCol>
                    <a:gridCol w="441574">
                      <a:extLst>
                        <a:ext uri="{9D8B030D-6E8A-4147-A177-3AD203B41FA5}">
                          <a16:colId xmlns:a16="http://schemas.microsoft.com/office/drawing/2014/main" val="2661172240"/>
                        </a:ext>
                      </a:extLst>
                    </a:gridCol>
                    <a:gridCol w="1248330">
                      <a:extLst>
                        <a:ext uri="{9D8B030D-6E8A-4147-A177-3AD203B41FA5}">
                          <a16:colId xmlns:a16="http://schemas.microsoft.com/office/drawing/2014/main" val="1944303259"/>
                        </a:ext>
                      </a:extLst>
                    </a:gridCol>
                    <a:gridCol w="1342663">
                      <a:extLst>
                        <a:ext uri="{9D8B030D-6E8A-4147-A177-3AD203B41FA5}">
                          <a16:colId xmlns:a16="http://schemas.microsoft.com/office/drawing/2014/main" val="3213833063"/>
                        </a:ext>
                      </a:extLst>
                    </a:gridCol>
                    <a:gridCol w="1573207">
                      <a:extLst>
                        <a:ext uri="{9D8B030D-6E8A-4147-A177-3AD203B41FA5}">
                          <a16:colId xmlns:a16="http://schemas.microsoft.com/office/drawing/2014/main" val="580256316"/>
                        </a:ext>
                      </a:extLst>
                    </a:gridCol>
                  </a:tblGrid>
                  <a:tr h="2301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 </a:t>
                          </a:r>
                          <a:endParaRPr lang="zh-CN" sz="1400" kern="10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 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parameters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value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error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28884268"/>
                      </a:ext>
                    </a:extLst>
                  </a:tr>
                  <a:tr h="230116">
                    <a:tc rowSpan="8"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marL="68580" marR="68580" marT="0" marB="0" anchor="ctr">
                        <a:blipFill>
                          <a:blip r:embed="rId6"/>
                          <a:stretch>
                            <a:fillRect t="-11864" r="-915000" b="-39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Mean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3.0895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0.000</a:t>
                          </a: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753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677467332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 dirty="0"/>
                        </a:p>
                      </a:txBody>
                      <a:tcPr/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CB1</a:t>
                          </a:r>
                          <a:endParaRPr lang="zh-CN" altLang="en-US" sz="1400" dirty="0"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Sigma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 0.0</a:t>
                          </a: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33666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0.00</a:t>
                          </a: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129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486365274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N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4.9765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altLang="zh-CN" sz="1400" kern="1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</a:t>
                          </a: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739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223088423"/>
                      </a:ext>
                    </a:extLst>
                  </a:tr>
                  <a:tr h="42290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Alpha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1.2281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0.076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607345719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CB2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Sigma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</a:t>
                          </a: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15074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0.00</a:t>
                          </a: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268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557504698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sz="1200" kern="100" dirty="0">
                            <a:effectLst/>
                            <a:latin typeface="Calibri" panose="020F0502020204030204" pitchFamily="34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N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9.99999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1.89</a:t>
                          </a: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   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37070916"/>
                      </a:ext>
                    </a:extLst>
                  </a:tr>
                  <a:tr h="42290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sz="1200" kern="100" dirty="0">
                            <a:effectLst/>
                            <a:latin typeface="Calibri" panose="020F0502020204030204" pitchFamily="34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Alpha</a:t>
                          </a:r>
                          <a:endParaRPr lang="zh-CN" sz="1400" kern="10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-0.</a:t>
                          </a: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49534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</a:t>
                          </a: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145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8894284"/>
                      </a:ext>
                    </a:extLst>
                  </a:tr>
                  <a:tr h="2301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kern="100" dirty="0"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Frac</a:t>
                          </a:r>
                          <a:endParaRPr lang="zh-CN" sz="1400" kern="100" dirty="0">
                            <a:effectLst/>
                            <a:latin typeface="Menlo" panose="020B0609030804020204" pitchFamily="49" charset="0"/>
                            <a:ea typeface="Apple Symbols" panose="02000000000000000000" pitchFamily="2" charset="-79"/>
                            <a:cs typeface="Menlo" panose="020B0609030804020204" pitchFamily="49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</a:t>
                          </a: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78421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000000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0.0</a:t>
                          </a:r>
                          <a:r>
                            <a:rPr lang="en-CN" sz="1400" kern="1200" dirty="0">
                              <a:solidFill>
                                <a:schemeClr val="dk1"/>
                              </a:solidFill>
                              <a:effectLst/>
                              <a:latin typeface="Menlo" panose="020B0609030804020204" pitchFamily="49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a:t>364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70084087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标题 3">
            <a:extLst>
              <a:ext uri="{FF2B5EF4-FFF2-40B4-BE49-F238E27FC236}">
                <a16:creationId xmlns:a16="http://schemas.microsoft.com/office/drawing/2014/main" xmlns="" id="{704FED48-9465-C459-BCBB-E752422C3AB6}"/>
              </a:ext>
            </a:extLst>
          </p:cNvPr>
          <p:cNvSpPr txBox="1"/>
          <p:nvPr/>
        </p:nvSpPr>
        <p:spPr>
          <a:xfrm>
            <a:off x="1524000" y="-359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altLang="zh-CN" b="1" dirty="0">
                <a:solidFill>
                  <a:srgbClr val="002060"/>
                </a:solidFill>
              </a:rPr>
              <a:t>2D fit of dimuon mass in Run III data</a:t>
            </a:r>
            <a:endParaRPr lang="en-US" altLang="zh-CN" sz="48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xmlns="" id="{E5B78D73-FD9E-4C0E-56CF-253602F01F07}"/>
                  </a:ext>
                </a:extLst>
              </p:cNvPr>
              <p:cNvSpPr txBox="1"/>
              <p:nvPr/>
            </p:nvSpPr>
            <p:spPr>
              <a:xfrm>
                <a:off x="804747" y="861792"/>
                <a:ext cx="2009003" cy="307777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140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M</m:t>
                      </m:r>
                      <m:r>
                        <a:rPr lang="en-US" altLang="zh-CN" sz="1400" b="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(</m:t>
                      </m:r>
                      <m:sSup>
                        <m:sSupPr>
                          <m:ctrlPr>
                            <a:rPr lang="en-US" altLang="zh-CN" sz="1400" b="0" i="1" kern="100" smtClean="0">
                              <a:latin typeface="Cambria Math" charset="0"/>
                              <a:cs typeface="Menlo" panose="020B0609030804020204" pitchFamily="49" charset="0"/>
                            </a:rPr>
                          </m:ctrlPr>
                        </m:sSupPr>
                        <m:e>
                          <m:r>
                            <a:rPr lang="en-US" altLang="zh-CN" sz="1400" b="0" i="1" kern="1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enlo" panose="020B0609030804020204" pitchFamily="49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sz="1400" b="0" i="1" kern="100" smtClean="0"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sz="1400" i="1" kern="100">
                              <a:latin typeface="Cambria Math" charset="0"/>
                              <a:cs typeface="Menlo" panose="020B0609030804020204" pitchFamily="49" charset="0"/>
                            </a:rPr>
                          </m:ctrlPr>
                        </m:sSup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enlo" panose="020B0609030804020204" pitchFamily="49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sz="1400" b="0" i="1" kern="1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enlo" panose="020B0609030804020204" pitchFamily="49" charset="0"/>
                            </a:rPr>
                            <m:t>−</m:t>
                          </m:r>
                        </m:sup>
                      </m:sSup>
                      <m:r>
                        <a:rPr lang="en-US" altLang="zh-CN" sz="1400" b="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 </m:t>
                      </m:r>
                      <m:r>
                        <a:rPr lang="en-US" altLang="zh-CN" sz="1400" b="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𝑤𝑖𝑡h</m:t>
                      </m:r>
                      <m:r>
                        <a:rPr lang="en-US" altLang="zh-CN" sz="1400" b="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 </m:t>
                      </m:r>
                      <m:r>
                        <a:rPr lang="en-US" altLang="zh-CN" sz="1400" b="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h𝑖𝑔h𝑒𝑟</m:t>
                      </m:r>
                      <m:r>
                        <a:rPr lang="en-US" altLang="zh-CN" sz="1400" b="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 </m:t>
                      </m:r>
                      <m:sSub>
                        <m:sSubPr>
                          <m:ctrlPr>
                            <a:rPr lang="en-US" altLang="zh-CN" sz="1400" b="0" i="1" kern="100" smtClean="0">
                              <a:latin typeface="Cambria Math" charset="0"/>
                              <a:cs typeface="Menlo" panose="020B0609030804020204" pitchFamily="49" charset="0"/>
                            </a:rPr>
                          </m:ctrlPr>
                        </m:sSubPr>
                        <m:e>
                          <m:r>
                            <a:rPr lang="en-US" altLang="zh-CN" sz="1400" b="0" i="1" kern="100" smtClean="0"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sz="1400" b="0" i="1" kern="100" smtClean="0"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  <m:t>𝑇</m:t>
                          </m:r>
                        </m:sub>
                      </m:sSub>
                      <m:r>
                        <a:rPr lang="en-US" altLang="zh-CN" sz="1400" b="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)</m:t>
                      </m:r>
                    </m:oMath>
                  </m:oMathPara>
                </a14:m>
                <a:endParaRPr lang="zh-CN" altLang="en-US" sz="1400" kern="100" dirty="0">
                  <a:solidFill>
                    <a:schemeClr val="tx1"/>
                  </a:solidFill>
                  <a:effectLst/>
                  <a:latin typeface="Menlo" panose="020B0609030804020204" pitchFamily="49" charset="0"/>
                  <a:cs typeface="Menlo" panose="020B0609030804020204" pitchFamily="49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5B78D73-FD9E-4C0E-56CF-253602F01F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747" y="861792"/>
                <a:ext cx="2009003" cy="307777"/>
              </a:xfrm>
              <a:prstGeom prst="rect">
                <a:avLst/>
              </a:prstGeom>
              <a:blipFill>
                <a:blip r:embed="rId7"/>
                <a:stretch>
                  <a:fillRect r="-3106" b="-11538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13F861CD-4E69-DDD1-4A12-58F4BCCC5146}"/>
                  </a:ext>
                </a:extLst>
              </p:cNvPr>
              <p:cNvSpPr txBox="1"/>
              <p:nvPr/>
            </p:nvSpPr>
            <p:spPr>
              <a:xfrm>
                <a:off x="6721019" y="861791"/>
                <a:ext cx="1950697" cy="307777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140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M</m:t>
                      </m:r>
                      <m:r>
                        <a:rPr lang="en-US" altLang="zh-CN" sz="140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(</m:t>
                      </m:r>
                      <m:sSup>
                        <m:sSupPr>
                          <m:ctrlPr>
                            <a:rPr lang="en-US" altLang="zh-CN" sz="1400" i="1" kern="100">
                              <a:latin typeface="Cambria Math" charset="0"/>
                              <a:cs typeface="Menlo" panose="020B0609030804020204" pitchFamily="49" charset="0"/>
                            </a:rPr>
                          </m:ctrlPr>
                        </m:sSup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enlo" panose="020B0609030804020204" pitchFamily="49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sz="1400" i="1" kern="100">
                              <a:latin typeface="Cambria Math" charset="0"/>
                              <a:cs typeface="Menlo" panose="020B0609030804020204" pitchFamily="49" charset="0"/>
                            </a:rPr>
                          </m:ctrlPr>
                        </m:sSup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enlo" panose="020B0609030804020204" pitchFamily="49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enlo" panose="020B0609030804020204" pitchFamily="49" charset="0"/>
                            </a:rPr>
                            <m:t>−</m:t>
                          </m:r>
                        </m:sup>
                      </m:sSup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 </m:t>
                      </m:r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𝑤𝑖𝑡h</m:t>
                      </m:r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 </m:t>
                      </m:r>
                      <m:r>
                        <a:rPr lang="en-US" altLang="zh-CN" sz="1400" b="0" i="1" kern="100" smtClean="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𝑙𝑜𝑤</m:t>
                      </m:r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𝑒𝑟</m:t>
                      </m:r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 </m:t>
                      </m:r>
                      <m:sSub>
                        <m:sSubPr>
                          <m:ctrlPr>
                            <a:rPr lang="en-US" altLang="zh-CN" sz="1400" i="1" kern="100">
                              <a:latin typeface="Cambria Math" charset="0"/>
                              <a:cs typeface="Menlo" panose="020B0609030804020204" pitchFamily="49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  <m:t>𝑇</m:t>
                          </m:r>
                        </m:sub>
                      </m:sSub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Menlo" panose="020B0609030804020204" pitchFamily="49" charset="0"/>
                        </a:rPr>
                        <m:t>)</m:t>
                      </m:r>
                    </m:oMath>
                  </m:oMathPara>
                </a14:m>
                <a:endParaRPr lang="zh-CN" altLang="en-US" sz="1400" kern="100" dirty="0">
                  <a:solidFill>
                    <a:schemeClr val="tx1"/>
                  </a:solidFill>
                  <a:latin typeface="Menlo" panose="020B0609030804020204" pitchFamily="49" charset="0"/>
                  <a:cs typeface="Menlo" panose="020B0609030804020204" pitchFamily="49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3F861CD-4E69-DDD1-4A12-58F4BCCC5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1019" y="861791"/>
                <a:ext cx="1950697" cy="307777"/>
              </a:xfrm>
              <a:prstGeom prst="rect">
                <a:avLst/>
              </a:prstGeom>
              <a:blipFill>
                <a:blip r:embed="rId8"/>
                <a:stretch>
                  <a:fillRect r="-1923" b="-11538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0B79FC1D-F7E5-FD10-0456-5DB330382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11CD-7DE8-1B4B-95BA-54DE078DC996}" type="datetime1">
              <a:rPr lang="en-US" smtClean="0"/>
              <a:t>1/18/24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903569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3"/>
          <p:cNvSpPr txBox="1"/>
          <p:nvPr/>
        </p:nvSpPr>
        <p:spPr>
          <a:xfrm>
            <a:off x="1524000" y="-1"/>
            <a:ext cx="9144000" cy="9367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 smtClean="0">
                <a:solidFill>
                  <a:srgbClr val="002060"/>
                </a:solidFill>
              </a:rPr>
              <a:t>Background</a:t>
            </a:r>
            <a:r>
              <a:rPr lang="zh-CN" altLang="en-US" sz="4000" b="1" dirty="0" smtClean="0">
                <a:solidFill>
                  <a:srgbClr val="002060"/>
                </a:solidFill>
              </a:rPr>
              <a:t> </a:t>
            </a:r>
            <a:r>
              <a:rPr lang="en-US" altLang="zh-CN" sz="4000" b="1" dirty="0" smtClean="0">
                <a:solidFill>
                  <a:srgbClr val="002060"/>
                </a:solidFill>
              </a:rPr>
              <a:t>study</a:t>
            </a:r>
            <a:r>
              <a:rPr lang="zh-CN" altLang="en-US" sz="4000" b="1" dirty="0" smtClean="0">
                <a:solidFill>
                  <a:srgbClr val="002060"/>
                </a:solidFill>
              </a:rPr>
              <a:t> </a:t>
            </a:r>
            <a:r>
              <a:rPr lang="en-US" altLang="zh-CN" sz="4000" b="1" dirty="0" smtClean="0">
                <a:solidFill>
                  <a:srgbClr val="002060"/>
                </a:solidFill>
              </a:rPr>
              <a:t>---</a:t>
            </a:r>
            <a:r>
              <a:rPr lang="zh-CN" altLang="en-US" sz="40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/>
              <a:t>Estimation of X(6900) </a:t>
            </a:r>
            <a:r>
              <a:rPr lang="en-US" sz="3600" b="1" dirty="0" smtClean="0"/>
              <a:t>feed-down</a:t>
            </a:r>
            <a:endParaRPr lang="en-US" sz="3600" dirty="0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93A5-AD84-1947-BD54-35B061FABDCD}" type="datetime1">
              <a:rPr lang="en-US" altLang="en-US" smtClean="0"/>
              <a:t>1/18/24</a:t>
            </a:fld>
            <a:endParaRPr lang="zh-CN" altLang="en-US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xmlns="" id="{F734ECD9-198C-247D-C4C2-9B086E450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1321526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26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81196" y="3136040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74151"/>
                </a:solidFill>
                <a:latin typeface="KaTeX_Main" charset="0"/>
              </a:rPr>
              <a:t>Relative Branching Fraction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281" y="2688209"/>
            <a:ext cx="7912407" cy="12649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196" y="1268527"/>
            <a:ext cx="10624058" cy="133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7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3"/>
          <p:cNvSpPr txBox="1"/>
          <p:nvPr/>
        </p:nvSpPr>
        <p:spPr>
          <a:xfrm>
            <a:off x="1524000" y="-1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500" b="1" dirty="0">
                <a:solidFill>
                  <a:srgbClr val="002060"/>
                </a:solidFill>
              </a:rPr>
              <a:t>Kinematic distributions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93A5-AD84-1947-BD54-35B061FABDCD}" type="datetime1">
              <a:rPr lang="en-US" altLang="en-US" smtClean="0"/>
              <a:t>1/18/24</a:t>
            </a:fld>
            <a:endParaRPr lang="zh-CN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F658A57-812B-B521-460E-D857F694A7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51" r="8193" b="305"/>
          <a:stretch/>
        </p:blipFill>
        <p:spPr>
          <a:xfrm>
            <a:off x="1474650" y="1447693"/>
            <a:ext cx="3019467" cy="21443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08B8D6C-2A6E-BF61-178B-6F4439E066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7" t="7022" r="5445"/>
          <a:stretch/>
        </p:blipFill>
        <p:spPr>
          <a:xfrm>
            <a:off x="4485464" y="1401886"/>
            <a:ext cx="3095585" cy="21977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0C37F09-8924-F822-F54C-52F236C20B0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67" r="8181"/>
          <a:stretch/>
        </p:blipFill>
        <p:spPr>
          <a:xfrm>
            <a:off x="4669082" y="3761274"/>
            <a:ext cx="2839979" cy="23147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DCBEBE0-A8DA-D14A-8A7D-CF1E0C7A1F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9008" y="3649231"/>
            <a:ext cx="3108367" cy="24492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40D08970-882F-BE56-19C2-211EFF530CB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00" t="8579" r="7996"/>
          <a:stretch/>
        </p:blipFill>
        <p:spPr>
          <a:xfrm>
            <a:off x="7528785" y="1413801"/>
            <a:ext cx="3014665" cy="21665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4089487-E9F0-2346-BA4D-9D01C373AA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55097" y="3666536"/>
            <a:ext cx="3112903" cy="25331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586D1B1E-D74A-2874-9CF1-FF8D0DBCE346}"/>
                  </a:ext>
                </a:extLst>
              </p:cNvPr>
              <p:cNvSpPr txBox="1"/>
              <p:nvPr/>
            </p:nvSpPr>
            <p:spPr>
              <a:xfrm>
                <a:off x="1802060" y="956778"/>
                <a:ext cx="2321169" cy="376834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x-none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86D1B1E-D74A-2874-9CF1-FF8D0DBCE3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2060" y="956778"/>
                <a:ext cx="2321169" cy="376834"/>
              </a:xfrm>
              <a:prstGeom prst="rect">
                <a:avLst/>
              </a:prstGeom>
              <a:blipFill>
                <a:blip r:embed="rId9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="" id="{F82E7DAE-36FC-4AF9-7136-C017D7F52887}"/>
                  </a:ext>
                </a:extLst>
              </p:cNvPr>
              <p:cNvSpPr txBox="1"/>
              <p:nvPr/>
            </p:nvSpPr>
            <p:spPr>
              <a:xfrm>
                <a:off x="4956952" y="966826"/>
                <a:ext cx="2321169" cy="376834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x-none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82E7DAE-36FC-4AF9-7136-C017D7F528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6952" y="966826"/>
                <a:ext cx="2321169" cy="376834"/>
              </a:xfrm>
              <a:prstGeom prst="rect">
                <a:avLst/>
              </a:prstGeom>
              <a:blipFill>
                <a:blip r:embed="rId10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xmlns="" id="{F595CFC1-2C10-99B7-46FE-FCD6E61F7391}"/>
                  </a:ext>
                </a:extLst>
              </p:cNvPr>
              <p:cNvSpPr txBox="1"/>
              <p:nvPr/>
            </p:nvSpPr>
            <p:spPr>
              <a:xfrm>
                <a:off x="7991620" y="978741"/>
                <a:ext cx="2321169" cy="376834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x-none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595CFC1-2C10-99B7-46FE-FCD6E61F73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1620" y="978741"/>
                <a:ext cx="2321169" cy="376834"/>
              </a:xfrm>
              <a:prstGeom prst="rect">
                <a:avLst/>
              </a:prstGeom>
              <a:blipFill>
                <a:blip r:embed="rId11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Up-down Arrow 26">
            <a:extLst>
              <a:ext uri="{FF2B5EF4-FFF2-40B4-BE49-F238E27FC236}">
                <a16:creationId xmlns:a16="http://schemas.microsoft.com/office/drawing/2014/main" xmlns="" id="{A775FA07-2CA8-2656-1840-276AF07226EE}"/>
              </a:ext>
            </a:extLst>
          </p:cNvPr>
          <p:cNvSpPr/>
          <p:nvPr/>
        </p:nvSpPr>
        <p:spPr>
          <a:xfrm>
            <a:off x="2276845" y="2253957"/>
            <a:ext cx="449044" cy="2144396"/>
          </a:xfrm>
          <a:prstGeom prst="upDownArrow">
            <a:avLst>
              <a:gd name="adj1" fmla="val 50000"/>
              <a:gd name="adj2" fmla="val 79744"/>
            </a:avLst>
          </a:prstGeom>
          <a:solidFill>
            <a:srgbClr val="A847EF"/>
          </a:solidFill>
          <a:ln>
            <a:solidFill>
              <a:srgbClr val="A847E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45D587B8-290A-26DB-8102-C974C31BA9DC}"/>
              </a:ext>
            </a:extLst>
          </p:cNvPr>
          <p:cNvSpPr txBox="1"/>
          <p:nvPr/>
        </p:nvSpPr>
        <p:spPr>
          <a:xfrm>
            <a:off x="8586128" y="1449866"/>
            <a:ext cx="848625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x-none" sz="1600" dirty="0"/>
              <a:t>Run III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C90C9394-E824-1CA6-0534-06FF6124A5C9}"/>
              </a:ext>
            </a:extLst>
          </p:cNvPr>
          <p:cNvSpPr txBox="1"/>
          <p:nvPr/>
        </p:nvSpPr>
        <p:spPr>
          <a:xfrm>
            <a:off x="8657915" y="3973284"/>
            <a:ext cx="75675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x-none" sz="1600" dirty="0"/>
              <a:t>Run II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F623E7DA-0CC4-8141-8B46-53B031365F4A}"/>
              </a:ext>
            </a:extLst>
          </p:cNvPr>
          <p:cNvSpPr txBox="1"/>
          <p:nvPr/>
        </p:nvSpPr>
        <p:spPr>
          <a:xfrm>
            <a:off x="5689907" y="1473655"/>
            <a:ext cx="848625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x-none" sz="1600" dirty="0"/>
              <a:t>Run III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59C79E68-20D3-A537-1BF3-765984BD3EC7}"/>
              </a:ext>
            </a:extLst>
          </p:cNvPr>
          <p:cNvSpPr txBox="1"/>
          <p:nvPr/>
        </p:nvSpPr>
        <p:spPr>
          <a:xfrm>
            <a:off x="5761694" y="3995933"/>
            <a:ext cx="75675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x-none" sz="1600" dirty="0"/>
              <a:t>Run II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1E448FBF-9F60-880D-DD5E-58AABC1559F0}"/>
              </a:ext>
            </a:extLst>
          </p:cNvPr>
          <p:cNvSpPr txBox="1"/>
          <p:nvPr/>
        </p:nvSpPr>
        <p:spPr>
          <a:xfrm>
            <a:off x="3038944" y="1473655"/>
            <a:ext cx="848625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x-none" sz="1600" dirty="0"/>
              <a:t>Run III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8BC6CEB-3D75-E0F0-04F0-1844E1D378CC}"/>
              </a:ext>
            </a:extLst>
          </p:cNvPr>
          <p:cNvSpPr txBox="1"/>
          <p:nvPr/>
        </p:nvSpPr>
        <p:spPr>
          <a:xfrm>
            <a:off x="3040660" y="3955741"/>
            <a:ext cx="75675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x-none" sz="1600" dirty="0"/>
              <a:t>Run II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xmlns="" id="{F734ECD9-198C-247D-C4C2-9B086E450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529839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27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638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529839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3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标题 3"/>
          <p:cNvSpPr txBox="1"/>
          <p:nvPr/>
        </p:nvSpPr>
        <p:spPr>
          <a:xfrm>
            <a:off x="1524000" y="-1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500" b="1" dirty="0">
                <a:solidFill>
                  <a:srgbClr val="002060"/>
                </a:solidFill>
              </a:rPr>
              <a:t>Motivation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39277-2918-4346-8E86-274B99B70F68}" type="datetime1">
              <a:rPr lang="en-US" altLang="en-US" smtClean="0"/>
              <a:t>1/18/24</a:t>
            </a:fld>
            <a:endParaRPr lang="zh-CN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DC5DA97-623A-3BFA-174E-7C2BA9ED2A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 t="988" b="2938"/>
          <a:stretch/>
        </p:blipFill>
        <p:spPr>
          <a:xfrm>
            <a:off x="999462" y="1237136"/>
            <a:ext cx="4470303" cy="3354347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22960F3F-E8B2-D749-4DF7-5DAEF96915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124" r="1052"/>
          <a:stretch/>
        </p:blipFill>
        <p:spPr>
          <a:xfrm>
            <a:off x="6588716" y="1189151"/>
            <a:ext cx="4603822" cy="3402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06F3E30A-50F5-2ED3-22A7-67D1C6500CFD}"/>
                  </a:ext>
                </a:extLst>
              </p:cNvPr>
              <p:cNvSpPr txBox="1"/>
              <p:nvPr/>
            </p:nvSpPr>
            <p:spPr>
              <a:xfrm>
                <a:off x="3014505" y="4747559"/>
                <a:ext cx="7942521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altLang="zh-CN" sz="2400" dirty="0"/>
                  <a:t>Combining Run II &amp; III can help understand: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altLang="zh-CN" sz="2400" dirty="0"/>
                  <a:t>Test interference with </a:t>
                </a:r>
                <a:r>
                  <a:rPr lang="en-GB" altLang="zh-CN" sz="2400" b="1" dirty="0"/>
                  <a:t>greater</a:t>
                </a:r>
                <a:r>
                  <a:rPr lang="en-GB" altLang="zh-CN" sz="2400" dirty="0"/>
                  <a:t> statistics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altLang="zh-CN" sz="2400" b="1" dirty="0">
                    <a:ea typeface="Menlo" panose="020B0609030804020204" pitchFamily="49" charset="0"/>
                    <a:cs typeface="Times New Roman" panose="02020603050405020304" pitchFamily="18" charset="0"/>
                  </a:rPr>
                  <a:t>Threshold region </a:t>
                </a:r>
                <a:r>
                  <a:rPr lang="en-GB" altLang="zh-CN" sz="2400" dirty="0">
                    <a:ea typeface="Menlo" panose="020B0609030804020204" pitchFamily="49" charset="0"/>
                    <a:cs typeface="Times New Roman" panose="02020603050405020304" pitchFamily="18" charset="0"/>
                  </a:rPr>
                  <a:t>poorly understood</a:t>
                </a:r>
                <a:r>
                  <a:rPr lang="zh-CN" altLang="en-US" sz="2400" dirty="0">
                    <a:ea typeface="Menlo" panose="020B0609030804020204" pitchFamily="49" charset="0"/>
                    <a:cs typeface="Times New Roman" panose="02020603050405020304" pitchFamily="18" charset="0"/>
                  </a:rPr>
                  <a:t> </a:t>
                </a:r>
                <a:endParaRPr lang="en-GB" altLang="zh-CN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400" dirty="0"/>
                  <a:t>Possible to increase </a:t>
                </a:r>
                <a:r>
                  <a:rPr lang="en-US" altLang="zh-CN" sz="2400" dirty="0" smtClean="0"/>
                  <a:t>X(7100</a:t>
                </a:r>
                <a:r>
                  <a:rPr lang="en-US" altLang="zh-CN" sz="2400" dirty="0"/>
                  <a:t>) </a:t>
                </a:r>
                <a:r>
                  <a:rPr lang="x-none" altLang="zh-CN" sz="2400" b="1" dirty="0"/>
                  <a:t>s</a:t>
                </a:r>
                <a:r>
                  <a:rPr lang="x-none" sz="2400" b="1" dirty="0"/>
                  <a:t>ignificance</a:t>
                </a:r>
                <a:r>
                  <a:rPr lang="en-US" altLang="zh-CN" sz="2400" b="1" dirty="0"/>
                  <a:t> &gt;</a:t>
                </a:r>
                <a:r>
                  <a:rPr lang="en-US" sz="2400" b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endParaRPr lang="en-US" altLang="zh-CN" sz="2400" b="1" dirty="0">
                  <a:ea typeface="Menlo" panose="020B0609030804020204" pitchFamily="49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altLang="zh-CN" sz="2400" dirty="0">
                    <a:ea typeface="Menlo" panose="020B0609030804020204" pitchFamily="49" charset="0"/>
                    <a:cs typeface="Times New Roman" panose="02020603050405020304" pitchFamily="18" charset="0"/>
                  </a:rPr>
                  <a:t>Might there be </a:t>
                </a:r>
                <a:r>
                  <a:rPr lang="en-GB" altLang="zh-CN" sz="2400" b="1" dirty="0">
                    <a:ea typeface="Menlo" panose="020B0609030804020204" pitchFamily="49" charset="0"/>
                    <a:cs typeface="Times New Roman" panose="02020603050405020304" pitchFamily="18" charset="0"/>
                  </a:rPr>
                  <a:t>MORE</a:t>
                </a:r>
                <a:r>
                  <a:rPr lang="en-GB" altLang="zh-CN" sz="2400" dirty="0">
                    <a:ea typeface="Menlo" panose="020B0609030804020204" pitchFamily="49" charset="0"/>
                    <a:cs typeface="Times New Roman" panose="02020603050405020304" pitchFamily="18" charset="0"/>
                  </a:rPr>
                  <a:t> structure &gt;</a:t>
                </a:r>
                <a:r>
                  <a:rPr lang="en-GB" altLang="zh-CN" sz="2400" dirty="0" smtClean="0">
                    <a:ea typeface="Menlo" panose="020B0609030804020204" pitchFamily="49" charset="0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400" dirty="0" smtClean="0">
                    <a:ea typeface="Menlo" panose="020B0609030804020204" pitchFamily="49" charset="0"/>
                    <a:cs typeface="Times New Roman" panose="02020603050405020304" pitchFamily="18" charset="0"/>
                  </a:rPr>
                  <a:t>3</a:t>
                </a:r>
                <a:r>
                  <a:rPr lang="en-GB" altLang="zh-CN" sz="2400" dirty="0" smtClean="0">
                    <a:ea typeface="Menlo" panose="020B0609030804020204" pitchFamily="49" charset="0"/>
                    <a:cs typeface="Times New Roman" panose="02020603050405020304" pitchFamily="18" charset="0"/>
                  </a:rPr>
                  <a:t>00 </a:t>
                </a:r>
                <a:r>
                  <a:rPr lang="en-GB" altLang="zh-CN" sz="2400" dirty="0">
                    <a:ea typeface="Menlo" panose="020B0609030804020204" pitchFamily="49" charset="0"/>
                    <a:cs typeface="Times New Roman" panose="02020603050405020304" pitchFamily="18" charset="0"/>
                  </a:rPr>
                  <a:t>MeV?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6F3E30A-50F5-2ED3-22A7-67D1C6500C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4505" y="4747559"/>
                <a:ext cx="7942521" cy="1938992"/>
              </a:xfrm>
              <a:prstGeom prst="rect">
                <a:avLst/>
              </a:prstGeom>
              <a:blipFill rotWithShape="0">
                <a:blip r:embed="rId6"/>
                <a:stretch>
                  <a:fillRect l="-1229" t="-2516" b="-6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文本框 4">
            <a:extLst>
              <a:ext uri="{FF2B5EF4-FFF2-40B4-BE49-F238E27FC236}">
                <a16:creationId xmlns:a16="http://schemas.microsoft.com/office/drawing/2014/main" xmlns="" id="{0F359076-E261-2841-9254-2A28C3D39AA1}"/>
              </a:ext>
            </a:extLst>
          </p:cNvPr>
          <p:cNvSpPr txBox="1"/>
          <p:nvPr/>
        </p:nvSpPr>
        <p:spPr>
          <a:xfrm>
            <a:off x="7722824" y="4317048"/>
            <a:ext cx="30655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altLang="en-US" sz="1400" b="1" dirty="0">
                <a:latin typeface="Cambria" panose="02040503050406030204" pitchFamily="18" charset="0"/>
                <a:ea typeface="Cambria" panose="02040503050406030204" pitchFamily="18" charset="0"/>
              </a:rPr>
              <a:t>CMS PAS BPH-21-003</a:t>
            </a:r>
            <a:endParaRPr lang="zh-CN" altLang="en-US" sz="1400" dirty="0"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7FF890B-A96C-2F88-A7C7-F6EC2934D0D0}"/>
              </a:ext>
            </a:extLst>
          </p:cNvPr>
          <p:cNvSpPr txBox="1"/>
          <p:nvPr/>
        </p:nvSpPr>
        <p:spPr>
          <a:xfrm>
            <a:off x="2283700" y="678983"/>
            <a:ext cx="2009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N</a:t>
            </a:r>
            <a:r>
              <a:rPr lang="x-none" sz="2400" dirty="0"/>
              <a:t>on_inter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171134E-F59B-1CAE-3830-12A340020DE9}"/>
              </a:ext>
            </a:extLst>
          </p:cNvPr>
          <p:cNvSpPr txBox="1"/>
          <p:nvPr/>
        </p:nvSpPr>
        <p:spPr>
          <a:xfrm>
            <a:off x="8128491" y="715883"/>
            <a:ext cx="2009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400" dirty="0"/>
              <a:t>Inter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64751B1-B461-7570-1C63-997D09310805}"/>
              </a:ext>
            </a:extLst>
          </p:cNvPr>
          <p:cNvSpPr txBox="1"/>
          <p:nvPr/>
        </p:nvSpPr>
        <p:spPr>
          <a:xfrm>
            <a:off x="1447345" y="769931"/>
            <a:ext cx="3574536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x-none" sz="2400" dirty="0"/>
              <a:t>Non_</a:t>
            </a:r>
            <a:r>
              <a:rPr lang="en-GB" sz="2400" dirty="0"/>
              <a:t>interference</a:t>
            </a:r>
            <a:r>
              <a:rPr lang="x-none" sz="2400" dirty="0"/>
              <a:t> fit model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A0B9828-AAEA-556A-EAF8-91BF828D5A20}"/>
              </a:ext>
            </a:extLst>
          </p:cNvPr>
          <p:cNvSpPr txBox="1"/>
          <p:nvPr/>
        </p:nvSpPr>
        <p:spPr>
          <a:xfrm>
            <a:off x="7490528" y="754856"/>
            <a:ext cx="2912553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/>
              <a:t>interference</a:t>
            </a:r>
            <a:r>
              <a:rPr lang="x-none" sz="2400" dirty="0"/>
              <a:t> fit model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A228EB7-F3F1-FB37-F862-38AC1979008D}"/>
              </a:ext>
            </a:extLst>
          </p:cNvPr>
          <p:cNvSpPr txBox="1"/>
          <p:nvPr/>
        </p:nvSpPr>
        <p:spPr>
          <a:xfrm>
            <a:off x="5043451" y="800100"/>
            <a:ext cx="2605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u="sng" dirty="0">
                <a:effectLst/>
                <a:latin typeface="Lucida Grande" panose="020B0600040502020204" pitchFamily="34" charset="0"/>
                <a:hlinkClick r:id="rId7"/>
              </a:rPr>
              <a:t>arXiv:2306.07164</a:t>
            </a:r>
            <a:endParaRPr lang="zh-CN" altLang="en-US" sz="1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28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529839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4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标题 3"/>
          <p:cNvSpPr txBox="1"/>
          <p:nvPr/>
        </p:nvSpPr>
        <p:spPr>
          <a:xfrm>
            <a:off x="1524000" y="-1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500" b="1" dirty="0">
                <a:solidFill>
                  <a:srgbClr val="002060"/>
                </a:solidFill>
              </a:rPr>
              <a:t>Run III Dataset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AAB3-64EB-D74E-A385-52A124BB5F32}" type="datetime1">
              <a:rPr lang="en-US" altLang="en-US" smtClean="0"/>
              <a:t>1/18/24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5"/>
              <p:cNvSpPr/>
              <p:nvPr/>
            </p:nvSpPr>
            <p:spPr>
              <a:xfrm>
                <a:off x="328383" y="946269"/>
                <a:ext cx="8799216" cy="50167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b="1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For 2022 Data</a:t>
                </a:r>
                <a:endParaRPr lang="en-GB" sz="2000" b="1" i="0" dirty="0">
                  <a:solidFill>
                    <a:schemeClr val="tx1"/>
                  </a:solidFill>
                  <a:effectLst/>
                  <a:cs typeface="Times New Roman" panose="02020603050405020304" pitchFamily="18" charset="0"/>
                </a:endParaRPr>
              </a:p>
              <a:p>
                <a:pPr marL="800100" lvl="1" indent="-342900">
                  <a:buFont typeface="Wingdings" pitchFamily="2" charset="2"/>
                  <a:buChar char="§"/>
                </a:pPr>
                <a:r>
                  <a:rPr lang="en-GB" i="0" dirty="0">
                    <a:solidFill>
                      <a:schemeClr val="tx1"/>
                    </a:solidFill>
                    <a:effectLst/>
                    <a:cs typeface="Times New Roman" panose="02020603050405020304" pitchFamily="18" charset="0"/>
                  </a:rPr>
                  <a:t>Prompt </a:t>
                </a:r>
                <a:r>
                  <a:rPr lang="en-GB" i="0" dirty="0" err="1">
                    <a:solidFill>
                      <a:schemeClr val="tx1"/>
                    </a:solidFill>
                    <a:effectLst/>
                    <a:cs typeface="Times New Roman" panose="02020603050405020304" pitchFamily="18" charset="0"/>
                  </a:rPr>
                  <a:t>Reco</a:t>
                </a:r>
                <a:r>
                  <a:rPr lang="en-GB" i="0" dirty="0">
                    <a:solidFill>
                      <a:schemeClr val="tx1"/>
                    </a:solidFill>
                    <a:effectLst/>
                    <a:cs typeface="Times New Roman" panose="02020603050405020304" pitchFamily="18" charset="0"/>
                  </a:rPr>
                  <a:t> Version C, D, E, F, G</a:t>
                </a:r>
                <a:r>
                  <a:rPr lang="en-GB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</a:t>
                </a:r>
                <a:endParaRPr lang="en-US" altLang="zh-CN" i="1" dirty="0">
                  <a:solidFill>
                    <a:schemeClr val="tx1"/>
                  </a:solidFill>
                </a:endParaRPr>
              </a:p>
              <a:p>
                <a:pPr marL="800100" lvl="1" indent="-342900">
                  <a:buFont typeface="Wingdings" pitchFamily="2" charset="2"/>
                  <a:buChar char="§"/>
                </a:pPr>
                <a:r>
                  <a:rPr lang="en-US" altLang="zh-CN" dirty="0" smtClean="0">
                    <a:solidFill>
                      <a:schemeClr val="accent2"/>
                    </a:solidFill>
                  </a:rPr>
                  <a:t>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CN" b="0" i="0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3</m:t>
                        </m:r>
                        <m:r>
                          <a:rPr lang="en-US" altLang="zh-CN" b="0" i="1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8</m:t>
                        </m:r>
                        <m:r>
                          <a:rPr lang="en-US" altLang="zh-CN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zh-CN" altLang="en-US" b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US" altLang="zh-CN" sz="2000" b="1" dirty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r>
                  <a:rPr lang="en-US" altLang="zh-CN" sz="2000" b="1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For 2023 Data</a:t>
                </a:r>
              </a:p>
              <a:p>
                <a:pPr marL="800100" lvl="1" indent="-342900">
                  <a:buFont typeface="Wingdings" pitchFamily="2" charset="2"/>
                  <a:buChar char="§"/>
                </a:pPr>
                <a:r>
                  <a:rPr lang="en-GB" i="0" dirty="0">
                    <a:solidFill>
                      <a:schemeClr val="tx1"/>
                    </a:solidFill>
                    <a:effectLst/>
                    <a:cs typeface="Times New Roman" panose="02020603050405020304" pitchFamily="18" charset="0"/>
                  </a:rPr>
                  <a:t>Prompt </a:t>
                </a:r>
                <a:r>
                  <a:rPr lang="en-GB" i="0" dirty="0" err="1">
                    <a:solidFill>
                      <a:schemeClr val="tx1"/>
                    </a:solidFill>
                    <a:effectLst/>
                    <a:cs typeface="Times New Roman" panose="02020603050405020304" pitchFamily="18" charset="0"/>
                  </a:rPr>
                  <a:t>Reco</a:t>
                </a:r>
                <a:r>
                  <a:rPr lang="en-GB" i="0" dirty="0">
                    <a:solidFill>
                      <a:schemeClr val="tx1"/>
                    </a:solidFill>
                    <a:effectLst/>
                    <a:cs typeface="Times New Roman" panose="02020603050405020304" pitchFamily="18" charset="0"/>
                  </a:rPr>
                  <a:t> Version </a:t>
                </a:r>
                <a:r>
                  <a:rPr lang="en-US" altLang="zh-CN" dirty="0">
                    <a:cs typeface="Times New Roman" panose="02020603050405020304" pitchFamily="18" charset="0"/>
                  </a:rPr>
                  <a:t>B,</a:t>
                </a:r>
                <a:r>
                  <a:rPr lang="zh-CN" altLang="en-US" dirty="0"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cs typeface="Times New Roman" panose="02020603050405020304" pitchFamily="18" charset="0"/>
                  </a:rPr>
                  <a:t>C,</a:t>
                </a:r>
                <a:r>
                  <a:rPr lang="zh-CN" altLang="en-US" dirty="0"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cs typeface="Times New Roman" panose="02020603050405020304" pitchFamily="18" charset="0"/>
                  </a:rPr>
                  <a:t>D</a:t>
                </a:r>
                <a:endParaRPr lang="en-GB" i="0" dirty="0">
                  <a:solidFill>
                    <a:schemeClr val="tx1"/>
                  </a:solidFill>
                  <a:effectLst/>
                  <a:cs typeface="Times New Roman" panose="02020603050405020304" pitchFamily="18" charset="0"/>
                </a:endParaRPr>
              </a:p>
              <a:p>
                <a:pPr marL="800100" lvl="1" indent="-34290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i="1" smtClean="0">
                            <a:solidFill>
                              <a:schemeClr val="accent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CN" b="0" i="0" smtClean="0">
                            <a:solidFill>
                              <a:schemeClr val="accent1"/>
                            </a:solidFill>
                            <a:latin typeface="Cambria Math" charset="0"/>
                          </a:rPr>
                          <m:t>~28</m:t>
                        </m:r>
                        <m:r>
                          <a:rPr lang="en-US" altLang="zh-CN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zh-CN" altLang="en-US" b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GB" altLang="zh-CN" sz="2000" b="1" dirty="0">
                  <a:cs typeface="Times New Roman" panose="02020603050405020304" pitchFamily="18" charset="0"/>
                </a:endParaRPr>
              </a:p>
              <a:p>
                <a:r>
                  <a:rPr lang="en-US" altLang="zh-CN" sz="2000" b="1" dirty="0" smtClean="0">
                    <a:cs typeface="Times New Roman" panose="02020603050405020304" pitchFamily="18" charset="0"/>
                  </a:rPr>
                  <a:t>Total Run</a:t>
                </a:r>
                <a:r>
                  <a:rPr lang="zh-CN" altLang="en-US" sz="2000" b="1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1" dirty="0" smtClean="0">
                    <a:cs typeface="Times New Roman" panose="02020603050405020304" pitchFamily="18" charset="0"/>
                  </a:rPr>
                  <a:t>III</a:t>
                </a:r>
                <a:r>
                  <a:rPr lang="zh-CN" altLang="en-US" sz="2000" b="1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1" dirty="0" smtClean="0">
                    <a:cs typeface="Times New Roman" panose="02020603050405020304" pitchFamily="18" charset="0"/>
                  </a:rPr>
                  <a:t>Data</a:t>
                </a:r>
              </a:p>
              <a:p>
                <a:pPr marL="800100" lvl="1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000" i="1" smtClean="0">
                            <a:solidFill>
                              <a:srgbClr val="FF50E7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CN" sz="2000" b="0" i="0" smtClean="0">
                            <a:solidFill>
                              <a:srgbClr val="FF50E7"/>
                            </a:solidFill>
                            <a:latin typeface="Cambria Math" charset="0"/>
                          </a:rPr>
                          <m:t>~66</m:t>
                        </m:r>
                        <m:r>
                          <a:rPr lang="en-US" altLang="zh-CN" sz="2000" i="1">
                            <a:solidFill>
                              <a:srgbClr val="FF50E7"/>
                            </a:solidFill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zh-CN" altLang="en-US" sz="2000">
                            <a:solidFill>
                              <a:srgbClr val="FF50E7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000" i="1">
                            <a:solidFill>
                              <a:srgbClr val="FF50E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US" altLang="zh-CN" sz="2000" b="1" dirty="0">
                  <a:cs typeface="Times New Roman" panose="02020603050405020304" pitchFamily="18" charset="0"/>
                </a:endParaRPr>
              </a:p>
              <a:p>
                <a:endParaRPr lang="en-GB" altLang="zh-CN" sz="2000" b="1" dirty="0">
                  <a:cs typeface="Times New Roman" panose="02020603050405020304" pitchFamily="18" charset="0"/>
                </a:endParaRPr>
              </a:p>
              <a:p>
                <a:r>
                  <a:rPr lang="en-GB" altLang="zh-CN" sz="2000" b="1" dirty="0">
                    <a:cs typeface="Times New Roman" panose="02020603050405020304" pitchFamily="18" charset="0"/>
                  </a:rPr>
                  <a:t>Trigger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dirty="0">
                    <a:cs typeface="Times New Roman" panose="02020603050405020304" pitchFamily="18" charset="0"/>
                  </a:rPr>
                  <a:t>HLT_Dimuon0_Jpsi3p5_Muon2_*	         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dirty="0">
                    <a:cs typeface="Times New Roman" panose="02020603050405020304" pitchFamily="18" charset="0"/>
                  </a:rPr>
                  <a:t>HLT_DoubleMu4_3_LowMass_v</a:t>
                </a:r>
                <a:r>
                  <a:rPr lang="en-GB" dirty="0" smtClean="0">
                    <a:cs typeface="Times New Roman" panose="02020603050405020304" pitchFamily="18" charset="0"/>
                  </a:rPr>
                  <a:t>*</a:t>
                </a:r>
                <a:endParaRPr lang="en-GB" b="1" dirty="0">
                  <a:cs typeface="Times New Roman" panose="02020603050405020304" pitchFamily="18" charset="0"/>
                </a:endParaRPr>
              </a:p>
              <a:p>
                <a:endParaRPr lang="en-GB" b="1" dirty="0">
                  <a:cs typeface="Times New Roman" panose="02020603050405020304" pitchFamily="18" charset="0"/>
                </a:endParaRPr>
              </a:p>
              <a:p>
                <a:r>
                  <a:rPr lang="en-GB" sz="2000" b="1" dirty="0">
                    <a:cs typeface="Times New Roman" panose="02020603050405020304" pitchFamily="18" charset="0"/>
                  </a:rPr>
                  <a:t>JSON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GB" dirty="0">
                    <a:cs typeface="Times New Roman" panose="02020603050405020304" pitchFamily="18" charset="0"/>
                  </a:rPr>
                  <a:t>Muon JSON: </a:t>
                </a:r>
              </a:p>
              <a:p>
                <a:pPr marL="742950" lvl="1" indent="-285750">
                  <a:buFont typeface="Wingdings" pitchFamily="2" charset="2"/>
                  <a:buChar char="§"/>
                </a:pPr>
                <a:r>
                  <a:rPr lang="en-GB" dirty="0">
                    <a:cs typeface="Times New Roman" panose="02020603050405020304" pitchFamily="18" charset="0"/>
                  </a:rPr>
                  <a:t>Cert_Collisions2022_355100_362760_Muon.json</a:t>
                </a:r>
              </a:p>
              <a:p>
                <a:pPr marL="742950" lvl="1" indent="-285750">
                  <a:buFont typeface="Wingdings" pitchFamily="2" charset="2"/>
                  <a:buChar char="§"/>
                </a:pPr>
                <a:r>
                  <a:rPr lang="en-GB" dirty="0">
                    <a:cs typeface="Times New Roman" panose="02020603050405020304" pitchFamily="18" charset="0"/>
                  </a:rPr>
                  <a:t>Cert_Collisions2023_366442_370790_Muon.json</a:t>
                </a:r>
              </a:p>
            </p:txBody>
          </p:sp>
        </mc:Choice>
        <mc:Fallback xmlns="">
          <p:sp>
            <p:nvSpPr>
              <p:cNvPr id="20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383" y="946269"/>
                <a:ext cx="8799216" cy="5016758"/>
              </a:xfrm>
              <a:prstGeom prst="rect">
                <a:avLst/>
              </a:prstGeom>
              <a:blipFill rotWithShape="0">
                <a:blip r:embed="rId3"/>
                <a:stretch>
                  <a:fillRect l="-762" t="-608" b="-9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4102" y="1688927"/>
            <a:ext cx="7346107" cy="266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78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529839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5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标题 3"/>
          <p:cNvSpPr txBox="1"/>
          <p:nvPr/>
        </p:nvSpPr>
        <p:spPr>
          <a:xfrm>
            <a:off x="1524000" y="-1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b="1" dirty="0">
                <a:solidFill>
                  <a:srgbClr val="002060"/>
                </a:solidFill>
              </a:rPr>
              <a:t>Monte </a:t>
            </a:r>
            <a:r>
              <a:rPr lang="en-US" sz="4500" b="1" dirty="0" smtClean="0">
                <a:solidFill>
                  <a:srgbClr val="002060"/>
                </a:solidFill>
              </a:rPr>
              <a:t>Carlo</a:t>
            </a:r>
            <a:r>
              <a:rPr lang="en-US" altLang="zh-CN" sz="4500" b="1" dirty="0" smtClean="0">
                <a:solidFill>
                  <a:srgbClr val="002060"/>
                </a:solidFill>
              </a:rPr>
              <a:t> </a:t>
            </a:r>
            <a:r>
              <a:rPr lang="en-US" altLang="zh-CN" sz="4500" b="1" dirty="0">
                <a:solidFill>
                  <a:srgbClr val="002060"/>
                </a:solidFill>
              </a:rPr>
              <a:t>simulation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AAB3-64EB-D74E-A385-52A124BB5F32}" type="datetime1">
              <a:rPr lang="en-US" altLang="en-US" smtClean="0"/>
              <a:t>1/18/24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5"/>
              <p:cNvSpPr/>
              <p:nvPr/>
            </p:nvSpPr>
            <p:spPr>
              <a:xfrm>
                <a:off x="1217024" y="1197737"/>
                <a:ext cx="10412597" cy="42473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1" indent="-342900">
                  <a:lnSpc>
                    <a:spcPct val="150000"/>
                  </a:lnSpc>
                  <a:buFont typeface="Courier New" charset="0"/>
                  <a:buChar char="o"/>
                </a:pPr>
                <a:r>
                  <a:rPr lang="en-US" altLang="zh-CN" sz="2000" b="1" dirty="0" smtClean="0">
                    <a:cs typeface="Times New Roman" panose="02020603050405020304" pitchFamily="18" charset="0"/>
                  </a:rPr>
                  <a:t>Background</a:t>
                </a:r>
                <a:r>
                  <a:rPr lang="zh-CN" altLang="en-US" sz="2000" b="1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1" dirty="0" smtClean="0">
                    <a:cs typeface="Times New Roman" panose="02020603050405020304" pitchFamily="18" charset="0"/>
                  </a:rPr>
                  <a:t>[</a:t>
                </a:r>
                <a:r>
                  <a:rPr lang="en-US" altLang="zh-CN" sz="2000" dirty="0"/>
                  <a:t>by </a:t>
                </a:r>
                <a:r>
                  <a:rPr lang="en-US" altLang="zh-CN" sz="2000" dirty="0" smtClean="0"/>
                  <a:t>Pythia8</a:t>
                </a:r>
                <a:r>
                  <a:rPr lang="en-US" altLang="zh-CN" sz="2000" b="1" dirty="0" smtClean="0">
                    <a:cs typeface="Times New Roman" panose="02020603050405020304" pitchFamily="18" charset="0"/>
                  </a:rPr>
                  <a:t>]</a:t>
                </a:r>
                <a:endParaRPr lang="en-US" altLang="zh-CN" sz="2000" b="1" dirty="0"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ct val="150000"/>
                  </a:lnSpc>
                  <a:buFont typeface="Wingdings" charset="2"/>
                  <a:buChar char="§"/>
                </a:pPr>
                <a:r>
                  <a:rPr lang="en-US" altLang="zh-CN" sz="2000" dirty="0"/>
                  <a:t>Scattering Parton Scattering </a:t>
                </a:r>
                <a:r>
                  <a:rPr lang="en-US" altLang="zh-CN" sz="2000" b="1" dirty="0" smtClean="0"/>
                  <a:t>(SPS)</a:t>
                </a:r>
              </a:p>
              <a:p>
                <a:pPr marL="1257300" lvl="2" indent="-342900">
                  <a:lnSpc>
                    <a:spcPct val="150000"/>
                  </a:lnSpc>
                  <a:buFont typeface="Wingdings" charset="2"/>
                  <a:buChar char="§"/>
                </a:pPr>
                <a:r>
                  <a:rPr lang="en-US" sz="2000" dirty="0" smtClean="0"/>
                  <a:t>SPS Direct</a:t>
                </a:r>
                <a:r>
                  <a:rPr lang="en-US" altLang="zh-CN" sz="2000" dirty="0" smtClean="0"/>
                  <a:t>:</a:t>
                </a:r>
                <a:r>
                  <a:rPr lang="en-US" sz="2000" dirty="0" smtClean="0"/>
                  <a:t> </a:t>
                </a:r>
                <a:r>
                  <a:rPr lang="en-US" altLang="zh-CN" sz="2000" dirty="0" smtClean="0"/>
                  <a:t>SPS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to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zh-CN" altLang="en-US" sz="2000" dirty="0"/>
                  <a:t> </a:t>
                </a:r>
                <a:r>
                  <a:rPr lang="en-US" sz="2000" dirty="0"/>
                  <a:t>directly </a:t>
                </a:r>
              </a:p>
              <a:p>
                <a:pPr marL="1257300" lvl="2" indent="-342900">
                  <a:lnSpc>
                    <a:spcPct val="150000"/>
                  </a:lnSpc>
                  <a:buFont typeface="Wingdings" charset="2"/>
                  <a:buChar char="§"/>
                </a:pPr>
                <a:r>
                  <a:rPr lang="en-US" sz="2000" dirty="0" smtClean="0"/>
                  <a:t>SPS Feed</a:t>
                </a:r>
                <a:r>
                  <a:rPr lang="en-US" altLang="zh-CN" sz="2000" dirty="0" smtClean="0"/>
                  <a:t>-</a:t>
                </a:r>
                <a:r>
                  <a:rPr lang="en-US" sz="2000" dirty="0" smtClean="0"/>
                  <a:t>down</a:t>
                </a:r>
                <a:r>
                  <a:rPr lang="en-US" altLang="zh-CN" sz="2000" dirty="0" smtClean="0"/>
                  <a:t>:</a:t>
                </a:r>
                <a:r>
                  <a:rPr lang="zh-CN" alt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zh-CN" altLang="en-US" sz="2000" dirty="0"/>
                  <a:t> </a:t>
                </a:r>
                <a:r>
                  <a:rPr lang="en-US" sz="2000" dirty="0"/>
                  <a:t>produced from the decay of intermediate </a:t>
                </a:r>
                <a:r>
                  <a:rPr lang="en-US" sz="2000" dirty="0" smtClean="0"/>
                  <a:t>states</a:t>
                </a:r>
                <a:r>
                  <a:rPr lang="en-US" sz="2000" dirty="0"/>
                  <a:t> generated in the SPS </a:t>
                </a:r>
                <a:r>
                  <a:rPr lang="en-US" sz="2000" dirty="0" smtClean="0"/>
                  <a:t>production</a:t>
                </a:r>
                <a:endParaRPr lang="en-US" altLang="zh-CN" sz="2000" dirty="0"/>
              </a:p>
              <a:p>
                <a:pPr marL="800100" lvl="1" indent="-342900">
                  <a:lnSpc>
                    <a:spcPct val="150000"/>
                  </a:lnSpc>
                  <a:buFont typeface="Wingdings" charset="2"/>
                  <a:buChar char="§"/>
                </a:pPr>
                <a:r>
                  <a:rPr lang="en-US" altLang="zh-CN" sz="2000" dirty="0"/>
                  <a:t>Double Parton Scattering </a:t>
                </a:r>
                <a:r>
                  <a:rPr lang="en-US" altLang="zh-CN" sz="2000" b="1" dirty="0"/>
                  <a:t>(</a:t>
                </a:r>
                <a:r>
                  <a:rPr lang="en-US" altLang="zh-CN" sz="2000" b="1" dirty="0" smtClean="0"/>
                  <a:t>DPS)</a:t>
                </a:r>
              </a:p>
              <a:p>
                <a:pPr marL="800100" lvl="1" indent="-342900">
                  <a:lnSpc>
                    <a:spcPct val="150000"/>
                  </a:lnSpc>
                  <a:buFont typeface="Wingdings" charset="2"/>
                  <a:buChar char="§"/>
                </a:pPr>
                <a:endParaRPr lang="en-US" altLang="zh-CN" sz="2000" dirty="0" smtClean="0"/>
              </a:p>
              <a:p>
                <a:pPr marL="342900" lvl="1" indent="-342900">
                  <a:lnSpc>
                    <a:spcPct val="150000"/>
                  </a:lnSpc>
                  <a:buFont typeface="Courier New" charset="0"/>
                  <a:buChar char="o"/>
                </a:pPr>
                <a:r>
                  <a:rPr lang="en-US" altLang="zh-CN" sz="2000" b="1" dirty="0" smtClean="0">
                    <a:cs typeface="Times New Roman" panose="02020603050405020304" pitchFamily="18" charset="0"/>
                  </a:rPr>
                  <a:t>Signal</a:t>
                </a:r>
                <a:r>
                  <a:rPr lang="zh-CN" altLang="en-US" sz="2000" b="1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1" dirty="0">
                    <a:cs typeface="Times New Roman" panose="02020603050405020304" pitchFamily="18" charset="0"/>
                  </a:rPr>
                  <a:t>[</a:t>
                </a:r>
                <a:r>
                  <a:rPr lang="en-US" altLang="zh-CN" sz="2000" dirty="0"/>
                  <a:t>by </a:t>
                </a:r>
                <a:r>
                  <a:rPr lang="en-US" altLang="zh-CN" sz="2000" dirty="0" err="1" smtClean="0"/>
                  <a:t>JHUGen</a:t>
                </a:r>
                <a:r>
                  <a:rPr lang="en-US" altLang="zh-CN" sz="2000" b="1" dirty="0" smtClean="0">
                    <a:cs typeface="Times New Roman" panose="02020603050405020304" pitchFamily="18" charset="0"/>
                  </a:rPr>
                  <a:t>]</a:t>
                </a:r>
                <a:endParaRPr lang="en-US" altLang="zh-CN" sz="2000" b="1" dirty="0"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ct val="150000"/>
                  </a:lnSpc>
                  <a:buFont typeface="Wingdings" charset="2"/>
                  <a:buChar char="§"/>
                </a:pPr>
                <a:r>
                  <a:rPr lang="en-US" altLang="zh-CN" sz="2000" dirty="0" smtClean="0"/>
                  <a:t>On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the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way</a:t>
                </a:r>
              </a:p>
            </p:txBody>
          </p:sp>
        </mc:Choice>
        <mc:Fallback xmlns="">
          <p:sp>
            <p:nvSpPr>
              <p:cNvPr id="20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7024" y="1197737"/>
                <a:ext cx="10412597" cy="4247317"/>
              </a:xfrm>
              <a:prstGeom prst="rect">
                <a:avLst/>
              </a:prstGeom>
              <a:blipFill rotWithShape="0">
                <a:blip r:embed="rId3"/>
                <a:stretch>
                  <a:fillRect l="-585" r="-117" b="-4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0400" y="4274623"/>
            <a:ext cx="7458090" cy="184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2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93285" y="769894"/>
            <a:ext cx="2581517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Skim cuts: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529839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6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标题 3"/>
          <p:cNvSpPr txBox="1"/>
          <p:nvPr/>
        </p:nvSpPr>
        <p:spPr>
          <a:xfrm>
            <a:off x="1524000" y="-1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500" b="1" dirty="0" smtClean="0">
                <a:solidFill>
                  <a:srgbClr val="002060"/>
                </a:solidFill>
              </a:rPr>
              <a:t>Event </a:t>
            </a:r>
            <a:r>
              <a:rPr lang="en-US" altLang="zh-CN" sz="4500" b="1" dirty="0">
                <a:solidFill>
                  <a:srgbClr val="002060"/>
                </a:solidFill>
              </a:rPr>
              <a:t>selection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FD6C1-F76C-BF43-9179-D60EDCF58DB7}" type="datetime1">
              <a:rPr lang="en-US" altLang="en-US" smtClean="0"/>
              <a:t>1/18/24</a:t>
            </a:fld>
            <a:endParaRPr lang="zh-CN" altLang="en-US" dirty="0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E7DA9298-43FC-C6D2-AF74-B8B4D775F0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386" y="1313035"/>
            <a:ext cx="5514196" cy="34672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8D5BDE8-5C89-4483-1E1C-94656AAA344C}"/>
              </a:ext>
            </a:extLst>
          </p:cNvPr>
          <p:cNvSpPr txBox="1"/>
          <p:nvPr/>
        </p:nvSpPr>
        <p:spPr>
          <a:xfrm>
            <a:off x="1684043" y="912925"/>
            <a:ext cx="31424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altLang="zh-CN" sz="2000" dirty="0">
                <a:cs typeface="Times New Roman" panose="02020603050405020304" pitchFamily="18" charset="0"/>
              </a:rPr>
              <a:t>The </a:t>
            </a:r>
            <a:r>
              <a:rPr lang="en-US" altLang="zh-CN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same</a:t>
            </a:r>
            <a:r>
              <a:rPr lang="en-US" altLang="zh-CN" sz="2000" dirty="0">
                <a:cs typeface="Times New Roman" panose="02020603050405020304" pitchFamily="18" charset="0"/>
              </a:rPr>
              <a:t> </a:t>
            </a:r>
            <a:r>
              <a:rPr lang="en-US" altLang="zh-CN" sz="2000">
                <a:cs typeface="Times New Roman" panose="02020603050405020304" pitchFamily="18" charset="0"/>
              </a:rPr>
              <a:t>cuts </a:t>
            </a:r>
            <a:r>
              <a:rPr lang="en-US" altLang="zh-CN" sz="2000" smtClean="0">
                <a:cs typeface="Times New Roman" panose="02020603050405020304" pitchFamily="18" charset="0"/>
              </a:rPr>
              <a:t>as </a:t>
            </a:r>
            <a:r>
              <a:rPr lang="en-US" altLang="zh-CN" sz="2000" dirty="0">
                <a:cs typeface="Times New Roman" panose="02020603050405020304" pitchFamily="18" charset="0"/>
              </a:rPr>
              <a:t>Run</a:t>
            </a:r>
            <a:r>
              <a:rPr lang="zh-CN" altLang="en-US" sz="2000" dirty="0"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cs typeface="Times New Roman" panose="02020603050405020304" pitchFamily="18" charset="0"/>
              </a:rPr>
              <a:t>II.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4">
                <a:extLst>
                  <a:ext uri="{FF2B5EF4-FFF2-40B4-BE49-F238E27FC236}">
                    <a16:creationId xmlns:a16="http://schemas.microsoft.com/office/drawing/2014/main" xmlns="" id="{E5B977ED-5F49-BC14-4C6C-E149787C10BA}"/>
                  </a:ext>
                </a:extLst>
              </p:cNvPr>
              <p:cNvSpPr txBox="1"/>
              <p:nvPr/>
            </p:nvSpPr>
            <p:spPr>
              <a:xfrm>
                <a:off x="6529314" y="3375781"/>
                <a:ext cx="3841596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Single muon: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Soft muon ID    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d>
                      <m:d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&gt;2.0</m:t>
                    </m:r>
                  </m:oMath>
                </a14:m>
                <a:r>
                  <a:rPr lang="zh-CN" alt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GeV   </a:t>
                </a:r>
                <a:r>
                  <a:rPr lang="zh-CN" alt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zh-CN" i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chemeClr val="tx1"/>
                        </a:solidFill>
                        <a:latin typeface="Cambria Math" charset="0"/>
                      </a:rPr>
                      <m:t>|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𝜂</m:t>
                    </m:r>
                    <m:d>
                      <m:d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|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≤2.4</m:t>
                    </m:r>
                  </m:oMath>
                </a14:m>
                <a:r>
                  <a:rPr lang="zh-CN" alt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GeV</a:t>
                </a:r>
                <a:endParaRPr lang="en-US" altLang="zh-CN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Single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2.95&lt;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&lt;3.25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GeV 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𝑝𝑟𝑜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𝑣𝑡𝑥</m:t>
                        </m:r>
                      </m:sub>
                    </m:sSub>
                    <m:d>
                      <m:d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&gt;0.1%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  <m:r>
                      <a:rPr lang="en-US" altLang="zh-CN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zh-CN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altLang="zh-CN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GeV</a:t>
                </a:r>
              </a:p>
              <a:p>
                <a:pPr marL="358607" indent="-302575"/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Four muons: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𝑝𝑟𝑜</m:t>
                    </m:r>
                    <m:sSub>
                      <m:sSubPr>
                        <m:ctrlPr>
                          <a:rPr lang="en-US" altLang="zh-CN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𝑣𝑡𝑥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</a:rPr>
                      <m:t>&gt;0.5%</m:t>
                    </m:r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charge = </a:t>
                </a: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文本框 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5B977ED-5F49-BC14-4C6C-E149787C10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9314" y="3375781"/>
                <a:ext cx="3841596" cy="3139321"/>
              </a:xfrm>
              <a:prstGeom prst="rect">
                <a:avLst/>
              </a:prstGeom>
              <a:blipFill rotWithShape="0">
                <a:blip r:embed="rId4"/>
                <a:stretch>
                  <a:fillRect l="-1270" t="-1165" b="-2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13156FDD-E3E4-97D1-C712-2D7E73030C8B}"/>
                  </a:ext>
                </a:extLst>
              </p:cNvPr>
              <p:cNvSpPr txBox="1"/>
              <p:nvPr/>
            </p:nvSpPr>
            <p:spPr>
              <a:xfrm>
                <a:off x="6529314" y="1358697"/>
                <a:ext cx="4727409" cy="2031325"/>
              </a:xfrm>
              <a:prstGeom prst="rect">
                <a:avLst/>
              </a:prstGeom>
              <a:noFill/>
            </p:spPr>
            <p:txBody>
              <a:bodyPr wrap="square" numCol="1">
                <a:spAutoFit/>
              </a:bodyPr>
              <a:lstStyle/>
              <a:p>
                <a:r>
                  <a:rPr lang="en-US" altLang="zh-CN" b="1" dirty="0" smtClean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Trigger related: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Trigger: </a:t>
                </a:r>
                <a:endParaRPr lang="en-US" altLang="zh-CN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9261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HLT</a:t>
                </a: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_</a:t>
                </a:r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DoubleMu4</a:t>
                </a: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_</a:t>
                </a:r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_</a:t>
                </a:r>
                <a:r>
                  <a:rPr 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LowMass</a:t>
                </a: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1192610" lvl="2" indent="-285750">
                  <a:buFont typeface="Arial" panose="020B0604020202020204" pitchFamily="34" charset="0"/>
                  <a:buChar char="•"/>
                </a:pP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HLT_Dimuon0_Jpsi3p5_Muon2</a:t>
                </a:r>
                <a:endParaRPr lang="en-US" altLang="zh-CN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𝑝𝑟𝑜</m:t>
                    </m:r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𝑣𝑡𝑥</m:t>
                        </m:r>
                      </m:sub>
                    </m:sSub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(2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0.5% (2</a:t>
                </a:r>
                <a14:m>
                  <m:oMath xmlns:m="http://schemas.openxmlformats.org/officeDocument/2006/math">
                    <m:r>
                      <a:rPr lang="en-US" altLang="zh-CN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charge = 0)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</a:t>
                </a:r>
                <a:r>
                  <a:rPr lang="zh-CN" alt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altLang="zh-CN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4</m:t>
                    </m:r>
                    <m:r>
                      <a:rPr lang="en-US" altLang="zh-CN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.0</m:t>
                    </m:r>
                  </m:oMath>
                </a14:m>
                <a:r>
                  <a:rPr lang="zh-CN" alt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GeV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</a:t>
                </a:r>
                <a:r>
                  <a:rPr lang="zh-CN" altLang="en-US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altLang="zh-CN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3</m:t>
                    </m:r>
                    <m:r>
                      <a:rPr lang="en-US" altLang="zh-CN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.0</m:t>
                    </m:r>
                  </m:oMath>
                </a14:m>
                <a:r>
                  <a:rPr lang="zh-CN" alt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GeV </a:t>
                </a: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13156FDD-E3E4-97D1-C712-2D7E73030C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9314" y="1358697"/>
                <a:ext cx="4727409" cy="2031325"/>
              </a:xfrm>
              <a:prstGeom prst="rect">
                <a:avLst/>
              </a:prstGeom>
              <a:blipFill rotWithShape="0">
                <a:blip r:embed="rId5"/>
                <a:stretch>
                  <a:fillRect l="-1031" t="-1802" b="-3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93285" y="4830688"/>
                <a:ext cx="6096000" cy="147739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58607" indent="-302575"/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Multiple candidates treatment:</a:t>
                </a:r>
              </a:p>
              <a:p>
                <a:pPr marL="73541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Selection best from 4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</a:t>
                </a:r>
              </a:p>
              <a:p>
                <a:pPr marL="449660" lvl="1" indent="0">
                  <a:buNone/>
                </a:pP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latin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i="1">
                                <a:latin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i="1">
                                    <a:latin typeface="Cambria Math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altLang="zh-CN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altLang="zh-CN" i="1">
                                            <a:latin typeface="Cambria Math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i="1"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p>
                                        <m:r>
                                          <a:rPr lang="en-US" altLang="zh-CN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US" altLang="zh-CN" i="1">
                                            <a:latin typeface="Cambria Math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i="1"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p>
                                        <m:r>
                                          <a:rPr lang="en-US" altLang="zh-CN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p>
                                    </m:sSup>
                                  </m:e>
                                </m:d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CN" i="1">
                            <a:latin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i="1">
                                <a:latin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i="1">
                                    <a:latin typeface="Cambria Math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altLang="zh-CN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altLang="zh-CN" i="1">
                                            <a:latin typeface="Cambria Math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i="1"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p>
                                        <m:r>
                                          <a:rPr lang="en-US" altLang="zh-CN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US" altLang="zh-CN" i="1">
                                            <a:latin typeface="Cambria Math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i="1"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p>
                                        <m:r>
                                          <a:rPr lang="en-US" altLang="zh-CN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p>
                                    </m:sSup>
                                  </m:e>
                                </m:d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449660" lvl="1" indent="0">
                  <a:buNone/>
                </a:pP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Keep all candidates if event has more than 4 muons (~0.2%)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285" y="4830688"/>
                <a:ext cx="6096000" cy="1477392"/>
              </a:xfrm>
              <a:prstGeom prst="rect">
                <a:avLst/>
              </a:prstGeom>
              <a:blipFill rotWithShape="0">
                <a:blip r:embed="rId6"/>
                <a:stretch>
                  <a:fillRect t="-2058" r="-1900" b="-53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矩形 12"/>
          <p:cNvSpPr/>
          <p:nvPr/>
        </p:nvSpPr>
        <p:spPr>
          <a:xfrm>
            <a:off x="5868595" y="820327"/>
            <a:ext cx="2581517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Event</a:t>
            </a:r>
            <a:r>
              <a:rPr lang="zh-CN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selection: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3">
            <a:extLst>
              <a:ext uri="{FF2B5EF4-FFF2-40B4-BE49-F238E27FC236}">
                <a16:creationId xmlns:a16="http://schemas.microsoft.com/office/drawing/2014/main" xmlns="" id="{704FED48-9465-C459-BCBB-E752422C3AB6}"/>
              </a:ext>
            </a:extLst>
          </p:cNvPr>
          <p:cNvSpPr txBox="1"/>
          <p:nvPr/>
        </p:nvSpPr>
        <p:spPr>
          <a:xfrm>
            <a:off x="1524000" y="-359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altLang="zh-CN" b="1" dirty="0">
                <a:solidFill>
                  <a:srgbClr val="002060"/>
                </a:solidFill>
              </a:rPr>
              <a:t>Trigger modification</a:t>
            </a:r>
            <a:endParaRPr lang="en-US" altLang="zh-CN" sz="4800" b="1" dirty="0">
              <a:solidFill>
                <a:srgbClr val="002060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0B79FC1D-F7E5-FD10-0456-5DB330382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11CD-7DE8-1B4B-95BA-54DE078DC996}" type="datetime1">
              <a:rPr lang="en-US" smtClean="0"/>
              <a:t>1/18/24</a:t>
            </a:fld>
            <a:endParaRPr lang="x-none"/>
          </a:p>
        </p:txBody>
      </p:sp>
      <p:sp>
        <p:nvSpPr>
          <p:cNvPr id="18" name="TextBox 17"/>
          <p:cNvSpPr txBox="1"/>
          <p:nvPr/>
        </p:nvSpPr>
        <p:spPr>
          <a:xfrm>
            <a:off x="1352281" y="799742"/>
            <a:ext cx="10354614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/>
              <a:t>Comparison</a:t>
            </a:r>
            <a:r>
              <a:rPr lang="zh-CN" altLang="en-US" sz="2400" b="1" dirty="0" smtClean="0"/>
              <a:t> </a:t>
            </a:r>
            <a:r>
              <a:rPr lang="en-US" altLang="zh-CN" sz="2400" b="1" dirty="0" smtClean="0"/>
              <a:t>strategy: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altLang="zh-CN" sz="2000" dirty="0" smtClean="0"/>
              <a:t>With</a:t>
            </a:r>
            <a:r>
              <a:rPr lang="zh-CN" altLang="en-US" sz="2000" dirty="0" smtClean="0"/>
              <a:t> </a:t>
            </a:r>
            <a:r>
              <a:rPr lang="en-US" altLang="zh-CN" sz="2000" b="1" dirty="0" smtClean="0"/>
              <a:t>2022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data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set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altLang="zh-CN" sz="2000" dirty="0"/>
              <a:t>Trigger </a:t>
            </a:r>
            <a:r>
              <a:rPr lang="en-US" altLang="zh-CN" sz="2000" dirty="0" smtClean="0"/>
              <a:t>information</a:t>
            </a:r>
            <a:endParaRPr lang="en-GB" altLang="zh-CN" sz="2000" dirty="0"/>
          </a:p>
          <a:p>
            <a:pPr marL="742950" lvl="1" indent="-285750">
              <a:lnSpc>
                <a:spcPct val="150000"/>
              </a:lnSpc>
              <a:buFont typeface="Wingdings" charset="2"/>
              <a:buChar char="§"/>
            </a:pPr>
            <a:r>
              <a:rPr lang="en-US" altLang="zh-CN" sz="2000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[old]</a:t>
            </a:r>
            <a:r>
              <a:rPr lang="zh-CN" altLang="en-US" sz="2000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cs typeface="Times New Roman" panose="02020603050405020304" pitchFamily="18" charset="0"/>
              </a:rPr>
              <a:t>HLT_Dimuon0_Jpsi3p5_Muon2_*	</a:t>
            </a:r>
            <a:r>
              <a:rPr lang="en-US" altLang="zh-CN" sz="2000" dirty="0" smtClean="0">
                <a:cs typeface="Times New Roman" panose="02020603050405020304" pitchFamily="18" charset="0"/>
                <a:sym typeface="Wingdings"/>
              </a:rPr>
              <a:t></a:t>
            </a:r>
            <a:r>
              <a:rPr lang="zh-CN" altLang="en-US" sz="2000" dirty="0" smtClean="0">
                <a:cs typeface="Times New Roman" panose="02020603050405020304" pitchFamily="18" charset="0"/>
                <a:sym typeface="Wingdings"/>
              </a:rPr>
              <a:t> </a:t>
            </a:r>
            <a:r>
              <a:rPr lang="en-US" sz="2000" dirty="0" smtClean="0"/>
              <a:t>applicable for</a:t>
            </a:r>
            <a:r>
              <a:rPr lang="zh-CN" altLang="en-US" sz="2000" dirty="0" smtClean="0"/>
              <a:t> </a:t>
            </a:r>
            <a:r>
              <a:rPr lang="en-US" altLang="zh-CN" sz="2000" b="1" dirty="0" smtClean="0">
                <a:solidFill>
                  <a:srgbClr val="00B050"/>
                </a:solidFill>
              </a:rPr>
              <a:t>Run</a:t>
            </a:r>
            <a:r>
              <a:rPr lang="zh-CN" altLang="en-US" sz="2000" b="1" dirty="0" smtClean="0">
                <a:solidFill>
                  <a:srgbClr val="00B050"/>
                </a:solidFill>
              </a:rPr>
              <a:t> </a:t>
            </a:r>
            <a:r>
              <a:rPr lang="en-US" altLang="zh-CN" sz="2000" b="1" dirty="0" smtClean="0">
                <a:solidFill>
                  <a:srgbClr val="00B050"/>
                </a:solidFill>
              </a:rPr>
              <a:t>II</a:t>
            </a:r>
            <a:r>
              <a:rPr lang="zh-CN" altLang="en-US" sz="2000" b="1" dirty="0" smtClean="0">
                <a:solidFill>
                  <a:srgbClr val="00B050"/>
                </a:solidFill>
              </a:rPr>
              <a:t> </a:t>
            </a:r>
            <a:r>
              <a:rPr lang="en-US" altLang="zh-CN" sz="2000" b="1" dirty="0" smtClean="0">
                <a:solidFill>
                  <a:srgbClr val="00B050"/>
                </a:solidFill>
              </a:rPr>
              <a:t>and</a:t>
            </a:r>
            <a:r>
              <a:rPr lang="zh-CN" altLang="en-US" sz="2000" b="1" dirty="0" smtClean="0">
                <a:solidFill>
                  <a:srgbClr val="00B050"/>
                </a:solidFill>
              </a:rPr>
              <a:t> </a:t>
            </a:r>
            <a:r>
              <a:rPr lang="en-US" altLang="zh-CN" sz="2000" b="1" dirty="0" smtClean="0">
                <a:solidFill>
                  <a:srgbClr val="00B050"/>
                </a:solidFill>
              </a:rPr>
              <a:t>Run</a:t>
            </a:r>
            <a:r>
              <a:rPr lang="zh-CN" altLang="en-US" sz="2000" b="1" dirty="0" smtClean="0">
                <a:solidFill>
                  <a:srgbClr val="00B050"/>
                </a:solidFill>
              </a:rPr>
              <a:t> </a:t>
            </a:r>
            <a:r>
              <a:rPr lang="en-US" altLang="zh-CN" sz="2000" b="1" dirty="0" smtClean="0">
                <a:solidFill>
                  <a:srgbClr val="00B050"/>
                </a:solidFill>
              </a:rPr>
              <a:t>III</a:t>
            </a:r>
            <a:r>
              <a:rPr lang="zh-CN" altLang="en-US" sz="2000" b="1" dirty="0" smtClean="0">
                <a:solidFill>
                  <a:srgbClr val="00B050"/>
                </a:solidFill>
              </a:rPr>
              <a:t> </a:t>
            </a:r>
            <a:r>
              <a:rPr lang="en-US" altLang="zh-CN" sz="2000" dirty="0" smtClean="0"/>
              <a:t>data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sets</a:t>
            </a:r>
            <a:r>
              <a:rPr lang="en-US" sz="2000" dirty="0" smtClean="0"/>
              <a:t> </a:t>
            </a: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 typeface="Wingdings" charset="2"/>
              <a:buChar char="§"/>
            </a:pPr>
            <a:r>
              <a:rPr lang="en-US" altLang="zh-CN" sz="2000" dirty="0" smtClean="0">
                <a:solidFill>
                  <a:schemeClr val="accent2"/>
                </a:solidFill>
                <a:cs typeface="Times New Roman" panose="02020603050405020304" pitchFamily="18" charset="0"/>
              </a:rPr>
              <a:t>[new]</a:t>
            </a:r>
            <a:r>
              <a:rPr lang="zh-CN" altLang="en-US" sz="2000" dirty="0" smtClean="0">
                <a:solidFill>
                  <a:schemeClr val="accent2"/>
                </a:solidFill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cs typeface="Times New Roman" panose="02020603050405020304" pitchFamily="18" charset="0"/>
              </a:rPr>
              <a:t>HLT_DoubleMu4_3_LowMass_v*	</a:t>
            </a:r>
            <a:r>
              <a:rPr lang="en-US" altLang="zh-CN" sz="2000" dirty="0" smtClean="0">
                <a:cs typeface="Times New Roman" panose="02020603050405020304" pitchFamily="18" charset="0"/>
                <a:sym typeface="Wingdings"/>
              </a:rPr>
              <a:t> </a:t>
            </a:r>
            <a:r>
              <a:rPr lang="en-GB" sz="2000" b="1" dirty="0" smtClean="0">
                <a:solidFill>
                  <a:schemeClr val="accent2"/>
                </a:solidFill>
              </a:rPr>
              <a:t>exclusive to </a:t>
            </a:r>
            <a:r>
              <a:rPr lang="en-GB" sz="2000" b="1" dirty="0">
                <a:solidFill>
                  <a:schemeClr val="accent2"/>
                </a:solidFill>
              </a:rPr>
              <a:t>Run </a:t>
            </a:r>
            <a:r>
              <a:rPr lang="en-GB" sz="2000" b="1" dirty="0" smtClean="0">
                <a:solidFill>
                  <a:schemeClr val="accent2"/>
                </a:solidFill>
              </a:rPr>
              <a:t>III</a:t>
            </a:r>
            <a:r>
              <a:rPr lang="zh-CN" altLang="en-US" sz="2000" dirty="0" smtClean="0">
                <a:solidFill>
                  <a:schemeClr val="accent2"/>
                </a:solidFill>
              </a:rPr>
              <a:t> </a:t>
            </a:r>
            <a:r>
              <a:rPr lang="en-US" altLang="zh-CN" sz="2000" dirty="0" smtClean="0"/>
              <a:t>data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set</a:t>
            </a:r>
            <a:endParaRPr lang="en-GB" sz="2000" b="1" dirty="0"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altLang="zh-CN" sz="2000" dirty="0" smtClean="0"/>
              <a:t>T</a:t>
            </a:r>
            <a:r>
              <a:rPr lang="en-GB" sz="2000" dirty="0" err="1" smtClean="0"/>
              <a:t>hree</a:t>
            </a:r>
            <a:r>
              <a:rPr lang="en-GB" sz="2000" dirty="0" smtClean="0"/>
              <a:t> scenarios</a:t>
            </a:r>
            <a:r>
              <a:rPr lang="en-GB" sz="2000" dirty="0"/>
              <a:t>: </a:t>
            </a:r>
          </a:p>
          <a:p>
            <a:pPr marL="742950" lvl="1" indent="-285750">
              <a:lnSpc>
                <a:spcPct val="150000"/>
              </a:lnSpc>
              <a:buFont typeface="Wingdings" charset="2"/>
              <a:buChar char="§"/>
            </a:pPr>
            <a:r>
              <a:rPr lang="en-GB" sz="2000" dirty="0"/>
              <a:t>using only the </a:t>
            </a:r>
            <a:r>
              <a:rPr lang="en-GB" sz="2000" dirty="0" smtClean="0"/>
              <a:t>HLT</a:t>
            </a:r>
            <a:r>
              <a:rPr lang="en-US" altLang="zh-CN" sz="2000" dirty="0" smtClean="0"/>
              <a:t>_</a:t>
            </a:r>
            <a:r>
              <a:rPr lang="en-GB" sz="2000" dirty="0" smtClean="0"/>
              <a:t>Dimuon0</a:t>
            </a:r>
            <a:r>
              <a:rPr lang="en-US" altLang="zh-CN" sz="2000" dirty="0" smtClean="0"/>
              <a:t>_</a:t>
            </a:r>
            <a:r>
              <a:rPr lang="en-GB" sz="2000" dirty="0" smtClean="0"/>
              <a:t>Jpsi3p5</a:t>
            </a:r>
            <a:r>
              <a:rPr lang="en-US" altLang="zh-CN" sz="2000" dirty="0" smtClean="0"/>
              <a:t>_</a:t>
            </a:r>
            <a:r>
              <a:rPr lang="en-GB" sz="2000" dirty="0" smtClean="0"/>
              <a:t>Muon2 </a:t>
            </a:r>
            <a:r>
              <a:rPr lang="en-GB" sz="2000" dirty="0"/>
              <a:t>trigger, </a:t>
            </a:r>
          </a:p>
          <a:p>
            <a:pPr marL="742950" lvl="1" indent="-285750">
              <a:lnSpc>
                <a:spcPct val="150000"/>
              </a:lnSpc>
              <a:buFont typeface="Wingdings" charset="2"/>
              <a:buChar char="§"/>
            </a:pPr>
            <a:r>
              <a:rPr lang="en-GB" sz="2000" dirty="0"/>
              <a:t>using only the </a:t>
            </a:r>
            <a:r>
              <a:rPr lang="en-GB" sz="2000" dirty="0" smtClean="0"/>
              <a:t>HLT</a:t>
            </a:r>
            <a:r>
              <a:rPr lang="en-US" altLang="zh-CN" sz="2000" dirty="0" smtClean="0"/>
              <a:t>_</a:t>
            </a:r>
            <a:r>
              <a:rPr lang="en-GB" sz="2000" dirty="0" smtClean="0"/>
              <a:t>DoubleMu4</a:t>
            </a:r>
            <a:r>
              <a:rPr lang="en-US" altLang="zh-CN" sz="2000" dirty="0" smtClean="0"/>
              <a:t>_</a:t>
            </a:r>
            <a:r>
              <a:rPr lang="en-GB" sz="2000" dirty="0" smtClean="0"/>
              <a:t>3</a:t>
            </a:r>
            <a:r>
              <a:rPr lang="en-US" altLang="zh-CN" sz="2000" dirty="0" smtClean="0"/>
              <a:t>_</a:t>
            </a:r>
            <a:r>
              <a:rPr lang="en-GB" sz="2000" dirty="0" err="1" smtClean="0"/>
              <a:t>LowMass</a:t>
            </a:r>
            <a:r>
              <a:rPr lang="en-GB" sz="2000" dirty="0" smtClean="0"/>
              <a:t> </a:t>
            </a:r>
            <a:r>
              <a:rPr lang="en-GB" sz="2000" dirty="0"/>
              <a:t>trigger, </a:t>
            </a:r>
          </a:p>
          <a:p>
            <a:pPr marL="742950" lvl="1" indent="-285750">
              <a:lnSpc>
                <a:spcPct val="150000"/>
              </a:lnSpc>
              <a:buFont typeface="Wingdings" charset="2"/>
              <a:buChar char="§"/>
            </a:pPr>
            <a:r>
              <a:rPr lang="en-GB" sz="2000" dirty="0"/>
              <a:t>combining both triggers, where data selected by either trigger were included. 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endParaRPr lang="en-US" dirty="0"/>
          </a:p>
        </p:txBody>
      </p:sp>
      <p:sp>
        <p:nvSpPr>
          <p:cNvPr id="20" name="灯片编号占位符 1"/>
          <p:cNvSpPr txBox="1">
            <a:spLocks/>
          </p:cNvSpPr>
          <p:nvPr/>
        </p:nvSpPr>
        <p:spPr>
          <a:xfrm>
            <a:off x="10138162" y="6515102"/>
            <a:ext cx="529839" cy="3428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x-non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7</a:t>
            </a:r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61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99" r="49564" b="709"/>
          <a:stretch/>
        </p:blipFill>
        <p:spPr>
          <a:xfrm>
            <a:off x="535259" y="1095296"/>
            <a:ext cx="4103648" cy="27741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51628"/>
          <a:stretch/>
        </p:blipFill>
        <p:spPr>
          <a:xfrm>
            <a:off x="565924" y="3896884"/>
            <a:ext cx="4072983" cy="27940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2364059" y="1005831"/>
            <a:ext cx="0" cy="5587173"/>
          </a:xfrm>
          <a:prstGeom prst="line">
            <a:avLst/>
          </a:prstGeom>
          <a:ln w="28575">
            <a:solidFill>
              <a:srgbClr val="FF50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345366" y="1039541"/>
            <a:ext cx="0" cy="5542312"/>
          </a:xfrm>
          <a:prstGeom prst="line">
            <a:avLst/>
          </a:prstGeom>
          <a:ln w="28575">
            <a:solidFill>
              <a:srgbClr val="FF50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825190" y="4571999"/>
            <a:ext cx="4144535" cy="7433"/>
          </a:xfrm>
          <a:prstGeom prst="line">
            <a:avLst/>
          </a:prstGeom>
          <a:ln w="28575">
            <a:solidFill>
              <a:srgbClr val="FF50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99169" y="5389754"/>
            <a:ext cx="4170556" cy="0"/>
          </a:xfrm>
          <a:prstGeom prst="line">
            <a:avLst/>
          </a:prstGeom>
          <a:ln w="28575">
            <a:solidFill>
              <a:srgbClr val="FF50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3">
            <a:extLst>
              <a:ext uri="{FF2B5EF4-FFF2-40B4-BE49-F238E27FC236}">
                <a16:creationId xmlns:a16="http://schemas.microsoft.com/office/drawing/2014/main" xmlns="" id="{704FED48-9465-C459-BCBB-E752422C3AB6}"/>
              </a:ext>
            </a:extLst>
          </p:cNvPr>
          <p:cNvSpPr txBox="1"/>
          <p:nvPr/>
        </p:nvSpPr>
        <p:spPr>
          <a:xfrm>
            <a:off x="1524000" y="-359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altLang="zh-CN" b="1" dirty="0" smtClean="0">
                <a:solidFill>
                  <a:srgbClr val="002060"/>
                </a:solidFill>
              </a:rPr>
              <a:t>Comparison</a:t>
            </a:r>
            <a:r>
              <a:rPr lang="zh-CN" altLang="en-US" b="1" dirty="0" smtClean="0">
                <a:solidFill>
                  <a:srgbClr val="002060"/>
                </a:solidFill>
              </a:rPr>
              <a:t> </a:t>
            </a:r>
            <a:r>
              <a:rPr lang="en-US" altLang="zh-CN" b="1" dirty="0" smtClean="0">
                <a:solidFill>
                  <a:srgbClr val="002060"/>
                </a:solidFill>
              </a:rPr>
              <a:t>of</a:t>
            </a:r>
            <a:r>
              <a:rPr lang="zh-CN" altLang="en-US" b="1" dirty="0" smtClean="0">
                <a:solidFill>
                  <a:srgbClr val="002060"/>
                </a:solidFill>
              </a:rPr>
              <a:t> </a:t>
            </a:r>
            <a:r>
              <a:rPr lang="en-US" altLang="zh-CN" b="1" dirty="0" smtClean="0">
                <a:solidFill>
                  <a:srgbClr val="002060"/>
                </a:solidFill>
              </a:rPr>
              <a:t>two</a:t>
            </a:r>
            <a:r>
              <a:rPr lang="zh-CN" altLang="en-US" b="1" dirty="0" smtClean="0">
                <a:solidFill>
                  <a:srgbClr val="002060"/>
                </a:solidFill>
              </a:rPr>
              <a:t> </a:t>
            </a:r>
            <a:r>
              <a:rPr lang="en-US" altLang="zh-CN" b="1" dirty="0" smtClean="0">
                <a:solidFill>
                  <a:srgbClr val="002060"/>
                </a:solidFill>
              </a:rPr>
              <a:t>triggers</a:t>
            </a:r>
            <a:r>
              <a:rPr lang="zh-CN" altLang="en-US" b="1" dirty="0" smtClean="0">
                <a:solidFill>
                  <a:srgbClr val="002060"/>
                </a:solidFill>
              </a:rPr>
              <a:t> </a:t>
            </a:r>
            <a:r>
              <a:rPr lang="en-US" altLang="zh-CN" b="1" dirty="0">
                <a:solidFill>
                  <a:srgbClr val="002060"/>
                </a:solidFill>
              </a:rPr>
              <a:t>[</a:t>
            </a:r>
            <a:r>
              <a:rPr lang="en-US" altLang="zh-CN" b="1" dirty="0" smtClean="0">
                <a:solidFill>
                  <a:srgbClr val="002060"/>
                </a:solidFill>
              </a:rPr>
              <a:t>2022 data]</a:t>
            </a:r>
            <a:endParaRPr lang="en-US" altLang="zh-CN" sz="4800" b="1" dirty="0">
              <a:solidFill>
                <a:srgbClr val="002060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0B79FC1D-F7E5-FD10-0456-5DB330382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11CD-7DE8-1B4B-95BA-54DE078DC996}" type="datetime1">
              <a:rPr lang="en-US" smtClean="0"/>
              <a:t>1/18/24</a:t>
            </a:fld>
            <a:endParaRPr lang="x-none"/>
          </a:p>
        </p:txBody>
      </p:sp>
      <p:cxnSp>
        <p:nvCxnSpPr>
          <p:cNvPr id="17" name="Straight Connector 16"/>
          <p:cNvCxnSpPr/>
          <p:nvPr/>
        </p:nvCxnSpPr>
        <p:spPr>
          <a:xfrm>
            <a:off x="838200" y="1785433"/>
            <a:ext cx="4144535" cy="1"/>
          </a:xfrm>
          <a:prstGeom prst="line">
            <a:avLst/>
          </a:prstGeom>
          <a:ln w="28575">
            <a:solidFill>
              <a:srgbClr val="FF50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812179" y="2595755"/>
            <a:ext cx="4170556" cy="0"/>
          </a:xfrm>
          <a:prstGeom prst="line">
            <a:avLst/>
          </a:prstGeom>
          <a:ln w="28575">
            <a:solidFill>
              <a:srgbClr val="FF50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34C475BF-7A9A-D7AA-C89C-9B5ED46FEF86}"/>
              </a:ext>
            </a:extLst>
          </p:cNvPr>
          <p:cNvSpPr txBox="1"/>
          <p:nvPr/>
        </p:nvSpPr>
        <p:spPr>
          <a:xfrm>
            <a:off x="1013250" y="3658840"/>
            <a:ext cx="1228145" cy="307777"/>
          </a:xfrm>
          <a:prstGeom prst="rect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x-none" sz="1400" b="1" dirty="0">
                <a:solidFill>
                  <a:schemeClr val="accent2">
                    <a:lumMod val="75000"/>
                  </a:schemeClr>
                </a:solidFill>
              </a:rPr>
              <a:t>New</a:t>
            </a:r>
            <a:r>
              <a:rPr lang="zh-CN" altLang="en-US" sz="1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altLang="zh-CN" sz="1400" b="1" dirty="0" smtClean="0">
                <a:solidFill>
                  <a:schemeClr val="accent2">
                    <a:lumMod val="75000"/>
                  </a:schemeClr>
                </a:solidFill>
              </a:rPr>
              <a:t>Trigger</a:t>
            </a:r>
            <a:endParaRPr lang="en-US" altLang="zh-CN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4B065CA0-D316-FA11-7523-DE61B2FB2896}"/>
              </a:ext>
            </a:extLst>
          </p:cNvPr>
          <p:cNvSpPr txBox="1"/>
          <p:nvPr/>
        </p:nvSpPr>
        <p:spPr>
          <a:xfrm>
            <a:off x="1052094" y="844603"/>
            <a:ext cx="1311965" cy="307777"/>
          </a:xfrm>
          <a:prstGeom prst="rect">
            <a:avLst/>
          </a:prstGeom>
          <a:ln w="9525"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x-none" altLang="zh-CN" sz="1400" b="1" dirty="0">
                <a:solidFill>
                  <a:schemeClr val="accent6">
                    <a:lumMod val="75000"/>
                  </a:schemeClr>
                </a:solidFill>
              </a:rPr>
              <a:t>Old</a:t>
            </a:r>
            <a:r>
              <a:rPr lang="zh-CN" altLang="en-US" sz="1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zh-CN" sz="1400" b="1" dirty="0">
                <a:solidFill>
                  <a:schemeClr val="accent6">
                    <a:lumMod val="75000"/>
                  </a:schemeClr>
                </a:solidFill>
              </a:rPr>
              <a:t>Trigger</a:t>
            </a:r>
            <a:endParaRPr lang="x-none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xmlns="" id="{034D96A5-6420-67A6-391E-844F06250FFE}"/>
                  </a:ext>
                </a:extLst>
              </p:cNvPr>
              <p:cNvSpPr txBox="1"/>
              <p:nvPr/>
            </p:nvSpPr>
            <p:spPr>
              <a:xfrm>
                <a:off x="5499570" y="905970"/>
                <a:ext cx="5160106" cy="17455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 dirty="0"/>
                  <a:t>4 components for 2D fit:</a:t>
                </a: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FF000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kern="1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1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FF000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kern="1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kern="1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1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  <m: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)+</m:t>
                    </m:r>
                    <m: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FF000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kern="1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kern="1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1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FF000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kern="1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kern="1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1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  <m:r>
                      <a:rPr lang="en-US" altLang="zh-CN" sz="2000" b="0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altLang="zh-CN" sz="2000" i="1" kern="100" dirty="0">
                  <a:solidFill>
                    <a:srgbClr val="FF0000"/>
                  </a:solidFill>
                  <a:ea typeface="Menlo" panose="020B0609030804020204" pitchFamily="49" charset="0"/>
                  <a:cs typeface="Menlo" panose="020B0609030804020204" pitchFamily="49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  <m: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)+</m:t>
                    </m:r>
                  </m:oMath>
                </a14:m>
                <a:r>
                  <a:rPr lang="en-US" altLang="zh-CN" sz="2000" i="1" kern="100" dirty="0">
                    <a:solidFill>
                      <a:srgbClr val="00B05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Non-resonant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endParaRPr lang="en-US" altLang="zh-CN" sz="2000" i="1" kern="100" dirty="0">
                  <a:solidFill>
                    <a:srgbClr val="00B05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altLang="zh-CN" sz="2000" i="1" kern="100" dirty="0">
                    <a:solidFill>
                      <a:srgbClr val="00B0F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Non-resonant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  <m:r>
                      <a:rPr lang="en-US" altLang="zh-CN" sz="2000" i="1" kern="100" dirty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CN" sz="2000" i="1" kern="10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i="1" kern="10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zh-CN" sz="2000" i="1" kern="10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altLang="zh-CN" sz="2000" i="1" kern="10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  <m:r>
                      <a:rPr lang="en-US" altLang="zh-CN" sz="2000" i="1" kern="10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altLang="zh-CN" sz="2000" i="1" kern="100" dirty="0">
                  <a:solidFill>
                    <a:srgbClr val="00B0F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altLang="zh-CN" sz="2000" i="1" dirty="0">
                    <a:solidFill>
                      <a:srgbClr val="7030A0"/>
                    </a:solidFill>
                    <a:ea typeface="Menlo" panose="020B0609030804020204" pitchFamily="49" charset="0"/>
                    <a:cs typeface="Menlo" panose="020B0609030804020204" pitchFamily="49" charset="0"/>
                  </a:rPr>
                  <a:t>Non-resonant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 dirty="0">
                            <a:solidFill>
                              <a:srgbClr val="7030A0"/>
                            </a:solidFill>
                            <a:latin typeface="Cambria Math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</m:ctrlPr>
                      </m:sSubSupPr>
                      <m:e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dirty="0">
                            <a:solidFill>
                              <a:srgbClr val="7030A0"/>
                            </a:solidFill>
                            <a:latin typeface="Cambria Math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</m:ctrlPr>
                      </m:sSubSupPr>
                      <m:e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−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dirty="0">
                            <a:solidFill>
                              <a:srgbClr val="7030A0"/>
                            </a:solidFill>
                            <a:latin typeface="Cambria Math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</m:ctrlPr>
                      </m:sSubSupPr>
                      <m:e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dirty="0">
                            <a:solidFill>
                              <a:srgbClr val="7030A0"/>
                            </a:solidFill>
                            <a:latin typeface="Cambria Math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</m:ctrlPr>
                      </m:sSubSupPr>
                      <m:e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Menlo" panose="020B0609030804020204" pitchFamily="49" charset="0"/>
                            <a:cs typeface="Menlo" panose="020B0609030804020204" pitchFamily="49" charset="0"/>
                          </a:rPr>
                          <m:t>−</m:t>
                        </m:r>
                      </m:sup>
                    </m:sSubSup>
                  </m:oMath>
                </a14:m>
                <a:endParaRPr lang="x-none" sz="2000" i="1" dirty="0">
                  <a:solidFill>
                    <a:srgbClr val="7030A0"/>
                  </a:solidFill>
                  <a:ea typeface="Menlo" panose="020B0609030804020204" pitchFamily="49" charset="0"/>
                  <a:cs typeface="Menlo" panose="020B0609030804020204" pitchFamily="49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34D96A5-6420-67A6-391E-844F06250F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9570" y="905970"/>
                <a:ext cx="5160106" cy="1745542"/>
              </a:xfrm>
              <a:prstGeom prst="rect">
                <a:avLst/>
              </a:prstGeom>
              <a:blipFill rotWithShape="0">
                <a:blip r:embed="rId4"/>
                <a:stretch>
                  <a:fillRect l="-1299" t="-2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6930F06E-E7A5-EB9A-78F5-9FEA92538A77}"/>
                  </a:ext>
                </a:extLst>
              </p:cNvPr>
              <p:cNvSpPr txBox="1"/>
              <p:nvPr/>
            </p:nvSpPr>
            <p:spPr>
              <a:xfrm>
                <a:off x="5430061" y="2595755"/>
                <a:ext cx="5415750" cy="378565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altLang="zh-CN" sz="2000" dirty="0"/>
                  <a:t>2 Crystal-Ball functions for each </a:t>
                </a:r>
                <a:r>
                  <a:rPr lang="en-US" altLang="zh-CN" sz="2000" dirty="0" smtClean="0"/>
                  <a:t>resonance</a:t>
                </a:r>
                <a:endParaRPr lang="en-US" altLang="zh-CN" sz="2000" dirty="0">
                  <a:solidFill>
                    <a:srgbClr val="000BF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m:rPr>
                          <m:lit/>
                        </m:rPr>
                        <a:rPr lang="en-US" altLang="zh-CN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altLang="zh-CN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m:rPr>
                          <m:lit/>
                        </m:rPr>
                        <a:rPr lang="en-US" altLang="zh-CN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en-US" altLang="zh-CN" sz="2000" i="1" dirty="0">
                  <a:solidFill>
                    <a:srgbClr val="FF0000"/>
                  </a:solidFill>
                </a:endParaRPr>
              </a:p>
              <a:p>
                <a:r>
                  <a:rPr lang="en-US" altLang="zh-CN" sz="2000" dirty="0"/>
                  <a:t>2 Crystal-Ball functions and Chebyshev </a:t>
                </a:r>
                <a:r>
                  <a:rPr lang="en-US" altLang="zh-CN" sz="2000" dirty="0" smtClean="0"/>
                  <a:t>polynomial</a:t>
                </a:r>
                <a:endParaRPr lang="en-US" altLang="zh-CN" sz="20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2000" i="1" dirty="0">
                    <a:solidFill>
                      <a:srgbClr val="00EF00"/>
                    </a:solidFill>
                    <a:ea typeface="Menlo" panose="020B0609030804020204" pitchFamily="49" charset="0"/>
                    <a:cs typeface="Menlo" panose="020B0609030804020204" pitchFamily="49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zh-CN" sz="2000" i="1" kern="1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𝜓</m:t>
                    </m:r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i="1" kern="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</m:sub>
                      <m:sup>
                        <m:r>
                          <a:rPr lang="en-US" altLang="zh-CN" sz="2000" i="1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endParaRPr lang="en-US" altLang="zh-CN" sz="2000" i="1" dirty="0">
                  <a:solidFill>
                    <a:srgbClr val="00EF00"/>
                  </a:solidFill>
                  <a:ea typeface="Menlo" panose="020B0609030804020204" pitchFamily="49" charset="0"/>
                  <a:cs typeface="Menlo" panose="020B0609030804020204" pitchFamily="49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000" i="1" kern="100" dirty="0">
                              <a:solidFill>
                                <a:srgbClr val="00B0F0"/>
                              </a:solidFill>
                              <a:latin typeface="Cambria Math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000" i="1" kern="100" dirty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zh-CN" sz="2000" i="1" kern="10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2000" i="1" kern="10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</m:sup>
                      </m:sSubSup>
                      <m:sSubSup>
                        <m:sSubSupPr>
                          <m:ctrlPr>
                            <a:rPr lang="en-US" altLang="zh-CN" sz="2000" i="1" kern="100" dirty="0">
                              <a:solidFill>
                                <a:srgbClr val="00B0F0"/>
                              </a:solidFill>
                              <a:latin typeface="Cambria Math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000" i="1" kern="100" dirty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zh-CN" sz="2000" i="1" kern="100" dirty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2000" i="1" kern="10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altLang="zh-CN" sz="2000" i="1" kern="10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𝐽</m:t>
                      </m:r>
                      <m:r>
                        <m:rPr>
                          <m:lit/>
                        </m:rPr>
                        <a:rPr lang="en-US" altLang="zh-CN" sz="2000" i="1" kern="10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en-US" altLang="zh-CN" sz="2000" i="1" kern="10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𝜓</m:t>
                      </m:r>
                    </m:oMath>
                  </m:oMathPara>
                </a14:m>
                <a:endParaRPr lang="en-US" altLang="zh-CN" sz="2000" i="1" kern="100" dirty="0">
                  <a:solidFill>
                    <a:srgbClr val="00B0F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2000" dirty="0"/>
                  <a:t>2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Chebyshev polynomial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000" i="1" dirty="0">
                              <a:solidFill>
                                <a:srgbClr val="7030A0"/>
                              </a:solidFill>
                              <a:latin typeface="Cambria Math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</m:ctrlPr>
                        </m:sSubSupPr>
                        <m:e>
                          <m:r>
                            <a:rPr lang="en-US" altLang="zh-CN" sz="20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zh-CN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m:t>+</m:t>
                          </m:r>
                        </m:sup>
                      </m:sSubSup>
                      <m:sSubSup>
                        <m:sSubSupPr>
                          <m:ctrlPr>
                            <a:rPr lang="en-US" altLang="zh-CN" sz="2000" i="1" dirty="0">
                              <a:solidFill>
                                <a:srgbClr val="7030A0"/>
                              </a:solidFill>
                              <a:latin typeface="Cambria Math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</m:ctrlPr>
                        </m:sSubSupPr>
                        <m:e>
                          <m:r>
                            <a:rPr lang="en-US" altLang="zh-CN" sz="20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zh-CN" sz="20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m:t>−</m:t>
                          </m:r>
                        </m:sup>
                      </m:sSubSup>
                      <m:sSubSup>
                        <m:sSubSupPr>
                          <m:ctrlPr>
                            <a:rPr lang="en-US" altLang="zh-CN" sz="2000" i="1" dirty="0">
                              <a:solidFill>
                                <a:srgbClr val="7030A0"/>
                              </a:solidFill>
                              <a:latin typeface="Cambria Math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</m:ctrlPr>
                        </m:sSubSupPr>
                        <m:e>
                          <m:r>
                            <a:rPr lang="en-US" altLang="zh-CN" sz="20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zh-CN" sz="20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m:t>3</m:t>
                          </m:r>
                        </m:sub>
                        <m:sup>
                          <m:r>
                            <a:rPr lang="en-US" altLang="zh-CN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m:t>+</m:t>
                          </m:r>
                        </m:sup>
                      </m:sSubSup>
                      <m:sSubSup>
                        <m:sSubSupPr>
                          <m:ctrlPr>
                            <a:rPr lang="en-US" altLang="zh-CN" sz="2000" i="1" dirty="0">
                              <a:solidFill>
                                <a:srgbClr val="7030A0"/>
                              </a:solidFill>
                              <a:latin typeface="Cambria Math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</m:ctrlPr>
                        </m:sSubSupPr>
                        <m:e>
                          <m:r>
                            <a:rPr lang="en-US" altLang="zh-CN" sz="20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zh-CN" sz="20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m:t>4</m:t>
                          </m:r>
                        </m:sub>
                        <m:sup>
                          <m:r>
                            <a:rPr lang="en-US" altLang="zh-CN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Menlo" panose="020B0609030804020204" pitchFamily="49" charset="0"/>
                              <a:cs typeface="Menlo" panose="020B0609030804020204" pitchFamily="49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US" altLang="zh-CN" sz="2000" i="1" dirty="0" smtClean="0">
                  <a:solidFill>
                    <a:srgbClr val="7030A0"/>
                  </a:solidFill>
                  <a:ea typeface="Menlo" panose="020B0609030804020204" pitchFamily="49" charset="0"/>
                  <a:cs typeface="Menlo" panose="020B0609030804020204" pitchFamily="49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sz="2000" i="1" dirty="0">
                  <a:solidFill>
                    <a:srgbClr val="7030A0"/>
                  </a:solidFill>
                  <a:ea typeface="Menlo" panose="020B0609030804020204" pitchFamily="49" charset="0"/>
                  <a:cs typeface="Menlo" panose="020B0609030804020204" pitchFamily="49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sz="2000" i="1" dirty="0" smtClean="0">
                  <a:solidFill>
                    <a:srgbClr val="7030A0"/>
                  </a:solidFill>
                  <a:ea typeface="Menlo" panose="020B0609030804020204" pitchFamily="49" charset="0"/>
                  <a:cs typeface="Menlo" panose="020B0609030804020204" pitchFamily="49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sz="2000" i="1" dirty="0">
                  <a:solidFill>
                    <a:srgbClr val="7030A0"/>
                  </a:solidFill>
                  <a:ea typeface="Menlo" panose="020B0609030804020204" pitchFamily="49" charset="0"/>
                  <a:cs typeface="Menlo" panose="020B0609030804020204" pitchFamily="49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sz="2000" i="1" dirty="0">
                  <a:solidFill>
                    <a:srgbClr val="7030A0"/>
                  </a:solidFill>
                  <a:ea typeface="Menlo" panose="020B0609030804020204" pitchFamily="49" charset="0"/>
                  <a:cs typeface="Menlo" panose="020B0609030804020204" pitchFamily="49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930F06E-E7A5-EB9A-78F5-9FEA92538A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061" y="2595755"/>
                <a:ext cx="5415750" cy="3785652"/>
              </a:xfrm>
              <a:prstGeom prst="rect">
                <a:avLst/>
              </a:prstGeom>
              <a:blipFill rotWithShape="0">
                <a:blip r:embed="rId5"/>
                <a:stretch>
                  <a:fillRect l="-1124" t="-803" r="-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1029793" y="1874067"/>
            <a:ext cx="1259912" cy="6330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Mumu</a:t>
            </a:r>
          </a:p>
          <a:p>
            <a:pPr algn="ctr"/>
            <a:r>
              <a:rPr lang="en-US" altLang="zh-CN" dirty="0" err="1" smtClean="0"/>
              <a:t>Jpsi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3360628" y="1866213"/>
            <a:ext cx="862125" cy="6330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Mumu</a:t>
            </a:r>
          </a:p>
          <a:p>
            <a:pPr algn="ctr"/>
            <a:r>
              <a:rPr lang="en-US" altLang="zh-CN" dirty="0" err="1" smtClean="0"/>
              <a:t>Jpsi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2364059" y="2798359"/>
            <a:ext cx="981307" cy="71367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Jpsi</a:t>
            </a:r>
            <a:endParaRPr lang="en-US" altLang="zh-CN" dirty="0" smtClean="0"/>
          </a:p>
          <a:p>
            <a:pPr algn="ctr"/>
            <a:r>
              <a:rPr lang="en-US" altLang="zh-CN" dirty="0" err="1" smtClean="0"/>
              <a:t>mumu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2444397" y="1241013"/>
            <a:ext cx="797051" cy="5138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Jpsi</a:t>
            </a:r>
            <a:endParaRPr lang="en-US" altLang="zh-CN" dirty="0" smtClean="0"/>
          </a:p>
          <a:p>
            <a:pPr algn="ctr"/>
            <a:r>
              <a:rPr lang="en-US" altLang="zh-CN" dirty="0" err="1" smtClean="0"/>
              <a:t>mumu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2444396" y="1874067"/>
            <a:ext cx="797051" cy="633054"/>
          </a:xfrm>
          <a:prstGeom prst="rect">
            <a:avLst/>
          </a:prstGeom>
          <a:solidFill>
            <a:srgbClr val="FF50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Jpsi</a:t>
            </a:r>
            <a:endParaRPr lang="en-US" altLang="zh-CN" dirty="0" smtClean="0"/>
          </a:p>
          <a:p>
            <a:pPr algn="ctr"/>
            <a:r>
              <a:rPr lang="en-US" altLang="zh-CN" dirty="0" err="1" smtClean="0"/>
              <a:t>Jpsi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1026682" y="2692244"/>
            <a:ext cx="1259912" cy="781472"/>
          </a:xfrm>
          <a:prstGeom prst="rect">
            <a:avLst/>
          </a:prstGeom>
          <a:solidFill>
            <a:srgbClr val="955F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4mu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1026682" y="1261962"/>
            <a:ext cx="1270472" cy="469491"/>
          </a:xfrm>
          <a:prstGeom prst="rect">
            <a:avLst/>
          </a:prstGeom>
          <a:solidFill>
            <a:srgbClr val="955F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4mu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3408603" y="1263181"/>
            <a:ext cx="784257" cy="469491"/>
          </a:xfrm>
          <a:prstGeom prst="rect">
            <a:avLst/>
          </a:prstGeom>
          <a:solidFill>
            <a:srgbClr val="955F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4mu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392425" y="2651512"/>
            <a:ext cx="813604" cy="860518"/>
          </a:xfrm>
          <a:prstGeom prst="rect">
            <a:avLst/>
          </a:prstGeom>
          <a:solidFill>
            <a:srgbClr val="955F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4mu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文本框 4">
                <a:extLst>
                  <a:ext uri="{FF2B5EF4-FFF2-40B4-BE49-F238E27FC236}">
                    <a16:creationId xmlns:a16="http://schemas.microsoft.com/office/drawing/2014/main" xmlns="" id="{E0A7CAE5-1CF3-3225-5EB9-2C4708B76AE4}"/>
                  </a:ext>
                </a:extLst>
              </p:cNvPr>
              <p:cNvSpPr txBox="1"/>
              <p:nvPr/>
            </p:nvSpPr>
            <p:spPr>
              <a:xfrm>
                <a:off x="6467707" y="5282466"/>
                <a:ext cx="3697058" cy="10738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S</m:t>
                    </m:r>
                    <m:r>
                      <a:rPr lang="en-US" altLang="zh-CN" sz="2000" b="0" i="0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2000" i="1" kern="100">
                            <a:solidFill>
                              <a:srgbClr val="FF000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m:rPr>
                            <m:lit/>
                          </m:rPr>
                          <a:rPr lang="en-US" altLang="zh-CN" sz="2000" b="0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ψ</m:t>
                        </m:r>
                        <m:r>
                          <m:rPr>
                            <m:sty m:val="p"/>
                          </m:rPr>
                          <a:rPr lang="en-US" altLang="zh-CN" sz="2000" b="0" i="0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a:rPr lang="en-US" altLang="zh-CN" sz="2000" b="0" i="0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ψ</m:t>
                        </m:r>
                      </m:sub>
                    </m:sSub>
                  </m:oMath>
                </a14:m>
                <a:r>
                  <a:rPr lang="zh-CN" altLang="en-US" sz="2000" b="0" i="1" kern="100" dirty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i="1" kern="100" dirty="0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 kern="100" smtClean="0">
                            <a:solidFill>
                              <a:srgbClr val="00B050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000" i="1" kern="10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kern="1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a:rPr lang="en-US" altLang="zh-CN" sz="2000" b="0" i="0" kern="1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kern="1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a:rPr lang="en-US" altLang="zh-CN" sz="2000" b="0" i="0" kern="1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ψBkg</m:t>
                        </m:r>
                      </m:sub>
                    </m:sSub>
                  </m:oMath>
                </a14:m>
                <a:endParaRPr lang="zh-CN" altLang="zh-CN" sz="2000" kern="100" dirty="0">
                  <a:solidFill>
                    <a:schemeClr val="accent2">
                      <a:lumMod val="75000"/>
                    </a:schemeClr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 kern="100" smtClean="0">
                            <a:solidFill>
                              <a:srgbClr val="00B0F0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000" i="1" kern="100">
                                <a:solidFill>
                                  <a:srgbClr val="00B0F0"/>
                                </a:solidFill>
                                <a:latin typeface="Cambria Math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kern="10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a:rPr lang="en-US" altLang="zh-CN" sz="2000" b="0" i="0" kern="10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Bkg</m:t>
                        </m:r>
                        <m:r>
                          <m:rPr>
                            <m:sty m:val="p"/>
                          </m:rPr>
                          <a:rPr lang="en-US" altLang="zh-CN" sz="2000" b="0" i="0" kern="10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  <m:r>
                          <a:rPr lang="en-US" altLang="zh-CN" sz="2000" b="0" i="0" kern="10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ψ</m:t>
                        </m:r>
                      </m:sub>
                    </m:sSub>
                  </m:oMath>
                </a14:m>
                <a:r>
                  <a:rPr lang="en-US" altLang="zh-CN" sz="2000" kern="100" dirty="0">
                    <a:solidFill>
                      <a:srgbClr val="7030A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 kern="100" smtClean="0">
                            <a:solidFill>
                              <a:srgbClr val="7030A0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000" i="1" kern="100">
                                <a:solidFill>
                                  <a:srgbClr val="7030A0"/>
                                </a:solidFill>
                                <a:latin typeface="Cambria Math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kern="1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a:rPr lang="en-US" altLang="zh-CN" sz="2000" b="0" i="0" kern="1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kern="1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kern="10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BkgBkg</m:t>
                        </m:r>
                      </m:sub>
                    </m:sSub>
                  </m:oMath>
                </a14:m>
                <a:endParaRPr lang="zh-CN" altLang="zh-CN" sz="2000" kern="100" dirty="0">
                  <a:solidFill>
                    <a:srgbClr val="FFC00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2000" b="0" i="0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B</m:t>
                      </m:r>
                      <m:r>
                        <a:rPr lang="en-US" altLang="zh-CN" sz="2000" b="0" i="0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2000" i="1" kern="100">
                              <a:latin typeface="Cambria Math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z="2000" b="0" i="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B</m:t>
                          </m:r>
                        </m:e>
                        <m:sub>
                          <m:r>
                            <a:rPr lang="en-US" altLang="zh-CN" sz="2000" b="0" i="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2000" b="0" i="0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 kern="100">
                              <a:latin typeface="Cambria Math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z="2000" b="0" i="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B</m:t>
                          </m:r>
                        </m:e>
                        <m:sub>
                          <m:r>
                            <a:rPr lang="en-US" altLang="zh-CN" sz="2000" b="0" i="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sz="2000" b="0" i="0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 kern="100">
                              <a:latin typeface="Cambria Math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z="2000" b="0" i="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B</m:t>
                          </m:r>
                        </m:e>
                        <m:sub>
                          <m:r>
                            <a:rPr lang="en-US" altLang="zh-CN" sz="2000" b="0" i="0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zh-CN" altLang="zh-CN" sz="2000" kern="100" dirty="0"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0" name="文本框 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0A7CAE5-1CF3-3225-5EB9-2C4708B76A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7707" y="5282466"/>
                <a:ext cx="3697058" cy="107388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707649" cy="342899"/>
          </a:xfrm>
        </p:spPr>
        <p:txBody>
          <a:bodyPr/>
          <a:lstStyle/>
          <a:p>
            <a:r>
              <a:rPr lang="en-US" altLang="zh-CN" sz="3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8</a:t>
            </a:r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63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39" grpId="0" animBg="1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3">
            <a:extLst>
              <a:ext uri="{FF2B5EF4-FFF2-40B4-BE49-F238E27FC236}">
                <a16:creationId xmlns:a16="http://schemas.microsoft.com/office/drawing/2014/main" xmlns="" id="{704FED48-9465-C459-BCBB-E752422C3AB6}"/>
              </a:ext>
            </a:extLst>
          </p:cNvPr>
          <p:cNvSpPr txBox="1"/>
          <p:nvPr/>
        </p:nvSpPr>
        <p:spPr>
          <a:xfrm>
            <a:off x="1524000" y="-359"/>
            <a:ext cx="9144000" cy="8001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altLang="zh-CN" b="1" dirty="0" smtClean="0">
                <a:solidFill>
                  <a:srgbClr val="002060"/>
                </a:solidFill>
              </a:rPr>
              <a:t>Comparison</a:t>
            </a:r>
            <a:r>
              <a:rPr lang="zh-CN" altLang="en-US" b="1" dirty="0" smtClean="0">
                <a:solidFill>
                  <a:srgbClr val="002060"/>
                </a:solidFill>
              </a:rPr>
              <a:t> </a:t>
            </a:r>
            <a:r>
              <a:rPr lang="en-US" altLang="zh-CN" b="1" dirty="0" smtClean="0">
                <a:solidFill>
                  <a:srgbClr val="002060"/>
                </a:solidFill>
              </a:rPr>
              <a:t>of</a:t>
            </a:r>
            <a:r>
              <a:rPr lang="zh-CN" altLang="en-US" b="1" dirty="0" smtClean="0">
                <a:solidFill>
                  <a:srgbClr val="002060"/>
                </a:solidFill>
              </a:rPr>
              <a:t> </a:t>
            </a:r>
            <a:r>
              <a:rPr lang="en-US" altLang="zh-CN" b="1" dirty="0" smtClean="0">
                <a:solidFill>
                  <a:srgbClr val="002060"/>
                </a:solidFill>
              </a:rPr>
              <a:t>two</a:t>
            </a:r>
            <a:r>
              <a:rPr lang="zh-CN" altLang="en-US" b="1" dirty="0" smtClean="0">
                <a:solidFill>
                  <a:srgbClr val="002060"/>
                </a:solidFill>
              </a:rPr>
              <a:t> </a:t>
            </a:r>
            <a:r>
              <a:rPr lang="en-US" altLang="zh-CN" b="1" dirty="0" smtClean="0">
                <a:solidFill>
                  <a:srgbClr val="002060"/>
                </a:solidFill>
              </a:rPr>
              <a:t>triggers</a:t>
            </a:r>
            <a:r>
              <a:rPr lang="zh-CN" altLang="en-US" b="1" dirty="0" smtClean="0">
                <a:solidFill>
                  <a:srgbClr val="002060"/>
                </a:solidFill>
              </a:rPr>
              <a:t> </a:t>
            </a:r>
            <a:r>
              <a:rPr lang="en-US" altLang="zh-CN" b="1" dirty="0">
                <a:solidFill>
                  <a:srgbClr val="002060"/>
                </a:solidFill>
              </a:rPr>
              <a:t>[</a:t>
            </a:r>
            <a:r>
              <a:rPr lang="en-US" altLang="zh-CN" b="1" dirty="0" smtClean="0">
                <a:solidFill>
                  <a:srgbClr val="002060"/>
                </a:solidFill>
              </a:rPr>
              <a:t>2022 data]</a:t>
            </a:r>
            <a:endParaRPr lang="en-US" altLang="zh-CN" sz="4800" b="1" dirty="0">
              <a:solidFill>
                <a:srgbClr val="002060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0B79FC1D-F7E5-FD10-0456-5DB330382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11CD-7DE8-1B4B-95BA-54DE078DC996}" type="datetime1">
              <a:rPr lang="en-US" smtClean="0"/>
              <a:t>1/18/24</a:t>
            </a:fld>
            <a:endParaRPr lang="x-non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871" t="2540" r="48147" b="47887"/>
          <a:stretch/>
        </p:blipFill>
        <p:spPr>
          <a:xfrm>
            <a:off x="45416" y="834661"/>
            <a:ext cx="3905050" cy="27567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5815" t="53538" r="51403"/>
          <a:stretch/>
        </p:blipFill>
        <p:spPr>
          <a:xfrm>
            <a:off x="45415" y="3813782"/>
            <a:ext cx="3867464" cy="28102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2629" t="1805" b="47888"/>
          <a:stretch/>
        </p:blipFill>
        <p:spPr>
          <a:xfrm>
            <a:off x="4064690" y="823509"/>
            <a:ext cx="3861536" cy="27438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3081" t="54110" r="3757"/>
          <a:stretch/>
        </p:blipFill>
        <p:spPr>
          <a:xfrm>
            <a:off x="4016897" y="3813781"/>
            <a:ext cx="3950572" cy="28102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7900429" y="1396962"/>
                <a:ext cx="4291572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smtClean="0">
                    <a:cs typeface="Times New Roman" panose="02020603050405020304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b="1" dirty="0" smtClean="0">
                    <a:solidFill>
                      <a:srgbClr val="00B050"/>
                    </a:solidFill>
                    <a:cs typeface="Times New Roman" panose="02020603050405020304" pitchFamily="18" charset="0"/>
                  </a:rPr>
                  <a:t>[</a:t>
                </a:r>
                <a:r>
                  <a:rPr lang="en-US" altLang="zh-CN" b="1" dirty="0" smtClean="0">
                    <a:solidFill>
                      <a:srgbClr val="00B050"/>
                    </a:solidFill>
                    <a:cs typeface="Times New Roman" panose="02020603050405020304" pitchFamily="18" charset="0"/>
                  </a:rPr>
                  <a:t>Old</a:t>
                </a:r>
                <a:r>
                  <a:rPr lang="zh-CN" altLang="en-US" b="1" dirty="0" smtClean="0">
                    <a:solidFill>
                      <a:srgbClr val="00B05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 smtClean="0">
                    <a:solidFill>
                      <a:srgbClr val="00B050"/>
                    </a:solidFill>
                    <a:cs typeface="Times New Roman" panose="02020603050405020304" pitchFamily="18" charset="0"/>
                  </a:rPr>
                  <a:t>Trigger</a:t>
                </a:r>
                <a:r>
                  <a:rPr lang="en-GB" b="1" dirty="0" smtClean="0">
                    <a:solidFill>
                      <a:srgbClr val="00B050"/>
                    </a:solidFill>
                    <a:cs typeface="Times New Roman" panose="02020603050405020304" pitchFamily="18" charset="0"/>
                  </a:rPr>
                  <a:t>] </a:t>
                </a:r>
                <a:r>
                  <a:rPr lang="en-GB" b="1" dirty="0">
                    <a:solidFill>
                      <a:srgbClr val="00B050"/>
                    </a:solidFill>
                    <a:cs typeface="Times New Roman" panose="02020603050405020304" pitchFamily="18" charset="0"/>
                  </a:rPr>
                  <a:t>8166 </a:t>
                </a:r>
                <a:endParaRPr lang="en-GB" dirty="0" smtClean="0"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b="1" dirty="0" smtClean="0">
                    <a:solidFill>
                      <a:schemeClr val="accent2"/>
                    </a:solidFill>
                    <a:cs typeface="Times New Roman" panose="02020603050405020304" pitchFamily="18" charset="0"/>
                  </a:rPr>
                  <a:t>[</a:t>
                </a:r>
                <a:r>
                  <a:rPr lang="en-US" altLang="zh-CN" b="1" dirty="0">
                    <a:solidFill>
                      <a:schemeClr val="accent2"/>
                    </a:solidFill>
                    <a:cs typeface="Times New Roman" panose="02020603050405020304" pitchFamily="18" charset="0"/>
                  </a:rPr>
                  <a:t>N</a:t>
                </a:r>
                <a:r>
                  <a:rPr lang="en-GB" b="1" dirty="0" err="1" smtClean="0">
                    <a:solidFill>
                      <a:schemeClr val="accent2"/>
                    </a:solidFill>
                    <a:cs typeface="Times New Roman" panose="02020603050405020304" pitchFamily="18" charset="0"/>
                  </a:rPr>
                  <a:t>ew</a:t>
                </a:r>
                <a:r>
                  <a:rPr lang="zh-CN" altLang="en-US" b="1" dirty="0" smtClean="0">
                    <a:solidFill>
                      <a:schemeClr val="accent2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 smtClean="0">
                    <a:solidFill>
                      <a:schemeClr val="accent2"/>
                    </a:solidFill>
                    <a:cs typeface="Times New Roman" panose="02020603050405020304" pitchFamily="18" charset="0"/>
                  </a:rPr>
                  <a:t>Trigger</a:t>
                </a:r>
                <a:r>
                  <a:rPr lang="en-GB" b="1" dirty="0" smtClean="0">
                    <a:solidFill>
                      <a:schemeClr val="accent2"/>
                    </a:solidFill>
                    <a:cs typeface="Times New Roman" panose="02020603050405020304" pitchFamily="18" charset="0"/>
                  </a:rPr>
                  <a:t>] </a:t>
                </a:r>
                <a:r>
                  <a:rPr lang="fi-FI" b="1" dirty="0">
                    <a:solidFill>
                      <a:schemeClr val="accent2"/>
                    </a:solidFill>
                  </a:rPr>
                  <a:t>10130</a:t>
                </a:r>
                <a:r>
                  <a:rPr lang="zh-CN" altLang="en-US" b="1" dirty="0" smtClean="0">
                    <a:solidFill>
                      <a:schemeClr val="accent2"/>
                    </a:solidFill>
                    <a:cs typeface="Times New Roman" panose="02020603050405020304" pitchFamily="18" charset="0"/>
                  </a:rPr>
                  <a:t> </a:t>
                </a:r>
                <a:endParaRPr lang="en-US" altLang="zh-CN" b="1" dirty="0" smtClean="0">
                  <a:solidFill>
                    <a:schemeClr val="accent2"/>
                  </a:solidFill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dirty="0" smtClean="0">
                    <a:cs typeface="Times New Roman" panose="02020603050405020304" pitchFamily="18" charset="0"/>
                  </a:rPr>
                  <a:t>===&gt;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>
                    <a:cs typeface="Times New Roman" panose="02020603050405020304" pitchFamily="18" charset="0"/>
                  </a:rPr>
                  <a:t> increase </a:t>
                </a:r>
                <a:r>
                  <a:rPr lang="en-GB" b="1" dirty="0" smtClean="0">
                    <a:solidFill>
                      <a:srgbClr val="FF50E7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FF50E7"/>
                    </a:solidFill>
                    <a:cs typeface="Times New Roman" panose="02020603050405020304" pitchFamily="18" charset="0"/>
                  </a:rPr>
                  <a:t>5</a:t>
                </a:r>
                <a:r>
                  <a:rPr lang="en-GB" b="1" dirty="0" smtClean="0">
                    <a:solidFill>
                      <a:srgbClr val="FF50E7"/>
                    </a:solidFill>
                    <a:cs typeface="Times New Roman" panose="02020603050405020304" pitchFamily="18" charset="0"/>
                  </a:rPr>
                  <a:t>% </a:t>
                </a:r>
                <a:r>
                  <a:rPr lang="en-GB" b="1" dirty="0">
                    <a:solidFill>
                      <a:srgbClr val="FF50E7"/>
                    </a:solidFill>
                    <a:cs typeface="Times New Roman" panose="02020603050405020304" pitchFamily="18" charset="0"/>
                  </a:rPr>
                  <a:t>(new vs old</a:t>
                </a:r>
                <a:r>
                  <a:rPr lang="en-GB" b="1" dirty="0" smtClean="0">
                    <a:solidFill>
                      <a:srgbClr val="FF50E7"/>
                    </a:solidFill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0429" y="1396962"/>
                <a:ext cx="4291572" cy="1754326"/>
              </a:xfrm>
              <a:prstGeom prst="rect">
                <a:avLst/>
              </a:prstGeom>
              <a:blipFill rotWithShape="0">
                <a:blip r:embed="rId4"/>
                <a:stretch>
                  <a:fillRect l="-1136" r="-284" b="-2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7967469" y="3813781"/>
            <a:ext cx="426577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The results from the third case are similar to those of the </a:t>
            </a:r>
            <a:r>
              <a:rPr lang="en-US" dirty="0" smtClean="0"/>
              <a:t>second</a:t>
            </a:r>
          </a:p>
          <a:p>
            <a:pPr>
              <a:lnSpc>
                <a:spcPct val="150000"/>
              </a:lnSpc>
            </a:pPr>
            <a:r>
              <a:rPr lang="en-GB" sz="2400" b="1" dirty="0" smtClean="0">
                <a:cs typeface="Times New Roman" panose="02020603050405020304" pitchFamily="18" charset="0"/>
              </a:rPr>
              <a:t>Use </a:t>
            </a:r>
            <a:r>
              <a:rPr lang="en-GB" sz="2400" b="1" dirty="0">
                <a:cs typeface="Times New Roman" panose="02020603050405020304" pitchFamily="18" charset="0"/>
              </a:rPr>
              <a:t>a combination of </a:t>
            </a:r>
            <a:endParaRPr lang="en-GB" sz="2400" b="1" dirty="0" smtClean="0"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400" b="1" dirty="0" smtClean="0">
                <a:solidFill>
                  <a:schemeClr val="accent2"/>
                </a:solidFill>
                <a:cs typeface="Times New Roman" panose="02020603050405020304" pitchFamily="18" charset="0"/>
              </a:rPr>
              <a:t>New </a:t>
            </a:r>
            <a:r>
              <a:rPr lang="en-GB" sz="2400" b="1" dirty="0">
                <a:solidFill>
                  <a:schemeClr val="accent2"/>
                </a:solidFill>
                <a:cs typeface="Times New Roman" panose="02020603050405020304" pitchFamily="18" charset="0"/>
              </a:rPr>
              <a:t>trigger </a:t>
            </a:r>
            <a:r>
              <a:rPr lang="en-GB" sz="2400" b="1" dirty="0">
                <a:cs typeface="Times New Roman" panose="02020603050405020304" pitchFamily="18" charset="0"/>
              </a:rPr>
              <a:t>and </a:t>
            </a:r>
            <a:r>
              <a:rPr lang="en-GB" sz="2400" b="1" dirty="0">
                <a:solidFill>
                  <a:srgbClr val="00B050"/>
                </a:solidFill>
                <a:cs typeface="Times New Roman" panose="02020603050405020304" pitchFamily="18" charset="0"/>
              </a:rPr>
              <a:t>Old trigger</a:t>
            </a:r>
            <a:endParaRPr lang="en-GB" sz="2400" dirty="0">
              <a:solidFill>
                <a:srgbClr val="00B05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B065CA0-D316-FA11-7523-DE61B2FB2896}"/>
              </a:ext>
            </a:extLst>
          </p:cNvPr>
          <p:cNvSpPr txBox="1"/>
          <p:nvPr/>
        </p:nvSpPr>
        <p:spPr>
          <a:xfrm>
            <a:off x="498303" y="868206"/>
            <a:ext cx="1311965" cy="307777"/>
          </a:xfrm>
          <a:prstGeom prst="rect">
            <a:avLst/>
          </a:prstGeom>
          <a:ln w="9525"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x-none" altLang="zh-CN" sz="1400" b="1" dirty="0">
                <a:solidFill>
                  <a:schemeClr val="accent6">
                    <a:lumMod val="75000"/>
                  </a:schemeClr>
                </a:solidFill>
              </a:rPr>
              <a:t>Old</a:t>
            </a:r>
            <a:r>
              <a:rPr lang="zh-CN" altLang="en-US" sz="1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zh-CN" sz="1400" b="1" dirty="0">
                <a:solidFill>
                  <a:schemeClr val="accent6">
                    <a:lumMod val="75000"/>
                  </a:schemeClr>
                </a:solidFill>
              </a:rPr>
              <a:t>Trigger</a:t>
            </a:r>
            <a:endParaRPr lang="x-none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4C475BF-7A9A-D7AA-C89C-9B5ED46FEF86}"/>
              </a:ext>
            </a:extLst>
          </p:cNvPr>
          <p:cNvSpPr txBox="1"/>
          <p:nvPr/>
        </p:nvSpPr>
        <p:spPr>
          <a:xfrm>
            <a:off x="485424" y="3894448"/>
            <a:ext cx="1228145" cy="307777"/>
          </a:xfrm>
          <a:prstGeom prst="rect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x-none" sz="1400" b="1" dirty="0">
                <a:solidFill>
                  <a:schemeClr val="accent2">
                    <a:lumMod val="75000"/>
                  </a:schemeClr>
                </a:solidFill>
              </a:rPr>
              <a:t>New</a:t>
            </a:r>
            <a:r>
              <a:rPr lang="zh-CN" altLang="en-US" sz="1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altLang="zh-CN" sz="1400" b="1" dirty="0" smtClean="0">
                <a:solidFill>
                  <a:schemeClr val="accent2">
                    <a:lumMod val="75000"/>
                  </a:schemeClr>
                </a:solidFill>
              </a:rPr>
              <a:t>Trigger</a:t>
            </a:r>
            <a:endParaRPr lang="en-US" altLang="zh-CN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10138162" y="6515102"/>
            <a:ext cx="529839" cy="342899"/>
          </a:xfrm>
        </p:spPr>
        <p:txBody>
          <a:bodyPr/>
          <a:lstStyle/>
          <a:p>
            <a:r>
              <a:rPr lang="en-US" altLang="zh-CN" sz="3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9</a:t>
            </a:r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72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5014</TotalTime>
  <Words>1787</Words>
  <Application>Microsoft Macintosh PowerPoint</Application>
  <PresentationFormat>Widescreen</PresentationFormat>
  <Paragraphs>478</Paragraphs>
  <Slides>27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5" baseType="lpstr">
      <vt:lpstr>Apple Symbols</vt:lpstr>
      <vt:lpstr>Calibri</vt:lpstr>
      <vt:lpstr>Calibri Light</vt:lpstr>
      <vt:lpstr>Cambria</vt:lpstr>
      <vt:lpstr>Cambria Math</vt:lpstr>
      <vt:lpstr>Courier New</vt:lpstr>
      <vt:lpstr>DengXian</vt:lpstr>
      <vt:lpstr>KaTeX_Main</vt:lpstr>
      <vt:lpstr>Lucida Grande</vt:lpstr>
      <vt:lpstr>Menlo</vt:lpstr>
      <vt:lpstr>NimbusSanL</vt:lpstr>
      <vt:lpstr>Times New Roman</vt:lpstr>
      <vt:lpstr>Wingdings</vt:lpstr>
      <vt:lpstr>宋体</vt:lpstr>
      <vt:lpstr>等线</vt:lpstr>
      <vt:lpstr>等线 Light</vt:lpstr>
      <vt:lpstr>Arial</vt:lpstr>
      <vt:lpstr>Office Theme</vt:lpstr>
      <vt:lpstr>Update on J/ψJ/ψ Structures using Run III Data J/ψJ/ψ→4μ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 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for JpsiJpsi</dc:title>
  <dc:creator>yilin zhou</dc:creator>
  <cp:lastModifiedBy>Microsoft Office User</cp:lastModifiedBy>
  <cp:revision>119</cp:revision>
  <cp:lastPrinted>2023-10-01T01:36:41Z</cp:lastPrinted>
  <dcterms:created xsi:type="dcterms:W3CDTF">2023-09-11T01:47:22Z</dcterms:created>
  <dcterms:modified xsi:type="dcterms:W3CDTF">2024-01-18T16:18:31Z</dcterms:modified>
</cp:coreProperties>
</file>