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90" r:id="rId2"/>
    <p:sldId id="305" r:id="rId3"/>
    <p:sldId id="292" r:id="rId4"/>
    <p:sldId id="314" r:id="rId5"/>
    <p:sldId id="315" r:id="rId6"/>
    <p:sldId id="316" r:id="rId7"/>
    <p:sldId id="320" r:id="rId8"/>
    <p:sldId id="293" r:id="rId9"/>
    <p:sldId id="296" r:id="rId10"/>
    <p:sldId id="294" r:id="rId11"/>
    <p:sldId id="295" r:id="rId12"/>
    <p:sldId id="307" r:id="rId13"/>
    <p:sldId id="308" r:id="rId14"/>
    <p:sldId id="321" r:id="rId15"/>
    <p:sldId id="322" r:id="rId16"/>
    <p:sldId id="306" r:id="rId17"/>
    <p:sldId id="309" r:id="rId18"/>
    <p:sldId id="310" r:id="rId19"/>
    <p:sldId id="313" r:id="rId20"/>
    <p:sldId id="300" r:id="rId21"/>
    <p:sldId id="298" r:id="rId22"/>
    <p:sldId id="301" r:id="rId23"/>
    <p:sldId id="256" r:id="rId24"/>
    <p:sldId id="257" r:id="rId2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4" autoAdjust="0"/>
    <p:restoredTop sz="96119" autoAdjust="0"/>
  </p:normalViewPr>
  <p:slideViewPr>
    <p:cSldViewPr snapToGrid="0">
      <p:cViewPr varScale="1">
        <p:scale>
          <a:sx n="162" d="100"/>
          <a:sy n="162" d="100"/>
        </p:scale>
        <p:origin x="18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1T08:05:16.25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17180 14992 24575,'-27'-1'0,"-1"2"0,1 1 0,0 1 0,0 1 0,-51 16 0,-209 97 0,141-53 0,69-24 0,53-26 0,-43 17 0,-16 2 0,-105 36 0,186-69 0,-71 22 0,-144 22 0,184-38 0,0 1 0,0 2 0,1 1 0,-40 19 0,-29 9 0,-323 100 0,332-104 0,51-17 0,0-2 0,-1-2 0,-70 12 0,40-12 0,0 4 0,-99 35 0,24-11 0,-33 12 0,160-47 0,0-1 0,0-1 0,-31 3 0,-33 7 0,-215 60 0,265-65 0,8-1 0,0-2 0,-38 5 0,-181 33 0,4-1 0,108-21 0,62-3 0,6-1 0,-3-3 0,44-9 0,0 0 0,-34 2 0,-295 22 0,-60 14 0,263-30 0,-165 10 0,-976-22 0,645-4 0,370-17 0,235 16 0,-1-1 0,2-3 0,-1-1 0,-39-13 0,-5-1 0,-64-24 0,-8-3 0,-59-1 0,134 32 0,53 12 0,1-1 0,-35-13 0,-101-32 0,23 9 0,-6-13 0,-155-85 0,143 53 0,120 66 0,1-1 0,-45-38 0,31 21 0,-301-239 0,184 142 0,103 80 0,-134-89 0,119 104 0,-2 4 0,-121-40 0,138 54 0,14 2 0,-100-58 0,22 9 0,47 28 0,2-3 0,-80-61 0,105 61 0,2-2 0,-64-73 0,-25-24 0,110 115 0,-146-143 0,85 80 0,-11-13 0,-145-232 0,185 242 0,-242-367 0,299 451 0,-27-35 0,2-2 0,3-1 0,-43-95 0,54 103 0,-2 1 0,-1 1 0,-36-46 0,-6-14 0,-5-37 0,-5 16 0,47 82 0,-30-61 0,26 35 0,-2 2 0,-45-63 0,30 51 0,-50-107 0,73 133 0,8 12 0,-13-41 0,19 46 0,-1 1 0,-26-47 0,26 53 0,1 1 0,0-2 0,-8-34 0,-10-25 0,-38-44 0,3 8 0,-100-210 0,64 84 0,57 134 0,-9-31 0,6-2 0,21 62 0,-33-159 0,55 229 0,-3-19 0,4 18 0,-1 0 0,-1 1 0,0-1 0,-8-18 0,4 12 0,1 0 0,1-1 0,1-1 0,1 1 0,-2-36 0,-10-48 0,-51-252 0,61 247 0,6 81 0,-1 0 0,-7-39 0,4 36 0,1 0 0,1-49 0,3 50 0,-2-1 0,-8-49 0,-32-156 0,35 192 0,4 19 0,-2 0 0,-11-38 0,3 19 0,-9-68 0,15 69 0,-23-78 0,-12-40 0,35 139 0,1-1 0,1 0 0,1 0 0,1 0 0,2-33 0,0 20 0,-5-46 0,-18-143 0,5-47 0,12-142 0,9 235 0,1 113 0,3-1 0,27-108 0,47-106 0,-73 255 0,8-45 0,-11 46 0,1 1 0,11-34 0,65-179 0,-52 167 0,-12 31 0,-2-2 0,22-84 0,14-139 0,18 33 0,-9 37 0,-53 158 0,10-31 0,-10 51 0,-2 0 0,0-1 0,-1 0 0,-1 0 0,-1 0 0,0 0 0,-1-26 0,0 7 0,6-40 0,0 17 0,10-27 0,-13 68 0,0 1 0,-1-1 0,1-37 0,-2-12 0,14-79 0,-5 57 0,-5-13 0,-7-130 0,-3 81 0,3 114 0,-7-208 0,3 209 0,-1 0 0,-2 1 0,-1 0 0,-20-53 0,-85-161 0,81 195 0,-51-70 0,0 1 0,69 101 0,-2 1 0,-1 1 0,0 1 0,-2 1 0,0 0 0,-1 1 0,-1 1 0,-24-15 0,7 9 0,0 2 0,-1 2 0,-2 2 0,-52-18 0,52 20 0,0-3 0,-54-33 0,-41-19 0,-24 0 0,-213-83 0,343 142 0,1-2 0,1-1 0,-49-33 0,-24-14 0,19 24-25,54 26-243,1-1 0,0-1 0,1-1 0,-34-25 0,50 31-6558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B23B7D-B67A-4301-BE65-2D47079D96EA}" type="datetimeFigureOut">
              <a:rPr lang="en-GB" smtClean="0"/>
              <a:t>10/12/2023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68E0C-EFC4-4C24-A616-E96A3E33A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312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AA0F9-4B70-4337-AA98-9C8FA8BDD9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BFC506-FFAF-4498-9B4F-FE32EE257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8544AA-DD68-43DA-918B-A29FB8A99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16478-1F91-4D1E-BA53-90FE195AE310}" type="datetime1">
              <a:rPr lang="en-GB" smtClean="0"/>
              <a:t>10/12/2023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3C08E-28CC-4361-9067-F230FBB43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94EB9D-B688-492C-9D97-F5264A55F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6" descr="RÃ©sultat de recherche d'images pour &quot;cms logo&quot;">
            <a:extLst>
              <a:ext uri="{FF2B5EF4-FFF2-40B4-BE49-F238E27FC236}">
                <a16:creationId xmlns:a16="http://schemas.microsoft.com/office/drawing/2014/main" id="{52B0EB5D-F8A7-45CE-BDD7-391D4126790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306" y="6137869"/>
            <a:ext cx="695293" cy="695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RÃ©sultat de recherche d'images pour &quot;cern logo&quot;">
            <a:extLst>
              <a:ext uri="{FF2B5EF4-FFF2-40B4-BE49-F238E27FC236}">
                <a16:creationId xmlns:a16="http://schemas.microsoft.com/office/drawing/2014/main" id="{B3ADBE32-0F50-3173-53FD-17A4631FC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6661"/>
            <a:ext cx="695293" cy="68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983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3C720-32E3-4986-9D2D-AA389C7E0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0C2770-9AD3-4920-A658-8BBE9811AF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8BF49E-525B-45F2-AB3D-B1DA5678B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7DE-4D1E-48D7-8661-9FFA52C329FD}" type="datetime1">
              <a:rPr lang="en-GB" smtClean="0"/>
              <a:t>10/12/2023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2A156-8B14-4E93-811B-B794A4750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EBFF94-CCC5-4B89-B635-5E72F1F63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289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5FDBD0-03AE-4781-9207-71227E6D32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99773A-AF04-42F2-9256-0460774D5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5A6359-E883-4116-8690-C6796D7C9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92DB-AA96-414B-A1ED-2C7AD80F87D9}" type="datetime1">
              <a:rPr lang="en-GB" smtClean="0"/>
              <a:t>10/12/2023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12C23-E4FF-418A-B1AD-77DB1F099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506C48-9DE0-41D6-B3AD-6D12992AE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306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B7983-832A-471C-8AE4-5405C83EE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961CD3-6432-4771-973F-30D4932FC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2A3F1E-E573-4DD2-8E37-47F238603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85311"/>
            <a:ext cx="2743200" cy="365125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57A85C49-6D32-4F1A-A872-4B15B4F23498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C6EAB3D-50E7-4FAA-B211-2F46CF2CB1BA}"/>
              </a:ext>
            </a:extLst>
          </p:cNvPr>
          <p:cNvCxnSpPr>
            <a:cxnSpLocks/>
          </p:cNvCxnSpPr>
          <p:nvPr userDrawn="1"/>
        </p:nvCxnSpPr>
        <p:spPr>
          <a:xfrm>
            <a:off x="838200" y="6485304"/>
            <a:ext cx="10515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EE537600-8E00-48A5-BB91-535E13D87293}"/>
              </a:ext>
            </a:extLst>
          </p:cNvPr>
          <p:cNvSpPr/>
          <p:nvPr userDrawn="1"/>
        </p:nvSpPr>
        <p:spPr>
          <a:xfrm rot="5400000">
            <a:off x="10941656" y="6631511"/>
            <a:ext cx="120719" cy="965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675D2F9-C9CB-45FA-A543-AF4EFC698B74}"/>
              </a:ext>
            </a:extLst>
          </p:cNvPr>
          <p:cNvSpPr txBox="1">
            <a:spLocks/>
          </p:cNvSpPr>
          <p:nvPr userDrawn="1"/>
        </p:nvSpPr>
        <p:spPr>
          <a:xfrm>
            <a:off x="4680438" y="6498104"/>
            <a:ext cx="28311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A. Karaki</a:t>
            </a:r>
          </a:p>
        </p:txBody>
      </p:sp>
      <p:pic>
        <p:nvPicPr>
          <p:cNvPr id="4" name="Picture 2" descr="RÃ©sultat de recherche d'images pour &quot;cern logo&quot;">
            <a:extLst>
              <a:ext uri="{FF2B5EF4-FFF2-40B4-BE49-F238E27FC236}">
                <a16:creationId xmlns:a16="http://schemas.microsoft.com/office/drawing/2014/main" id="{1B589792-28A9-395E-8CDE-3A60ECFDE33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492875"/>
            <a:ext cx="330771" cy="32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503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094B1-DB22-4D45-BF01-81408918E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5F9A6-A6C6-4E06-B198-54EFE5A4E6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5FB3A-7B44-4A90-9A6D-58DB24D54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250FB-7116-40AD-A3A9-629487583C14}" type="datetime1">
              <a:rPr lang="en-GB" smtClean="0"/>
              <a:t>10/12/2023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BCB84-ACC1-4FE7-9C9B-9BF0FE036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E45C75-C67C-48AE-BA43-E0E54361D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229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88A17-FA8C-47FA-8230-8FC799314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03544-ACEF-4D7B-84B4-BF1154990E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FE1951-1803-4675-823E-0AE3541B89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5BE756-51AF-420E-B115-7E7DD6C8E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C0C3F-9896-49B5-8724-3F14FA7B6CCB}" type="datetime1">
              <a:rPr lang="en-GB" smtClean="0"/>
              <a:t>10/12/2023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7C4BDF-1F92-467E-B5F0-672E09908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E94811-30FA-4449-8873-7B43EEA9A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447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2D97E-5D22-42B8-907A-1A9641929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E5759E-780E-4328-A921-946475C991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C7B751-340C-4046-9B69-839F6BFC0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8F8A38-8DC6-4E09-B574-214D3E4660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B7C58-506F-4E75-9CDE-149157CB9D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49941D-ECFB-4C5E-91C8-D5A6AC9C0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3D12-4BA8-4C4F-B92B-70B7CB1D700A}" type="datetime1">
              <a:rPr lang="en-GB" smtClean="0"/>
              <a:t>10/12/2023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904043-EFB2-4879-A64F-1585ACFD2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09F85C-F969-4FB3-819C-B1FD1108A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8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985CE-808F-46F5-9F3A-837735376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B2F137-02B5-43EC-9A21-A98A381B3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B0FC7-F58B-421F-9992-950A87DF31F5}" type="datetime1">
              <a:rPr lang="en-GB" smtClean="0"/>
              <a:t>10/12/2023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A4970D-9C7D-4ED7-9228-C444571CC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7BEF4D-DE55-43C2-94A0-9557F1B1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26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1543E1-89CA-4AAF-9E3E-42CB1FDBB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E06A-7A1E-45E9-8DC1-59CA5C35541A}" type="datetime1">
              <a:rPr lang="en-GB" smtClean="0"/>
              <a:t>10/12/2023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31AFA2-33B9-4FC2-ADB8-615A65AE3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E92E8E-BF71-4A92-9EF6-BA6E143E7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664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377B0-D29E-457B-A751-E0A749362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7BD1C-BA43-49FC-B584-6CE071FCAF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32324-23A4-4041-A151-03AFF91627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F502AF-E395-4A1B-8536-9101D126C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3BA1D-9D90-4226-A261-679599CFBDB0}" type="datetime1">
              <a:rPr lang="en-GB" smtClean="0"/>
              <a:t>10/12/2023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D6B7B1-1F3D-4A67-A538-3EEFBD92A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BABB0B-3829-4619-B7D3-621EFAE8F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875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CD17A-1860-4EA0-AAFC-92764AB19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638D40-C404-4B5D-BD8B-263F055565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9244C-D812-406D-AEEE-BF0908530C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727518-971D-43D6-B0E6-10A75D755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B65AD-19BC-4385-81FE-68D96DA97533}" type="datetime1">
              <a:rPr lang="en-GB" smtClean="0"/>
              <a:t>10/12/2023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5033BD-AC44-4B2F-9F33-972232C28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877D0D-1B46-40B2-9E33-93F2E91EA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77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85668A-0830-4F2F-A50C-D6C999F6F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FFC554-E46C-4AB5-9042-43AD9BFBD0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EF51D-0E25-43C5-AB40-977BFBE72E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73A4C-13E6-468A-AB50-CB909A1A427A}" type="datetime1">
              <a:rPr lang="en-GB" smtClean="0"/>
              <a:t>10/12/2023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64F63-6F6D-445C-8B70-D98B66CDDA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CMS Integration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197CD4-34E8-45B7-8B93-D6E034D4B3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983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7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7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C69E1-4A20-46D2-9AB7-502F329BC2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9044" y="432239"/>
            <a:ext cx="10213910" cy="992576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Beam pipe rope support from YE1</a:t>
            </a:r>
            <a:endParaRPr lang="en-GB" sz="4000" dirty="0">
              <a:solidFill>
                <a:srgbClr val="0070C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337DCF-99A4-45C9-BA66-F3B981AAA6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09480" y="3207083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>
                <a:solidFill>
                  <a:srgbClr val="0070C0"/>
                </a:solidFill>
              </a:rPr>
              <a:t>Ali Karaki </a:t>
            </a:r>
            <a:r>
              <a:rPr lang="en-US" sz="2000" dirty="0">
                <a:solidFill>
                  <a:srgbClr val="0070C0"/>
                </a:solidFill>
              </a:rPr>
              <a:t>- CMS Engineering and Integration Office</a:t>
            </a:r>
            <a:br>
              <a:rPr lang="en-US" sz="2000" dirty="0">
                <a:solidFill>
                  <a:srgbClr val="0070C0"/>
                </a:solidFill>
              </a:rPr>
            </a:br>
            <a:br>
              <a:rPr lang="en-US" sz="2000" dirty="0">
                <a:solidFill>
                  <a:srgbClr val="0070C0"/>
                </a:solidFill>
              </a:rPr>
            </a:br>
            <a:endParaRPr lang="en-GB" sz="2000" dirty="0">
              <a:solidFill>
                <a:srgbClr val="0070C0"/>
              </a:solidFill>
            </a:endParaRPr>
          </a:p>
          <a:p>
            <a:pPr algn="l"/>
            <a:r>
              <a:rPr lang="en-GB" sz="2000" dirty="0">
                <a:solidFill>
                  <a:srgbClr val="0070C0"/>
                </a:solidFill>
              </a:rPr>
              <a:t>                                          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6FDD0C-9D70-43B0-ABFC-8F468E230787}"/>
              </a:ext>
            </a:extLst>
          </p:cNvPr>
          <p:cNvSpPr/>
          <p:nvPr/>
        </p:nvSpPr>
        <p:spPr>
          <a:xfrm>
            <a:off x="5445821" y="6417553"/>
            <a:ext cx="130035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rgbClr val="0070C0"/>
                </a:solidFill>
              </a:rPr>
              <a:t>10/12/2023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D02AF3D-D6B6-8D13-2513-0DFABD2029DA}"/>
              </a:ext>
            </a:extLst>
          </p:cNvPr>
          <p:cNvSpPr txBox="1">
            <a:spLocks/>
          </p:cNvSpPr>
          <p:nvPr/>
        </p:nvSpPr>
        <p:spPr>
          <a:xfrm>
            <a:off x="989044" y="1323373"/>
            <a:ext cx="10213910" cy="99257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dirty="0">
              <a:solidFill>
                <a:srgbClr val="0070C0"/>
              </a:solidFill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C1C02FC7-CF27-4D27-E448-780331F2A47E}"/>
              </a:ext>
            </a:extLst>
          </p:cNvPr>
          <p:cNvSpPr txBox="1">
            <a:spLocks/>
          </p:cNvSpPr>
          <p:nvPr/>
        </p:nvSpPr>
        <p:spPr>
          <a:xfrm>
            <a:off x="2609480" y="3875075"/>
            <a:ext cx="9144000" cy="469906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8000" dirty="0">
                <a:solidFill>
                  <a:srgbClr val="0070C0"/>
                </a:solidFill>
              </a:rPr>
              <a:t>In collaboration with: </a:t>
            </a:r>
            <a:br>
              <a:rPr lang="en-US" sz="8000" dirty="0">
                <a:solidFill>
                  <a:srgbClr val="0070C0"/>
                </a:solidFill>
              </a:rPr>
            </a:br>
            <a:endParaRPr lang="en-GB" sz="8000" dirty="0">
              <a:solidFill>
                <a:srgbClr val="0070C0"/>
              </a:solidFill>
            </a:endParaRPr>
          </a:p>
          <a:p>
            <a:pPr algn="l"/>
            <a:r>
              <a:rPr lang="en-GB" sz="2000" dirty="0">
                <a:solidFill>
                  <a:srgbClr val="0070C0"/>
                </a:solidFill>
              </a:rPr>
              <a:t>                                          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FD43D90-D797-33BB-612D-EF8CDE2C5A17}"/>
              </a:ext>
            </a:extLst>
          </p:cNvPr>
          <p:cNvSpPr txBox="1">
            <a:spLocks/>
          </p:cNvSpPr>
          <p:nvPr/>
        </p:nvSpPr>
        <p:spPr>
          <a:xfrm>
            <a:off x="2609480" y="4217773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br>
              <a:rPr lang="en-US" sz="2000" dirty="0">
                <a:solidFill>
                  <a:srgbClr val="0070C0"/>
                </a:solidFill>
              </a:rPr>
            </a:br>
            <a:r>
              <a:rPr lang="en-US" sz="2000" b="1" dirty="0">
                <a:solidFill>
                  <a:srgbClr val="0070C0"/>
                </a:solidFill>
              </a:rPr>
              <a:t>Josef Sestak and Orlando Santos </a:t>
            </a:r>
            <a:r>
              <a:rPr lang="en-US" sz="2000" dirty="0">
                <a:solidFill>
                  <a:srgbClr val="0070C0"/>
                </a:solidFill>
              </a:rPr>
              <a:t>- TE-VSC-BVO</a:t>
            </a:r>
            <a:br>
              <a:rPr lang="en-US" sz="2000" dirty="0">
                <a:solidFill>
                  <a:srgbClr val="0070C0"/>
                </a:solidFill>
              </a:rPr>
            </a:br>
            <a:br>
              <a:rPr lang="en-US" sz="2000" dirty="0">
                <a:solidFill>
                  <a:srgbClr val="0070C0"/>
                </a:solidFill>
              </a:rPr>
            </a:br>
            <a:r>
              <a:rPr lang="en-US" sz="2000" b="1" dirty="0">
                <a:solidFill>
                  <a:srgbClr val="0070C0"/>
                </a:solidFill>
              </a:rPr>
              <a:t>Tristan Loic Loiseau </a:t>
            </a:r>
            <a:r>
              <a:rPr lang="en-US" sz="2000" dirty="0">
                <a:solidFill>
                  <a:srgbClr val="0070C0"/>
                </a:solidFill>
              </a:rPr>
              <a:t>- CMS Technical Coordination</a:t>
            </a:r>
          </a:p>
          <a:p>
            <a:pPr algn="l"/>
            <a:endParaRPr lang="en-GB" sz="2000" dirty="0">
              <a:solidFill>
                <a:srgbClr val="0070C0"/>
              </a:solidFill>
            </a:endParaRPr>
          </a:p>
          <a:p>
            <a:pPr algn="l"/>
            <a:r>
              <a:rPr lang="en-GB" sz="2000" dirty="0">
                <a:solidFill>
                  <a:srgbClr val="0070C0"/>
                </a:solidFill>
              </a:rPr>
              <a:t>                                          </a:t>
            </a:r>
            <a:endParaRPr lang="en-US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93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yellow wire on a metal surface&#10;&#10;Description automatically generated">
            <a:extLst>
              <a:ext uri="{FF2B5EF4-FFF2-40B4-BE49-F238E27FC236}">
                <a16:creationId xmlns:a16="http://schemas.microsoft.com/office/drawing/2014/main" id="{4D5A6C11-2C74-E6BD-6CAD-42CA06EA33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62" t="32670" r="40683" b="46911"/>
          <a:stretch/>
        </p:blipFill>
        <p:spPr>
          <a:xfrm>
            <a:off x="223659" y="3890220"/>
            <a:ext cx="2906800" cy="231197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BFE5B7-DE76-F67A-6FF6-812BB6014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C3B457-8C3B-4FD5-0901-6C854C66D494}"/>
              </a:ext>
            </a:extLst>
          </p:cNvPr>
          <p:cNvSpPr/>
          <p:nvPr/>
        </p:nvSpPr>
        <p:spPr>
          <a:xfrm>
            <a:off x="3515227" y="0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solidFill>
                  <a:srgbClr val="0070C0"/>
                </a:solidFill>
                <a:latin typeface="+mj-lt"/>
              </a:rPr>
              <a:t>Guide point on RE2/2</a:t>
            </a:r>
          </a:p>
        </p:txBody>
      </p:sp>
      <p:pic>
        <p:nvPicPr>
          <p:cNvPr id="7" name="Picture 6" descr="A picture containing screenshot, circle, colorfulness, symmetry&#10;&#10;Description automatically generated">
            <a:extLst>
              <a:ext uri="{FF2B5EF4-FFF2-40B4-BE49-F238E27FC236}">
                <a16:creationId xmlns:a16="http://schemas.microsoft.com/office/drawing/2014/main" id="{F941E483-09ED-9B94-CA0F-893668FC63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64" t="7816" r="25349" b="11618"/>
          <a:stretch/>
        </p:blipFill>
        <p:spPr>
          <a:xfrm>
            <a:off x="4443082" y="627988"/>
            <a:ext cx="3403960" cy="2612629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9" name="Picture 8" descr="A colorful object with a rectangular object&#10;&#10;Description automatically generated">
            <a:extLst>
              <a:ext uri="{FF2B5EF4-FFF2-40B4-BE49-F238E27FC236}">
                <a16:creationId xmlns:a16="http://schemas.microsoft.com/office/drawing/2014/main" id="{A0D24898-2360-FE57-49E6-CD5B5BDBC9A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3" r="27718" b="4827"/>
          <a:stretch/>
        </p:blipFill>
        <p:spPr>
          <a:xfrm>
            <a:off x="8381626" y="3410291"/>
            <a:ext cx="2748635" cy="300805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B9B3473-8A77-4A21-4A30-24E3D59D1C5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1" t="9248" r="43878" b="21518"/>
          <a:stretch/>
        </p:blipFill>
        <p:spPr>
          <a:xfrm>
            <a:off x="3515227" y="3323842"/>
            <a:ext cx="1905091" cy="314327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88C0645-A130-E7AF-713B-CBC87FD62EDE}"/>
              </a:ext>
            </a:extLst>
          </p:cNvPr>
          <p:cNvSpPr/>
          <p:nvPr/>
        </p:nvSpPr>
        <p:spPr>
          <a:xfrm>
            <a:off x="-16337" y="660556"/>
            <a:ext cx="441176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rgbClr val="0070C0"/>
                </a:solidFill>
              </a:rPr>
              <a:t>One pulley guiding the rope.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n w="0"/>
              <a:solidFill>
                <a:srgbClr val="0070C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rgbClr val="0070C0"/>
                </a:solidFill>
              </a:rPr>
              <a:t>The pulley is fixed to a set of two adjustable rods (in Z)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n w="0"/>
              <a:solidFill>
                <a:srgbClr val="0070C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rgbClr val="0070C0"/>
                </a:solidFill>
              </a:rPr>
              <a:t>The whole assembly is fixed to the RE2/2 bracket.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n w="0"/>
              <a:solidFill>
                <a:srgbClr val="0070C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rgbClr val="0070C0"/>
                </a:solidFill>
              </a:rPr>
              <a:t>The connection must withstand the forces of </a:t>
            </a:r>
            <a:r>
              <a:rPr lang="en-US" sz="1600" b="1" dirty="0">
                <a:ln w="0"/>
                <a:solidFill>
                  <a:srgbClr val="0070C0"/>
                </a:solidFill>
              </a:rPr>
              <a:t>R1=13.5 N</a:t>
            </a:r>
            <a:r>
              <a:rPr lang="en-US" sz="1600" dirty="0">
                <a:ln w="0"/>
                <a:solidFill>
                  <a:srgbClr val="0070C0"/>
                </a:solidFill>
              </a:rPr>
              <a:t> radially and </a:t>
            </a:r>
            <a:r>
              <a:rPr lang="en-US" sz="1600" b="1" dirty="0">
                <a:ln w="0"/>
                <a:solidFill>
                  <a:srgbClr val="0070C0"/>
                </a:solidFill>
              </a:rPr>
              <a:t>R2=5.1 N </a:t>
            </a:r>
            <a:r>
              <a:rPr lang="en-US" sz="1600" dirty="0">
                <a:ln w="0"/>
                <a:solidFill>
                  <a:srgbClr val="0070C0"/>
                </a:solidFill>
              </a:rPr>
              <a:t>in Z.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C80391E-2AF1-F33F-95BD-D1E2F2987888}"/>
              </a:ext>
            </a:extLst>
          </p:cNvPr>
          <p:cNvSpPr/>
          <p:nvPr/>
        </p:nvSpPr>
        <p:spPr>
          <a:xfrm rot="2622031">
            <a:off x="5799452" y="1754949"/>
            <a:ext cx="681598" cy="2308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00" b="0" cap="none" spc="0" dirty="0">
                <a:ln w="0"/>
                <a:solidFill>
                  <a:schemeClr val="tx1"/>
                </a:solidFill>
              </a:rPr>
              <a:t>RE+2/2/18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6AFFFA-8585-2A25-4A52-EC71BB6CA011}"/>
              </a:ext>
            </a:extLst>
          </p:cNvPr>
          <p:cNvSpPr/>
          <p:nvPr/>
        </p:nvSpPr>
        <p:spPr>
          <a:xfrm>
            <a:off x="6211947" y="2165063"/>
            <a:ext cx="372635" cy="324464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417C995-ABF6-BCE4-E590-17C14C3BC513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6584582" y="211080"/>
            <a:ext cx="2116759" cy="21162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02A366A-60B3-3FF0-B0D2-38A1D1FB5724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6584582" y="2327295"/>
            <a:ext cx="2092190" cy="9363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rrow: Down 20">
            <a:extLst>
              <a:ext uri="{FF2B5EF4-FFF2-40B4-BE49-F238E27FC236}">
                <a16:creationId xmlns:a16="http://schemas.microsoft.com/office/drawing/2014/main" id="{27C74072-E205-5843-1384-305DCEC23247}"/>
              </a:ext>
            </a:extLst>
          </p:cNvPr>
          <p:cNvSpPr/>
          <p:nvPr/>
        </p:nvSpPr>
        <p:spPr>
          <a:xfrm>
            <a:off x="10103034" y="4137461"/>
            <a:ext cx="271371" cy="684388"/>
          </a:xfrm>
          <a:prstGeom prst="down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F98DAEF-3562-16E6-3FD1-96976D72A8C9}"/>
              </a:ext>
            </a:extLst>
          </p:cNvPr>
          <p:cNvSpPr/>
          <p:nvPr/>
        </p:nvSpPr>
        <p:spPr>
          <a:xfrm>
            <a:off x="10119245" y="4282691"/>
            <a:ext cx="1234555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u="sng" cap="none" spc="0" dirty="0">
                <a:ln w="0"/>
              </a:rPr>
              <a:t>R2= 5.1 N</a:t>
            </a:r>
            <a:endParaRPr lang="en-US" sz="1400" b="0" u="sng" cap="none" spc="0" dirty="0">
              <a:ln w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74B760D-2F52-2477-6ECB-37E22A527365}"/>
              </a:ext>
            </a:extLst>
          </p:cNvPr>
          <p:cNvCxnSpPr>
            <a:cxnSpLocks/>
          </p:cNvCxnSpPr>
          <p:nvPr/>
        </p:nvCxnSpPr>
        <p:spPr>
          <a:xfrm>
            <a:off x="9317285" y="4022477"/>
            <a:ext cx="0" cy="2325229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22346F17-A838-5F79-0BA3-4AAFABFC4AE6}"/>
              </a:ext>
            </a:extLst>
          </p:cNvPr>
          <p:cNvSpPr/>
          <p:nvPr/>
        </p:nvSpPr>
        <p:spPr>
          <a:xfrm>
            <a:off x="8930463" y="5078357"/>
            <a:ext cx="328936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chemeClr val="tx1"/>
                </a:solidFill>
              </a:rPr>
              <a:t>90</a:t>
            </a:r>
            <a:endParaRPr lang="en-US" sz="1100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12A0B22-88A4-2B98-0169-A521BBAF3218}"/>
              </a:ext>
            </a:extLst>
          </p:cNvPr>
          <p:cNvSpPr/>
          <p:nvPr/>
        </p:nvSpPr>
        <p:spPr>
          <a:xfrm>
            <a:off x="10492566" y="5026280"/>
            <a:ext cx="116209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chemeClr val="tx1"/>
                </a:solidFill>
              </a:rPr>
              <a:t>M10</a:t>
            </a:r>
            <a:br>
              <a:rPr lang="en-US" sz="1100" dirty="0">
                <a:ln w="0"/>
                <a:solidFill>
                  <a:schemeClr val="tx1"/>
                </a:solidFill>
              </a:rPr>
            </a:br>
            <a:r>
              <a:rPr lang="en-US" sz="900" dirty="0">
                <a:ln w="0"/>
                <a:solidFill>
                  <a:schemeClr val="tx1"/>
                </a:solidFill>
              </a:rPr>
              <a:t>( For Z Adjustment)</a:t>
            </a:r>
            <a:endParaRPr lang="en-US" sz="1100" b="0" cap="none" spc="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FD6975D-EF57-4D59-81F4-77325291BA70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9800790" y="5226335"/>
            <a:ext cx="6917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667CF577-7442-F937-DB17-BF3A1B9A2F1B}"/>
              </a:ext>
            </a:extLst>
          </p:cNvPr>
          <p:cNvSpPr/>
          <p:nvPr/>
        </p:nvSpPr>
        <p:spPr>
          <a:xfrm>
            <a:off x="10374405" y="5996883"/>
            <a:ext cx="457903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chemeClr val="tx1"/>
                </a:solidFill>
              </a:rPr>
              <a:t>D20</a:t>
            </a:r>
            <a:endParaRPr lang="en-US" sz="1100" b="0" cap="none" spc="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65F6134-A5EB-8701-4AAE-CDFA3B13A947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10009062" y="6127688"/>
            <a:ext cx="3653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A6222598-1025-D28F-11EF-471A3F94F5B7}"/>
              </a:ext>
            </a:extLst>
          </p:cNvPr>
          <p:cNvSpPr/>
          <p:nvPr/>
        </p:nvSpPr>
        <p:spPr>
          <a:xfrm>
            <a:off x="2037097" y="4083959"/>
            <a:ext cx="935061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RE2/2 bracket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D92F25D8-BB5D-6820-697F-F2EFCA9BE44F}"/>
              </a:ext>
            </a:extLst>
          </p:cNvPr>
          <p:cNvCxnSpPr>
            <a:cxnSpLocks/>
            <a:stCxn id="65" idx="2"/>
          </p:cNvCxnSpPr>
          <p:nvPr/>
        </p:nvCxnSpPr>
        <p:spPr>
          <a:xfrm>
            <a:off x="2504628" y="4514846"/>
            <a:ext cx="28371" cy="3068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43409607-ABEA-B3F9-AC65-F0D1523CD96D}"/>
              </a:ext>
            </a:extLst>
          </p:cNvPr>
          <p:cNvSpPr/>
          <p:nvPr/>
        </p:nvSpPr>
        <p:spPr>
          <a:xfrm rot="1903087">
            <a:off x="5496001" y="2191789"/>
            <a:ext cx="681598" cy="2308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00" b="0" cap="none" spc="0" dirty="0">
                <a:ln w="0"/>
                <a:solidFill>
                  <a:schemeClr val="tx1"/>
                </a:solidFill>
              </a:rPr>
              <a:t>RE+2/2/19</a:t>
            </a:r>
          </a:p>
        </p:txBody>
      </p:sp>
      <p:pic>
        <p:nvPicPr>
          <p:cNvPr id="3" name="Picture 2" descr="A drawing of a measuring device&#10;&#10;Description automatically generated">
            <a:extLst>
              <a:ext uri="{FF2B5EF4-FFF2-40B4-BE49-F238E27FC236}">
                <a16:creationId xmlns:a16="http://schemas.microsoft.com/office/drawing/2014/main" id="{B0C44197-BDD2-3C36-7FFF-7E8920A7BF3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5" t="24719" r="36284" b="6187"/>
          <a:stretch/>
        </p:blipFill>
        <p:spPr>
          <a:xfrm>
            <a:off x="8680349" y="211080"/>
            <a:ext cx="2774287" cy="305499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0" name="Picture 19" descr="A red and blue machine&#10;&#10;Description automatically generated with medium confidence">
            <a:extLst>
              <a:ext uri="{FF2B5EF4-FFF2-40B4-BE49-F238E27FC236}">
                <a16:creationId xmlns:a16="http://schemas.microsoft.com/office/drawing/2014/main" id="{22F78A8F-1161-E9E5-BF38-3016960CB60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09" t="14038" r="41622"/>
          <a:stretch/>
        </p:blipFill>
        <p:spPr>
          <a:xfrm>
            <a:off x="6111484" y="3323842"/>
            <a:ext cx="1352260" cy="313529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C6A45577-D085-0496-042A-38F9ECBCA054}"/>
              </a:ext>
            </a:extLst>
          </p:cNvPr>
          <p:cNvSpPr/>
          <p:nvPr/>
        </p:nvSpPr>
        <p:spPr>
          <a:xfrm>
            <a:off x="3481493" y="3319320"/>
            <a:ext cx="563131" cy="338554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</a:rPr>
              <a:t>V1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9F536A1-3320-6EBC-7244-C3F5C1512425}"/>
              </a:ext>
            </a:extLst>
          </p:cNvPr>
          <p:cNvSpPr/>
          <p:nvPr/>
        </p:nvSpPr>
        <p:spPr>
          <a:xfrm>
            <a:off x="5624247" y="3345385"/>
            <a:ext cx="563131" cy="338554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</a:rPr>
              <a:t>V2</a:t>
            </a:r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5DE975CE-899F-60E5-2C04-F07E24E67DDE}"/>
              </a:ext>
            </a:extLst>
          </p:cNvPr>
          <p:cNvSpPr/>
          <p:nvPr/>
        </p:nvSpPr>
        <p:spPr>
          <a:xfrm>
            <a:off x="5244526" y="4590468"/>
            <a:ext cx="1093674" cy="48788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918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A colorful door handle with a yellow and green handle&#10;&#10;Description automatically generated">
            <a:extLst>
              <a:ext uri="{FF2B5EF4-FFF2-40B4-BE49-F238E27FC236}">
                <a16:creationId xmlns:a16="http://schemas.microsoft.com/office/drawing/2014/main" id="{6FC64ABD-9768-F867-7208-12CF0F28020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27" r="28833"/>
          <a:stretch/>
        </p:blipFill>
        <p:spPr>
          <a:xfrm>
            <a:off x="4139044" y="2206776"/>
            <a:ext cx="3879484" cy="364496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C516FC-8F60-5990-A447-19EE1DD43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652526-EDE7-D1DE-2F3E-4241BEBDBBF6}"/>
              </a:ext>
            </a:extLst>
          </p:cNvPr>
          <p:cNvSpPr/>
          <p:nvPr/>
        </p:nvSpPr>
        <p:spPr>
          <a:xfrm>
            <a:off x="3515227" y="0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solidFill>
                  <a:srgbClr val="0070C0"/>
                </a:solidFill>
                <a:latin typeface="+mj-lt"/>
              </a:rPr>
              <a:t>Gap with YE2 (RE2)</a:t>
            </a:r>
          </a:p>
        </p:txBody>
      </p:sp>
      <p:pic>
        <p:nvPicPr>
          <p:cNvPr id="7" name="Picture 6" descr="A colorful machine with many different colored parts&#10;&#10;Description automatically generated">
            <a:extLst>
              <a:ext uri="{FF2B5EF4-FFF2-40B4-BE49-F238E27FC236}">
                <a16:creationId xmlns:a16="http://schemas.microsoft.com/office/drawing/2014/main" id="{A6F74CB0-30F0-F414-4961-13ED5C626C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6" r="38301"/>
          <a:stretch/>
        </p:blipFill>
        <p:spPr>
          <a:xfrm>
            <a:off x="82591" y="57171"/>
            <a:ext cx="3589360" cy="636722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75D3323-50C6-23E8-1534-703A865CE240}"/>
              </a:ext>
            </a:extLst>
          </p:cNvPr>
          <p:cNvSpPr/>
          <p:nvPr/>
        </p:nvSpPr>
        <p:spPr>
          <a:xfrm rot="16200000">
            <a:off x="2441119" y="3691379"/>
            <a:ext cx="595898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YE+1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2A89F4B-329A-63F3-91F1-5A5CD85F4D88}"/>
              </a:ext>
            </a:extLst>
          </p:cNvPr>
          <p:cNvSpPr/>
          <p:nvPr/>
        </p:nvSpPr>
        <p:spPr>
          <a:xfrm rot="16200000">
            <a:off x="758819" y="3691379"/>
            <a:ext cx="595898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YE+2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DA31AC-B728-5425-F450-154199B4B3E9}"/>
              </a:ext>
            </a:extLst>
          </p:cNvPr>
          <p:cNvSpPr/>
          <p:nvPr/>
        </p:nvSpPr>
        <p:spPr>
          <a:xfrm>
            <a:off x="1877271" y="3580908"/>
            <a:ext cx="372635" cy="32446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A colorful machine with a green background&#10;&#10;Description automatically generated">
            <a:extLst>
              <a:ext uri="{FF2B5EF4-FFF2-40B4-BE49-F238E27FC236}">
                <a16:creationId xmlns:a16="http://schemas.microsoft.com/office/drawing/2014/main" id="{02A0EF19-07C1-3026-2651-C57DD04C1E6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3" t="15731" r="37871" b="10039"/>
          <a:stretch/>
        </p:blipFill>
        <p:spPr>
          <a:xfrm>
            <a:off x="8143777" y="2169061"/>
            <a:ext cx="3877424" cy="372629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D6C0965-6742-A449-2D35-E372BE78DA7C}"/>
              </a:ext>
            </a:extLst>
          </p:cNvPr>
          <p:cNvSpPr/>
          <p:nvPr/>
        </p:nvSpPr>
        <p:spPr>
          <a:xfrm rot="16200000">
            <a:off x="7167019" y="3612334"/>
            <a:ext cx="890205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RE+2/2/18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DD491B0-254B-571D-3F13-7223FE0CBFE7}"/>
              </a:ext>
            </a:extLst>
          </p:cNvPr>
          <p:cNvSpPr/>
          <p:nvPr/>
        </p:nvSpPr>
        <p:spPr>
          <a:xfrm>
            <a:off x="5372478" y="2698696"/>
            <a:ext cx="890205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ME+2/2/</a:t>
            </a:r>
            <a:r>
              <a:rPr lang="en-US" sz="1100" b="0" cap="none" spc="0" dirty="0">
                <a:ln w="0"/>
                <a:solidFill>
                  <a:srgbClr val="FF0000"/>
                </a:solidFill>
              </a:rPr>
              <a:t>18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161E725-397D-A4D0-F3E1-20CD0A296230}"/>
              </a:ext>
            </a:extLst>
          </p:cNvPr>
          <p:cNvSpPr/>
          <p:nvPr/>
        </p:nvSpPr>
        <p:spPr>
          <a:xfrm>
            <a:off x="5372478" y="5361761"/>
            <a:ext cx="890205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ME+2/1/</a:t>
            </a:r>
            <a:r>
              <a:rPr lang="en-US" sz="1100" b="0" cap="none" spc="0" dirty="0">
                <a:ln w="0"/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1BB681E-195E-B275-6B9F-B86D77280E49}"/>
              </a:ext>
            </a:extLst>
          </p:cNvPr>
          <p:cNvSpPr/>
          <p:nvPr/>
        </p:nvSpPr>
        <p:spPr>
          <a:xfrm rot="16200000">
            <a:off x="8644626" y="5230956"/>
            <a:ext cx="890205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ME+2/1/</a:t>
            </a:r>
            <a:r>
              <a:rPr lang="en-US" sz="1100" b="0" cap="none" spc="0" dirty="0">
                <a:ln w="0"/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757E38F-F77D-0F09-A2C5-599DFA9BB40C}"/>
              </a:ext>
            </a:extLst>
          </p:cNvPr>
          <p:cNvSpPr/>
          <p:nvPr/>
        </p:nvSpPr>
        <p:spPr>
          <a:xfrm rot="16200000">
            <a:off x="8513821" y="2503310"/>
            <a:ext cx="890205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ME+2/2/</a:t>
            </a:r>
            <a:r>
              <a:rPr lang="en-US" sz="1100" b="0" cap="none" spc="0" dirty="0">
                <a:ln w="0"/>
                <a:solidFill>
                  <a:srgbClr val="FF0000"/>
                </a:solidFill>
              </a:rPr>
              <a:t>18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B0AD8A6-D011-26FC-B5B6-6CFCA4C7DABA}"/>
              </a:ext>
            </a:extLst>
          </p:cNvPr>
          <p:cNvSpPr/>
          <p:nvPr/>
        </p:nvSpPr>
        <p:spPr>
          <a:xfrm rot="16200000">
            <a:off x="11341612" y="3901403"/>
            <a:ext cx="890205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RE+2/2/18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B794CAC-BD85-B980-5FEE-9DC1D83AE2AC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2249906" y="2088372"/>
            <a:ext cx="1822896" cy="165476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AEC2252-D211-FAB3-4DE3-0C4A2CCB00A0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2249906" y="3743140"/>
            <a:ext cx="1792483" cy="222700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5C1A990A-06A5-6332-0FF9-DC16F4C7A789}"/>
              </a:ext>
            </a:extLst>
          </p:cNvPr>
          <p:cNvSpPr/>
          <p:nvPr/>
        </p:nvSpPr>
        <p:spPr>
          <a:xfrm>
            <a:off x="4065855" y="2088372"/>
            <a:ext cx="8043554" cy="388177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7BBB029-4CB7-48F1-4B73-DEC7E3A892D7}"/>
              </a:ext>
            </a:extLst>
          </p:cNvPr>
          <p:cNvCxnSpPr>
            <a:cxnSpLocks/>
          </p:cNvCxnSpPr>
          <p:nvPr/>
        </p:nvCxnSpPr>
        <p:spPr>
          <a:xfrm>
            <a:off x="9982200" y="3166372"/>
            <a:ext cx="648437" cy="42877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4A26BDCD-90B5-BB91-1794-07891F260433}"/>
              </a:ext>
            </a:extLst>
          </p:cNvPr>
          <p:cNvSpPr/>
          <p:nvPr/>
        </p:nvSpPr>
        <p:spPr>
          <a:xfrm rot="292496">
            <a:off x="9900331" y="3304634"/>
            <a:ext cx="719837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cap="none" spc="0" dirty="0">
                <a:ln w="0"/>
                <a:solidFill>
                  <a:schemeClr val="tx1"/>
                </a:solidFill>
              </a:rPr>
              <a:t>60 mm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83CEE9A-27B1-CCD6-770C-FDDF3230BDCD}"/>
              </a:ext>
            </a:extLst>
          </p:cNvPr>
          <p:cNvSpPr/>
          <p:nvPr/>
        </p:nvSpPr>
        <p:spPr>
          <a:xfrm>
            <a:off x="3892455" y="670184"/>
            <a:ext cx="746134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rgbClr val="0070C0"/>
                </a:solidFill>
              </a:rPr>
              <a:t>The guide point  on RE2 is at the level of the gap between ME2/1 and ME2/2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n w="0"/>
              <a:solidFill>
                <a:srgbClr val="0070C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rgbClr val="0070C0"/>
                </a:solidFill>
              </a:rPr>
              <a:t>The minimum clearance between the rope and YE2 at this level is 60 mm.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n w="0"/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0" cap="none" spc="0" dirty="0">
              <a:ln w="0"/>
              <a:solidFill>
                <a:srgbClr val="0070C0"/>
              </a:solidFill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B6D1912-645C-42F9-6559-A6B5208EF92E}"/>
              </a:ext>
            </a:extLst>
          </p:cNvPr>
          <p:cNvCxnSpPr>
            <a:cxnSpLocks/>
          </p:cNvCxnSpPr>
          <p:nvPr/>
        </p:nvCxnSpPr>
        <p:spPr>
          <a:xfrm flipV="1">
            <a:off x="4848778" y="4477311"/>
            <a:ext cx="1528425" cy="251407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0F3E942-10B7-1FAB-9FB5-DA9ED06D7D58}"/>
              </a:ext>
            </a:extLst>
          </p:cNvPr>
          <p:cNvCxnSpPr>
            <a:cxnSpLocks/>
          </p:cNvCxnSpPr>
          <p:nvPr/>
        </p:nvCxnSpPr>
        <p:spPr>
          <a:xfrm flipH="1" flipV="1">
            <a:off x="6629522" y="4538122"/>
            <a:ext cx="283169" cy="318521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C59A5C90-A893-4C4A-C67D-484C98C9AF9E}"/>
              </a:ext>
            </a:extLst>
          </p:cNvPr>
          <p:cNvSpPr/>
          <p:nvPr/>
        </p:nvSpPr>
        <p:spPr>
          <a:xfrm rot="21039709">
            <a:off x="5102321" y="4277807"/>
            <a:ext cx="679633" cy="2616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1" cap="none" spc="0" dirty="0">
                <a:ln w="0"/>
                <a:solidFill>
                  <a:schemeClr val="tx1"/>
                </a:solidFill>
              </a:rPr>
              <a:t>192 mm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DD89591-EE5F-52B1-1640-0DFA63865F53}"/>
              </a:ext>
            </a:extLst>
          </p:cNvPr>
          <p:cNvSpPr/>
          <p:nvPr/>
        </p:nvSpPr>
        <p:spPr>
          <a:xfrm rot="3214721">
            <a:off x="6251691" y="4818114"/>
            <a:ext cx="732197" cy="2616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1" cap="none" spc="0" dirty="0">
                <a:ln w="0"/>
                <a:solidFill>
                  <a:schemeClr val="tx1"/>
                </a:solidFill>
              </a:rPr>
              <a:t>110 mm</a:t>
            </a:r>
          </a:p>
        </p:txBody>
      </p:sp>
    </p:spTree>
    <p:extLst>
      <p:ext uri="{BB962C8B-B14F-4D97-AF65-F5344CB8AC3E}">
        <p14:creationId xmlns:p14="http://schemas.microsoft.com/office/powerpoint/2010/main" val="1726266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een machine with black and yellow objects&#10;&#10;Description automatically generated with medium confidence">
            <a:extLst>
              <a:ext uri="{FF2B5EF4-FFF2-40B4-BE49-F238E27FC236}">
                <a16:creationId xmlns:a16="http://schemas.microsoft.com/office/drawing/2014/main" id="{D6798609-FA23-BB49-5F05-74A988A93A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69" r="17915"/>
          <a:stretch/>
        </p:blipFill>
        <p:spPr>
          <a:xfrm>
            <a:off x="33032" y="3189505"/>
            <a:ext cx="3728438" cy="313764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5BB791-1512-409E-8733-962E63C08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081C0E-8472-B5F9-9899-5C561F999C9B}"/>
              </a:ext>
            </a:extLst>
          </p:cNvPr>
          <p:cNvSpPr/>
          <p:nvPr/>
        </p:nvSpPr>
        <p:spPr>
          <a:xfrm>
            <a:off x="3515227" y="0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solidFill>
                  <a:srgbClr val="0070C0"/>
                </a:solidFill>
                <a:latin typeface="+mj-lt"/>
              </a:rPr>
              <a:t>Winches on YE1 tower</a:t>
            </a:r>
          </a:p>
        </p:txBody>
      </p:sp>
      <p:pic>
        <p:nvPicPr>
          <p:cNvPr id="7" name="Picture 6" descr="A circular object with a laser beam&#10;&#10;Description automatically generated">
            <a:extLst>
              <a:ext uri="{FF2B5EF4-FFF2-40B4-BE49-F238E27FC236}">
                <a16:creationId xmlns:a16="http://schemas.microsoft.com/office/drawing/2014/main" id="{881A42F5-1FF3-2E9F-5631-00C831602F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0" r="10346"/>
          <a:stretch/>
        </p:blipFill>
        <p:spPr>
          <a:xfrm>
            <a:off x="170389" y="163359"/>
            <a:ext cx="3140765" cy="25989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23CD596-39F8-CF2E-4936-5597202E54A9}"/>
              </a:ext>
            </a:extLst>
          </p:cNvPr>
          <p:cNvSpPr/>
          <p:nvPr/>
        </p:nvSpPr>
        <p:spPr>
          <a:xfrm>
            <a:off x="580599" y="1548183"/>
            <a:ext cx="372635" cy="34826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6C4AA51-E4FB-CC13-38F0-3EAFB25651C0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775397" y="1896444"/>
            <a:ext cx="1121854" cy="129306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49897741-A42C-1C11-C58D-4117F71D90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98" r="14707"/>
          <a:stretch/>
        </p:blipFill>
        <p:spPr>
          <a:xfrm>
            <a:off x="3862133" y="4619933"/>
            <a:ext cx="1329918" cy="10627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922F1F6-90C9-BFBA-D696-28BDA70408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2051" y="4452868"/>
            <a:ext cx="948916" cy="1658343"/>
          </a:xfrm>
          <a:prstGeom prst="rect">
            <a:avLst/>
          </a:prstGeom>
        </p:spPr>
      </p:pic>
      <p:pic>
        <p:nvPicPr>
          <p:cNvPr id="25" name="Picture 24" descr="A green and black machine&#10;&#10;Description automatically generated">
            <a:extLst>
              <a:ext uri="{FF2B5EF4-FFF2-40B4-BE49-F238E27FC236}">
                <a16:creationId xmlns:a16="http://schemas.microsoft.com/office/drawing/2014/main" id="{B5BB2B02-90CC-6DCA-E7CE-A5B141AFFDC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58" t="16612" r="32554"/>
          <a:stretch/>
        </p:blipFill>
        <p:spPr>
          <a:xfrm>
            <a:off x="5126631" y="475091"/>
            <a:ext cx="2111642" cy="3259119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38E05836-C3A4-41CB-09C3-D785A89BBD55}"/>
              </a:ext>
            </a:extLst>
          </p:cNvPr>
          <p:cNvSpPr/>
          <p:nvPr/>
        </p:nvSpPr>
        <p:spPr>
          <a:xfrm>
            <a:off x="3862133" y="3811730"/>
            <a:ext cx="2426579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1200" b="0" cap="none" spc="0" dirty="0">
                <a:ln w="0"/>
                <a:solidFill>
                  <a:schemeClr val="tx1"/>
                </a:solidFill>
              </a:rPr>
              <a:t>Manual rope winch-Worm gear mechanism</a:t>
            </a:r>
            <a:br>
              <a:rPr lang="en-US" sz="1200" b="0" cap="none" spc="0" dirty="0">
                <a:ln w="0"/>
                <a:solidFill>
                  <a:schemeClr val="tx1"/>
                </a:solidFill>
              </a:rPr>
            </a:br>
            <a:r>
              <a:rPr lang="en-US" sz="1200" b="0" cap="none" spc="0" dirty="0">
                <a:ln w="0"/>
                <a:solidFill>
                  <a:schemeClr val="tx1"/>
                </a:solidFill>
              </a:rPr>
              <a:t>Self-braking. Adjustable handle.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8297E36-E583-205E-C718-1374267C8E5E}"/>
              </a:ext>
            </a:extLst>
          </p:cNvPr>
          <p:cNvSpPr/>
          <p:nvPr/>
        </p:nvSpPr>
        <p:spPr>
          <a:xfrm>
            <a:off x="953234" y="3687619"/>
            <a:ext cx="1883335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1000" b="0" cap="none" spc="0" dirty="0">
                <a:ln w="0"/>
                <a:solidFill>
                  <a:schemeClr val="tx1"/>
                </a:solidFill>
              </a:rPr>
              <a:t>Permanently installed.  </a:t>
            </a:r>
            <a:br>
              <a:rPr lang="en-US" sz="1000" b="0" cap="none" spc="0" dirty="0">
                <a:ln w="0"/>
                <a:solidFill>
                  <a:schemeClr val="tx1"/>
                </a:solidFill>
              </a:rPr>
            </a:br>
            <a:r>
              <a:rPr lang="en-US" sz="1000" b="0" cap="none" spc="0" dirty="0">
                <a:ln w="0"/>
                <a:solidFill>
                  <a:schemeClr val="tx1"/>
                </a:solidFill>
              </a:rPr>
              <a:t>  Accessible from the stairs.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FCE9B68-6DB1-351D-457E-772E24754C31}"/>
              </a:ext>
            </a:extLst>
          </p:cNvPr>
          <p:cNvSpPr/>
          <p:nvPr/>
        </p:nvSpPr>
        <p:spPr>
          <a:xfrm>
            <a:off x="3423732" y="1123960"/>
            <a:ext cx="1629108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1400" b="0" cap="none" spc="0" dirty="0">
                <a:ln w="0"/>
                <a:solidFill>
                  <a:schemeClr val="tx1"/>
                </a:solidFill>
              </a:rPr>
              <a:t>Steel bracket bolted to the YE1 tower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C4D2613-B4E5-1DBA-5662-83D982DEF5C2}"/>
              </a:ext>
            </a:extLst>
          </p:cNvPr>
          <p:cNvCxnSpPr>
            <a:cxnSpLocks/>
            <a:stCxn id="39" idx="3"/>
          </p:cNvCxnSpPr>
          <p:nvPr/>
        </p:nvCxnSpPr>
        <p:spPr>
          <a:xfrm>
            <a:off x="5052840" y="1385570"/>
            <a:ext cx="398164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2D805B08-AEBD-64D3-46D3-C08716A2AD44}"/>
              </a:ext>
            </a:extLst>
          </p:cNvPr>
          <p:cNvSpPr/>
          <p:nvPr/>
        </p:nvSpPr>
        <p:spPr>
          <a:xfrm>
            <a:off x="6578895" y="3841353"/>
            <a:ext cx="2173549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1100" b="0" cap="none" spc="0" dirty="0" err="1">
                <a:ln w="0"/>
                <a:solidFill>
                  <a:schemeClr val="tx1"/>
                </a:solidFill>
              </a:rPr>
              <a:t>Aluminium</a:t>
            </a:r>
            <a:r>
              <a:rPr lang="en-US" sz="1100" b="0" cap="none" spc="0" dirty="0">
                <a:ln w="0"/>
                <a:solidFill>
                  <a:schemeClr val="tx1"/>
                </a:solidFill>
              </a:rPr>
              <a:t> bracket bolted to the YE1 tower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54C0CD7-E1DA-3251-A322-A70648EBCDE1}"/>
              </a:ext>
            </a:extLst>
          </p:cNvPr>
          <p:cNvSpPr/>
          <p:nvPr/>
        </p:nvSpPr>
        <p:spPr>
          <a:xfrm>
            <a:off x="2501812" y="163359"/>
            <a:ext cx="372635" cy="34826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74B86E8-E682-744C-82FD-44859E29746F}"/>
              </a:ext>
            </a:extLst>
          </p:cNvPr>
          <p:cNvCxnSpPr>
            <a:cxnSpLocks/>
            <a:endCxn id="14" idx="0"/>
          </p:cNvCxnSpPr>
          <p:nvPr/>
        </p:nvCxnSpPr>
        <p:spPr>
          <a:xfrm flipH="1">
            <a:off x="1897251" y="475091"/>
            <a:ext cx="796187" cy="271441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5390CE32-CC1A-00AB-2BA5-413ECA25964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399" t="13019" r="19070" b="16389"/>
          <a:stretch/>
        </p:blipFill>
        <p:spPr>
          <a:xfrm>
            <a:off x="8257227" y="668695"/>
            <a:ext cx="1621350" cy="2104031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D5DDA15-443E-9B3F-F295-AB762F5752BF}"/>
              </a:ext>
            </a:extLst>
          </p:cNvPr>
          <p:cNvCxnSpPr>
            <a:cxnSpLocks/>
          </p:cNvCxnSpPr>
          <p:nvPr/>
        </p:nvCxnSpPr>
        <p:spPr>
          <a:xfrm>
            <a:off x="7176563" y="1385570"/>
            <a:ext cx="105893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1447DA94-E33D-92C6-3DE7-E42A23428E35}"/>
              </a:ext>
            </a:extLst>
          </p:cNvPr>
          <p:cNvSpPr/>
          <p:nvPr/>
        </p:nvSpPr>
        <p:spPr>
          <a:xfrm>
            <a:off x="10154677" y="1201231"/>
            <a:ext cx="1791704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ü"/>
            </a:pPr>
            <a:r>
              <a:rPr lang="en-US" sz="1400" dirty="0">
                <a:ln w="0"/>
                <a:solidFill>
                  <a:schemeClr val="accent6"/>
                </a:solidFill>
              </a:rPr>
              <a:t>Support machined</a:t>
            </a:r>
          </a:p>
          <a:p>
            <a:pPr marL="171450" indent="-171450" algn="ctr">
              <a:buFont typeface="Wingdings" panose="05000000000000000000" pitchFamily="2" charset="2"/>
              <a:buChar char="ü"/>
            </a:pPr>
            <a:r>
              <a:rPr lang="en-US" sz="1400" dirty="0">
                <a:ln w="0"/>
                <a:solidFill>
                  <a:schemeClr val="accent6"/>
                </a:solidFill>
              </a:rPr>
              <a:t>Winches delivered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4823238-9AA1-4C6F-FBF8-6D104B8BAD4F}"/>
              </a:ext>
            </a:extLst>
          </p:cNvPr>
          <p:cNvCxnSpPr>
            <a:cxnSpLocks/>
          </p:cNvCxnSpPr>
          <p:nvPr/>
        </p:nvCxnSpPr>
        <p:spPr>
          <a:xfrm flipH="1">
            <a:off x="3761470" y="3658449"/>
            <a:ext cx="80907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A drawing of a circular object&#10;&#10;Description automatically generated">
            <a:extLst>
              <a:ext uri="{FF2B5EF4-FFF2-40B4-BE49-F238E27FC236}">
                <a16:creationId xmlns:a16="http://schemas.microsoft.com/office/drawing/2014/main" id="{9F551837-E977-D8F4-05AF-C6C1167724A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60" t="21098" r="32860" b="7274"/>
          <a:stretch/>
        </p:blipFill>
        <p:spPr>
          <a:xfrm>
            <a:off x="9900715" y="4535303"/>
            <a:ext cx="1879254" cy="1929535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29" name="Picture 28" descr="A close-up of a machine&#10;&#10;Description automatically generated">
            <a:extLst>
              <a:ext uri="{FF2B5EF4-FFF2-40B4-BE49-F238E27FC236}">
                <a16:creationId xmlns:a16="http://schemas.microsoft.com/office/drawing/2014/main" id="{4D84109F-7D55-D3FB-168E-7642540ADA0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9" t="8447" r="21348" b="20536"/>
          <a:stretch/>
        </p:blipFill>
        <p:spPr>
          <a:xfrm>
            <a:off x="6536746" y="4454558"/>
            <a:ext cx="2260768" cy="201197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3BDE6FD7-83FB-50A1-AE45-E8B65F0737CF}"/>
              </a:ext>
            </a:extLst>
          </p:cNvPr>
          <p:cNvCxnSpPr>
            <a:cxnSpLocks/>
          </p:cNvCxnSpPr>
          <p:nvPr/>
        </p:nvCxnSpPr>
        <p:spPr>
          <a:xfrm>
            <a:off x="7639947" y="4313211"/>
            <a:ext cx="0" cy="7315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B923A52-0A85-59FD-7317-F3F694004841}"/>
              </a:ext>
            </a:extLst>
          </p:cNvPr>
          <p:cNvCxnSpPr>
            <a:cxnSpLocks/>
          </p:cNvCxnSpPr>
          <p:nvPr/>
        </p:nvCxnSpPr>
        <p:spPr>
          <a:xfrm flipH="1">
            <a:off x="6389001" y="3769518"/>
            <a:ext cx="374" cy="2695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E7090917-7D9B-F731-E8A9-7115EF01A128}"/>
              </a:ext>
            </a:extLst>
          </p:cNvPr>
          <p:cNvSpPr/>
          <p:nvPr/>
        </p:nvSpPr>
        <p:spPr>
          <a:xfrm>
            <a:off x="9878008" y="3921199"/>
            <a:ext cx="1979865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1100" b="0" cap="none" spc="0" dirty="0">
                <a:ln w="0"/>
                <a:solidFill>
                  <a:schemeClr val="tx1"/>
                </a:solidFill>
              </a:rPr>
              <a:t>Free rotation around the vertical axis. Self adjustment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4B23E84-2325-715D-DFF7-4B9A91AF4260}"/>
              </a:ext>
            </a:extLst>
          </p:cNvPr>
          <p:cNvCxnSpPr>
            <a:cxnSpLocks/>
          </p:cNvCxnSpPr>
          <p:nvPr/>
        </p:nvCxnSpPr>
        <p:spPr>
          <a:xfrm>
            <a:off x="10828632" y="4346449"/>
            <a:ext cx="17837" cy="50997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ED0CFCE9-CDC0-951E-8784-4E542D2ABB4A}"/>
              </a:ext>
            </a:extLst>
          </p:cNvPr>
          <p:cNvSpPr/>
          <p:nvPr/>
        </p:nvSpPr>
        <p:spPr>
          <a:xfrm>
            <a:off x="8916243" y="3626064"/>
            <a:ext cx="1791704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1100" dirty="0">
                <a:ln w="0"/>
                <a:solidFill>
                  <a:schemeClr val="accent6"/>
                </a:solidFill>
              </a:rPr>
              <a:t>Machining done</a:t>
            </a:r>
          </a:p>
        </p:txBody>
      </p:sp>
    </p:spTree>
    <p:extLst>
      <p:ext uri="{BB962C8B-B14F-4D97-AF65-F5344CB8AC3E}">
        <p14:creationId xmlns:p14="http://schemas.microsoft.com/office/powerpoint/2010/main" val="1570287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479120-512D-EB1E-F14F-48D5CC649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7" name="Picture 6" descr="A green and red background with a green and red background&#10;&#10;Description automatically generated with medium confidence">
            <a:extLst>
              <a:ext uri="{FF2B5EF4-FFF2-40B4-BE49-F238E27FC236}">
                <a16:creationId xmlns:a16="http://schemas.microsoft.com/office/drawing/2014/main" id="{8E171C41-7FEE-9454-686C-BE2ED1D708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5" t="16552" r="24135"/>
          <a:stretch/>
        </p:blipFill>
        <p:spPr>
          <a:xfrm>
            <a:off x="8009638" y="454093"/>
            <a:ext cx="4023360" cy="429338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9" name="Picture 8" descr="A green metal structure with a yellow box&#10;&#10;Description automatically generated">
            <a:extLst>
              <a:ext uri="{FF2B5EF4-FFF2-40B4-BE49-F238E27FC236}">
                <a16:creationId xmlns:a16="http://schemas.microsoft.com/office/drawing/2014/main" id="{EC866239-B24A-7E4E-BF8D-493D990F0D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38" r="32210" b="17098"/>
          <a:stretch/>
        </p:blipFill>
        <p:spPr>
          <a:xfrm>
            <a:off x="0" y="523220"/>
            <a:ext cx="5671648" cy="285997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B780A5B-C708-96E3-F796-382B9C2DF50E}"/>
              </a:ext>
            </a:extLst>
          </p:cNvPr>
          <p:cNvSpPr/>
          <p:nvPr/>
        </p:nvSpPr>
        <p:spPr>
          <a:xfrm>
            <a:off x="9337983" y="1422198"/>
            <a:ext cx="760017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</a:rPr>
              <a:t>YE1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F1EC2B-A301-392B-93AF-CFE15518333F}"/>
              </a:ext>
            </a:extLst>
          </p:cNvPr>
          <p:cNvSpPr/>
          <p:nvPr/>
        </p:nvSpPr>
        <p:spPr>
          <a:xfrm>
            <a:off x="11179820" y="1938774"/>
            <a:ext cx="760017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</a:rPr>
              <a:t>YE2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9E0BCB-3CBE-FB01-682A-DF7D647567DE}"/>
              </a:ext>
            </a:extLst>
          </p:cNvPr>
          <p:cNvSpPr/>
          <p:nvPr/>
        </p:nvSpPr>
        <p:spPr>
          <a:xfrm>
            <a:off x="46704" y="2730572"/>
            <a:ext cx="147843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0" cap="none" spc="0" dirty="0">
                <a:ln w="0"/>
                <a:solidFill>
                  <a:schemeClr val="tx1"/>
                </a:solidFill>
              </a:rPr>
              <a:t>View from the balcony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7FD846F-6A99-847C-12DA-87E3DD7F9DA0}"/>
              </a:ext>
            </a:extLst>
          </p:cNvPr>
          <p:cNvSpPr/>
          <p:nvPr/>
        </p:nvSpPr>
        <p:spPr>
          <a:xfrm>
            <a:off x="2296695" y="1912857"/>
            <a:ext cx="965156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0" cap="none" spc="0" dirty="0">
                <a:ln w="0"/>
                <a:solidFill>
                  <a:schemeClr val="tx1"/>
                </a:solidFill>
              </a:rPr>
              <a:t>Winch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B72A0FF-37D7-B369-0FD1-AF556178E1E3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3261851" y="2082134"/>
            <a:ext cx="75511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482C471E-5A97-9E36-0BF3-D4CF3E24DE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468" y="3552472"/>
            <a:ext cx="3827502" cy="287062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9EFAB83-B09E-84E6-6675-738195BD14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9683" y="3552473"/>
            <a:ext cx="3827501" cy="287062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CF2605C-72C9-0D9E-069F-0FED077A91AA}"/>
              </a:ext>
            </a:extLst>
          </p:cNvPr>
          <p:cNvSpPr/>
          <p:nvPr/>
        </p:nvSpPr>
        <p:spPr>
          <a:xfrm>
            <a:off x="3515227" y="0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solidFill>
                  <a:srgbClr val="0070C0"/>
                </a:solidFill>
                <a:latin typeface="+mj-lt"/>
              </a:rPr>
              <a:t>Winches on YE1 tower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D5D08D-6086-1ED4-53AB-346EFBAF7BF0}"/>
              </a:ext>
            </a:extLst>
          </p:cNvPr>
          <p:cNvSpPr/>
          <p:nvPr/>
        </p:nvSpPr>
        <p:spPr>
          <a:xfrm>
            <a:off x="9014756" y="322449"/>
            <a:ext cx="2165064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b="0" cap="none" spc="0" dirty="0">
                <a:ln w="0"/>
                <a:solidFill>
                  <a:schemeClr val="tx1"/>
                </a:solidFill>
              </a:rPr>
              <a:t>Gap between the rope and th</a:t>
            </a:r>
            <a:r>
              <a:rPr lang="en-US" sz="1200" dirty="0">
                <a:ln w="0"/>
                <a:solidFill>
                  <a:schemeClr val="tx1"/>
                </a:solidFill>
              </a:rPr>
              <a:t>e towers in closed configuration</a:t>
            </a:r>
            <a:endParaRPr lang="en-US" sz="1200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BC18CEE-544B-A1B1-06CA-6DB1865DB7BA}"/>
              </a:ext>
            </a:extLst>
          </p:cNvPr>
          <p:cNvSpPr/>
          <p:nvPr/>
        </p:nvSpPr>
        <p:spPr>
          <a:xfrm>
            <a:off x="1132647" y="4442468"/>
            <a:ext cx="1492566" cy="660727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D4F1439-2432-6399-7D59-386919D4F9D9}"/>
              </a:ext>
            </a:extLst>
          </p:cNvPr>
          <p:cNvSpPr/>
          <p:nvPr/>
        </p:nvSpPr>
        <p:spPr>
          <a:xfrm>
            <a:off x="5536796" y="4442468"/>
            <a:ext cx="1169085" cy="660727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35D5566-0686-7380-2C7D-38A5103D1E75}"/>
              </a:ext>
            </a:extLst>
          </p:cNvPr>
          <p:cNvSpPr/>
          <p:nvPr/>
        </p:nvSpPr>
        <p:spPr>
          <a:xfrm>
            <a:off x="3089788" y="3741337"/>
            <a:ext cx="1478436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0" cap="none" spc="0" dirty="0">
                <a:ln w="0"/>
                <a:solidFill>
                  <a:schemeClr val="tx1"/>
                </a:solidFill>
              </a:rPr>
              <a:t>Destructive work done last week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F89F70C-FE40-74D7-A1AB-705EE7C4766F}"/>
              </a:ext>
            </a:extLst>
          </p:cNvPr>
          <p:cNvCxnSpPr>
            <a:cxnSpLocks/>
            <a:stCxn id="20" idx="1"/>
            <a:endCxn id="18" idx="6"/>
          </p:cNvCxnSpPr>
          <p:nvPr/>
        </p:nvCxnSpPr>
        <p:spPr>
          <a:xfrm flipH="1">
            <a:off x="2625213" y="4156836"/>
            <a:ext cx="464575" cy="61599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5244BA2-F52B-149F-6360-1DBBF4B038C3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4568224" y="4156836"/>
            <a:ext cx="1042062" cy="48005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0884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07C664-80B2-3F56-658F-44CB2AEEE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0C4F19-5D42-EDD7-1EFC-2C23B325F72A}"/>
              </a:ext>
            </a:extLst>
          </p:cNvPr>
          <p:cNvSpPr/>
          <p:nvPr/>
        </p:nvSpPr>
        <p:spPr>
          <a:xfrm>
            <a:off x="3515227" y="0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solidFill>
                  <a:srgbClr val="0070C0"/>
                </a:solidFill>
                <a:latin typeface="+mj-lt"/>
              </a:rPr>
              <a:t>Mock up</a:t>
            </a:r>
          </a:p>
        </p:txBody>
      </p:sp>
      <p:pic>
        <p:nvPicPr>
          <p:cNvPr id="6" name="Picture 5" descr="A large metal object in a factory&#10;&#10;Description automatically generated">
            <a:extLst>
              <a:ext uri="{FF2B5EF4-FFF2-40B4-BE49-F238E27FC236}">
                <a16:creationId xmlns:a16="http://schemas.microsoft.com/office/drawing/2014/main" id="{55A4CDDE-112E-CEB6-7081-41EADEC027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3" t="10567" r="14805"/>
          <a:stretch/>
        </p:blipFill>
        <p:spPr>
          <a:xfrm>
            <a:off x="4579572" y="2531128"/>
            <a:ext cx="3768015" cy="3904990"/>
          </a:xfrm>
          <a:prstGeom prst="rect">
            <a:avLst/>
          </a:prstGeom>
        </p:spPr>
      </p:pic>
      <p:pic>
        <p:nvPicPr>
          <p:cNvPr id="7" name="Picture 6" descr="Close-up of a machine with green ropes&#10;&#10;Description automatically generated">
            <a:extLst>
              <a:ext uri="{FF2B5EF4-FFF2-40B4-BE49-F238E27FC236}">
                <a16:creationId xmlns:a16="http://schemas.microsoft.com/office/drawing/2014/main" id="{1F9F6DCD-1A99-34A6-72E7-659E105337F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4" t="38465" r="20048" b="12901"/>
          <a:stretch/>
        </p:blipFill>
        <p:spPr>
          <a:xfrm>
            <a:off x="9073208" y="2531128"/>
            <a:ext cx="2745474" cy="244202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Picture 7" descr="A circular object with blue and yellow lines&#10;&#10;Description automatically generated">
            <a:extLst>
              <a:ext uri="{FF2B5EF4-FFF2-40B4-BE49-F238E27FC236}">
                <a16:creationId xmlns:a16="http://schemas.microsoft.com/office/drawing/2014/main" id="{E8CCAE20-42D2-3D1F-371B-5B34E5B69DC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65" t="9262" r="27105" b="3540"/>
          <a:stretch/>
        </p:blipFill>
        <p:spPr>
          <a:xfrm>
            <a:off x="420733" y="2522358"/>
            <a:ext cx="3903494" cy="391376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A6F722E-11A1-664C-AD2E-7449B338B70C}"/>
              </a:ext>
            </a:extLst>
          </p:cNvPr>
          <p:cNvSpPr/>
          <p:nvPr/>
        </p:nvSpPr>
        <p:spPr>
          <a:xfrm>
            <a:off x="609737" y="422715"/>
            <a:ext cx="11312860" cy="203132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cap="none" spc="0" dirty="0">
                <a:ln w="0"/>
                <a:solidFill>
                  <a:schemeClr val="accent1"/>
                </a:solidFill>
              </a:rPr>
              <a:t>A scaled-down prototype of the inner ring of YE1 was constructed at a 1:2 scale with </a:t>
            </a:r>
            <a:r>
              <a:rPr lang="en-GB" b="0" cap="none" spc="0" dirty="0" err="1">
                <a:ln w="0"/>
                <a:solidFill>
                  <a:schemeClr val="accent1"/>
                </a:solidFill>
              </a:rPr>
              <a:t>bosch</a:t>
            </a:r>
            <a:r>
              <a:rPr lang="en-GB" b="0" cap="none" spc="0" dirty="0">
                <a:ln w="0"/>
                <a:solidFill>
                  <a:schemeClr val="accent1"/>
                </a:solidFill>
              </a:rPr>
              <a:t> profiles.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0" cap="none" spc="0" dirty="0">
              <a:ln w="0"/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cap="none" spc="0" dirty="0">
                <a:ln w="0"/>
                <a:solidFill>
                  <a:schemeClr val="accent1"/>
                </a:solidFill>
              </a:rPr>
              <a:t>The objective is to experiment with various rope configurations to identify the most effective one for symmetrically raising/lowering the beam pipe.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0" cap="none" spc="0" dirty="0">
              <a:ln w="0"/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n w="0"/>
                <a:solidFill>
                  <a:schemeClr val="accent1"/>
                </a:solidFill>
              </a:rPr>
              <a:t>The configuration below has been identified. However, there was a significant amount of friction caused by the pulleys. Further testing is needed with the appropriate pulleys to address this issue.</a:t>
            </a:r>
            <a:endParaRPr lang="en-US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F3ED66-786E-A8C5-9DBA-0A4A71318D7C}"/>
              </a:ext>
            </a:extLst>
          </p:cNvPr>
          <p:cNvSpPr/>
          <p:nvPr/>
        </p:nvSpPr>
        <p:spPr>
          <a:xfrm>
            <a:off x="1824023" y="2627086"/>
            <a:ext cx="122004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1400" b="0" cap="none" spc="0" dirty="0">
                <a:ln w="0"/>
                <a:solidFill>
                  <a:schemeClr val="tx1"/>
                </a:solidFill>
              </a:rPr>
              <a:t>YE1 inner 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3692317-E38B-FBBC-7098-87C2A28FBFC8}"/>
              </a:ext>
            </a:extLst>
          </p:cNvPr>
          <p:cNvSpPr/>
          <p:nvPr/>
        </p:nvSpPr>
        <p:spPr>
          <a:xfrm>
            <a:off x="1539870" y="4325349"/>
            <a:ext cx="116793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1400" b="0" cap="none" spc="0" dirty="0">
                <a:ln w="0"/>
                <a:solidFill>
                  <a:schemeClr val="tx1"/>
                </a:solidFill>
              </a:rPr>
              <a:t>Bosch frame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677F67C-31B1-953B-10A1-1E3EFCF869F0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1032387" y="4046957"/>
            <a:ext cx="507483" cy="4322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9F4C84B8-333E-0406-F881-12DCD5646249}"/>
              </a:ext>
            </a:extLst>
          </p:cNvPr>
          <p:cNvSpPr/>
          <p:nvPr/>
        </p:nvSpPr>
        <p:spPr>
          <a:xfrm>
            <a:off x="7675061" y="4164945"/>
            <a:ext cx="601734" cy="415087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9D4E00F-B90E-E4E7-FD4A-F4DB788D8393}"/>
              </a:ext>
            </a:extLst>
          </p:cNvPr>
          <p:cNvCxnSpPr>
            <a:cxnSpLocks/>
            <a:stCxn id="15" idx="3"/>
            <a:endCxn id="7" idx="1"/>
          </p:cNvCxnSpPr>
          <p:nvPr/>
        </p:nvCxnSpPr>
        <p:spPr>
          <a:xfrm flipV="1">
            <a:off x="8276795" y="3752142"/>
            <a:ext cx="796413" cy="6203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5155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4BB9AE-B678-38FB-7847-F154CF93C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DBF25B-B800-7095-38B9-57066399E41D}"/>
              </a:ext>
            </a:extLst>
          </p:cNvPr>
          <p:cNvSpPr/>
          <p:nvPr/>
        </p:nvSpPr>
        <p:spPr>
          <a:xfrm>
            <a:off x="3515227" y="0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0"/>
                <a:solidFill>
                  <a:srgbClr val="0070C0"/>
                </a:solidFill>
                <a:latin typeface="+mj-lt"/>
              </a:rPr>
              <a:t>Conclusion</a:t>
            </a:r>
            <a:endParaRPr lang="en-US" sz="2800" b="1" cap="none" spc="0" dirty="0">
              <a:ln w="0"/>
              <a:solidFill>
                <a:srgbClr val="0070C0"/>
              </a:solidFill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A5044D-A03C-5D5C-F92F-4AD38C16D764}"/>
              </a:ext>
            </a:extLst>
          </p:cNvPr>
          <p:cNvSpPr/>
          <p:nvPr/>
        </p:nvSpPr>
        <p:spPr>
          <a:xfrm>
            <a:off x="427770" y="1189848"/>
            <a:ext cx="11601014" cy="477053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cap="none" spc="0" dirty="0">
                <a:ln w="0"/>
                <a:solidFill>
                  <a:schemeClr val="accent1"/>
                </a:solidFill>
              </a:rPr>
              <a:t>The new YE1 rop</a:t>
            </a:r>
            <a:r>
              <a:rPr lang="en-GB" sz="2000" dirty="0">
                <a:ln w="0"/>
                <a:solidFill>
                  <a:schemeClr val="accent1"/>
                </a:solidFill>
              </a:rPr>
              <a:t>e support will significantly simplify the opening/closing procedure of CMS</a:t>
            </a:r>
            <a:r>
              <a:rPr lang="en-US" sz="2000" dirty="0">
                <a:ln w="0"/>
                <a:solidFill>
                  <a:schemeClr val="accent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n w="0"/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n w="0"/>
                <a:solidFill>
                  <a:schemeClr val="accent1"/>
                </a:solidFill>
              </a:rPr>
              <a:t>A gap was found between YE1 and YE2 to pass the rope. The guiding points are identified, designed, and partially manufactured.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n w="0"/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n w="0"/>
                <a:solidFill>
                  <a:schemeClr val="accent1"/>
                </a:solidFill>
              </a:rPr>
              <a:t>The fix points on the towers were identified and designed. Destructive work done.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n w="0"/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n w="0"/>
                <a:solidFill>
                  <a:schemeClr val="accent1"/>
                </a:solidFill>
              </a:rPr>
              <a:t>Further tests are required on the mock-up with the proper pulleys to decide on the final rope's configuration.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n w="0"/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n w="0"/>
                <a:solidFill>
                  <a:schemeClr val="accent1"/>
                </a:solidFill>
              </a:rPr>
              <a:t>Start the machining of the beam pipe interface, if agreed on the design.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n w="0"/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n w="0"/>
                <a:solidFill>
                  <a:schemeClr val="accent1"/>
                </a:solidFill>
              </a:rPr>
              <a:t>Providing the test goes well, the aim is to install the support by the end of the YETS.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n w="0"/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n w="0"/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078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0EB6D-6AA4-23BD-32F5-67F702CCA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5234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>
                <a:solidFill>
                  <a:srgbClr val="0070C0"/>
                </a:solidFill>
              </a:rPr>
              <a:t>Back-up </a:t>
            </a:r>
            <a:endParaRPr lang="en-GB" sz="7200" b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2915FE-1B3D-CD9F-FE52-5FEA815DC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36355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C8C4E7E-CD8E-E0BF-6EA1-836595A4E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869" y="4405026"/>
            <a:ext cx="4338421" cy="182981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CB3327-8E3B-BCB1-EC1D-D3CDB88E2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A21134-7539-CD89-59D3-B415C69A5058}"/>
              </a:ext>
            </a:extLst>
          </p:cNvPr>
          <p:cNvSpPr/>
          <p:nvPr/>
        </p:nvSpPr>
        <p:spPr>
          <a:xfrm>
            <a:off x="2306254" y="7564"/>
            <a:ext cx="757949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0"/>
                <a:solidFill>
                  <a:srgbClr val="0070C0"/>
                </a:solidFill>
                <a:latin typeface="+mj-lt"/>
              </a:rPr>
              <a:t>Fixed interface inside YE1 inner ring</a:t>
            </a:r>
            <a:endParaRPr lang="en-US" sz="2800" b="1" cap="none" spc="0" dirty="0">
              <a:ln w="0"/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7" name="Picture 6" descr="A circular object with different colored lines&#10;&#10;Description automatically generated">
            <a:extLst>
              <a:ext uri="{FF2B5EF4-FFF2-40B4-BE49-F238E27FC236}">
                <a16:creationId xmlns:a16="http://schemas.microsoft.com/office/drawing/2014/main" id="{80B2F938-5ABE-B7F2-5B9D-CB431F2590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32" r="20681"/>
          <a:stretch/>
        </p:blipFill>
        <p:spPr>
          <a:xfrm>
            <a:off x="171082" y="1634122"/>
            <a:ext cx="4825518" cy="420034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378F605-018F-4747-F787-F87250525814}"/>
              </a:ext>
            </a:extLst>
          </p:cNvPr>
          <p:cNvSpPr/>
          <p:nvPr/>
        </p:nvSpPr>
        <p:spPr>
          <a:xfrm>
            <a:off x="879005" y="5964247"/>
            <a:ext cx="315615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0" cap="none" spc="0" dirty="0">
                <a:ln w="0"/>
                <a:solidFill>
                  <a:schemeClr val="tx1"/>
                </a:solidFill>
              </a:rPr>
              <a:t>YE1 inner ring- View from TAS side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138D31-65FC-2AD1-844A-7952EC791FDA}"/>
              </a:ext>
            </a:extLst>
          </p:cNvPr>
          <p:cNvSpPr/>
          <p:nvPr/>
        </p:nvSpPr>
        <p:spPr>
          <a:xfrm>
            <a:off x="1592827" y="3789191"/>
            <a:ext cx="442450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50" b="0" cap="none" spc="0" dirty="0">
                <a:ln w="0"/>
                <a:solidFill>
                  <a:schemeClr val="tx1"/>
                </a:solidFill>
              </a:rPr>
              <a:t>BP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979017D-5FCF-09B4-1D7E-CB1BEC923853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2035277" y="3919996"/>
            <a:ext cx="270977" cy="19185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green and blue object&#10;&#10;Description automatically generated">
            <a:extLst>
              <a:ext uri="{FF2B5EF4-FFF2-40B4-BE49-F238E27FC236}">
                <a16:creationId xmlns:a16="http://schemas.microsoft.com/office/drawing/2014/main" id="{AC1712F5-00B5-63C0-EF6D-1FBC217B636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97" t="7534" r="38866"/>
          <a:stretch/>
        </p:blipFill>
        <p:spPr>
          <a:xfrm>
            <a:off x="9002415" y="864961"/>
            <a:ext cx="3143833" cy="4817091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20" name="Picture 19" descr="A computer generated image of a needle&#10;&#10;Description automatically generated with medium confidence">
            <a:extLst>
              <a:ext uri="{FF2B5EF4-FFF2-40B4-BE49-F238E27FC236}">
                <a16:creationId xmlns:a16="http://schemas.microsoft.com/office/drawing/2014/main" id="{AAEF9EA5-922D-DFAA-978F-6F447A4EE1A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7" t="38028" r="12081" b="36382"/>
          <a:stretch/>
        </p:blipFill>
        <p:spPr>
          <a:xfrm rot="18981135">
            <a:off x="4697309" y="2772085"/>
            <a:ext cx="4480424" cy="797169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A9CBA720-A745-EED7-E393-1D2F3083E1AE}"/>
              </a:ext>
            </a:extLst>
          </p:cNvPr>
          <p:cNvSpPr/>
          <p:nvPr/>
        </p:nvSpPr>
        <p:spPr>
          <a:xfrm>
            <a:off x="11353800" y="2549371"/>
            <a:ext cx="760017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M16 screws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55013D6-2D1B-1D86-14BD-45FBAD77EBC4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10435959" y="1328157"/>
            <a:ext cx="917841" cy="143665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374BD14-0F50-A4E3-FFBC-96CD4E3EE11E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11604031" y="2980258"/>
            <a:ext cx="129778" cy="252973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28EF8B0A-123E-6DA1-37B5-93124ADD6CD6}"/>
              </a:ext>
            </a:extLst>
          </p:cNvPr>
          <p:cNvSpPr/>
          <p:nvPr/>
        </p:nvSpPr>
        <p:spPr>
          <a:xfrm>
            <a:off x="9020781" y="1383496"/>
            <a:ext cx="961419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 err="1">
                <a:ln w="0"/>
                <a:solidFill>
                  <a:schemeClr val="tx1"/>
                </a:solidFill>
              </a:rPr>
              <a:t>Aluminium</a:t>
            </a:r>
            <a:r>
              <a:rPr lang="en-US" sz="1100" b="0" cap="none" spc="0" dirty="0">
                <a:ln w="0"/>
                <a:solidFill>
                  <a:schemeClr val="tx1"/>
                </a:solidFill>
              </a:rPr>
              <a:t> interface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52E3C3E-2D4B-31D2-5F15-CCBBD15CDF0D}"/>
              </a:ext>
            </a:extLst>
          </p:cNvPr>
          <p:cNvSpPr/>
          <p:nvPr/>
        </p:nvSpPr>
        <p:spPr>
          <a:xfrm>
            <a:off x="9208332" y="3067120"/>
            <a:ext cx="961419" cy="5386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Eye bolt-</a:t>
            </a:r>
            <a:br>
              <a:rPr lang="en-US" sz="1100" b="0" cap="none" spc="0" dirty="0">
                <a:ln w="0"/>
                <a:solidFill>
                  <a:schemeClr val="tx1"/>
                </a:solidFill>
              </a:rPr>
            </a:br>
            <a:r>
              <a:rPr lang="en-US" sz="900" b="0" cap="none" spc="0" dirty="0">
                <a:ln w="0"/>
                <a:solidFill>
                  <a:schemeClr val="tx1"/>
                </a:solidFill>
              </a:rPr>
              <a:t>Adjustable position</a:t>
            </a:r>
            <a:endParaRPr lang="en-US" sz="1100" b="0" cap="none" spc="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5607BD4-C3C9-2BC0-C198-F077D07565AA}"/>
              </a:ext>
            </a:extLst>
          </p:cNvPr>
          <p:cNvCxnSpPr>
            <a:cxnSpLocks/>
            <a:stCxn id="26" idx="3"/>
          </p:cNvCxnSpPr>
          <p:nvPr/>
        </p:nvCxnSpPr>
        <p:spPr>
          <a:xfrm>
            <a:off x="10169751" y="3336425"/>
            <a:ext cx="391601" cy="58357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96762E30-E020-EBAB-3F28-97A4D814F2F6}"/>
              </a:ext>
            </a:extLst>
          </p:cNvPr>
          <p:cNvSpPr/>
          <p:nvPr/>
        </p:nvSpPr>
        <p:spPr>
          <a:xfrm>
            <a:off x="5202517" y="3190231"/>
            <a:ext cx="737081" cy="415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50" b="0" cap="none" spc="0" dirty="0">
                <a:ln w="0"/>
                <a:solidFill>
                  <a:schemeClr val="tx1"/>
                </a:solidFill>
              </a:rPr>
              <a:t>4 mm SS cable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98FDD23-ECC9-4317-7F14-558766DF3BA8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5939598" y="3397980"/>
            <a:ext cx="378909" cy="39121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D6E7EF36-45D6-5D89-F228-4D65228646FE}"/>
              </a:ext>
            </a:extLst>
          </p:cNvPr>
          <p:cNvSpPr/>
          <p:nvPr/>
        </p:nvSpPr>
        <p:spPr>
          <a:xfrm>
            <a:off x="6731165" y="1962181"/>
            <a:ext cx="829774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50" b="0" cap="none" spc="0" dirty="0">
                <a:ln w="0"/>
                <a:solidFill>
                  <a:schemeClr val="tx1"/>
                </a:solidFill>
              </a:rPr>
              <a:t>Turnbuckle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AA4B5CB-E60D-0905-F0AC-AFC898D8D4FE}"/>
              </a:ext>
            </a:extLst>
          </p:cNvPr>
          <p:cNvCxnSpPr>
            <a:cxnSpLocks/>
            <a:stCxn id="42" idx="3"/>
          </p:cNvCxnSpPr>
          <p:nvPr/>
        </p:nvCxnSpPr>
        <p:spPr>
          <a:xfrm>
            <a:off x="7560939" y="2089139"/>
            <a:ext cx="213113" cy="25391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E5268EF-4C0B-F891-A928-C7E570B591CE}"/>
              </a:ext>
            </a:extLst>
          </p:cNvPr>
          <p:cNvCxnSpPr>
            <a:cxnSpLocks/>
          </p:cNvCxnSpPr>
          <p:nvPr/>
        </p:nvCxnSpPr>
        <p:spPr>
          <a:xfrm>
            <a:off x="4410069" y="2592755"/>
            <a:ext cx="471387" cy="798781"/>
          </a:xfrm>
          <a:prstGeom prst="straightConnector1">
            <a:avLst/>
          </a:prstGeom>
          <a:ln w="38100">
            <a:solidFill>
              <a:srgbClr val="FFFF00"/>
            </a:solidFill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60ED15F-6C3A-F3A7-3240-6638D5F4C032}"/>
              </a:ext>
            </a:extLst>
          </p:cNvPr>
          <p:cNvCxnSpPr>
            <a:cxnSpLocks/>
          </p:cNvCxnSpPr>
          <p:nvPr/>
        </p:nvCxnSpPr>
        <p:spPr>
          <a:xfrm flipH="1">
            <a:off x="3993863" y="3115533"/>
            <a:ext cx="463867" cy="401401"/>
          </a:xfrm>
          <a:prstGeom prst="straightConnector1">
            <a:avLst/>
          </a:prstGeom>
          <a:ln w="38100">
            <a:solidFill>
              <a:srgbClr val="FFFF00"/>
            </a:solidFill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ECEDBDC0-B6C4-E1C6-DE3C-6F0707435C6D}"/>
              </a:ext>
            </a:extLst>
          </p:cNvPr>
          <p:cNvCxnSpPr>
            <a:cxnSpLocks/>
          </p:cNvCxnSpPr>
          <p:nvPr/>
        </p:nvCxnSpPr>
        <p:spPr>
          <a:xfrm flipH="1" flipV="1">
            <a:off x="404254" y="3122811"/>
            <a:ext cx="766892" cy="687307"/>
          </a:xfrm>
          <a:prstGeom prst="straightConnector1">
            <a:avLst/>
          </a:prstGeom>
          <a:ln w="38100">
            <a:solidFill>
              <a:srgbClr val="FFFF00"/>
            </a:solidFill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F3B7282F-18CA-F4AA-11E1-911849BAAC53}"/>
              </a:ext>
            </a:extLst>
          </p:cNvPr>
          <p:cNvSpPr/>
          <p:nvPr/>
        </p:nvSpPr>
        <p:spPr>
          <a:xfrm rot="3304078">
            <a:off x="4375323" y="2626801"/>
            <a:ext cx="765246" cy="2154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" b="0" cap="none" spc="0" dirty="0">
                <a:ln w="0"/>
                <a:solidFill>
                  <a:schemeClr val="tx1"/>
                </a:solidFill>
              </a:rPr>
              <a:t>Adjustment 1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77D5AB8-FC26-14AA-8210-D1B042319567}"/>
              </a:ext>
            </a:extLst>
          </p:cNvPr>
          <p:cNvSpPr/>
          <p:nvPr/>
        </p:nvSpPr>
        <p:spPr>
          <a:xfrm rot="19226900">
            <a:off x="3615007" y="3082508"/>
            <a:ext cx="765246" cy="2154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" b="0" cap="none" spc="0" dirty="0">
                <a:ln w="0"/>
                <a:solidFill>
                  <a:schemeClr val="tx1"/>
                </a:solidFill>
              </a:rPr>
              <a:t>Adjustment 2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EA529FE-7A8A-9481-5C7F-50880117DA6E}"/>
              </a:ext>
            </a:extLst>
          </p:cNvPr>
          <p:cNvSpPr/>
          <p:nvPr/>
        </p:nvSpPr>
        <p:spPr>
          <a:xfrm rot="2280646">
            <a:off x="493580" y="3193276"/>
            <a:ext cx="765246" cy="2154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" b="0" cap="none" spc="0" dirty="0">
                <a:ln w="0"/>
                <a:solidFill>
                  <a:schemeClr val="tx1"/>
                </a:solidFill>
              </a:rPr>
              <a:t>Adjustment 3</a:t>
            </a: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617BF4CC-8CA5-C0B3-FE9A-9FB7C67A51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399" y="550056"/>
            <a:ext cx="2422508" cy="122584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0" name="Rectangle 59">
            <a:extLst>
              <a:ext uri="{FF2B5EF4-FFF2-40B4-BE49-F238E27FC236}">
                <a16:creationId xmlns:a16="http://schemas.microsoft.com/office/drawing/2014/main" id="{045C80B9-2D8F-6BE0-C8F9-4EB5DF1E0CEE}"/>
              </a:ext>
            </a:extLst>
          </p:cNvPr>
          <p:cNvSpPr/>
          <p:nvPr/>
        </p:nvSpPr>
        <p:spPr>
          <a:xfrm>
            <a:off x="957030" y="130674"/>
            <a:ext cx="1626811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00" dirty="0" err="1">
                <a:ln w="0"/>
              </a:rPr>
              <a:t>Dyneema</a:t>
            </a:r>
            <a:r>
              <a:rPr lang="en-US" sz="1000" dirty="0">
                <a:ln w="0"/>
              </a:rPr>
              <a:t> rope – 3 mm</a:t>
            </a:r>
            <a:br>
              <a:rPr lang="en-US" sz="1000" dirty="0">
                <a:ln w="0"/>
              </a:rPr>
            </a:br>
            <a:r>
              <a:rPr lang="en-US" sz="1000" dirty="0">
                <a:ln w="0"/>
              </a:rPr>
              <a:t>210 </a:t>
            </a:r>
            <a:r>
              <a:rPr lang="en-US" sz="1000" dirty="0" err="1">
                <a:ln w="0"/>
              </a:rPr>
              <a:t>DaN</a:t>
            </a:r>
            <a:endParaRPr lang="en-US" sz="1000" b="0" cap="none" spc="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7447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B9F99B-5FF1-989D-5436-6F761A69E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2046754-AD03-8AD6-2EAB-AB41AA39C121}"/>
              </a:ext>
            </a:extLst>
          </p:cNvPr>
          <p:cNvSpPr/>
          <p:nvPr/>
        </p:nvSpPr>
        <p:spPr>
          <a:xfrm>
            <a:off x="2306254" y="7564"/>
            <a:ext cx="757949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0"/>
                <a:solidFill>
                  <a:srgbClr val="0070C0"/>
                </a:solidFill>
                <a:latin typeface="+mj-lt"/>
              </a:rPr>
              <a:t>Interface with the Beam Pipe</a:t>
            </a:r>
            <a:endParaRPr lang="en-US" sz="2800" b="1" cap="none" spc="0" dirty="0">
              <a:ln w="0"/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7" name="Picture 6" descr="A video game of a target&#10;&#10;Description automatically generated">
            <a:extLst>
              <a:ext uri="{FF2B5EF4-FFF2-40B4-BE49-F238E27FC236}">
                <a16:creationId xmlns:a16="http://schemas.microsoft.com/office/drawing/2014/main" id="{6A383E40-37E4-42E5-B7B0-9783B057EF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9" r="8887"/>
          <a:stretch/>
        </p:blipFill>
        <p:spPr>
          <a:xfrm>
            <a:off x="74688" y="893793"/>
            <a:ext cx="5875757" cy="38648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9" name="Picture 8" descr="A yellow and white roller&#10;&#10;Description automatically generated">
            <a:extLst>
              <a:ext uri="{FF2B5EF4-FFF2-40B4-BE49-F238E27FC236}">
                <a16:creationId xmlns:a16="http://schemas.microsoft.com/office/drawing/2014/main" id="{2FCF08F4-CC7A-D33B-9A93-7E464FE725F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8" t="22537" r="16355"/>
          <a:stretch/>
        </p:blipFill>
        <p:spPr>
          <a:xfrm>
            <a:off x="6033432" y="2388167"/>
            <a:ext cx="5851345" cy="346982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7C8D69D-38DC-6806-E9A3-93AF38261027}"/>
              </a:ext>
            </a:extLst>
          </p:cNvPr>
          <p:cNvCxnSpPr>
            <a:cxnSpLocks/>
          </p:cNvCxnSpPr>
          <p:nvPr/>
        </p:nvCxnSpPr>
        <p:spPr>
          <a:xfrm>
            <a:off x="2953020" y="893793"/>
            <a:ext cx="22465" cy="3936706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row: Curved Down 10">
            <a:extLst>
              <a:ext uri="{FF2B5EF4-FFF2-40B4-BE49-F238E27FC236}">
                <a16:creationId xmlns:a16="http://schemas.microsoft.com/office/drawing/2014/main" id="{5D8511C8-8A65-7A44-DFC2-A11FD0186A2B}"/>
              </a:ext>
            </a:extLst>
          </p:cNvPr>
          <p:cNvSpPr/>
          <p:nvPr/>
        </p:nvSpPr>
        <p:spPr>
          <a:xfrm>
            <a:off x="2087180" y="3652370"/>
            <a:ext cx="925386" cy="406422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Arrow: Curved Down 11">
            <a:extLst>
              <a:ext uri="{FF2B5EF4-FFF2-40B4-BE49-F238E27FC236}">
                <a16:creationId xmlns:a16="http://schemas.microsoft.com/office/drawing/2014/main" id="{DC6D3D4A-F81E-119A-F098-F29F01349178}"/>
              </a:ext>
            </a:extLst>
          </p:cNvPr>
          <p:cNvSpPr/>
          <p:nvPr/>
        </p:nvSpPr>
        <p:spPr>
          <a:xfrm>
            <a:off x="2953020" y="3658057"/>
            <a:ext cx="925386" cy="406422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3096F2C-21BC-30AF-DBAC-58E8B81EFA48}"/>
              </a:ext>
            </a:extLst>
          </p:cNvPr>
          <p:cNvCxnSpPr>
            <a:cxnSpLocks/>
          </p:cNvCxnSpPr>
          <p:nvPr/>
        </p:nvCxnSpPr>
        <p:spPr>
          <a:xfrm>
            <a:off x="70793" y="2400752"/>
            <a:ext cx="2870980" cy="2429747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D8AB8DA-8115-3A68-4FBE-7EF02370E8A8}"/>
              </a:ext>
            </a:extLst>
          </p:cNvPr>
          <p:cNvCxnSpPr>
            <a:cxnSpLocks/>
          </p:cNvCxnSpPr>
          <p:nvPr/>
        </p:nvCxnSpPr>
        <p:spPr>
          <a:xfrm flipH="1">
            <a:off x="2941773" y="2329172"/>
            <a:ext cx="2941635" cy="2501327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2B0BA52A-EFCA-3559-7F04-0DD927E2E79B}"/>
              </a:ext>
            </a:extLst>
          </p:cNvPr>
          <p:cNvSpPr/>
          <p:nvPr/>
        </p:nvSpPr>
        <p:spPr>
          <a:xfrm rot="1086775">
            <a:off x="3122269" y="4234062"/>
            <a:ext cx="760017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48 deg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B0A0EE0-BD48-DE2D-EC45-86056C1CAEB0}"/>
              </a:ext>
            </a:extLst>
          </p:cNvPr>
          <p:cNvSpPr/>
          <p:nvPr/>
        </p:nvSpPr>
        <p:spPr>
          <a:xfrm rot="20453271">
            <a:off x="2079839" y="4239615"/>
            <a:ext cx="760017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48 deg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B5510A9-6C5A-0526-2E19-6C9B43A30921}"/>
              </a:ext>
            </a:extLst>
          </p:cNvPr>
          <p:cNvSpPr/>
          <p:nvPr/>
        </p:nvSpPr>
        <p:spPr>
          <a:xfrm>
            <a:off x="6926244" y="5373066"/>
            <a:ext cx="1071265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PEEK bar</a:t>
            </a:r>
            <a:br>
              <a:rPr lang="en-US" sz="1100" b="0" cap="none" spc="0" dirty="0">
                <a:ln w="0"/>
                <a:solidFill>
                  <a:schemeClr val="tx1"/>
                </a:solidFill>
              </a:rPr>
            </a:br>
            <a:r>
              <a:rPr lang="en-US" sz="1100" b="0" cap="none" spc="0" dirty="0">
                <a:ln w="0"/>
                <a:solidFill>
                  <a:schemeClr val="tx1"/>
                </a:solidFill>
              </a:rPr>
              <a:t>CNC machined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44F3964-F95B-A390-0970-10AD211512E2}"/>
              </a:ext>
            </a:extLst>
          </p:cNvPr>
          <p:cNvSpPr/>
          <p:nvPr/>
        </p:nvSpPr>
        <p:spPr>
          <a:xfrm>
            <a:off x="7372329" y="3412044"/>
            <a:ext cx="1250360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Silicon foam layer</a:t>
            </a:r>
            <a:br>
              <a:rPr lang="en-US" sz="1100" b="0" cap="none" spc="0" dirty="0">
                <a:ln w="0"/>
                <a:solidFill>
                  <a:schemeClr val="tx1"/>
                </a:solidFill>
              </a:rPr>
            </a:br>
            <a:r>
              <a:rPr lang="en-US" sz="1100" b="0" cap="none" spc="0" dirty="0">
                <a:ln w="0"/>
                <a:solidFill>
                  <a:schemeClr val="tx1"/>
                </a:solidFill>
              </a:rPr>
              <a:t>3mm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1A7706F-8A86-F2CE-26D3-64DCB4CEEB0D}"/>
              </a:ext>
            </a:extLst>
          </p:cNvPr>
          <p:cNvCxnSpPr>
            <a:cxnSpLocks/>
            <a:stCxn id="24" idx="2"/>
          </p:cNvCxnSpPr>
          <p:nvPr/>
        </p:nvCxnSpPr>
        <p:spPr>
          <a:xfrm>
            <a:off x="7997509" y="3842931"/>
            <a:ext cx="0" cy="42713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CFC0595-F18D-0B0D-6D4F-3C90DCF368A5}"/>
              </a:ext>
            </a:extLst>
          </p:cNvPr>
          <p:cNvCxnSpPr>
            <a:cxnSpLocks/>
            <a:stCxn id="23" idx="0"/>
          </p:cNvCxnSpPr>
          <p:nvPr/>
        </p:nvCxnSpPr>
        <p:spPr>
          <a:xfrm flipH="1" flipV="1">
            <a:off x="7372329" y="5019279"/>
            <a:ext cx="89548" cy="35378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379F8859-EA00-7332-A2C7-3FB752AB4D27}"/>
              </a:ext>
            </a:extLst>
          </p:cNvPr>
          <p:cNvSpPr/>
          <p:nvPr/>
        </p:nvSpPr>
        <p:spPr>
          <a:xfrm>
            <a:off x="6068513" y="3861413"/>
            <a:ext cx="1250360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Eye bolt and shackle (SS)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1E5F147C-D578-287F-2512-51D88666814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387" t="6298" r="18312" b="12090"/>
          <a:stretch/>
        </p:blipFill>
        <p:spPr>
          <a:xfrm>
            <a:off x="10288475" y="15323"/>
            <a:ext cx="1728093" cy="1951401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950C226-F95D-9A5A-1462-A9C49C7C6C22}"/>
              </a:ext>
            </a:extLst>
          </p:cNvPr>
          <p:cNvCxnSpPr>
            <a:cxnSpLocks/>
          </p:cNvCxnSpPr>
          <p:nvPr/>
        </p:nvCxnSpPr>
        <p:spPr>
          <a:xfrm>
            <a:off x="6693693" y="4292300"/>
            <a:ext cx="0" cy="53819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8E9937F-2242-885F-F311-964CC6E0BA21}"/>
              </a:ext>
            </a:extLst>
          </p:cNvPr>
          <p:cNvCxnSpPr>
            <a:cxnSpLocks/>
          </p:cNvCxnSpPr>
          <p:nvPr/>
        </p:nvCxnSpPr>
        <p:spPr>
          <a:xfrm>
            <a:off x="10288475" y="3101613"/>
            <a:ext cx="345289" cy="300986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682FD32B-3905-EC01-4784-143E7CDB195E}"/>
              </a:ext>
            </a:extLst>
          </p:cNvPr>
          <p:cNvSpPr/>
          <p:nvPr/>
        </p:nvSpPr>
        <p:spPr>
          <a:xfrm rot="2608867">
            <a:off x="10347563" y="2997879"/>
            <a:ext cx="597004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60 mm</a:t>
            </a:r>
          </a:p>
        </p:txBody>
      </p:sp>
    </p:spTree>
    <p:extLst>
      <p:ext uri="{BB962C8B-B14F-4D97-AF65-F5344CB8AC3E}">
        <p14:creationId xmlns:p14="http://schemas.microsoft.com/office/powerpoint/2010/main" val="20780105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3CF70-69AA-69D4-153D-8670CCA13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6" name="Picture 5" descr="A circular object with a circle in the center&#10;&#10;Description automatically generated">
            <a:extLst>
              <a:ext uri="{FF2B5EF4-FFF2-40B4-BE49-F238E27FC236}">
                <a16:creationId xmlns:a16="http://schemas.microsoft.com/office/drawing/2014/main" id="{AFCE90A3-668D-9648-8DF7-6BBB14A5F8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8" r="19945"/>
          <a:stretch/>
        </p:blipFill>
        <p:spPr>
          <a:xfrm>
            <a:off x="2084863" y="577054"/>
            <a:ext cx="8022274" cy="570389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39F4157-172F-ED49-629E-66DB3AE4F16B}"/>
              </a:ext>
            </a:extLst>
          </p:cNvPr>
          <p:cNvSpPr/>
          <p:nvPr/>
        </p:nvSpPr>
        <p:spPr>
          <a:xfrm>
            <a:off x="2306254" y="-48348"/>
            <a:ext cx="757949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0"/>
                <a:solidFill>
                  <a:srgbClr val="0070C0"/>
                </a:solidFill>
                <a:latin typeface="+mj-lt"/>
              </a:rPr>
              <a:t>Position during the run</a:t>
            </a:r>
            <a:endParaRPr lang="en-US" sz="2800" b="1" cap="none" spc="0" dirty="0">
              <a:ln w="0"/>
              <a:solidFill>
                <a:srgbClr val="0070C0"/>
              </a:solidFill>
              <a:latin typeface="+mj-lt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BFB38CB7-C296-6EB3-0614-2C8F6D27ED1F}"/>
                  </a:ext>
                </a:extLst>
              </p14:cNvPr>
              <p14:cNvContentPartPr/>
              <p14:nvPr/>
            </p14:nvContentPartPr>
            <p14:xfrm>
              <a:off x="1885920" y="387464"/>
              <a:ext cx="6184800" cy="59079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BFB38CB7-C296-6EB3-0614-2C8F6D27ED1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77280" y="378464"/>
                <a:ext cx="6202440" cy="592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09222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BCA468-EA9C-48A3-F6C0-D79DB305C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D67A57-010F-3466-4EAE-0AA7108F3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9797" y="3176785"/>
            <a:ext cx="7582203" cy="330852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27194D6-27B5-AC48-2292-7B0EA8B311A7}"/>
              </a:ext>
            </a:extLst>
          </p:cNvPr>
          <p:cNvSpPr/>
          <p:nvPr/>
        </p:nvSpPr>
        <p:spPr>
          <a:xfrm>
            <a:off x="4887559" y="1145460"/>
            <a:ext cx="3210016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0" cap="none" spc="0" dirty="0">
                <a:ln w="0"/>
                <a:solidFill>
                  <a:srgbClr val="0070C0"/>
                </a:solidFill>
              </a:rPr>
              <a:t>Install rolling support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n w="0"/>
                <a:solidFill>
                  <a:srgbClr val="0070C0"/>
                </a:solidFill>
              </a:rPr>
              <a:t>Open YE3 1.7 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n w="0"/>
                <a:solidFill>
                  <a:srgbClr val="0070C0"/>
                </a:solidFill>
              </a:rPr>
              <a:t>Open YE2 1.5 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n w="0"/>
                <a:solidFill>
                  <a:srgbClr val="0070C0"/>
                </a:solidFill>
              </a:rPr>
              <a:t>Install support on YE1 non IP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n w="0"/>
                <a:solidFill>
                  <a:srgbClr val="0070C0"/>
                </a:solidFill>
              </a:rPr>
              <a:t>Swap supports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n w="0"/>
                <a:solidFill>
                  <a:srgbClr val="0070C0"/>
                </a:solidFill>
              </a:rPr>
              <a:t>Survey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n w="0"/>
                <a:solidFill>
                  <a:srgbClr val="0070C0"/>
                </a:solidFill>
              </a:rPr>
              <a:t>Open YE3 2.1m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n w="0"/>
                <a:solidFill>
                  <a:srgbClr val="0070C0"/>
                </a:solidFill>
              </a:rPr>
              <a:t>Open YE2 2.1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0" cap="none" spc="0" dirty="0">
              <a:ln w="0"/>
              <a:solidFill>
                <a:srgbClr val="0070C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80F087-ECF1-76B6-97C5-666CEF6DEBCF}"/>
              </a:ext>
            </a:extLst>
          </p:cNvPr>
          <p:cNvSpPr/>
          <p:nvPr/>
        </p:nvSpPr>
        <p:spPr>
          <a:xfrm>
            <a:off x="8891475" y="1576346"/>
            <a:ext cx="3210016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0" cap="none" spc="0" dirty="0">
                <a:ln w="0"/>
                <a:solidFill>
                  <a:srgbClr val="0070C0"/>
                </a:solidFill>
              </a:rPr>
              <a:t>Engage the rope support from YE1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n w="0"/>
                <a:solidFill>
                  <a:srgbClr val="0070C0"/>
                </a:solidFill>
              </a:rPr>
              <a:t>Survey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0" cap="none" spc="0" dirty="0">
                <a:ln w="0"/>
                <a:solidFill>
                  <a:srgbClr val="0070C0"/>
                </a:solidFill>
              </a:rPr>
              <a:t>Open YE3 3.8 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n w="0"/>
                <a:solidFill>
                  <a:srgbClr val="0070C0"/>
                </a:solidFill>
              </a:rPr>
              <a:t>Open YE2 3.6 m</a:t>
            </a:r>
            <a:endParaRPr lang="en-US" sz="1400" b="0" cap="none" spc="0" dirty="0">
              <a:ln w="0"/>
              <a:solidFill>
                <a:srgbClr val="0070C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b="0" cap="none" spc="0" dirty="0">
              <a:ln w="0"/>
              <a:solidFill>
                <a:srgbClr val="0070C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077670-0BCB-4071-9533-DF09368D2AE0}"/>
              </a:ext>
            </a:extLst>
          </p:cNvPr>
          <p:cNvSpPr/>
          <p:nvPr/>
        </p:nvSpPr>
        <p:spPr>
          <a:xfrm>
            <a:off x="90509" y="930015"/>
            <a:ext cx="419816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0" cap="none" spc="0" dirty="0">
                <a:ln w="0"/>
                <a:solidFill>
                  <a:srgbClr val="0070C0"/>
                </a:solidFill>
              </a:rPr>
              <a:t>Simplifying the opening\closing sequence of the endcaps by the reduction of the number of strokes to fully open\close the detector from </a:t>
            </a:r>
            <a:r>
              <a:rPr lang="en-US" sz="1600" b="1" cap="none" spc="0" dirty="0">
                <a:ln w="0"/>
                <a:solidFill>
                  <a:srgbClr val="0070C0"/>
                </a:solidFill>
              </a:rPr>
              <a:t>14 to 11</a:t>
            </a:r>
            <a:r>
              <a:rPr lang="en-US" sz="1600" b="0" cap="none" spc="0" dirty="0">
                <a:ln w="0"/>
                <a:solidFill>
                  <a:srgbClr val="0070C0"/>
                </a:solidFill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n w="0"/>
              <a:solidFill>
                <a:srgbClr val="0070C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>
                <a:ln w="0"/>
                <a:solidFill>
                  <a:srgbClr val="0070C0"/>
                </a:solidFill>
              </a:rPr>
              <a:t>No more need for the YE3 rolling support</a:t>
            </a:r>
            <a:r>
              <a:rPr lang="en-US" sz="1600" dirty="0">
                <a:ln w="0"/>
                <a:solidFill>
                  <a:srgbClr val="0070C0"/>
                </a:solidFill>
              </a:rPr>
              <a:t>. Less risk for the BP and for personnel</a:t>
            </a:r>
            <a:br>
              <a:rPr lang="en-US" sz="1600" dirty="0">
                <a:ln w="0"/>
                <a:solidFill>
                  <a:srgbClr val="0070C0"/>
                </a:solidFill>
              </a:rPr>
            </a:br>
            <a:r>
              <a:rPr lang="en-US" sz="1600" dirty="0">
                <a:ln w="0"/>
                <a:solidFill>
                  <a:srgbClr val="0070C0"/>
                </a:solidFill>
              </a:rPr>
              <a:t>(radiological). Less time for the installation.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n w="0"/>
              <a:solidFill>
                <a:srgbClr val="0070C0"/>
              </a:solidFill>
            </a:endParaRPr>
          </a:p>
          <a:p>
            <a:pPr algn="just"/>
            <a:endParaRPr lang="en-US" sz="1600" dirty="0">
              <a:ln w="0"/>
              <a:solidFill>
                <a:srgbClr val="0070C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n w="0"/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0" cap="none" spc="0" dirty="0">
              <a:ln w="0"/>
              <a:solidFill>
                <a:srgbClr val="0070C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129710-CC2F-C5BD-53D7-9149A6DA32BD}"/>
              </a:ext>
            </a:extLst>
          </p:cNvPr>
          <p:cNvSpPr/>
          <p:nvPr/>
        </p:nvSpPr>
        <p:spPr>
          <a:xfrm>
            <a:off x="-112621" y="111079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solidFill>
                  <a:srgbClr val="0070C0"/>
                </a:solidFill>
                <a:latin typeface="+mj-lt"/>
              </a:rPr>
              <a:t>Motivation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30309988-4086-FB30-E5E4-E68BA9634810}"/>
              </a:ext>
            </a:extLst>
          </p:cNvPr>
          <p:cNvSpPr/>
          <p:nvPr/>
        </p:nvSpPr>
        <p:spPr>
          <a:xfrm>
            <a:off x="7768171" y="1860919"/>
            <a:ext cx="842429" cy="44310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7274D40-F51F-D93E-9AED-C56AEF2D1FC7}"/>
              </a:ext>
            </a:extLst>
          </p:cNvPr>
          <p:cNvSpPr/>
          <p:nvPr/>
        </p:nvSpPr>
        <p:spPr>
          <a:xfrm>
            <a:off x="4423424" y="529906"/>
            <a:ext cx="7773930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sz="1600" b="1" cap="none" spc="0" dirty="0">
                <a:ln w="0"/>
                <a:solidFill>
                  <a:srgbClr val="0070C0"/>
                </a:solidFill>
              </a:rPr>
              <a:t>Comparison:</a:t>
            </a:r>
            <a:br>
              <a:rPr lang="en-US" sz="1400" b="0" cap="none" spc="0" dirty="0">
                <a:ln w="0"/>
                <a:solidFill>
                  <a:srgbClr val="0070C0"/>
                </a:solidFill>
              </a:rPr>
            </a:br>
            <a:r>
              <a:rPr lang="en-US" sz="1400" b="0" cap="none" spc="0" dirty="0">
                <a:ln w="0"/>
                <a:solidFill>
                  <a:srgbClr val="0070C0"/>
                </a:solidFill>
              </a:rPr>
              <a:t> 	</a:t>
            </a:r>
            <a:r>
              <a:rPr lang="en-US" sz="1600" b="0" cap="none" spc="0" dirty="0">
                <a:ln w="0"/>
                <a:solidFill>
                  <a:srgbClr val="0070C0"/>
                </a:solidFill>
              </a:rPr>
              <a:t>Steps to open YE3 and YE2 one full stroke with and without the ‘rope’ support</a:t>
            </a:r>
            <a:endParaRPr lang="en-US" sz="1600" dirty="0">
              <a:ln w="0"/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0" cap="none" spc="0" dirty="0">
              <a:ln w="0"/>
              <a:solidFill>
                <a:srgbClr val="0070C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7F03E95-3434-7272-3CA1-6ACE84CD4049}"/>
              </a:ext>
            </a:extLst>
          </p:cNvPr>
          <p:cNvSpPr/>
          <p:nvPr/>
        </p:nvSpPr>
        <p:spPr>
          <a:xfrm>
            <a:off x="4637741" y="4300168"/>
            <a:ext cx="334683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cap="none" spc="0" dirty="0">
                <a:ln w="0"/>
                <a:solidFill>
                  <a:srgbClr val="0070C0"/>
                </a:solidFill>
                <a:latin typeface="+mj-lt"/>
              </a:rPr>
              <a:t>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C2D2580-0F63-D61A-D950-ABAF66CAFDAA}"/>
              </a:ext>
            </a:extLst>
          </p:cNvPr>
          <p:cNvSpPr/>
          <p:nvPr/>
        </p:nvSpPr>
        <p:spPr>
          <a:xfrm>
            <a:off x="4637740" y="6081156"/>
            <a:ext cx="334683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cap="none" spc="0" dirty="0">
                <a:ln w="0"/>
                <a:solidFill>
                  <a:srgbClr val="0070C0"/>
                </a:solidFill>
                <a:latin typeface="+mj-lt"/>
              </a:rPr>
              <a:t>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112A18-534F-E608-27F7-0CC57CA5FD70}"/>
              </a:ext>
            </a:extLst>
          </p:cNvPr>
          <p:cNvSpPr/>
          <p:nvPr/>
        </p:nvSpPr>
        <p:spPr>
          <a:xfrm>
            <a:off x="7218502" y="4300167"/>
            <a:ext cx="334683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cap="none" spc="0" dirty="0">
                <a:ln w="0"/>
                <a:solidFill>
                  <a:srgbClr val="0070C0"/>
                </a:solidFill>
                <a:latin typeface="+mj-lt"/>
              </a:rPr>
              <a:t>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E2B73F-95E2-0024-89D8-CBBF7D626CA6}"/>
              </a:ext>
            </a:extLst>
          </p:cNvPr>
          <p:cNvSpPr/>
          <p:nvPr/>
        </p:nvSpPr>
        <p:spPr>
          <a:xfrm>
            <a:off x="7218502" y="6081155"/>
            <a:ext cx="334683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cap="none" spc="0" dirty="0">
                <a:ln w="0"/>
                <a:solidFill>
                  <a:srgbClr val="0070C0"/>
                </a:solidFill>
                <a:latin typeface="+mj-lt"/>
              </a:rPr>
              <a:t>4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A1E917E-A851-E808-D1F4-78945DD8D53E}"/>
              </a:ext>
            </a:extLst>
          </p:cNvPr>
          <p:cNvSpPr/>
          <p:nvPr/>
        </p:nvSpPr>
        <p:spPr>
          <a:xfrm>
            <a:off x="9708776" y="4300166"/>
            <a:ext cx="334683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cap="none" spc="0" dirty="0">
                <a:ln w="0"/>
                <a:solidFill>
                  <a:srgbClr val="0070C0"/>
                </a:solidFill>
                <a:latin typeface="+mj-lt"/>
              </a:rPr>
              <a:t>5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9D89278-0396-F10E-8D2A-E1D9F7E04799}"/>
              </a:ext>
            </a:extLst>
          </p:cNvPr>
          <p:cNvSpPr/>
          <p:nvPr/>
        </p:nvSpPr>
        <p:spPr>
          <a:xfrm>
            <a:off x="9708775" y="6078738"/>
            <a:ext cx="334683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cap="none" spc="0" dirty="0">
                <a:ln w="0"/>
                <a:solidFill>
                  <a:srgbClr val="0070C0"/>
                </a:solidFill>
                <a:latin typeface="+mj-lt"/>
              </a:rPr>
              <a:t>6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0F11218-CD1E-2D6A-943C-672F573CB6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980"/>
          <a:stretch/>
        </p:blipFill>
        <p:spPr>
          <a:xfrm>
            <a:off x="612848" y="4300166"/>
            <a:ext cx="3250669" cy="203121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D46A745-E44D-DF15-EEEE-2563E5413B27}"/>
              </a:ext>
            </a:extLst>
          </p:cNvPr>
          <p:cNvSpPr/>
          <p:nvPr/>
        </p:nvSpPr>
        <p:spPr>
          <a:xfrm>
            <a:off x="90509" y="3392228"/>
            <a:ext cx="448411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cap="none" spc="0" dirty="0">
                <a:ln w="0"/>
                <a:solidFill>
                  <a:srgbClr val="0070C0"/>
                </a:solidFill>
              </a:rPr>
              <a:t>No more need for the sling  from th</a:t>
            </a:r>
            <a:r>
              <a:rPr lang="en-US" sz="1600" b="1" dirty="0">
                <a:ln w="0"/>
                <a:solidFill>
                  <a:srgbClr val="0070C0"/>
                </a:solidFill>
              </a:rPr>
              <a:t>e ES cone.</a:t>
            </a:r>
            <a:endParaRPr lang="en-US" sz="1600" dirty="0">
              <a:ln w="0"/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0" cap="none" spc="0" dirty="0">
              <a:ln w="0"/>
              <a:solidFill>
                <a:srgbClr val="0070C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03B3B21-2AFD-6013-4308-6B901EAD5EFA}"/>
              </a:ext>
            </a:extLst>
          </p:cNvPr>
          <p:cNvCxnSpPr/>
          <p:nvPr/>
        </p:nvCxnSpPr>
        <p:spPr>
          <a:xfrm>
            <a:off x="2271252" y="3684615"/>
            <a:ext cx="0" cy="588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14403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35B29-947A-15D8-F0A4-0BB82F2DD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99CA5A-6609-7002-034A-D2B1B379BAFD}"/>
              </a:ext>
            </a:extLst>
          </p:cNvPr>
          <p:cNvSpPr/>
          <p:nvPr/>
        </p:nvSpPr>
        <p:spPr>
          <a:xfrm>
            <a:off x="128961" y="776787"/>
            <a:ext cx="640163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rgbClr val="0070C0"/>
                </a:solidFill>
              </a:rPr>
              <a:t>Fixed </a:t>
            </a:r>
            <a:r>
              <a:rPr lang="en-US" sz="1600" dirty="0" err="1">
                <a:ln w="0"/>
                <a:solidFill>
                  <a:srgbClr val="0070C0"/>
                </a:solidFill>
              </a:rPr>
              <a:t>aluminium</a:t>
            </a:r>
            <a:r>
              <a:rPr lang="en-US" sz="1600" dirty="0">
                <a:ln w="0"/>
                <a:solidFill>
                  <a:srgbClr val="0070C0"/>
                </a:solidFill>
              </a:rPr>
              <a:t> interface inside the YE1 inner ring, permanently.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600" dirty="0">
              <a:ln w="0"/>
              <a:solidFill>
                <a:srgbClr val="0070C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rgbClr val="0070C0"/>
                </a:solidFill>
              </a:rPr>
              <a:t>Eye bolt with adjustable position to control the angle of the rope.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n w="0"/>
              <a:solidFill>
                <a:srgbClr val="0070C0"/>
              </a:solidFill>
            </a:endParaRPr>
          </a:p>
        </p:txBody>
      </p:sp>
      <p:pic>
        <p:nvPicPr>
          <p:cNvPr id="7" name="Picture 6" descr="A circular object with yellow lines&#10;&#10;Description automatically generated">
            <a:extLst>
              <a:ext uri="{FF2B5EF4-FFF2-40B4-BE49-F238E27FC236}">
                <a16:creationId xmlns:a16="http://schemas.microsoft.com/office/drawing/2014/main" id="{57EA7273-CC9B-4981-C182-7FDD8EC707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9" r="22919"/>
          <a:stretch/>
        </p:blipFill>
        <p:spPr>
          <a:xfrm>
            <a:off x="93001" y="2041178"/>
            <a:ext cx="5595883" cy="43832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Picture 8" descr="A green and blue object with a yellow thread&#10;&#10;Description automatically generated with medium confidence">
            <a:extLst>
              <a:ext uri="{FF2B5EF4-FFF2-40B4-BE49-F238E27FC236}">
                <a16:creationId xmlns:a16="http://schemas.microsoft.com/office/drawing/2014/main" id="{5800DAC2-10CE-1822-6D27-6ADF8DDD74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36" t="10651" r="32306" b="11545"/>
          <a:stretch/>
        </p:blipFill>
        <p:spPr>
          <a:xfrm>
            <a:off x="6943541" y="586493"/>
            <a:ext cx="4560202" cy="583790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BA4D567-D69E-5223-DDD7-D6FA558F8658}"/>
              </a:ext>
            </a:extLst>
          </p:cNvPr>
          <p:cNvSpPr/>
          <p:nvPr/>
        </p:nvSpPr>
        <p:spPr>
          <a:xfrm>
            <a:off x="4170844" y="2483628"/>
            <a:ext cx="994203" cy="139960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3EFF541-D6A8-8A2A-D7CE-932CD80F3A83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5165047" y="2283050"/>
            <a:ext cx="1778494" cy="90037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251E5159-8BE5-A481-A88A-81B73C5C4C13}"/>
              </a:ext>
            </a:extLst>
          </p:cNvPr>
          <p:cNvSpPr/>
          <p:nvPr/>
        </p:nvSpPr>
        <p:spPr>
          <a:xfrm>
            <a:off x="10248339" y="2752542"/>
            <a:ext cx="760017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M16 screws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6A07ECF-A52E-1DDC-7B20-33FEE7E94D73}"/>
              </a:ext>
            </a:extLst>
          </p:cNvPr>
          <p:cNvCxnSpPr>
            <a:cxnSpLocks/>
            <a:stCxn id="15" idx="1"/>
          </p:cNvCxnSpPr>
          <p:nvPr/>
        </p:nvCxnSpPr>
        <p:spPr>
          <a:xfrm flipH="1" flipV="1">
            <a:off x="8610600" y="1498436"/>
            <a:ext cx="1637739" cy="146955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C56FBD0-BC52-DAA7-D5A9-AAA2C4C65C9C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10057172" y="2967986"/>
            <a:ext cx="191167" cy="275209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EC4B06F0-7197-921B-FBD1-46C2A60DB26C}"/>
              </a:ext>
            </a:extLst>
          </p:cNvPr>
          <p:cNvSpPr/>
          <p:nvPr/>
        </p:nvSpPr>
        <p:spPr>
          <a:xfrm>
            <a:off x="7014508" y="3290001"/>
            <a:ext cx="961419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 err="1">
                <a:ln w="0"/>
                <a:solidFill>
                  <a:schemeClr val="tx1"/>
                </a:solidFill>
              </a:rPr>
              <a:t>Aluminium</a:t>
            </a:r>
            <a:r>
              <a:rPr lang="en-US" sz="1100" b="0" cap="none" spc="0" dirty="0">
                <a:ln w="0"/>
                <a:solidFill>
                  <a:schemeClr val="tx1"/>
                </a:solidFill>
              </a:rPr>
              <a:t> interface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7E54FD7-BA1D-53AA-8FFF-6C05BDB12A88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7495218" y="2554421"/>
            <a:ext cx="604596" cy="73558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E92081DD-EC99-CE4C-38FD-51C54A7E08A2}"/>
              </a:ext>
            </a:extLst>
          </p:cNvPr>
          <p:cNvSpPr/>
          <p:nvPr/>
        </p:nvSpPr>
        <p:spPr>
          <a:xfrm>
            <a:off x="7003941" y="4128589"/>
            <a:ext cx="961419" cy="5386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Eye bolt-</a:t>
            </a:r>
            <a:br>
              <a:rPr lang="en-US" sz="1100" b="0" cap="none" spc="0" dirty="0">
                <a:ln w="0"/>
                <a:solidFill>
                  <a:schemeClr val="tx1"/>
                </a:solidFill>
              </a:rPr>
            </a:br>
            <a:r>
              <a:rPr lang="en-US" sz="900" b="0" cap="none" spc="0" dirty="0">
                <a:ln w="0"/>
                <a:solidFill>
                  <a:schemeClr val="tx1"/>
                </a:solidFill>
              </a:rPr>
              <a:t>Adjustable position</a:t>
            </a:r>
            <a:endParaRPr lang="en-US" sz="1100" b="0" cap="none" spc="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BB1E48A-FB71-8EB8-60E8-A5DE3F3E1606}"/>
              </a:ext>
            </a:extLst>
          </p:cNvPr>
          <p:cNvCxnSpPr>
            <a:cxnSpLocks/>
            <a:stCxn id="26" idx="3"/>
          </p:cNvCxnSpPr>
          <p:nvPr/>
        </p:nvCxnSpPr>
        <p:spPr>
          <a:xfrm flipV="1">
            <a:off x="7965360" y="4170844"/>
            <a:ext cx="551677" cy="22705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F71EAE52-1646-E597-E460-617D651F7049}"/>
              </a:ext>
            </a:extLst>
          </p:cNvPr>
          <p:cNvSpPr/>
          <p:nvPr/>
        </p:nvSpPr>
        <p:spPr>
          <a:xfrm>
            <a:off x="2306254" y="7564"/>
            <a:ext cx="757949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0"/>
                <a:solidFill>
                  <a:srgbClr val="0070C0"/>
                </a:solidFill>
                <a:latin typeface="+mj-lt"/>
              </a:rPr>
              <a:t>Fixed interface inside YE1 inner ring</a:t>
            </a:r>
            <a:endParaRPr lang="en-US" sz="2800" b="1" cap="none" spc="0" dirty="0">
              <a:ln w="0"/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F4DBF19-59B5-97D8-CEB4-0EEEEA36E039}"/>
              </a:ext>
            </a:extLst>
          </p:cNvPr>
          <p:cNvCxnSpPr>
            <a:endCxn id="7" idx="2"/>
          </p:cNvCxnSpPr>
          <p:nvPr/>
        </p:nvCxnSpPr>
        <p:spPr>
          <a:xfrm>
            <a:off x="2878332" y="2283050"/>
            <a:ext cx="12611" cy="4141348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row: Curved Down 32">
            <a:extLst>
              <a:ext uri="{FF2B5EF4-FFF2-40B4-BE49-F238E27FC236}">
                <a16:creationId xmlns:a16="http://schemas.microsoft.com/office/drawing/2014/main" id="{4A6E20E9-1F9D-371A-62D4-C0543BDE9253}"/>
              </a:ext>
            </a:extLst>
          </p:cNvPr>
          <p:cNvSpPr/>
          <p:nvPr/>
        </p:nvSpPr>
        <p:spPr>
          <a:xfrm>
            <a:off x="1954310" y="3872601"/>
            <a:ext cx="925386" cy="406422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4" name="Arrow: Curved Down 33">
            <a:extLst>
              <a:ext uri="{FF2B5EF4-FFF2-40B4-BE49-F238E27FC236}">
                <a16:creationId xmlns:a16="http://schemas.microsoft.com/office/drawing/2014/main" id="{E881E48E-89C9-5A61-8DC3-7D4D3FADD133}"/>
              </a:ext>
            </a:extLst>
          </p:cNvPr>
          <p:cNvSpPr/>
          <p:nvPr/>
        </p:nvSpPr>
        <p:spPr>
          <a:xfrm>
            <a:off x="2867086" y="3872600"/>
            <a:ext cx="925386" cy="406422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7CAF23E-D5C6-2F73-CCB1-E8DACA05A857}"/>
              </a:ext>
            </a:extLst>
          </p:cNvPr>
          <p:cNvSpPr/>
          <p:nvPr/>
        </p:nvSpPr>
        <p:spPr>
          <a:xfrm rot="20453271">
            <a:off x="1870995" y="3527387"/>
            <a:ext cx="760017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48 deg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BE4E5AE-53CE-B4CA-FEDE-F5FDD8C9B234}"/>
              </a:ext>
            </a:extLst>
          </p:cNvPr>
          <p:cNvSpPr/>
          <p:nvPr/>
        </p:nvSpPr>
        <p:spPr>
          <a:xfrm rot="1086775">
            <a:off x="3149713" y="3532939"/>
            <a:ext cx="760017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48 deg</a:t>
            </a:r>
          </a:p>
        </p:txBody>
      </p:sp>
    </p:spTree>
    <p:extLst>
      <p:ext uri="{BB962C8B-B14F-4D97-AF65-F5344CB8AC3E}">
        <p14:creationId xmlns:p14="http://schemas.microsoft.com/office/powerpoint/2010/main" val="27298800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088B1D-AFFB-F14D-DE31-9BAE21800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A1ADFF7-B1C6-ADD2-7606-55D919901EF6}"/>
              </a:ext>
            </a:extLst>
          </p:cNvPr>
          <p:cNvSpPr/>
          <p:nvPr/>
        </p:nvSpPr>
        <p:spPr>
          <a:xfrm>
            <a:off x="3515227" y="0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solidFill>
                  <a:srgbClr val="0070C0"/>
                </a:solidFill>
                <a:latin typeface="+mj-lt"/>
              </a:rPr>
              <a:t>Gap with YE2 (Tower)</a:t>
            </a:r>
          </a:p>
        </p:txBody>
      </p:sp>
      <p:pic>
        <p:nvPicPr>
          <p:cNvPr id="7" name="Picture 6" descr="A green and purple object with yellow lines&#10;&#10;Description automatically generated">
            <a:extLst>
              <a:ext uri="{FF2B5EF4-FFF2-40B4-BE49-F238E27FC236}">
                <a16:creationId xmlns:a16="http://schemas.microsoft.com/office/drawing/2014/main" id="{F5CCEF9E-97A9-5C0A-B8F5-18071AC8F1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24" r="13297"/>
          <a:stretch/>
        </p:blipFill>
        <p:spPr>
          <a:xfrm>
            <a:off x="81883" y="1106692"/>
            <a:ext cx="5108118" cy="492181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66AC6EB-E139-2F2F-B0A5-A6223A01ABBA}"/>
              </a:ext>
            </a:extLst>
          </p:cNvPr>
          <p:cNvSpPr/>
          <p:nvPr/>
        </p:nvSpPr>
        <p:spPr>
          <a:xfrm rot="18522899">
            <a:off x="2918475" y="1821699"/>
            <a:ext cx="84728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</a:rPr>
              <a:t>YE+1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6D97C1D-9525-A159-84DF-7E16B9C9FC05}"/>
              </a:ext>
            </a:extLst>
          </p:cNvPr>
          <p:cNvSpPr/>
          <p:nvPr/>
        </p:nvSpPr>
        <p:spPr>
          <a:xfrm rot="18808158">
            <a:off x="2800486" y="4583931"/>
            <a:ext cx="96526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</a:rPr>
              <a:t>YE+2</a:t>
            </a:r>
          </a:p>
        </p:txBody>
      </p:sp>
      <p:pic>
        <p:nvPicPr>
          <p:cNvPr id="11" name="Picture 10" descr="A green and red background with a purple object&#10;&#10;Description automatically generated with medium confidence">
            <a:extLst>
              <a:ext uri="{FF2B5EF4-FFF2-40B4-BE49-F238E27FC236}">
                <a16:creationId xmlns:a16="http://schemas.microsoft.com/office/drawing/2014/main" id="{91F2AA9A-2B96-8FB2-7D9F-83C96A4900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5" r="8984"/>
          <a:stretch/>
        </p:blipFill>
        <p:spPr>
          <a:xfrm>
            <a:off x="5243426" y="1100208"/>
            <a:ext cx="6866691" cy="492829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6335B10-914C-4863-CDDC-5786EEB6869A}"/>
              </a:ext>
            </a:extLst>
          </p:cNvPr>
          <p:cNvSpPr/>
          <p:nvPr/>
        </p:nvSpPr>
        <p:spPr>
          <a:xfrm rot="19243260">
            <a:off x="9212103" y="4221715"/>
            <a:ext cx="96526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</a:rPr>
              <a:t>YE+2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62F10DA-3EAA-98EB-9194-3CB91730F142}"/>
              </a:ext>
            </a:extLst>
          </p:cNvPr>
          <p:cNvSpPr/>
          <p:nvPr/>
        </p:nvSpPr>
        <p:spPr>
          <a:xfrm rot="19381024">
            <a:off x="8186960" y="1821699"/>
            <a:ext cx="84728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</a:rPr>
              <a:t>YE+1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4E7D1D1-A7BA-6E5C-7298-DB97E43C3755}"/>
              </a:ext>
            </a:extLst>
          </p:cNvPr>
          <p:cNvSpPr/>
          <p:nvPr/>
        </p:nvSpPr>
        <p:spPr>
          <a:xfrm>
            <a:off x="9982199" y="3333524"/>
            <a:ext cx="1126285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</a:rPr>
              <a:t>Rope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92EBDA1-7845-A757-3E4F-74012CAD29A5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7987726" y="3533579"/>
            <a:ext cx="1994473" cy="8862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298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CD4FB1-1B93-482C-BAA9-26426476C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E5E4B6-541D-A085-FA5D-C04DECE67648}"/>
              </a:ext>
            </a:extLst>
          </p:cNvPr>
          <p:cNvSpPr/>
          <p:nvPr/>
        </p:nvSpPr>
        <p:spPr>
          <a:xfrm>
            <a:off x="2306254" y="7564"/>
            <a:ext cx="757949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0"/>
                <a:solidFill>
                  <a:srgbClr val="0070C0"/>
                </a:solidFill>
                <a:latin typeface="+mj-lt"/>
              </a:rPr>
              <a:t>Interface with the Beam Pipe</a:t>
            </a:r>
            <a:endParaRPr lang="en-US" sz="2800" b="1" cap="none" spc="0" dirty="0">
              <a:ln w="0"/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7" name="Picture 6" descr="A circular object with yellow lines&#10;&#10;Description automatically generated">
            <a:extLst>
              <a:ext uri="{FF2B5EF4-FFF2-40B4-BE49-F238E27FC236}">
                <a16:creationId xmlns:a16="http://schemas.microsoft.com/office/drawing/2014/main" id="{8AD50B0E-37DE-38B9-10D8-60642A5E93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9" r="22919"/>
          <a:stretch/>
        </p:blipFill>
        <p:spPr>
          <a:xfrm>
            <a:off x="93001" y="2041178"/>
            <a:ext cx="5595883" cy="43832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Picture 7" descr="A picture containing circle&#10;&#10;Description automatically generated">
            <a:extLst>
              <a:ext uri="{FF2B5EF4-FFF2-40B4-BE49-F238E27FC236}">
                <a16:creationId xmlns:a16="http://schemas.microsoft.com/office/drawing/2014/main" id="{4892A4DF-B74F-4C7C-33D9-9D1DC655E8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6" t="16644" r="13724" b="8262"/>
          <a:stretch/>
        </p:blipFill>
        <p:spPr>
          <a:xfrm>
            <a:off x="5324585" y="2584174"/>
            <a:ext cx="6749226" cy="3618388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F352777-633C-3208-B854-92BD1E697637}"/>
              </a:ext>
            </a:extLst>
          </p:cNvPr>
          <p:cNvSpPr/>
          <p:nvPr/>
        </p:nvSpPr>
        <p:spPr>
          <a:xfrm>
            <a:off x="10189199" y="3096609"/>
            <a:ext cx="51007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</a:rPr>
              <a:t>BP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4F55ABA-AEFC-1F4A-7E86-CD5C9826D1DF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9342783" y="3327442"/>
            <a:ext cx="846416" cy="28377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1E05A661-E5CC-C625-F726-7E86E02BA7C4}"/>
              </a:ext>
            </a:extLst>
          </p:cNvPr>
          <p:cNvSpPr/>
          <p:nvPr/>
        </p:nvSpPr>
        <p:spPr>
          <a:xfrm>
            <a:off x="6717908" y="4978561"/>
            <a:ext cx="575799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0" cap="none" spc="0" dirty="0">
                <a:ln w="0"/>
                <a:solidFill>
                  <a:schemeClr val="tx1"/>
                </a:solidFill>
              </a:rPr>
              <a:t>Sling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E1509C1-36D3-9E50-5E87-05F70E7A4C7F}"/>
              </a:ext>
            </a:extLst>
          </p:cNvPr>
          <p:cNvCxnSpPr>
            <a:cxnSpLocks/>
          </p:cNvCxnSpPr>
          <p:nvPr/>
        </p:nvCxnSpPr>
        <p:spPr>
          <a:xfrm flipV="1">
            <a:off x="7293707" y="4978561"/>
            <a:ext cx="212672" cy="16927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04949963-81DB-BD72-8B95-3F3BB460015F}"/>
              </a:ext>
            </a:extLst>
          </p:cNvPr>
          <p:cNvSpPr/>
          <p:nvPr/>
        </p:nvSpPr>
        <p:spPr>
          <a:xfrm>
            <a:off x="8197473" y="5685752"/>
            <a:ext cx="993606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0" cap="none" spc="0" dirty="0">
                <a:ln w="0"/>
                <a:solidFill>
                  <a:schemeClr val="tx1"/>
                </a:solidFill>
              </a:rPr>
              <a:t>Tensioner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8B504A4-4226-F59A-2910-13E4F1873EB1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8694276" y="5382828"/>
            <a:ext cx="0" cy="30292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1EEEB43-08C7-7933-E0A9-AC7DB9097EF5}"/>
              </a:ext>
            </a:extLst>
          </p:cNvPr>
          <p:cNvSpPr/>
          <p:nvPr/>
        </p:nvSpPr>
        <p:spPr>
          <a:xfrm>
            <a:off x="6503118" y="3654465"/>
            <a:ext cx="673582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0" cap="none" spc="0" dirty="0">
                <a:ln w="0"/>
                <a:solidFill>
                  <a:schemeClr val="tx1"/>
                </a:solidFill>
              </a:rPr>
              <a:t>Al bar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BAE0471-8CE1-700E-1B1E-8A25A4F62F02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6662455" y="3993019"/>
            <a:ext cx="177454" cy="38942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A5D191FB-425E-F22A-C29F-A1337791C9D8}"/>
              </a:ext>
            </a:extLst>
          </p:cNvPr>
          <p:cNvSpPr/>
          <p:nvPr/>
        </p:nvSpPr>
        <p:spPr>
          <a:xfrm>
            <a:off x="157894" y="445755"/>
            <a:ext cx="1011231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rgbClr val="0070C0"/>
                </a:solidFill>
              </a:rPr>
              <a:t>The BP is in contact with a 15 mm wide sling with adjustable tension.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n w="0"/>
              <a:solidFill>
                <a:srgbClr val="0070C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rgbClr val="0070C0"/>
                </a:solidFill>
              </a:rPr>
              <a:t>The sling is flat; therefore, no transversal forces are transmitted due to the BP during the installation/removal of the support.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n w="0"/>
              <a:solidFill>
                <a:srgbClr val="0070C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rgbClr val="0070C0"/>
                </a:solidFill>
              </a:rPr>
              <a:t>It is kept permanently inside YE1 but not touching the BP, except when the support is needed.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72E2B8B-9620-D9FA-9F1D-D9D2DF2568D7}"/>
              </a:ext>
            </a:extLst>
          </p:cNvPr>
          <p:cNvSpPr/>
          <p:nvPr/>
        </p:nvSpPr>
        <p:spPr>
          <a:xfrm>
            <a:off x="1882351" y="3611217"/>
            <a:ext cx="1999424" cy="139960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B094F56-2A67-16F9-C3B1-362512F9F568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3881775" y="4311018"/>
            <a:ext cx="1406144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8862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CDEB4CE-EF7D-026E-8949-8E1655FEAA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222" y="1585031"/>
            <a:ext cx="4407699" cy="389389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D33BDF4-0CCE-48DD-EB24-333726799EBD}"/>
              </a:ext>
            </a:extLst>
          </p:cNvPr>
          <p:cNvCxnSpPr>
            <a:cxnSpLocks/>
          </p:cNvCxnSpPr>
          <p:nvPr/>
        </p:nvCxnSpPr>
        <p:spPr>
          <a:xfrm>
            <a:off x="8930845" y="5162496"/>
            <a:ext cx="408311" cy="36690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C609533-FA02-046F-0B4A-413C2CD4801E}"/>
              </a:ext>
            </a:extLst>
          </p:cNvPr>
          <p:cNvSpPr/>
          <p:nvPr/>
        </p:nvSpPr>
        <p:spPr>
          <a:xfrm>
            <a:off x="8649491" y="5583831"/>
            <a:ext cx="660757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b="0" cap="none" spc="0" dirty="0">
                <a:ln w="0"/>
                <a:solidFill>
                  <a:schemeClr val="tx1"/>
                </a:solidFill>
              </a:rPr>
              <a:t>F 184 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8CAD918-3CCE-392A-BFE1-7C3810ED6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9576" y="3847562"/>
            <a:ext cx="2708275" cy="301043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94DB473-9083-F35F-DD87-8E145F22CFA5}"/>
              </a:ext>
            </a:extLst>
          </p:cNvPr>
          <p:cNvCxnSpPr>
            <a:cxnSpLocks/>
          </p:cNvCxnSpPr>
          <p:nvPr/>
        </p:nvCxnSpPr>
        <p:spPr>
          <a:xfrm flipH="1" flipV="1">
            <a:off x="9854552" y="4500025"/>
            <a:ext cx="874711" cy="67945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E5FA4A4C-AD48-1759-CC51-AA9B1E483261}"/>
              </a:ext>
            </a:extLst>
          </p:cNvPr>
          <p:cNvSpPr/>
          <p:nvPr/>
        </p:nvSpPr>
        <p:spPr>
          <a:xfrm>
            <a:off x="11094524" y="4915603"/>
            <a:ext cx="1005403" cy="4462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00" b="0" cap="none" spc="0" dirty="0">
                <a:ln w="0"/>
                <a:solidFill>
                  <a:schemeClr val="tx1"/>
                </a:solidFill>
              </a:rPr>
              <a:t>Fc1=184 sin(3.58)</a:t>
            </a:r>
            <a:br>
              <a:rPr lang="en-US" sz="900" b="0" cap="none" spc="0" dirty="0">
                <a:ln w="0"/>
                <a:solidFill>
                  <a:schemeClr val="tx1"/>
                </a:solidFill>
              </a:rPr>
            </a:br>
            <a:r>
              <a:rPr lang="en-US" sz="900" b="1" cap="none" spc="0" dirty="0">
                <a:ln w="0"/>
                <a:solidFill>
                  <a:schemeClr val="tx1"/>
                </a:solidFill>
              </a:rPr>
              <a:t>= </a:t>
            </a:r>
            <a:r>
              <a:rPr lang="en-US" sz="1400" b="1" cap="none" spc="0" dirty="0">
                <a:ln w="0"/>
                <a:solidFill>
                  <a:schemeClr val="tx1"/>
                </a:solidFill>
              </a:rPr>
              <a:t>11.5 N</a:t>
            </a:r>
            <a:endParaRPr lang="en-US" sz="900" b="1" cap="none" spc="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5EB2B6A-FA9A-C3C2-1A6A-5DDE06672B7F}"/>
              </a:ext>
            </a:extLst>
          </p:cNvPr>
          <p:cNvCxnSpPr>
            <a:cxnSpLocks/>
          </p:cNvCxnSpPr>
          <p:nvPr/>
        </p:nvCxnSpPr>
        <p:spPr>
          <a:xfrm flipV="1">
            <a:off x="10729263" y="4294551"/>
            <a:ext cx="617539" cy="90805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C449C5C-2B6D-EDA4-953A-1EBF497FDB27}"/>
              </a:ext>
            </a:extLst>
          </p:cNvPr>
          <p:cNvCxnSpPr>
            <a:cxnSpLocks/>
          </p:cNvCxnSpPr>
          <p:nvPr/>
        </p:nvCxnSpPr>
        <p:spPr>
          <a:xfrm flipV="1">
            <a:off x="10729263" y="4865526"/>
            <a:ext cx="218655" cy="31394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DD7EF9E-3D37-FD59-0B33-1D31F499BBCF}"/>
              </a:ext>
            </a:extLst>
          </p:cNvPr>
          <p:cNvCxnSpPr>
            <a:cxnSpLocks/>
          </p:cNvCxnSpPr>
          <p:nvPr/>
        </p:nvCxnSpPr>
        <p:spPr>
          <a:xfrm flipH="1" flipV="1">
            <a:off x="9996196" y="4622930"/>
            <a:ext cx="726319" cy="55654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2A1CEA9D-00C9-0D5D-07C3-5A39F73F19AD}"/>
              </a:ext>
            </a:extLst>
          </p:cNvPr>
          <p:cNvSpPr/>
          <p:nvPr/>
        </p:nvSpPr>
        <p:spPr>
          <a:xfrm>
            <a:off x="9745543" y="3947943"/>
            <a:ext cx="102624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00" b="0" cap="none" spc="0" dirty="0">
                <a:ln w="0"/>
                <a:solidFill>
                  <a:schemeClr val="tx1"/>
                </a:solidFill>
              </a:rPr>
              <a:t>Fc2=184 cos(3.58)</a:t>
            </a:r>
            <a:br>
              <a:rPr lang="en-US" sz="900" b="0" cap="none" spc="0" dirty="0">
                <a:ln w="0"/>
                <a:solidFill>
                  <a:schemeClr val="tx1"/>
                </a:solidFill>
              </a:rPr>
            </a:br>
            <a:r>
              <a:rPr lang="en-US" sz="900" b="0" cap="none" spc="0" dirty="0">
                <a:ln w="0"/>
                <a:solidFill>
                  <a:schemeClr val="tx1"/>
                </a:solidFill>
              </a:rPr>
              <a:t>= </a:t>
            </a:r>
            <a:r>
              <a:rPr lang="en-US" sz="900" b="1" cap="none" spc="0" dirty="0">
                <a:ln w="0"/>
                <a:solidFill>
                  <a:schemeClr val="tx1"/>
                </a:solidFill>
              </a:rPr>
              <a:t>183.6 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C0FC751-AAD1-0D8B-7166-02E41C9570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2079" y="458579"/>
            <a:ext cx="2574926" cy="290780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068D681-D8FA-1728-9DED-72CC0E1D8CB4}"/>
              </a:ext>
            </a:extLst>
          </p:cNvPr>
          <p:cNvCxnSpPr>
            <a:cxnSpLocks/>
          </p:cNvCxnSpPr>
          <p:nvPr/>
        </p:nvCxnSpPr>
        <p:spPr>
          <a:xfrm flipH="1" flipV="1">
            <a:off x="9635931" y="1136859"/>
            <a:ext cx="798511" cy="72353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B2E4271-C80D-D07F-DB43-A5567E12063F}"/>
              </a:ext>
            </a:extLst>
          </p:cNvPr>
          <p:cNvCxnSpPr>
            <a:cxnSpLocks/>
          </p:cNvCxnSpPr>
          <p:nvPr/>
        </p:nvCxnSpPr>
        <p:spPr>
          <a:xfrm flipV="1">
            <a:off x="10434442" y="972297"/>
            <a:ext cx="674689" cy="91122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42CD78A-953C-CAB1-B453-7A14B0FBE497}"/>
              </a:ext>
            </a:extLst>
          </p:cNvPr>
          <p:cNvCxnSpPr>
            <a:cxnSpLocks/>
          </p:cNvCxnSpPr>
          <p:nvPr/>
        </p:nvCxnSpPr>
        <p:spPr>
          <a:xfrm flipV="1">
            <a:off x="10434442" y="1506505"/>
            <a:ext cx="288073" cy="35389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49150FB8-856A-2B68-61A9-A9BDD7933563}"/>
              </a:ext>
            </a:extLst>
          </p:cNvPr>
          <p:cNvSpPr/>
          <p:nvPr/>
        </p:nvSpPr>
        <p:spPr>
          <a:xfrm>
            <a:off x="10783738" y="1652935"/>
            <a:ext cx="1104790" cy="4462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00" b="0" cap="none" spc="0" dirty="0">
                <a:ln w="0"/>
                <a:solidFill>
                  <a:schemeClr val="tx1"/>
                </a:solidFill>
              </a:rPr>
              <a:t>Fb1=183.6 sin(4.24)</a:t>
            </a:r>
            <a:br>
              <a:rPr lang="en-US" sz="900" b="0" cap="none" spc="0" dirty="0">
                <a:ln w="0"/>
                <a:solidFill>
                  <a:schemeClr val="tx1"/>
                </a:solidFill>
              </a:rPr>
            </a:br>
            <a:r>
              <a:rPr lang="en-US" sz="900" b="1" cap="none" spc="0" dirty="0">
                <a:ln w="0"/>
                <a:solidFill>
                  <a:schemeClr val="tx1"/>
                </a:solidFill>
              </a:rPr>
              <a:t>= </a:t>
            </a:r>
            <a:r>
              <a:rPr lang="en-US" sz="1400" b="1" cap="none" spc="0" dirty="0">
                <a:ln w="0"/>
                <a:solidFill>
                  <a:schemeClr val="tx1"/>
                </a:solidFill>
              </a:rPr>
              <a:t>13.57 N</a:t>
            </a:r>
            <a:endParaRPr lang="en-US" sz="900" b="1" cap="none" spc="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16F1D01-2EF5-C765-26C7-3B4273A26CBD}"/>
              </a:ext>
            </a:extLst>
          </p:cNvPr>
          <p:cNvCxnSpPr>
            <a:cxnSpLocks/>
          </p:cNvCxnSpPr>
          <p:nvPr/>
        </p:nvCxnSpPr>
        <p:spPr>
          <a:xfrm flipH="1" flipV="1">
            <a:off x="9772261" y="1289259"/>
            <a:ext cx="659133" cy="59154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5F29ECB-69D6-09D0-B71C-02EFEFA72AB3}"/>
              </a:ext>
            </a:extLst>
          </p:cNvPr>
          <p:cNvSpPr/>
          <p:nvPr/>
        </p:nvSpPr>
        <p:spPr>
          <a:xfrm>
            <a:off x="9539012" y="676983"/>
            <a:ext cx="112562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00" b="0" cap="none" spc="0" dirty="0">
                <a:ln w="0"/>
                <a:solidFill>
                  <a:schemeClr val="tx1"/>
                </a:solidFill>
              </a:rPr>
              <a:t>Fb2=183.6 cos(4.24)</a:t>
            </a:r>
            <a:br>
              <a:rPr lang="en-US" sz="900" b="0" cap="none" spc="0" dirty="0">
                <a:ln w="0"/>
                <a:solidFill>
                  <a:schemeClr val="tx1"/>
                </a:solidFill>
              </a:rPr>
            </a:br>
            <a:r>
              <a:rPr lang="en-US" sz="900" b="1" cap="none" spc="0" dirty="0">
                <a:ln w="0"/>
                <a:solidFill>
                  <a:schemeClr val="tx1"/>
                </a:solidFill>
              </a:rPr>
              <a:t>= 183 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0D063C9-BFEC-26DE-2A0F-18928D7C1376}"/>
              </a:ext>
            </a:extLst>
          </p:cNvPr>
          <p:cNvSpPr/>
          <p:nvPr/>
        </p:nvSpPr>
        <p:spPr>
          <a:xfrm>
            <a:off x="3483819" y="861649"/>
            <a:ext cx="218149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chemeClr val="tx1"/>
                </a:solidFill>
              </a:rPr>
              <a:t>Projection on XY Plan</a:t>
            </a:r>
          </a:p>
        </p:txBody>
      </p:sp>
      <p:pic>
        <p:nvPicPr>
          <p:cNvPr id="15" name="Picture 14" descr="A picture containing screenshot, circle, colorfulness, symmetry&#10;&#10;Description automatically generated">
            <a:extLst>
              <a:ext uri="{FF2B5EF4-FFF2-40B4-BE49-F238E27FC236}">
                <a16:creationId xmlns:a16="http://schemas.microsoft.com/office/drawing/2014/main" id="{0D0869D6-31C9-1435-02DB-244F843EBB9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64" t="7815" r="25349"/>
          <a:stretch/>
        </p:blipFill>
        <p:spPr>
          <a:xfrm>
            <a:off x="160517" y="1585031"/>
            <a:ext cx="4414050" cy="3876467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74A9D09B-5B45-42C8-4EF1-C778E12C0506}"/>
              </a:ext>
            </a:extLst>
          </p:cNvPr>
          <p:cNvSpPr/>
          <p:nvPr/>
        </p:nvSpPr>
        <p:spPr>
          <a:xfrm>
            <a:off x="6997071" y="3309257"/>
            <a:ext cx="958943" cy="7340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B5928FB-DBFC-BCBB-6A29-1E35C86FF5E7}"/>
              </a:ext>
            </a:extLst>
          </p:cNvPr>
          <p:cNvSpPr/>
          <p:nvPr/>
        </p:nvSpPr>
        <p:spPr>
          <a:xfrm>
            <a:off x="8164367" y="4195665"/>
            <a:ext cx="958943" cy="7340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8F8B2A2-E8DF-AA74-CA5B-8EFE66B0D750}"/>
              </a:ext>
            </a:extLst>
          </p:cNvPr>
          <p:cNvCxnSpPr>
            <a:cxnSpLocks/>
            <a:stCxn id="18" idx="5"/>
            <a:endCxn id="13" idx="1"/>
          </p:cNvCxnSpPr>
          <p:nvPr/>
        </p:nvCxnSpPr>
        <p:spPr>
          <a:xfrm>
            <a:off x="8982876" y="4822180"/>
            <a:ext cx="436700" cy="530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9D853EC-A4B5-408A-8600-32E1F52A9317}"/>
              </a:ext>
            </a:extLst>
          </p:cNvPr>
          <p:cNvCxnSpPr>
            <a:cxnSpLocks/>
            <a:stCxn id="16" idx="7"/>
            <a:endCxn id="2" idx="1"/>
          </p:cNvCxnSpPr>
          <p:nvPr/>
        </p:nvCxnSpPr>
        <p:spPr>
          <a:xfrm flipV="1">
            <a:off x="7815580" y="1912482"/>
            <a:ext cx="1496499" cy="1504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0AC57AC-AE6E-AFB3-8EA7-480DE3DD0182}"/>
              </a:ext>
            </a:extLst>
          </p:cNvPr>
          <p:cNvCxnSpPr>
            <a:cxnSpLocks/>
          </p:cNvCxnSpPr>
          <p:nvPr/>
        </p:nvCxnSpPr>
        <p:spPr>
          <a:xfrm>
            <a:off x="2662335" y="3793133"/>
            <a:ext cx="4334736" cy="395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39303E2-8355-5EF7-21C9-8FFC8E24072A}"/>
              </a:ext>
            </a:extLst>
          </p:cNvPr>
          <p:cNvCxnSpPr>
            <a:cxnSpLocks/>
          </p:cNvCxnSpPr>
          <p:nvPr/>
        </p:nvCxnSpPr>
        <p:spPr>
          <a:xfrm>
            <a:off x="3993297" y="4859554"/>
            <a:ext cx="4334736" cy="395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DAA4436E-D1DC-A30A-BA43-E3FB286FF361}"/>
              </a:ext>
            </a:extLst>
          </p:cNvPr>
          <p:cNvSpPr/>
          <p:nvPr/>
        </p:nvSpPr>
        <p:spPr>
          <a:xfrm>
            <a:off x="2215256" y="3716757"/>
            <a:ext cx="261610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E072D97-15D4-AE73-54E1-43A01768332F}"/>
              </a:ext>
            </a:extLst>
          </p:cNvPr>
          <p:cNvSpPr/>
          <p:nvPr/>
        </p:nvSpPr>
        <p:spPr>
          <a:xfrm>
            <a:off x="3574867" y="4798868"/>
            <a:ext cx="261610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9239057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ABA53C0-DDBE-2641-5101-EBF2C69853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1851" y="62539"/>
            <a:ext cx="2677599" cy="65679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2280793-2F5E-7939-AFDD-2BA57BE77E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0569" y="64050"/>
            <a:ext cx="3170047" cy="268537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A0CBA19-8F5C-4822-784D-75BA68F5AB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0569" y="4035105"/>
            <a:ext cx="3170962" cy="2335861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54BD3C3-B5F2-0E18-B0DA-979EB2D4F539}"/>
              </a:ext>
            </a:extLst>
          </p:cNvPr>
          <p:cNvCxnSpPr>
            <a:cxnSpLocks/>
          </p:cNvCxnSpPr>
          <p:nvPr/>
        </p:nvCxnSpPr>
        <p:spPr>
          <a:xfrm>
            <a:off x="6035421" y="6178468"/>
            <a:ext cx="0" cy="61125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0B59C03B-C3AE-9AA8-C654-18DEC7952BCB}"/>
              </a:ext>
            </a:extLst>
          </p:cNvPr>
          <p:cNvSpPr/>
          <p:nvPr/>
        </p:nvSpPr>
        <p:spPr>
          <a:xfrm>
            <a:off x="6194660" y="6178468"/>
            <a:ext cx="660757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b="0" cap="none" spc="0" dirty="0">
                <a:ln w="0"/>
                <a:solidFill>
                  <a:schemeClr val="tx1"/>
                </a:solidFill>
              </a:rPr>
              <a:t>F 184 N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F02754B-4276-F757-9568-74B4590B84C6}"/>
              </a:ext>
            </a:extLst>
          </p:cNvPr>
          <p:cNvCxnSpPr>
            <a:cxnSpLocks/>
          </p:cNvCxnSpPr>
          <p:nvPr/>
        </p:nvCxnSpPr>
        <p:spPr>
          <a:xfrm>
            <a:off x="9763553" y="4958261"/>
            <a:ext cx="65654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171C364-AFEC-247B-CAD0-4C93EB53632F}"/>
              </a:ext>
            </a:extLst>
          </p:cNvPr>
          <p:cNvCxnSpPr>
            <a:cxnSpLocks/>
          </p:cNvCxnSpPr>
          <p:nvPr/>
        </p:nvCxnSpPr>
        <p:spPr>
          <a:xfrm>
            <a:off x="9763553" y="4958261"/>
            <a:ext cx="295762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288E2A76-4433-4F49-42AD-131CEFEED8A1}"/>
              </a:ext>
            </a:extLst>
          </p:cNvPr>
          <p:cNvSpPr/>
          <p:nvPr/>
        </p:nvSpPr>
        <p:spPr>
          <a:xfrm>
            <a:off x="10564391" y="4773595"/>
            <a:ext cx="1104791" cy="4462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00" b="0" cap="none" spc="0" dirty="0">
                <a:ln w="0"/>
                <a:solidFill>
                  <a:schemeClr val="tx1"/>
                </a:solidFill>
              </a:rPr>
              <a:t>Fc3=184 sin(</a:t>
            </a:r>
            <a:r>
              <a:rPr lang="en-US" sz="900" dirty="0">
                <a:ln w="0"/>
                <a:solidFill>
                  <a:schemeClr val="tx1"/>
                </a:solidFill>
              </a:rPr>
              <a:t>1.131</a:t>
            </a:r>
            <a:r>
              <a:rPr lang="en-US" sz="900" b="0" cap="none" spc="0" dirty="0">
                <a:ln w="0"/>
                <a:solidFill>
                  <a:schemeClr val="tx1"/>
                </a:solidFill>
              </a:rPr>
              <a:t>)</a:t>
            </a:r>
            <a:br>
              <a:rPr lang="en-US" sz="900" b="0" cap="none" spc="0" dirty="0">
                <a:ln w="0"/>
                <a:solidFill>
                  <a:schemeClr val="tx1"/>
                </a:solidFill>
              </a:rPr>
            </a:br>
            <a:r>
              <a:rPr lang="en-US" sz="1400" b="1" cap="none" spc="0" dirty="0">
                <a:ln w="0"/>
                <a:solidFill>
                  <a:schemeClr val="tx1"/>
                </a:solidFill>
              </a:rPr>
              <a:t>= 3.55 N</a:t>
            </a:r>
            <a:endParaRPr lang="en-US" sz="900" b="1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CD743C4-1077-D0CC-3CCB-4AA3BB877AD5}"/>
              </a:ext>
            </a:extLst>
          </p:cNvPr>
          <p:cNvSpPr/>
          <p:nvPr/>
        </p:nvSpPr>
        <p:spPr>
          <a:xfrm>
            <a:off x="10342878" y="847922"/>
            <a:ext cx="1125629" cy="4462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00" b="0" cap="none" spc="0" dirty="0">
                <a:ln w="0"/>
                <a:solidFill>
                  <a:schemeClr val="tx1"/>
                </a:solidFill>
              </a:rPr>
              <a:t>Fb3=184 sin (1.59)</a:t>
            </a:r>
            <a:br>
              <a:rPr lang="en-US" sz="900" b="0" cap="none" spc="0" dirty="0">
                <a:ln w="0"/>
                <a:solidFill>
                  <a:schemeClr val="tx1"/>
                </a:solidFill>
              </a:rPr>
            </a:br>
            <a:r>
              <a:rPr lang="en-US" sz="1400" b="1" cap="none" spc="0" dirty="0">
                <a:ln w="0"/>
                <a:solidFill>
                  <a:schemeClr val="tx1"/>
                </a:solidFill>
              </a:rPr>
              <a:t>= 5.1 N</a:t>
            </a:r>
            <a:endParaRPr lang="en-US" sz="900" b="1" cap="none" spc="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FF2EA49-486C-440E-C935-1D09F71F3B60}"/>
              </a:ext>
            </a:extLst>
          </p:cNvPr>
          <p:cNvCxnSpPr>
            <a:cxnSpLocks/>
          </p:cNvCxnSpPr>
          <p:nvPr/>
        </p:nvCxnSpPr>
        <p:spPr>
          <a:xfrm flipV="1">
            <a:off x="9614757" y="1032588"/>
            <a:ext cx="630256" cy="8330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A11A849-0657-F736-885C-6CE0ECDC6595}"/>
              </a:ext>
            </a:extLst>
          </p:cNvPr>
          <p:cNvCxnSpPr>
            <a:cxnSpLocks/>
          </p:cNvCxnSpPr>
          <p:nvPr/>
        </p:nvCxnSpPr>
        <p:spPr>
          <a:xfrm flipV="1">
            <a:off x="9614757" y="1115890"/>
            <a:ext cx="344116" cy="2869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D68DAFD5-6EAD-B864-8753-BB009411D8A3}"/>
              </a:ext>
            </a:extLst>
          </p:cNvPr>
          <p:cNvSpPr/>
          <p:nvPr/>
        </p:nvSpPr>
        <p:spPr>
          <a:xfrm>
            <a:off x="5382995" y="62539"/>
            <a:ext cx="221531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chemeClr val="tx1"/>
                </a:solidFill>
              </a:rPr>
              <a:t>Projection on YZ Plan</a:t>
            </a:r>
          </a:p>
        </p:txBody>
      </p:sp>
      <p:pic>
        <p:nvPicPr>
          <p:cNvPr id="12" name="Picture 11" descr="A picture containing pole, outdoor, antenna&#10;&#10;Description automatically generated">
            <a:extLst>
              <a:ext uri="{FF2B5EF4-FFF2-40B4-BE49-F238E27FC236}">
                <a16:creationId xmlns:a16="http://schemas.microsoft.com/office/drawing/2014/main" id="{FBE8EBF8-21A5-EBF4-5AFF-36877801A4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94" r="37806"/>
          <a:stretch/>
        </p:blipFill>
        <p:spPr>
          <a:xfrm>
            <a:off x="1771901" y="223307"/>
            <a:ext cx="2043016" cy="6407155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B4417E92-AFF0-F36F-0387-BC8C2BE25624}"/>
              </a:ext>
            </a:extLst>
          </p:cNvPr>
          <p:cNvSpPr/>
          <p:nvPr/>
        </p:nvSpPr>
        <p:spPr>
          <a:xfrm>
            <a:off x="5555949" y="3346579"/>
            <a:ext cx="958943" cy="7340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BCBE896-A7CA-1C29-AF2E-1F30BBE33FAC}"/>
              </a:ext>
            </a:extLst>
          </p:cNvPr>
          <p:cNvCxnSpPr>
            <a:cxnSpLocks/>
            <a:stCxn id="13" idx="7"/>
            <a:endCxn id="14" idx="1"/>
          </p:cNvCxnSpPr>
          <p:nvPr/>
        </p:nvCxnSpPr>
        <p:spPr>
          <a:xfrm flipV="1">
            <a:off x="6374458" y="1406735"/>
            <a:ext cx="2526111" cy="2047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6EBC6C81-8677-6514-C39C-B09781D0E266}"/>
              </a:ext>
            </a:extLst>
          </p:cNvPr>
          <p:cNvSpPr/>
          <p:nvPr/>
        </p:nvSpPr>
        <p:spPr>
          <a:xfrm>
            <a:off x="5715188" y="4958260"/>
            <a:ext cx="958943" cy="7340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B7510E7-9A09-33B6-8AED-A5BD07871D95}"/>
              </a:ext>
            </a:extLst>
          </p:cNvPr>
          <p:cNvCxnSpPr>
            <a:cxnSpLocks/>
            <a:stCxn id="20" idx="6"/>
            <a:endCxn id="16" idx="1"/>
          </p:cNvCxnSpPr>
          <p:nvPr/>
        </p:nvCxnSpPr>
        <p:spPr>
          <a:xfrm flipV="1">
            <a:off x="6674131" y="5203036"/>
            <a:ext cx="2226438" cy="1222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646C40E-4604-7820-2567-D381BB848B47}"/>
              </a:ext>
            </a:extLst>
          </p:cNvPr>
          <p:cNvCxnSpPr>
            <a:cxnSpLocks/>
          </p:cNvCxnSpPr>
          <p:nvPr/>
        </p:nvCxnSpPr>
        <p:spPr>
          <a:xfrm>
            <a:off x="2610967" y="2448090"/>
            <a:ext cx="4334736" cy="395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351269C6-E88E-B9E9-FA9D-4661004E9864}"/>
              </a:ext>
            </a:extLst>
          </p:cNvPr>
          <p:cNvSpPr/>
          <p:nvPr/>
        </p:nvSpPr>
        <p:spPr>
          <a:xfrm>
            <a:off x="2163888" y="2371714"/>
            <a:ext cx="261610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6C5ADC9-0EC7-6742-CBA1-EBA4D3BD8F1E}"/>
              </a:ext>
            </a:extLst>
          </p:cNvPr>
          <p:cNvSpPr/>
          <p:nvPr/>
        </p:nvSpPr>
        <p:spPr>
          <a:xfrm>
            <a:off x="2033083" y="5325264"/>
            <a:ext cx="261610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C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1E43FDF-EC3B-C784-3B78-33C9B15D366F}"/>
              </a:ext>
            </a:extLst>
          </p:cNvPr>
          <p:cNvCxnSpPr>
            <a:cxnSpLocks/>
            <a:stCxn id="30" idx="3"/>
          </p:cNvCxnSpPr>
          <p:nvPr/>
        </p:nvCxnSpPr>
        <p:spPr>
          <a:xfrm flipV="1">
            <a:off x="2294693" y="5359087"/>
            <a:ext cx="3470100" cy="969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334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B031E5-7487-087B-E96A-4BBCB5800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23A262F-6F21-1B2E-476D-21834FBEEF45}"/>
              </a:ext>
            </a:extLst>
          </p:cNvPr>
          <p:cNvSpPr/>
          <p:nvPr/>
        </p:nvSpPr>
        <p:spPr>
          <a:xfrm>
            <a:off x="3515226" y="-81587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solidFill>
                  <a:srgbClr val="0070C0"/>
                </a:solidFill>
                <a:latin typeface="+mj-lt"/>
              </a:rPr>
              <a:t>Support design overview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1CD34C5-CF8C-631A-F28C-28592F20C62D}"/>
              </a:ext>
            </a:extLst>
          </p:cNvPr>
          <p:cNvSpPr/>
          <p:nvPr/>
        </p:nvSpPr>
        <p:spPr>
          <a:xfrm flipV="1">
            <a:off x="7486796" y="5887709"/>
            <a:ext cx="401155" cy="477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46F73D-C5B1-037F-4727-7DFB9CDCCE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l="61770" t="57685" r="27829" b="10777"/>
          <a:stretch/>
        </p:blipFill>
        <p:spPr>
          <a:xfrm>
            <a:off x="1859946" y="2913697"/>
            <a:ext cx="1498287" cy="340706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ED576D86-49A1-2173-0D0E-6CD7C2FB6545}"/>
              </a:ext>
            </a:extLst>
          </p:cNvPr>
          <p:cNvSpPr/>
          <p:nvPr/>
        </p:nvSpPr>
        <p:spPr>
          <a:xfrm>
            <a:off x="2488792" y="4518011"/>
            <a:ext cx="419208" cy="423218"/>
          </a:xfrm>
          <a:prstGeom prst="ellipse">
            <a:avLst/>
          </a:prstGeom>
          <a:noFill/>
          <a:ln w="57150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E7504F8-3FEF-7820-A118-429863848A96}"/>
              </a:ext>
            </a:extLst>
          </p:cNvPr>
          <p:cNvSpPr/>
          <p:nvPr/>
        </p:nvSpPr>
        <p:spPr>
          <a:xfrm>
            <a:off x="2447145" y="3814101"/>
            <a:ext cx="419208" cy="423218"/>
          </a:xfrm>
          <a:prstGeom prst="ellipse">
            <a:avLst/>
          </a:prstGeom>
          <a:noFill/>
          <a:ln w="57150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FED46FD-C13D-5EB2-7510-3B93C97F0A33}"/>
              </a:ext>
            </a:extLst>
          </p:cNvPr>
          <p:cNvSpPr/>
          <p:nvPr/>
        </p:nvSpPr>
        <p:spPr>
          <a:xfrm>
            <a:off x="1881781" y="6092399"/>
            <a:ext cx="1451038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</a:rPr>
              <a:t>YE1 spacer 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D65AEC-7402-3F31-7007-BD3AFE923463}"/>
              </a:ext>
            </a:extLst>
          </p:cNvPr>
          <p:cNvSpPr/>
          <p:nvPr/>
        </p:nvSpPr>
        <p:spPr>
          <a:xfrm>
            <a:off x="1273891" y="162866"/>
            <a:ext cx="930328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endParaRPr lang="en-US" sz="1600" b="1" dirty="0">
              <a:ln w="0"/>
              <a:solidFill>
                <a:schemeClr val="accent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chemeClr val="accent1"/>
                </a:solidFill>
              </a:rPr>
              <a:t>Wire ropes passing through the obsolete alignment holes of YE1 spacer ring.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n w="0"/>
              <a:solidFill>
                <a:schemeClr val="accent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chemeClr val="accent1"/>
                </a:solidFill>
              </a:rPr>
              <a:t>Control the installation\removal of the support remotely from the tower by pulling the ropes.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n w="0"/>
              <a:solidFill>
                <a:schemeClr val="accent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chemeClr val="accent1"/>
                </a:solidFill>
              </a:rPr>
              <a:t>Rope 1 is the main rope that takes the load, while rope 2 is used to retract rope 1 and keep it in the shadow of the spacer ring.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n w="0"/>
              <a:solidFill>
                <a:schemeClr val="accent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chemeClr val="accent1"/>
                </a:solidFill>
              </a:rPr>
              <a:t>To be used when the endcaps are in closed configuration (no gap between YE1 and YE2), or in any position of YE1 at |z|&lt;12.3m.</a:t>
            </a:r>
          </a:p>
        </p:txBody>
      </p:sp>
      <p:pic>
        <p:nvPicPr>
          <p:cNvPr id="12" name="Picture 11" descr="A circular object with red lines&#10;&#10;Description automatically generated">
            <a:extLst>
              <a:ext uri="{FF2B5EF4-FFF2-40B4-BE49-F238E27FC236}">
                <a16:creationId xmlns:a16="http://schemas.microsoft.com/office/drawing/2014/main" id="{FC906501-2DDC-6CE2-CA38-AAECC3D80AB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1" t="2244" r="24226" b="5900"/>
          <a:stretch/>
        </p:blipFill>
        <p:spPr>
          <a:xfrm>
            <a:off x="3749806" y="2614276"/>
            <a:ext cx="4361806" cy="3822905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E71BA29-F809-A2B0-87A9-D210DA00A279}"/>
              </a:ext>
            </a:extLst>
          </p:cNvPr>
          <p:cNvCxnSpPr>
            <a:cxnSpLocks/>
            <a:stCxn id="4" idx="6"/>
          </p:cNvCxnSpPr>
          <p:nvPr/>
        </p:nvCxnSpPr>
        <p:spPr>
          <a:xfrm flipV="1">
            <a:off x="2866353" y="3753769"/>
            <a:ext cx="1569961" cy="2719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6C253B0D-31ED-3435-A2AD-00A8C6BAF3AF}"/>
              </a:ext>
            </a:extLst>
          </p:cNvPr>
          <p:cNvSpPr/>
          <p:nvPr/>
        </p:nvSpPr>
        <p:spPr>
          <a:xfrm>
            <a:off x="5185954" y="6092399"/>
            <a:ext cx="148951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</a:rPr>
              <a:t>YE1 Non-Ip side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15D24EF-8318-B6B6-B0E4-6D592200FD50}"/>
              </a:ext>
            </a:extLst>
          </p:cNvPr>
          <p:cNvSpPr/>
          <p:nvPr/>
        </p:nvSpPr>
        <p:spPr>
          <a:xfrm>
            <a:off x="5528630" y="3869905"/>
            <a:ext cx="793807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Beam pipe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776EB5E-5B65-962F-8682-D3ED32E5C590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5925534" y="4131515"/>
            <a:ext cx="0" cy="2921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69E6D39F-2086-23F7-699E-88772BDC2C90}"/>
              </a:ext>
            </a:extLst>
          </p:cNvPr>
          <p:cNvSpPr/>
          <p:nvPr/>
        </p:nvSpPr>
        <p:spPr>
          <a:xfrm>
            <a:off x="7051851" y="2913697"/>
            <a:ext cx="566181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Rope 2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71FDF6D-55E5-5243-8848-15E66EA3135A}"/>
              </a:ext>
            </a:extLst>
          </p:cNvPr>
          <p:cNvSpPr/>
          <p:nvPr/>
        </p:nvSpPr>
        <p:spPr>
          <a:xfrm>
            <a:off x="4059895" y="3004429"/>
            <a:ext cx="566181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Rope 1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1BD9528-A5E0-7337-6B58-62EF11032B95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7334942" y="3167613"/>
            <a:ext cx="151854" cy="2326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15F9A45-D3C7-B936-6967-398A13B8B1DC}"/>
              </a:ext>
            </a:extLst>
          </p:cNvPr>
          <p:cNvCxnSpPr>
            <a:cxnSpLocks/>
          </p:cNvCxnSpPr>
          <p:nvPr/>
        </p:nvCxnSpPr>
        <p:spPr>
          <a:xfrm flipH="1">
            <a:off x="4117749" y="3256894"/>
            <a:ext cx="225236" cy="2280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596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2F349D-F1F1-49ED-2851-F483BA10A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6" name="Picture 5" descr="A circular object with green railings&#10;&#10;Description automatically generated">
            <a:extLst>
              <a:ext uri="{FF2B5EF4-FFF2-40B4-BE49-F238E27FC236}">
                <a16:creationId xmlns:a16="http://schemas.microsoft.com/office/drawing/2014/main" id="{B80D4320-D08A-82D8-A61A-9CEDA25787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25" r="10295" b="12906"/>
          <a:stretch/>
        </p:blipFill>
        <p:spPr>
          <a:xfrm>
            <a:off x="1123194" y="497243"/>
            <a:ext cx="9667445" cy="590945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A7CB35B-D378-FAF2-241B-3DEC3F8DC08F}"/>
              </a:ext>
            </a:extLst>
          </p:cNvPr>
          <p:cNvSpPr/>
          <p:nvPr/>
        </p:nvSpPr>
        <p:spPr>
          <a:xfrm>
            <a:off x="3515226" y="-81587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solidFill>
                  <a:srgbClr val="0070C0"/>
                </a:solidFill>
                <a:latin typeface="+mj-lt"/>
              </a:rPr>
              <a:t>Support design overview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48301C6-D332-4C29-8B91-FCC45CA2C71F}"/>
              </a:ext>
            </a:extLst>
          </p:cNvPr>
          <p:cNvSpPr/>
          <p:nvPr/>
        </p:nvSpPr>
        <p:spPr>
          <a:xfrm>
            <a:off x="5235684" y="2623432"/>
            <a:ext cx="1236236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Guide point on RE2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DC3DEE-39FB-A8FC-23E6-2FE5F1418C3B}"/>
              </a:ext>
            </a:extLst>
          </p:cNvPr>
          <p:cNvSpPr/>
          <p:nvPr/>
        </p:nvSpPr>
        <p:spPr>
          <a:xfrm>
            <a:off x="5198932" y="3846435"/>
            <a:ext cx="1445709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Guide points on GE21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8A5A238-D4F2-7B78-C263-DC51F261814D}"/>
              </a:ext>
            </a:extLst>
          </p:cNvPr>
          <p:cNvSpPr/>
          <p:nvPr/>
        </p:nvSpPr>
        <p:spPr>
          <a:xfrm>
            <a:off x="5198535" y="1191607"/>
            <a:ext cx="1516762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Control points (winches)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1114B-462B-C7CF-540C-118B68FC6389}"/>
              </a:ext>
            </a:extLst>
          </p:cNvPr>
          <p:cNvSpPr/>
          <p:nvPr/>
        </p:nvSpPr>
        <p:spPr>
          <a:xfrm>
            <a:off x="3948101" y="4029518"/>
            <a:ext cx="371659" cy="30700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D41C75A-CF00-953C-C1EA-7930A8BCABD8}"/>
              </a:ext>
            </a:extLst>
          </p:cNvPr>
          <p:cNvSpPr/>
          <p:nvPr/>
        </p:nvSpPr>
        <p:spPr>
          <a:xfrm>
            <a:off x="5049854" y="4899468"/>
            <a:ext cx="371659" cy="30700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4C8FF33-4E3C-5C35-1984-0FA05BCA9DE1}"/>
              </a:ext>
            </a:extLst>
          </p:cNvPr>
          <p:cNvSpPr/>
          <p:nvPr/>
        </p:nvSpPr>
        <p:spPr>
          <a:xfrm>
            <a:off x="7532930" y="3975631"/>
            <a:ext cx="371659" cy="30700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92E2EF4-37C9-DFA9-A823-A82E856A5E71}"/>
              </a:ext>
            </a:extLst>
          </p:cNvPr>
          <p:cNvSpPr/>
          <p:nvPr/>
        </p:nvSpPr>
        <p:spPr>
          <a:xfrm>
            <a:off x="6463422" y="4865969"/>
            <a:ext cx="371659" cy="30700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42F5AC-0851-2F14-1AAD-35A633CDC6D9}"/>
              </a:ext>
            </a:extLst>
          </p:cNvPr>
          <p:cNvSpPr/>
          <p:nvPr/>
        </p:nvSpPr>
        <p:spPr>
          <a:xfrm>
            <a:off x="1857493" y="2556109"/>
            <a:ext cx="574203" cy="4889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F8B76DB-DA8F-E019-7E43-156EFE299042}"/>
              </a:ext>
            </a:extLst>
          </p:cNvPr>
          <p:cNvSpPr/>
          <p:nvPr/>
        </p:nvSpPr>
        <p:spPr>
          <a:xfrm>
            <a:off x="9299701" y="2556109"/>
            <a:ext cx="574203" cy="4889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0D8B812-1693-4A66-D37B-F2A9BED66985}"/>
              </a:ext>
            </a:extLst>
          </p:cNvPr>
          <p:cNvCxnSpPr>
            <a:cxnSpLocks/>
            <a:stCxn id="9" idx="2"/>
            <a:endCxn id="13" idx="0"/>
          </p:cNvCxnSpPr>
          <p:nvPr/>
        </p:nvCxnSpPr>
        <p:spPr>
          <a:xfrm flipH="1">
            <a:off x="5235684" y="4100351"/>
            <a:ext cx="686103" cy="799117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45476D5-F17B-7B3D-86EB-9AEDC1DEBB9A}"/>
              </a:ext>
            </a:extLst>
          </p:cNvPr>
          <p:cNvCxnSpPr>
            <a:cxnSpLocks/>
            <a:stCxn id="9" idx="2"/>
            <a:endCxn id="15" idx="1"/>
          </p:cNvCxnSpPr>
          <p:nvPr/>
        </p:nvCxnSpPr>
        <p:spPr>
          <a:xfrm>
            <a:off x="5921787" y="4100351"/>
            <a:ext cx="541635" cy="919123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E3A5CD3-09CC-F383-E1A0-F76135BDC5AF}"/>
              </a:ext>
            </a:extLst>
          </p:cNvPr>
          <p:cNvCxnSpPr>
            <a:cxnSpLocks/>
            <a:stCxn id="8" idx="2"/>
            <a:endCxn id="12" idx="3"/>
          </p:cNvCxnSpPr>
          <p:nvPr/>
        </p:nvCxnSpPr>
        <p:spPr>
          <a:xfrm flipH="1">
            <a:off x="4319760" y="2877348"/>
            <a:ext cx="1534042" cy="1305675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9BBD9BA-7421-C3AF-48CA-1D025F4D760B}"/>
              </a:ext>
            </a:extLst>
          </p:cNvPr>
          <p:cNvCxnSpPr>
            <a:cxnSpLocks/>
            <a:stCxn id="8" idx="2"/>
            <a:endCxn id="14" idx="1"/>
          </p:cNvCxnSpPr>
          <p:nvPr/>
        </p:nvCxnSpPr>
        <p:spPr>
          <a:xfrm>
            <a:off x="5853802" y="2877348"/>
            <a:ext cx="1679128" cy="125178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2A86C45-5FAD-117D-EBE9-E822B40D3D99}"/>
              </a:ext>
            </a:extLst>
          </p:cNvPr>
          <p:cNvCxnSpPr>
            <a:cxnSpLocks/>
            <a:stCxn id="10" idx="2"/>
            <a:endCxn id="16" idx="3"/>
          </p:cNvCxnSpPr>
          <p:nvPr/>
        </p:nvCxnSpPr>
        <p:spPr>
          <a:xfrm flipH="1">
            <a:off x="2431696" y="1445523"/>
            <a:ext cx="3525220" cy="1355073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CD49CEB-3527-A3BC-432A-469A79A7C323}"/>
              </a:ext>
            </a:extLst>
          </p:cNvPr>
          <p:cNvCxnSpPr>
            <a:cxnSpLocks/>
            <a:stCxn id="10" idx="2"/>
            <a:endCxn id="17" idx="1"/>
          </p:cNvCxnSpPr>
          <p:nvPr/>
        </p:nvCxnSpPr>
        <p:spPr>
          <a:xfrm>
            <a:off x="5956916" y="1445523"/>
            <a:ext cx="3342785" cy="1355073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FC8F15C0-6632-4C60-BF3F-7BEF1F45CEA6}"/>
              </a:ext>
            </a:extLst>
          </p:cNvPr>
          <p:cNvSpPr/>
          <p:nvPr/>
        </p:nvSpPr>
        <p:spPr>
          <a:xfrm>
            <a:off x="5491884" y="6161467"/>
            <a:ext cx="930063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Pulley system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2AB023D-AA06-9014-18A8-61A1D5CE58FE}"/>
              </a:ext>
            </a:extLst>
          </p:cNvPr>
          <p:cNvCxnSpPr>
            <a:cxnSpLocks/>
            <a:stCxn id="37" idx="0"/>
          </p:cNvCxnSpPr>
          <p:nvPr/>
        </p:nvCxnSpPr>
        <p:spPr>
          <a:xfrm flipH="1" flipV="1">
            <a:off x="5368413" y="5666393"/>
            <a:ext cx="588503" cy="495074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2DF098C-7341-D277-BB4A-FF27E0B35149}"/>
              </a:ext>
            </a:extLst>
          </p:cNvPr>
          <p:cNvCxnSpPr>
            <a:cxnSpLocks/>
            <a:stCxn id="37" idx="0"/>
          </p:cNvCxnSpPr>
          <p:nvPr/>
        </p:nvCxnSpPr>
        <p:spPr>
          <a:xfrm flipV="1">
            <a:off x="5956916" y="5600565"/>
            <a:ext cx="515004" cy="560902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A8EB0F30-CE7A-5474-3D18-B80EC65DB653}"/>
              </a:ext>
            </a:extLst>
          </p:cNvPr>
          <p:cNvSpPr/>
          <p:nvPr/>
        </p:nvSpPr>
        <p:spPr>
          <a:xfrm>
            <a:off x="4091324" y="5473607"/>
            <a:ext cx="848310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BP interface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A319735-5D46-3CC3-DCFB-2F6DBACDC5B1}"/>
              </a:ext>
            </a:extLst>
          </p:cNvPr>
          <p:cNvCxnSpPr>
            <a:cxnSpLocks/>
            <a:stCxn id="45" idx="3"/>
          </p:cNvCxnSpPr>
          <p:nvPr/>
        </p:nvCxnSpPr>
        <p:spPr>
          <a:xfrm flipV="1">
            <a:off x="4939634" y="5528712"/>
            <a:ext cx="926330" cy="71853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4299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3BD705-7355-8EDE-AC49-53AC7AA92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E83D6A-2DCA-20AF-8CC4-B3FD079467BB}"/>
              </a:ext>
            </a:extLst>
          </p:cNvPr>
          <p:cNvSpPr/>
          <p:nvPr/>
        </p:nvSpPr>
        <p:spPr>
          <a:xfrm>
            <a:off x="3786988" y="-76212"/>
            <a:ext cx="599884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solidFill>
                  <a:srgbClr val="0070C0"/>
                </a:solidFill>
                <a:latin typeface="+mj-lt"/>
              </a:rPr>
              <a:t>Pulley system - Permanently installed</a:t>
            </a:r>
          </a:p>
        </p:txBody>
      </p:sp>
      <p:pic>
        <p:nvPicPr>
          <p:cNvPr id="6" name="Picture 5" descr="A blue and red device with silver circles&#10;&#10;Description automatically generated">
            <a:extLst>
              <a:ext uri="{FF2B5EF4-FFF2-40B4-BE49-F238E27FC236}">
                <a16:creationId xmlns:a16="http://schemas.microsoft.com/office/drawing/2014/main" id="{44BF15B9-BF14-F0F1-E00B-3AC9F1264D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2" t="14895" r="34097"/>
          <a:stretch/>
        </p:blipFill>
        <p:spPr>
          <a:xfrm>
            <a:off x="6627459" y="520055"/>
            <a:ext cx="1983141" cy="25826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C39594-3A1B-3234-ACDB-ADE0920BB8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28" b="46893"/>
          <a:stretch/>
        </p:blipFill>
        <p:spPr>
          <a:xfrm rot="5400000">
            <a:off x="9314656" y="634148"/>
            <a:ext cx="2363779" cy="1986810"/>
          </a:xfrm>
          <a:prstGeom prst="rect">
            <a:avLst/>
          </a:prstGeom>
        </p:spPr>
      </p:pic>
      <p:pic>
        <p:nvPicPr>
          <p:cNvPr id="8" name="Picture 7" descr="A circular object with a white circle in the center&#10;&#10;Description automatically generated">
            <a:extLst>
              <a:ext uri="{FF2B5EF4-FFF2-40B4-BE49-F238E27FC236}">
                <a16:creationId xmlns:a16="http://schemas.microsoft.com/office/drawing/2014/main" id="{3454628A-9C0F-9255-A9F4-9834F08337E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19" r="23705" b="7693"/>
          <a:stretch/>
        </p:blipFill>
        <p:spPr>
          <a:xfrm>
            <a:off x="29005" y="82612"/>
            <a:ext cx="3992495" cy="3410603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0476B68D-5F16-7138-8285-1D94451220AA}"/>
              </a:ext>
            </a:extLst>
          </p:cNvPr>
          <p:cNvSpPr/>
          <p:nvPr/>
        </p:nvSpPr>
        <p:spPr>
          <a:xfrm>
            <a:off x="215838" y="1861425"/>
            <a:ext cx="592058" cy="565744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4DEED94-267B-37E0-07E2-9B4EC54AF407}"/>
              </a:ext>
            </a:extLst>
          </p:cNvPr>
          <p:cNvSpPr/>
          <p:nvPr/>
        </p:nvSpPr>
        <p:spPr>
          <a:xfrm>
            <a:off x="1282983" y="3052238"/>
            <a:ext cx="592058" cy="565744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E058FFE-F442-0C89-610F-FBEC9A30C435}"/>
              </a:ext>
            </a:extLst>
          </p:cNvPr>
          <p:cNvSpPr/>
          <p:nvPr/>
        </p:nvSpPr>
        <p:spPr>
          <a:xfrm>
            <a:off x="2131378" y="3052238"/>
            <a:ext cx="592058" cy="565744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6822D04-7F02-4EA8-9573-6F7585A85092}"/>
              </a:ext>
            </a:extLst>
          </p:cNvPr>
          <p:cNvSpPr/>
          <p:nvPr/>
        </p:nvSpPr>
        <p:spPr>
          <a:xfrm>
            <a:off x="3261990" y="1861425"/>
            <a:ext cx="592058" cy="565744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C94266B-787C-BC7C-F8BF-B767D8F4D11D}"/>
              </a:ext>
            </a:extLst>
          </p:cNvPr>
          <p:cNvSpPr/>
          <p:nvPr/>
        </p:nvSpPr>
        <p:spPr>
          <a:xfrm rot="19501756">
            <a:off x="3094568" y="202074"/>
            <a:ext cx="558474" cy="162974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EB4BFEE-945B-05A0-76A3-D251D77A9A33}"/>
              </a:ext>
            </a:extLst>
          </p:cNvPr>
          <p:cNvSpPr/>
          <p:nvPr/>
        </p:nvSpPr>
        <p:spPr>
          <a:xfrm rot="1748999">
            <a:off x="396935" y="274772"/>
            <a:ext cx="496867" cy="162974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B153DF6-0A0C-6500-2E7D-22EE7879A1AB}"/>
              </a:ext>
            </a:extLst>
          </p:cNvPr>
          <p:cNvSpPr/>
          <p:nvPr/>
        </p:nvSpPr>
        <p:spPr>
          <a:xfrm>
            <a:off x="3388693" y="181501"/>
            <a:ext cx="427055" cy="33855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</a:rPr>
              <a:t>1</a:t>
            </a:r>
            <a:endParaRPr lang="en-US" sz="1600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662EF7D-0DEB-3176-76BF-344335610160}"/>
              </a:ext>
            </a:extLst>
          </p:cNvPr>
          <p:cNvSpPr/>
          <p:nvPr/>
        </p:nvSpPr>
        <p:spPr>
          <a:xfrm>
            <a:off x="191135" y="256966"/>
            <a:ext cx="427824" cy="33855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</a:rPr>
              <a:t>2</a:t>
            </a:r>
            <a:endParaRPr lang="en-US" sz="1600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26CC3A9-F0A6-8657-5588-341FC8F2A5C5}"/>
              </a:ext>
            </a:extLst>
          </p:cNvPr>
          <p:cNvSpPr/>
          <p:nvPr/>
        </p:nvSpPr>
        <p:spPr>
          <a:xfrm>
            <a:off x="9503140" y="329250"/>
            <a:ext cx="1929810" cy="5770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ü"/>
            </a:pPr>
            <a:r>
              <a:rPr lang="en-US" sz="1050" dirty="0">
                <a:ln w="0"/>
                <a:solidFill>
                  <a:schemeClr val="accent6"/>
                </a:solidFill>
              </a:rPr>
              <a:t>Machining of the block done</a:t>
            </a:r>
            <a:br>
              <a:rPr lang="en-US" sz="1050" dirty="0">
                <a:ln w="0"/>
              </a:rPr>
            </a:br>
            <a:r>
              <a:rPr lang="en-US" sz="1050" dirty="0">
                <a:ln w="0"/>
              </a:rPr>
              <a:t>Waiting the delivery of the pulleys</a:t>
            </a:r>
          </a:p>
        </p:txBody>
      </p:sp>
      <p:pic>
        <p:nvPicPr>
          <p:cNvPr id="22" name="Picture 21" descr="A blue object with two circular objects&#10;&#10;Description automatically generated with medium confidence">
            <a:extLst>
              <a:ext uri="{FF2B5EF4-FFF2-40B4-BE49-F238E27FC236}">
                <a16:creationId xmlns:a16="http://schemas.microsoft.com/office/drawing/2014/main" id="{1C98D4D2-8A86-DE48-CCE7-3297EE4D66A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28" t="19620" r="34514" b="24481"/>
          <a:stretch/>
        </p:blipFill>
        <p:spPr>
          <a:xfrm>
            <a:off x="4160782" y="385335"/>
            <a:ext cx="2144800" cy="2129369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A77FB41-BACE-E93B-EDD8-B6454DA9EEC7}"/>
              </a:ext>
            </a:extLst>
          </p:cNvPr>
          <p:cNvCxnSpPr>
            <a:cxnSpLocks/>
            <a:stCxn id="12" idx="6"/>
            <a:endCxn id="6" idx="1"/>
          </p:cNvCxnSpPr>
          <p:nvPr/>
        </p:nvCxnSpPr>
        <p:spPr>
          <a:xfrm flipV="1">
            <a:off x="3854048" y="1811373"/>
            <a:ext cx="2773411" cy="3329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F697DEE3-C85D-8264-5363-9CC099A0F03C}"/>
              </a:ext>
            </a:extLst>
          </p:cNvPr>
          <p:cNvSpPr/>
          <p:nvPr/>
        </p:nvSpPr>
        <p:spPr>
          <a:xfrm>
            <a:off x="5083905" y="543278"/>
            <a:ext cx="875586" cy="338554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" dirty="0">
                <a:ln w="0"/>
              </a:rPr>
              <a:t>Concept design </a:t>
            </a:r>
            <a:br>
              <a:rPr lang="en-US" sz="800" dirty="0">
                <a:ln w="0"/>
              </a:rPr>
            </a:br>
            <a:r>
              <a:rPr lang="en-US" sz="800" dirty="0">
                <a:ln w="0"/>
              </a:rPr>
              <a:t>by TE-VSC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B6DF4EC-3129-B642-56BD-50F71FF341F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297" t="16415" r="7692"/>
          <a:stretch/>
        </p:blipFill>
        <p:spPr>
          <a:xfrm>
            <a:off x="9603289" y="3623877"/>
            <a:ext cx="2548781" cy="1996976"/>
          </a:xfrm>
          <a:prstGeom prst="rect">
            <a:avLst/>
          </a:prstGeom>
        </p:spPr>
      </p:pic>
      <p:pic>
        <p:nvPicPr>
          <p:cNvPr id="30" name="Picture 29" descr="A green and yellow object&#10;&#10;Description automatically generated">
            <a:extLst>
              <a:ext uri="{FF2B5EF4-FFF2-40B4-BE49-F238E27FC236}">
                <a16:creationId xmlns:a16="http://schemas.microsoft.com/office/drawing/2014/main" id="{0C498DDE-F44A-6592-8031-6E8BD0C5FEC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90" r="44150"/>
          <a:stretch/>
        </p:blipFill>
        <p:spPr>
          <a:xfrm>
            <a:off x="4103297" y="3320999"/>
            <a:ext cx="1169917" cy="3029667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9F8C7BA-05E5-29AE-CEB0-14B0DE480292}"/>
              </a:ext>
            </a:extLst>
          </p:cNvPr>
          <p:cNvCxnSpPr>
            <a:cxnSpLocks/>
          </p:cNvCxnSpPr>
          <p:nvPr/>
        </p:nvCxnSpPr>
        <p:spPr>
          <a:xfrm flipH="1">
            <a:off x="4032425" y="2885111"/>
            <a:ext cx="80907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223A3168-C3E7-DC0A-86CE-98FC16656E77}"/>
              </a:ext>
            </a:extLst>
          </p:cNvPr>
          <p:cNvSpPr/>
          <p:nvPr/>
        </p:nvSpPr>
        <p:spPr>
          <a:xfrm>
            <a:off x="10097397" y="3195297"/>
            <a:ext cx="1884094" cy="415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ü"/>
            </a:pPr>
            <a:r>
              <a:rPr lang="en-US" sz="1050" dirty="0">
                <a:ln w="0"/>
                <a:solidFill>
                  <a:schemeClr val="accent6"/>
                </a:solidFill>
              </a:rPr>
              <a:t>Installation of the interfaces done on YE-1</a:t>
            </a:r>
            <a:endParaRPr lang="en-US" sz="1050" dirty="0">
              <a:ln w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C5ABBD40-8F22-E30F-0407-DDEE6E5C569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4067" t="29387" r="15290" b="27075"/>
          <a:stretch/>
        </p:blipFill>
        <p:spPr>
          <a:xfrm rot="10800000">
            <a:off x="8242953" y="3356722"/>
            <a:ext cx="1260187" cy="1608397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169E6A42-2130-F78B-E71C-9AFEB3581DFE}"/>
              </a:ext>
            </a:extLst>
          </p:cNvPr>
          <p:cNvSpPr/>
          <p:nvPr/>
        </p:nvSpPr>
        <p:spPr>
          <a:xfrm>
            <a:off x="8163654" y="2917165"/>
            <a:ext cx="1418783" cy="415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ü"/>
            </a:pPr>
            <a:r>
              <a:rPr lang="en-US" sz="1050" dirty="0">
                <a:ln w="0"/>
                <a:solidFill>
                  <a:schemeClr val="accent6"/>
                </a:solidFill>
              </a:rPr>
              <a:t>Machining of the brackets done</a:t>
            </a:r>
            <a:endParaRPr lang="en-US" sz="1050" dirty="0">
              <a:ln w="0"/>
            </a:endParaRPr>
          </a:p>
        </p:txBody>
      </p:sp>
      <p:pic>
        <p:nvPicPr>
          <p:cNvPr id="38" name="Picture 37" descr="A metal corner on a white surface&#10;&#10;Description automatically generated">
            <a:extLst>
              <a:ext uri="{FF2B5EF4-FFF2-40B4-BE49-F238E27FC236}">
                <a16:creationId xmlns:a16="http://schemas.microsoft.com/office/drawing/2014/main" id="{D385A408-4271-6099-F117-7B0F6EE48A5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36" t="26633" r="17347" b="30340"/>
          <a:stretch/>
        </p:blipFill>
        <p:spPr>
          <a:xfrm>
            <a:off x="8242953" y="5010146"/>
            <a:ext cx="1103418" cy="1430138"/>
          </a:xfrm>
          <a:prstGeom prst="rect">
            <a:avLst/>
          </a:prstGeom>
        </p:spPr>
      </p:pic>
      <p:pic>
        <p:nvPicPr>
          <p:cNvPr id="40" name="Picture 39" descr="A green and purple metal object with a hole in the middle&#10;&#10;Description automatically generated with medium confidence">
            <a:extLst>
              <a:ext uri="{FF2B5EF4-FFF2-40B4-BE49-F238E27FC236}">
                <a16:creationId xmlns:a16="http://schemas.microsoft.com/office/drawing/2014/main" id="{D792F731-C29D-AB5F-D8A2-C170A7226EF2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07" r="40767"/>
          <a:stretch/>
        </p:blipFill>
        <p:spPr>
          <a:xfrm>
            <a:off x="55230" y="3610795"/>
            <a:ext cx="1088137" cy="2808521"/>
          </a:xfrm>
          <a:prstGeom prst="rect">
            <a:avLst/>
          </a:prstGeom>
        </p:spPr>
      </p:pic>
      <p:pic>
        <p:nvPicPr>
          <p:cNvPr id="43" name="Picture 42" descr="A drawing of a machine&#10;&#10;Description automatically generated">
            <a:extLst>
              <a:ext uri="{FF2B5EF4-FFF2-40B4-BE49-F238E27FC236}">
                <a16:creationId xmlns:a16="http://schemas.microsoft.com/office/drawing/2014/main" id="{73845D69-D861-5910-A16B-29CACB68AE93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2" t="3675" r="43145" b="27677"/>
          <a:stretch/>
        </p:blipFill>
        <p:spPr>
          <a:xfrm>
            <a:off x="1451367" y="4037104"/>
            <a:ext cx="1935755" cy="2105356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E5131CC7-0398-411E-ED84-C700F6B6108B}"/>
              </a:ext>
            </a:extLst>
          </p:cNvPr>
          <p:cNvSpPr/>
          <p:nvPr/>
        </p:nvSpPr>
        <p:spPr>
          <a:xfrm>
            <a:off x="332839" y="4832789"/>
            <a:ext cx="747887" cy="78806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9B755D3-D025-47EC-3F3E-16093111311A}"/>
              </a:ext>
            </a:extLst>
          </p:cNvPr>
          <p:cNvCxnSpPr>
            <a:cxnSpLocks/>
            <a:stCxn id="44" idx="3"/>
            <a:endCxn id="43" idx="1"/>
          </p:cNvCxnSpPr>
          <p:nvPr/>
        </p:nvCxnSpPr>
        <p:spPr>
          <a:xfrm flipV="1">
            <a:off x="1080726" y="5089782"/>
            <a:ext cx="370641" cy="13703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77AD5E52-20F2-4C3E-A58E-F06892C041E2}"/>
              </a:ext>
            </a:extLst>
          </p:cNvPr>
          <p:cNvSpPr/>
          <p:nvPr/>
        </p:nvSpPr>
        <p:spPr>
          <a:xfrm>
            <a:off x="144316" y="3667569"/>
            <a:ext cx="427824" cy="33855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</a:rPr>
              <a:t>2</a:t>
            </a:r>
            <a:endParaRPr lang="en-US" sz="1600" b="0" cap="none" spc="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99FD64A-DFBC-CE42-EC7E-D345F39551C6}"/>
              </a:ext>
            </a:extLst>
          </p:cNvPr>
          <p:cNvCxnSpPr>
            <a:cxnSpLocks/>
          </p:cNvCxnSpPr>
          <p:nvPr/>
        </p:nvCxnSpPr>
        <p:spPr>
          <a:xfrm>
            <a:off x="3602220" y="3514953"/>
            <a:ext cx="0" cy="2948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3CECF2EA-60D7-BBDF-D217-32A89D1847FB}"/>
              </a:ext>
            </a:extLst>
          </p:cNvPr>
          <p:cNvSpPr/>
          <p:nvPr/>
        </p:nvSpPr>
        <p:spPr>
          <a:xfrm>
            <a:off x="2313285" y="4037104"/>
            <a:ext cx="1002152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00" dirty="0">
                <a:ln w="0"/>
                <a:solidFill>
                  <a:schemeClr val="tx1"/>
                </a:solidFill>
              </a:rPr>
              <a:t>2</a:t>
            </a:r>
            <a:r>
              <a:rPr lang="en-US" sz="1000" b="0" cap="none" spc="0" dirty="0">
                <a:ln w="0"/>
                <a:solidFill>
                  <a:schemeClr val="tx1"/>
                </a:solidFill>
              </a:rPr>
              <a:t> pulleys block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28E46C3-CFFA-3D2B-7318-51F6EDFDD10E}"/>
              </a:ext>
            </a:extLst>
          </p:cNvPr>
          <p:cNvCxnSpPr>
            <a:cxnSpLocks/>
            <a:stCxn id="56" idx="2"/>
          </p:cNvCxnSpPr>
          <p:nvPr/>
        </p:nvCxnSpPr>
        <p:spPr>
          <a:xfrm>
            <a:off x="2814361" y="4283325"/>
            <a:ext cx="0" cy="705853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61" descr="A green and yellow object with a blue object on the side&#10;&#10;Description automatically generated with medium confidence">
            <a:extLst>
              <a:ext uri="{FF2B5EF4-FFF2-40B4-BE49-F238E27FC236}">
                <a16:creationId xmlns:a16="http://schemas.microsoft.com/office/drawing/2014/main" id="{110039A1-B50A-0572-699A-0945CDB7D596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9" t="19719" r="29132" b="28499"/>
          <a:stretch/>
        </p:blipFill>
        <p:spPr>
          <a:xfrm>
            <a:off x="5521698" y="4068505"/>
            <a:ext cx="2174230" cy="1660223"/>
          </a:xfrm>
          <a:prstGeom prst="rect">
            <a:avLst/>
          </a:prstGeom>
        </p:spPr>
      </p:pic>
      <p:sp>
        <p:nvSpPr>
          <p:cNvPr id="63" name="Rectangle 62">
            <a:extLst>
              <a:ext uri="{FF2B5EF4-FFF2-40B4-BE49-F238E27FC236}">
                <a16:creationId xmlns:a16="http://schemas.microsoft.com/office/drawing/2014/main" id="{BDCB1F89-4869-304D-F748-661F2798D20F}"/>
              </a:ext>
            </a:extLst>
          </p:cNvPr>
          <p:cNvSpPr/>
          <p:nvPr/>
        </p:nvSpPr>
        <p:spPr>
          <a:xfrm>
            <a:off x="5594924" y="3945395"/>
            <a:ext cx="1002152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00" dirty="0">
                <a:ln w="0"/>
                <a:solidFill>
                  <a:schemeClr val="tx1"/>
                </a:solidFill>
              </a:rPr>
              <a:t>4</a:t>
            </a:r>
            <a:r>
              <a:rPr lang="en-US" sz="1000" b="0" cap="none" spc="0" dirty="0">
                <a:ln w="0"/>
                <a:solidFill>
                  <a:schemeClr val="tx1"/>
                </a:solidFill>
              </a:rPr>
              <a:t> pulleys block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6932CA79-1C31-75DF-5C72-8E431341D36E}"/>
              </a:ext>
            </a:extLst>
          </p:cNvPr>
          <p:cNvCxnSpPr>
            <a:cxnSpLocks/>
            <a:stCxn id="63" idx="2"/>
          </p:cNvCxnSpPr>
          <p:nvPr/>
        </p:nvCxnSpPr>
        <p:spPr>
          <a:xfrm>
            <a:off x="6096000" y="4191616"/>
            <a:ext cx="0" cy="705853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26298C07-02F6-583B-5535-BB1B3A492E8C}"/>
              </a:ext>
            </a:extLst>
          </p:cNvPr>
          <p:cNvCxnSpPr>
            <a:cxnSpLocks/>
          </p:cNvCxnSpPr>
          <p:nvPr/>
        </p:nvCxnSpPr>
        <p:spPr>
          <a:xfrm>
            <a:off x="7878269" y="3052238"/>
            <a:ext cx="0" cy="33670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55F59C19-EC16-A7F0-27AA-8ED942B0C5ED}"/>
              </a:ext>
            </a:extLst>
          </p:cNvPr>
          <p:cNvSpPr/>
          <p:nvPr/>
        </p:nvSpPr>
        <p:spPr>
          <a:xfrm>
            <a:off x="4195663" y="3945395"/>
            <a:ext cx="747887" cy="78806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FB9345F-D865-413A-BEE9-53364DD9DFEF}"/>
              </a:ext>
            </a:extLst>
          </p:cNvPr>
          <p:cNvCxnSpPr>
            <a:cxnSpLocks/>
            <a:stCxn id="67" idx="3"/>
            <a:endCxn id="62" idx="1"/>
          </p:cNvCxnSpPr>
          <p:nvPr/>
        </p:nvCxnSpPr>
        <p:spPr>
          <a:xfrm>
            <a:off x="4943550" y="4339427"/>
            <a:ext cx="578148" cy="55919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325B89C7-9F24-E081-EBB8-702336947191}"/>
              </a:ext>
            </a:extLst>
          </p:cNvPr>
          <p:cNvSpPr/>
          <p:nvPr/>
        </p:nvSpPr>
        <p:spPr>
          <a:xfrm>
            <a:off x="4515508" y="3509316"/>
            <a:ext cx="427055" cy="33855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</a:rPr>
              <a:t>1</a:t>
            </a:r>
            <a:endParaRPr lang="en-US" sz="1600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42F87ED-8707-7C63-BD12-8BC705C353C5}"/>
              </a:ext>
            </a:extLst>
          </p:cNvPr>
          <p:cNvSpPr/>
          <p:nvPr/>
        </p:nvSpPr>
        <p:spPr>
          <a:xfrm rot="19084888">
            <a:off x="9237730" y="3855920"/>
            <a:ext cx="1260186" cy="300407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613E81FC-BD8A-B2C7-B92C-8292364876FB}"/>
              </a:ext>
            </a:extLst>
          </p:cNvPr>
          <p:cNvSpPr/>
          <p:nvPr/>
        </p:nvSpPr>
        <p:spPr>
          <a:xfrm rot="14253295">
            <a:off x="11188505" y="4255101"/>
            <a:ext cx="1260186" cy="300407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3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colorful toy with wheels&#10;&#10;Description automatically generated">
            <a:extLst>
              <a:ext uri="{FF2B5EF4-FFF2-40B4-BE49-F238E27FC236}">
                <a16:creationId xmlns:a16="http://schemas.microsoft.com/office/drawing/2014/main" id="{99A3A7B6-1541-791C-3A1A-5707219C8F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1" t="16632" r="7631" b="9352"/>
          <a:stretch/>
        </p:blipFill>
        <p:spPr>
          <a:xfrm>
            <a:off x="4750275" y="3854691"/>
            <a:ext cx="4998805" cy="252757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D60AD2-EC2F-676C-02AF-067A59467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25BABE-5358-286C-058B-7BEC4A107D17}"/>
              </a:ext>
            </a:extLst>
          </p:cNvPr>
          <p:cNvSpPr/>
          <p:nvPr/>
        </p:nvSpPr>
        <p:spPr>
          <a:xfrm>
            <a:off x="3515226" y="-81587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0" cap="none" spc="0" dirty="0">
                <a:ln w="0"/>
                <a:solidFill>
                  <a:srgbClr val="0070C0"/>
                </a:solidFill>
                <a:latin typeface="+mj-lt"/>
              </a:rPr>
              <a:t>Beam pipe interface</a:t>
            </a:r>
          </a:p>
        </p:txBody>
      </p:sp>
      <p:pic>
        <p:nvPicPr>
          <p:cNvPr id="7" name="Picture 6" descr="A toy robot with a red and green handle&#10;&#10;Description automatically generated with medium confidence">
            <a:extLst>
              <a:ext uri="{FF2B5EF4-FFF2-40B4-BE49-F238E27FC236}">
                <a16:creationId xmlns:a16="http://schemas.microsoft.com/office/drawing/2014/main" id="{EABA1BF3-B154-D1BE-9785-CB9BC03A20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75" t="16649" r="28290" b="14650"/>
          <a:stretch/>
        </p:blipFill>
        <p:spPr>
          <a:xfrm>
            <a:off x="92797" y="3247595"/>
            <a:ext cx="4089123" cy="318006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9" name="Picture 8" descr="A drawing of a blue ball with yellow and green parts&#10;&#10;Description automatically generated">
            <a:extLst>
              <a:ext uri="{FF2B5EF4-FFF2-40B4-BE49-F238E27FC236}">
                <a16:creationId xmlns:a16="http://schemas.microsoft.com/office/drawing/2014/main" id="{9548EF1F-A480-FD12-A26D-A9B05DDFD0B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6" r="13971"/>
          <a:stretch/>
        </p:blipFill>
        <p:spPr>
          <a:xfrm>
            <a:off x="5048493" y="544679"/>
            <a:ext cx="3999650" cy="302323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Picture 10" descr="A mechanical arm with red ropes&#10;&#10;Description automatically generated">
            <a:extLst>
              <a:ext uri="{FF2B5EF4-FFF2-40B4-BE49-F238E27FC236}">
                <a16:creationId xmlns:a16="http://schemas.microsoft.com/office/drawing/2014/main" id="{45E08616-32DA-FA65-D666-B67431575F5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07" t="24763" r="26113" b="18507"/>
          <a:stretch/>
        </p:blipFill>
        <p:spPr>
          <a:xfrm>
            <a:off x="274828" y="805039"/>
            <a:ext cx="3622038" cy="217538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73075F2-7D04-4AB1-C938-166C4593E7B5}"/>
              </a:ext>
            </a:extLst>
          </p:cNvPr>
          <p:cNvSpPr/>
          <p:nvPr/>
        </p:nvSpPr>
        <p:spPr>
          <a:xfrm>
            <a:off x="1115204" y="604984"/>
            <a:ext cx="1701270" cy="40011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00" dirty="0">
                <a:ln w="0"/>
              </a:rPr>
              <a:t>Concept design </a:t>
            </a:r>
            <a:br>
              <a:rPr lang="en-US" sz="1000" dirty="0">
                <a:ln w="0"/>
              </a:rPr>
            </a:br>
            <a:r>
              <a:rPr lang="en-US" sz="1000" dirty="0">
                <a:ln w="0"/>
              </a:rPr>
              <a:t>by TE-VSC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BEA3187-E5C4-EA64-8008-B48D182D586C}"/>
              </a:ext>
            </a:extLst>
          </p:cNvPr>
          <p:cNvSpPr/>
          <p:nvPr/>
        </p:nvSpPr>
        <p:spPr>
          <a:xfrm>
            <a:off x="1115204" y="3203800"/>
            <a:ext cx="1701270" cy="246221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00" dirty="0">
                <a:ln w="0"/>
              </a:rPr>
              <a:t>Modified version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073921-F53B-21ED-1702-7FC8C6CBC939}"/>
              </a:ext>
            </a:extLst>
          </p:cNvPr>
          <p:cNvSpPr/>
          <p:nvPr/>
        </p:nvSpPr>
        <p:spPr>
          <a:xfrm>
            <a:off x="2202381" y="5922156"/>
            <a:ext cx="1312845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dirty="0" err="1">
                <a:ln w="0"/>
              </a:rPr>
              <a:t>Aluminium</a:t>
            </a:r>
            <a:r>
              <a:rPr lang="en-US" sz="1100" dirty="0">
                <a:ln w="0"/>
              </a:rPr>
              <a:t> plates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70AADDE-25A3-2BC5-EA7E-4F7451C5CF61}"/>
              </a:ext>
            </a:extLst>
          </p:cNvPr>
          <p:cNvSpPr/>
          <p:nvPr/>
        </p:nvSpPr>
        <p:spPr>
          <a:xfrm>
            <a:off x="321275" y="3952919"/>
            <a:ext cx="1401335" cy="461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dirty="0" err="1">
                <a:ln w="0"/>
              </a:rPr>
              <a:t>Derlin</a:t>
            </a:r>
            <a:r>
              <a:rPr lang="en-US" sz="1200" dirty="0">
                <a:ln w="0"/>
              </a:rPr>
              <a:t> support blocks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365DB31-B41A-2361-B327-CF18049CC0F4}"/>
              </a:ext>
            </a:extLst>
          </p:cNvPr>
          <p:cNvSpPr/>
          <p:nvPr/>
        </p:nvSpPr>
        <p:spPr>
          <a:xfrm>
            <a:off x="6537351" y="5992751"/>
            <a:ext cx="1312845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</a:rPr>
              <a:t>Pulleys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C0E6A20-B720-5504-F6E9-D362E4154578}"/>
              </a:ext>
            </a:extLst>
          </p:cNvPr>
          <p:cNvSpPr/>
          <p:nvPr/>
        </p:nvSpPr>
        <p:spPr>
          <a:xfrm>
            <a:off x="4392070" y="608668"/>
            <a:ext cx="1312845" cy="6001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</a:rPr>
              <a:t>Support rope</a:t>
            </a:r>
            <a:br>
              <a:rPr lang="en-US" sz="1100" dirty="0">
                <a:ln w="0"/>
              </a:rPr>
            </a:br>
            <a:r>
              <a:rPr lang="en-US" sz="1100" dirty="0" err="1">
                <a:ln w="0"/>
              </a:rPr>
              <a:t>Dyneema</a:t>
            </a:r>
            <a:r>
              <a:rPr lang="en-US" sz="1100" dirty="0">
                <a:ln w="0"/>
              </a:rPr>
              <a:t> D5mm</a:t>
            </a:r>
          </a:p>
          <a:p>
            <a:pPr algn="ctr"/>
            <a:endParaRPr lang="en-US" sz="1100" dirty="0">
              <a:ln w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2522236-1D01-EADE-6C47-4F62FA4F5EB8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1021943" y="4414584"/>
            <a:ext cx="175626" cy="4505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FE96AFF-2125-C83B-2872-38D5CE9242B7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1021943" y="4414584"/>
            <a:ext cx="1673955" cy="3520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EA8763B-A6E9-F3D0-7D27-EDFBE7FFFFAC}"/>
              </a:ext>
            </a:extLst>
          </p:cNvPr>
          <p:cNvCxnSpPr>
            <a:cxnSpLocks/>
          </p:cNvCxnSpPr>
          <p:nvPr/>
        </p:nvCxnSpPr>
        <p:spPr>
          <a:xfrm>
            <a:off x="3192424" y="4076805"/>
            <a:ext cx="158410" cy="137724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C6C2B5C0-6EC2-3885-D908-3F33F01CD747}"/>
              </a:ext>
            </a:extLst>
          </p:cNvPr>
          <p:cNvSpPr/>
          <p:nvPr/>
        </p:nvSpPr>
        <p:spPr>
          <a:xfrm rot="2434488">
            <a:off x="2744790" y="3735293"/>
            <a:ext cx="414952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chemeClr val="tx1"/>
                </a:solidFill>
              </a:rPr>
              <a:t>20</a:t>
            </a:r>
            <a:endParaRPr lang="en-US" sz="1100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27A0066-11A9-A85E-8EB9-1A2A12E5B2B5}"/>
              </a:ext>
            </a:extLst>
          </p:cNvPr>
          <p:cNvSpPr/>
          <p:nvPr/>
        </p:nvSpPr>
        <p:spPr>
          <a:xfrm>
            <a:off x="6299529" y="3267854"/>
            <a:ext cx="1312845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</a:rPr>
              <a:t>Retraction rope</a:t>
            </a:r>
            <a:br>
              <a:rPr lang="en-US" sz="1100" dirty="0">
                <a:ln w="0"/>
              </a:rPr>
            </a:br>
            <a:r>
              <a:rPr lang="en-US" sz="1100" dirty="0" err="1">
                <a:ln w="0"/>
              </a:rPr>
              <a:t>Dyneema</a:t>
            </a:r>
            <a:r>
              <a:rPr lang="en-US" sz="1100" dirty="0">
                <a:ln w="0"/>
              </a:rPr>
              <a:t> D5mm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7D2CCB0-3468-7647-6B88-D8A2FE9865C6}"/>
              </a:ext>
            </a:extLst>
          </p:cNvPr>
          <p:cNvCxnSpPr>
            <a:cxnSpLocks/>
          </p:cNvCxnSpPr>
          <p:nvPr/>
        </p:nvCxnSpPr>
        <p:spPr>
          <a:xfrm flipH="1">
            <a:off x="0" y="3067991"/>
            <a:ext cx="43478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4A4C81-BE3B-D750-F37D-FD9B581358D5}"/>
              </a:ext>
            </a:extLst>
          </p:cNvPr>
          <p:cNvCxnSpPr>
            <a:cxnSpLocks/>
          </p:cNvCxnSpPr>
          <p:nvPr/>
        </p:nvCxnSpPr>
        <p:spPr>
          <a:xfrm>
            <a:off x="4347825" y="218276"/>
            <a:ext cx="0" cy="28497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777350A-5F2D-52A5-EAF7-5F85F059096C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2858804" y="4984955"/>
            <a:ext cx="492030" cy="9372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0C74B93-10D3-8182-A08D-321872DD372A}"/>
              </a:ext>
            </a:extLst>
          </p:cNvPr>
          <p:cNvCxnSpPr>
            <a:cxnSpLocks/>
            <a:stCxn id="14" idx="0"/>
          </p:cNvCxnSpPr>
          <p:nvPr/>
        </p:nvCxnSpPr>
        <p:spPr>
          <a:xfrm flipH="1" flipV="1">
            <a:off x="2695898" y="5179634"/>
            <a:ext cx="162906" cy="7425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55E4800-CC42-5223-C421-85F145CDB9B2}"/>
              </a:ext>
            </a:extLst>
          </p:cNvPr>
          <p:cNvCxnSpPr>
            <a:cxnSpLocks/>
            <a:stCxn id="14" idx="0"/>
          </p:cNvCxnSpPr>
          <p:nvPr/>
        </p:nvCxnSpPr>
        <p:spPr>
          <a:xfrm flipH="1" flipV="1">
            <a:off x="2367687" y="5397910"/>
            <a:ext cx="491117" cy="5242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CA70506-2473-8D51-F610-AECCF4B32BF6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5494765" y="3483298"/>
            <a:ext cx="8047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A0DBA72-6614-40EC-8B60-B3D41FA037D9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5048493" y="1208832"/>
            <a:ext cx="78046" cy="2867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5F3A8D9F-119B-E168-E9EA-229D166F3F59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6955952" y="5491690"/>
            <a:ext cx="237822" cy="5010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8DBE7CF1-33F4-FC1F-C807-C4DFA003C378}"/>
              </a:ext>
            </a:extLst>
          </p:cNvPr>
          <p:cNvCxnSpPr>
            <a:cxnSpLocks/>
            <a:stCxn id="16" idx="0"/>
          </p:cNvCxnSpPr>
          <p:nvPr/>
        </p:nvCxnSpPr>
        <p:spPr>
          <a:xfrm flipV="1">
            <a:off x="7193774" y="5418123"/>
            <a:ext cx="281321" cy="5746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F6A425B1-601D-9B16-B5AD-A2BE38CDE738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5799679" y="5919184"/>
            <a:ext cx="737672" cy="2043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59772C04-49F1-859B-6A58-2CF4845E2499}"/>
              </a:ext>
            </a:extLst>
          </p:cNvPr>
          <p:cNvCxnSpPr>
            <a:cxnSpLocks/>
            <a:stCxn id="16" idx="3"/>
          </p:cNvCxnSpPr>
          <p:nvPr/>
        </p:nvCxnSpPr>
        <p:spPr>
          <a:xfrm flipV="1">
            <a:off x="7850196" y="5919184"/>
            <a:ext cx="816569" cy="2043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CE89523B-0D05-082A-2272-953A994404AC}"/>
              </a:ext>
            </a:extLst>
          </p:cNvPr>
          <p:cNvSpPr/>
          <p:nvPr/>
        </p:nvSpPr>
        <p:spPr>
          <a:xfrm>
            <a:off x="6537351" y="855976"/>
            <a:ext cx="845039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</a:rPr>
              <a:t>Beam pipe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E6AEA22A-71B9-4DE7-F6BA-731D81695269}"/>
              </a:ext>
            </a:extLst>
          </p:cNvPr>
          <p:cNvCxnSpPr>
            <a:cxnSpLocks/>
          </p:cNvCxnSpPr>
          <p:nvPr/>
        </p:nvCxnSpPr>
        <p:spPr>
          <a:xfrm>
            <a:off x="7612374" y="3482161"/>
            <a:ext cx="84730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CDAA3E64-138A-9811-8F1C-F33C91A33637}"/>
              </a:ext>
            </a:extLst>
          </p:cNvPr>
          <p:cNvSpPr/>
          <p:nvPr/>
        </p:nvSpPr>
        <p:spPr>
          <a:xfrm>
            <a:off x="9404046" y="2480089"/>
            <a:ext cx="251312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ü"/>
            </a:pPr>
            <a:r>
              <a:rPr lang="en-US" sz="1400" dirty="0">
                <a:ln w="0"/>
                <a:solidFill>
                  <a:schemeClr val="accent6"/>
                </a:solidFill>
              </a:rPr>
              <a:t>Design is complete</a:t>
            </a:r>
            <a:br>
              <a:rPr lang="en-US" sz="1400" dirty="0">
                <a:ln w="0"/>
                <a:solidFill>
                  <a:schemeClr val="accent6"/>
                </a:solidFill>
              </a:rPr>
            </a:br>
            <a:r>
              <a:rPr lang="en-US" sz="1400" dirty="0">
                <a:ln w="0"/>
                <a:solidFill>
                  <a:schemeClr val="tx1"/>
                </a:solidFill>
              </a:rPr>
              <a:t>Needs to be machined </a:t>
            </a:r>
          </a:p>
        </p:txBody>
      </p:sp>
    </p:spTree>
    <p:extLst>
      <p:ext uri="{BB962C8B-B14F-4D97-AF65-F5344CB8AC3E}">
        <p14:creationId xmlns:p14="http://schemas.microsoft.com/office/powerpoint/2010/main" val="3375661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CB7688-91A9-9121-774D-09158412E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86A3CA-9853-D9B9-14A1-677CBFB3E701}"/>
              </a:ext>
            </a:extLst>
          </p:cNvPr>
          <p:cNvSpPr/>
          <p:nvPr/>
        </p:nvSpPr>
        <p:spPr>
          <a:xfrm>
            <a:off x="3515226" y="-81587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0"/>
                <a:solidFill>
                  <a:srgbClr val="0070C0"/>
                </a:solidFill>
                <a:latin typeface="+mj-lt"/>
              </a:rPr>
              <a:t>Support Envelope</a:t>
            </a:r>
            <a:endParaRPr lang="en-US" sz="2800" b="1" cap="none" spc="0" dirty="0">
              <a:ln w="0"/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ED93498-6281-AB1E-8BE7-EC08C509C8B3}"/>
              </a:ext>
            </a:extLst>
          </p:cNvPr>
          <p:cNvSpPr/>
          <p:nvPr/>
        </p:nvSpPr>
        <p:spPr>
          <a:xfrm>
            <a:off x="820010" y="449005"/>
            <a:ext cx="1102589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dirty="0">
                <a:ln w="0"/>
                <a:solidFill>
                  <a:schemeClr val="accent1"/>
                </a:solidFill>
              </a:rPr>
              <a:t>When YE1 is fully open (10.4 m), the support must be retracted sufficiently to avoid any conflict with the FIN.</a:t>
            </a:r>
            <a:endParaRPr lang="en-US" dirty="0">
              <a:ln w="0"/>
              <a:solidFill>
                <a:schemeClr val="accent1"/>
              </a:solidFill>
            </a:endParaRPr>
          </a:p>
        </p:txBody>
      </p:sp>
      <p:pic>
        <p:nvPicPr>
          <p:cNvPr id="8" name="Picture 7" descr="A circular object with a green center&#10;&#10;Description automatically generated">
            <a:extLst>
              <a:ext uri="{FF2B5EF4-FFF2-40B4-BE49-F238E27FC236}">
                <a16:creationId xmlns:a16="http://schemas.microsoft.com/office/drawing/2014/main" id="{587CCCC4-B747-E711-7491-3FCAC20B46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55" r="23258"/>
          <a:stretch/>
        </p:blipFill>
        <p:spPr>
          <a:xfrm>
            <a:off x="70792" y="964854"/>
            <a:ext cx="5652915" cy="534577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6CD8FF6-17CC-521E-AF8A-994977DBAF8F}"/>
              </a:ext>
            </a:extLst>
          </p:cNvPr>
          <p:cNvCxnSpPr>
            <a:cxnSpLocks/>
          </p:cNvCxnSpPr>
          <p:nvPr/>
        </p:nvCxnSpPr>
        <p:spPr>
          <a:xfrm flipV="1">
            <a:off x="1604625" y="3637740"/>
            <a:ext cx="1292619" cy="1158435"/>
          </a:xfrm>
          <a:prstGeom prst="straightConnector1">
            <a:avLst/>
          </a:prstGeom>
          <a:ln w="5715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3E22585B-B8A4-D006-F027-6924E9D07EE1}"/>
              </a:ext>
            </a:extLst>
          </p:cNvPr>
          <p:cNvSpPr/>
          <p:nvPr/>
        </p:nvSpPr>
        <p:spPr>
          <a:xfrm>
            <a:off x="2489699" y="2204804"/>
            <a:ext cx="815095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</a:rPr>
              <a:t>FIN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F5E7D98-CDEB-0D87-AA5C-D35478B981CA}"/>
              </a:ext>
            </a:extLst>
          </p:cNvPr>
          <p:cNvSpPr/>
          <p:nvPr/>
        </p:nvSpPr>
        <p:spPr>
          <a:xfrm>
            <a:off x="2103376" y="964853"/>
            <a:ext cx="1587737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</a:rPr>
              <a:t>YE1 Inner ring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3A12E6-C804-2E46-11A3-EA1A07E94405}"/>
              </a:ext>
            </a:extLst>
          </p:cNvPr>
          <p:cNvSpPr/>
          <p:nvPr/>
        </p:nvSpPr>
        <p:spPr>
          <a:xfrm>
            <a:off x="1533019" y="3721171"/>
            <a:ext cx="815095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</a:rPr>
              <a:t>R705</a:t>
            </a:r>
          </a:p>
        </p:txBody>
      </p:sp>
      <p:pic>
        <p:nvPicPr>
          <p:cNvPr id="18" name="Picture 17" descr="A circular object with red lines&#10;&#10;Description automatically generated">
            <a:extLst>
              <a:ext uri="{FF2B5EF4-FFF2-40B4-BE49-F238E27FC236}">
                <a16:creationId xmlns:a16="http://schemas.microsoft.com/office/drawing/2014/main" id="{0E20891B-25E2-70C6-F726-B7B1FAD087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16" r="19339"/>
          <a:stretch/>
        </p:blipFill>
        <p:spPr>
          <a:xfrm>
            <a:off x="5968507" y="964853"/>
            <a:ext cx="5783676" cy="534577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3DA7502-F772-0290-0217-AFA98E7B7988}"/>
              </a:ext>
            </a:extLst>
          </p:cNvPr>
          <p:cNvCxnSpPr>
            <a:cxnSpLocks/>
          </p:cNvCxnSpPr>
          <p:nvPr/>
        </p:nvCxnSpPr>
        <p:spPr>
          <a:xfrm flipV="1">
            <a:off x="7373873" y="3698235"/>
            <a:ext cx="1486472" cy="1266537"/>
          </a:xfrm>
          <a:prstGeom prst="straightConnector1">
            <a:avLst/>
          </a:prstGeom>
          <a:ln w="5715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DD51026E-AC1C-399B-5280-977893EE9FFC}"/>
              </a:ext>
            </a:extLst>
          </p:cNvPr>
          <p:cNvSpPr/>
          <p:nvPr/>
        </p:nvSpPr>
        <p:spPr>
          <a:xfrm>
            <a:off x="7373873" y="3878403"/>
            <a:ext cx="815095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</a:rPr>
              <a:t>R790</a:t>
            </a:r>
          </a:p>
        </p:txBody>
      </p:sp>
    </p:spTree>
    <p:extLst>
      <p:ext uri="{BB962C8B-B14F-4D97-AF65-F5344CB8AC3E}">
        <p14:creationId xmlns:p14="http://schemas.microsoft.com/office/powerpoint/2010/main" val="2299106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AB44273E-10E9-CD57-DEAE-EB8536374A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90" t="30476" b="12485"/>
          <a:stretch/>
        </p:blipFill>
        <p:spPr>
          <a:xfrm>
            <a:off x="5187911" y="3765081"/>
            <a:ext cx="6661739" cy="263351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" name="Picture 2" descr="A close-up of a metal object&#10;&#10;Description automatically generated">
            <a:extLst>
              <a:ext uri="{FF2B5EF4-FFF2-40B4-BE49-F238E27FC236}">
                <a16:creationId xmlns:a16="http://schemas.microsoft.com/office/drawing/2014/main" id="{A4E868C1-C56D-FA8E-740C-6F7B5053FB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78" t="27031" r="34098" b="15214"/>
          <a:stretch/>
        </p:blipFill>
        <p:spPr>
          <a:xfrm>
            <a:off x="8975398" y="531667"/>
            <a:ext cx="2874197" cy="281547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C7F64A-0845-C930-974F-EFD6AE714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B2F3F0-954E-27B1-EC70-2B0FC36C29BF}"/>
              </a:ext>
            </a:extLst>
          </p:cNvPr>
          <p:cNvSpPr/>
          <p:nvPr/>
        </p:nvSpPr>
        <p:spPr>
          <a:xfrm>
            <a:off x="3515227" y="0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solidFill>
                  <a:srgbClr val="0070C0"/>
                </a:solidFill>
                <a:latin typeface="+mj-lt"/>
              </a:rPr>
              <a:t>Guide point on GE2/1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D538F2-6D05-3FA0-AEF3-3B98EB1BE200}"/>
              </a:ext>
            </a:extLst>
          </p:cNvPr>
          <p:cNvSpPr/>
          <p:nvPr/>
        </p:nvSpPr>
        <p:spPr>
          <a:xfrm>
            <a:off x="28314" y="446553"/>
            <a:ext cx="5116710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rgbClr val="0070C0"/>
                </a:solidFill>
              </a:rPr>
              <a:t>One pulley with a support plate.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n w="0"/>
              <a:solidFill>
                <a:srgbClr val="0070C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rgbClr val="0070C0"/>
                </a:solidFill>
              </a:rPr>
              <a:t>The pulley is fixed to the GE2/1 support bracket.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n w="0"/>
              <a:solidFill>
                <a:srgbClr val="0070C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rgbClr val="0070C0"/>
                </a:solidFill>
              </a:rPr>
              <a:t>The support is designed in a way to keep minimum distance between the rope and the GE2/1 chamber and to have the rope concentric with the alignment hole in YE1.</a:t>
            </a:r>
          </a:p>
          <a:p>
            <a:pPr algn="just"/>
            <a:endParaRPr lang="en-US" sz="1600" dirty="0">
              <a:ln w="0"/>
              <a:solidFill>
                <a:srgbClr val="0070C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rgbClr val="0070C0"/>
                </a:solidFill>
              </a:rPr>
              <a:t>The connection must withstand the forces of </a:t>
            </a:r>
            <a:r>
              <a:rPr lang="en-US" sz="1600" b="1" dirty="0">
                <a:ln w="0"/>
                <a:solidFill>
                  <a:srgbClr val="0070C0"/>
                </a:solidFill>
              </a:rPr>
              <a:t>R1=11.5 N</a:t>
            </a:r>
            <a:r>
              <a:rPr lang="en-US" sz="1600" dirty="0">
                <a:ln w="0"/>
                <a:solidFill>
                  <a:srgbClr val="0070C0"/>
                </a:solidFill>
              </a:rPr>
              <a:t> radially and </a:t>
            </a:r>
            <a:r>
              <a:rPr lang="en-US" sz="1600" b="1" dirty="0">
                <a:ln w="0"/>
                <a:solidFill>
                  <a:srgbClr val="0070C0"/>
                </a:solidFill>
              </a:rPr>
              <a:t>R2=3.5 N </a:t>
            </a:r>
            <a:r>
              <a:rPr lang="en-US" sz="1600" dirty="0">
                <a:ln w="0"/>
                <a:solidFill>
                  <a:srgbClr val="0070C0"/>
                </a:solidFill>
              </a:rPr>
              <a:t>in Z.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n w="0"/>
              <a:solidFill>
                <a:srgbClr val="0070C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u="sng" dirty="0">
                <a:ln w="0"/>
                <a:solidFill>
                  <a:srgbClr val="0070C0"/>
                </a:solidFill>
              </a:rPr>
              <a:t>Another pulley next to the first one needs to be added to close the rope loop.</a:t>
            </a:r>
          </a:p>
        </p:txBody>
      </p:sp>
      <p:pic>
        <p:nvPicPr>
          <p:cNvPr id="20" name="Picture 19" descr="A picture containing screenshot, circle, colorfulness, symmetry&#10;&#10;Description automatically generated">
            <a:extLst>
              <a:ext uri="{FF2B5EF4-FFF2-40B4-BE49-F238E27FC236}">
                <a16:creationId xmlns:a16="http://schemas.microsoft.com/office/drawing/2014/main" id="{83A60320-F64C-5EEA-735F-5A4E62E07D4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64" t="7815" r="25349"/>
          <a:stretch/>
        </p:blipFill>
        <p:spPr>
          <a:xfrm>
            <a:off x="5196996" y="523220"/>
            <a:ext cx="3189173" cy="2800767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875730D8-3B3A-8376-4E4D-73D284E96849}"/>
              </a:ext>
            </a:extLst>
          </p:cNvPr>
          <p:cNvSpPr/>
          <p:nvPr/>
        </p:nvSpPr>
        <p:spPr>
          <a:xfrm>
            <a:off x="7763478" y="2666508"/>
            <a:ext cx="372635" cy="324464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47EEA9C-1836-A70F-DC7E-31207DB237D6}"/>
              </a:ext>
            </a:extLst>
          </p:cNvPr>
          <p:cNvCxnSpPr>
            <a:cxnSpLocks/>
            <a:stCxn id="21" idx="3"/>
          </p:cNvCxnSpPr>
          <p:nvPr/>
        </p:nvCxnSpPr>
        <p:spPr>
          <a:xfrm flipV="1">
            <a:off x="8136113" y="481996"/>
            <a:ext cx="832894" cy="23467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962D2D2-F001-DC88-4DCC-D2E3EFA05CF6}"/>
              </a:ext>
            </a:extLst>
          </p:cNvPr>
          <p:cNvCxnSpPr>
            <a:cxnSpLocks/>
            <a:stCxn id="21" idx="3"/>
          </p:cNvCxnSpPr>
          <p:nvPr/>
        </p:nvCxnSpPr>
        <p:spPr>
          <a:xfrm>
            <a:off x="8136113" y="2828740"/>
            <a:ext cx="839285" cy="5571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94D5B3F3-B9CF-D002-C316-0DCA8A094B8F}"/>
              </a:ext>
            </a:extLst>
          </p:cNvPr>
          <p:cNvSpPr/>
          <p:nvPr/>
        </p:nvSpPr>
        <p:spPr>
          <a:xfrm>
            <a:off x="6370089" y="3992245"/>
            <a:ext cx="595898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GE2/1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52292CB-4B5D-33FE-4CF1-4155BC9C90F2}"/>
              </a:ext>
            </a:extLst>
          </p:cNvPr>
          <p:cNvSpPr/>
          <p:nvPr/>
        </p:nvSpPr>
        <p:spPr>
          <a:xfrm>
            <a:off x="9889658" y="5731750"/>
            <a:ext cx="632697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GE2/1 </a:t>
            </a:r>
            <a:br>
              <a:rPr lang="en-US" sz="1100" b="0" cap="none" spc="0" dirty="0">
                <a:ln w="0"/>
                <a:solidFill>
                  <a:schemeClr val="tx1"/>
                </a:solidFill>
              </a:rPr>
            </a:br>
            <a:r>
              <a:rPr lang="en-US" sz="1100" b="0" cap="none" spc="0" dirty="0">
                <a:ln w="0"/>
                <a:solidFill>
                  <a:schemeClr val="tx1"/>
                </a:solidFill>
              </a:rPr>
              <a:t>Bracket</a:t>
            </a:r>
          </a:p>
        </p:txBody>
      </p:sp>
      <p:pic>
        <p:nvPicPr>
          <p:cNvPr id="30" name="Picture 29" descr="A picture containing LEGO, yellow&#10;&#10;Description automatically generated">
            <a:extLst>
              <a:ext uri="{FF2B5EF4-FFF2-40B4-BE49-F238E27FC236}">
                <a16:creationId xmlns:a16="http://schemas.microsoft.com/office/drawing/2014/main" id="{EFA09A24-9B3A-C2DA-6BF3-017512CD0E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22" t="22894" r="26429" b="13817"/>
          <a:stretch/>
        </p:blipFill>
        <p:spPr>
          <a:xfrm>
            <a:off x="114745" y="4208890"/>
            <a:ext cx="2297231" cy="213961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118E8AF4-EC61-6713-32C3-D289140E9C6A}"/>
              </a:ext>
            </a:extLst>
          </p:cNvPr>
          <p:cNvSpPr/>
          <p:nvPr/>
        </p:nvSpPr>
        <p:spPr>
          <a:xfrm>
            <a:off x="9225454" y="2955011"/>
            <a:ext cx="832894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Alignment hole D80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E9168CB-5F2F-138F-4CBB-4573F39F5DB4}"/>
              </a:ext>
            </a:extLst>
          </p:cNvPr>
          <p:cNvCxnSpPr>
            <a:cxnSpLocks/>
            <a:stCxn id="59" idx="3"/>
          </p:cNvCxnSpPr>
          <p:nvPr/>
        </p:nvCxnSpPr>
        <p:spPr>
          <a:xfrm flipV="1">
            <a:off x="10058348" y="2783160"/>
            <a:ext cx="464007" cy="3872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875C6DF4-64FA-25D8-5B7A-9D79CD63BE67}"/>
              </a:ext>
            </a:extLst>
          </p:cNvPr>
          <p:cNvSpPr/>
          <p:nvPr/>
        </p:nvSpPr>
        <p:spPr>
          <a:xfrm rot="490862">
            <a:off x="7530081" y="4217574"/>
            <a:ext cx="1050339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 err="1">
                <a:ln w="0"/>
                <a:solidFill>
                  <a:schemeClr val="tx1"/>
                </a:solidFill>
              </a:rPr>
              <a:t>Dyneema</a:t>
            </a:r>
            <a:r>
              <a:rPr lang="en-US" sz="1100" b="0" cap="none" spc="0" dirty="0">
                <a:ln w="0"/>
                <a:solidFill>
                  <a:schemeClr val="tx1"/>
                </a:solidFill>
              </a:rPr>
              <a:t> Rope</a:t>
            </a:r>
            <a:br>
              <a:rPr lang="en-US" sz="1100" b="0" cap="none" spc="0" dirty="0">
                <a:ln w="0"/>
                <a:solidFill>
                  <a:schemeClr val="tx1"/>
                </a:solidFill>
              </a:rPr>
            </a:br>
            <a:r>
              <a:rPr lang="en-US" sz="1100" b="0" cap="none" spc="0" dirty="0">
                <a:ln w="0"/>
                <a:solidFill>
                  <a:schemeClr val="tx1"/>
                </a:solidFill>
              </a:rPr>
              <a:t>D 5mm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372A74C9-7980-27E2-7899-96D1852303B8}"/>
              </a:ext>
            </a:extLst>
          </p:cNvPr>
          <p:cNvCxnSpPr>
            <a:cxnSpLocks/>
            <a:stCxn id="63" idx="2"/>
          </p:cNvCxnSpPr>
          <p:nvPr/>
        </p:nvCxnSpPr>
        <p:spPr>
          <a:xfrm flipH="1">
            <a:off x="7966764" y="4646269"/>
            <a:ext cx="57829" cy="2302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Arrow: Down 78">
            <a:extLst>
              <a:ext uri="{FF2B5EF4-FFF2-40B4-BE49-F238E27FC236}">
                <a16:creationId xmlns:a16="http://schemas.microsoft.com/office/drawing/2014/main" id="{9A023DFC-E0C6-C0B7-31D7-0D105F87A6C3}"/>
              </a:ext>
            </a:extLst>
          </p:cNvPr>
          <p:cNvSpPr/>
          <p:nvPr/>
        </p:nvSpPr>
        <p:spPr>
          <a:xfrm>
            <a:off x="8334362" y="5034821"/>
            <a:ext cx="271371" cy="683392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9DB08C2-EB7D-6E4C-289A-5D900F9A4E50}"/>
              </a:ext>
            </a:extLst>
          </p:cNvPr>
          <p:cNvSpPr/>
          <p:nvPr/>
        </p:nvSpPr>
        <p:spPr>
          <a:xfrm>
            <a:off x="7342226" y="5207127"/>
            <a:ext cx="932795" cy="3077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u="sng" cap="none" spc="0" dirty="0">
                <a:ln w="0"/>
              </a:rPr>
              <a:t>R2= 3.5 N</a:t>
            </a:r>
            <a:endParaRPr lang="en-US" sz="1400" b="0" u="sng" cap="none" spc="0" dirty="0">
              <a:ln w="0"/>
            </a:endParaRPr>
          </a:p>
        </p:txBody>
      </p:sp>
      <p:sp>
        <p:nvSpPr>
          <p:cNvPr id="81" name="Arrow: Down 80">
            <a:extLst>
              <a:ext uri="{FF2B5EF4-FFF2-40B4-BE49-F238E27FC236}">
                <a16:creationId xmlns:a16="http://schemas.microsoft.com/office/drawing/2014/main" id="{14313176-5AE7-D996-A560-B2BA284228BB}"/>
              </a:ext>
            </a:extLst>
          </p:cNvPr>
          <p:cNvSpPr/>
          <p:nvPr/>
        </p:nvSpPr>
        <p:spPr>
          <a:xfrm rot="3223147">
            <a:off x="10959210" y="1409352"/>
            <a:ext cx="271371" cy="590529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D2929B34-C93E-8AE9-8738-391B06ADAA4D}"/>
              </a:ext>
            </a:extLst>
          </p:cNvPr>
          <p:cNvSpPr/>
          <p:nvPr/>
        </p:nvSpPr>
        <p:spPr>
          <a:xfrm rot="3092285">
            <a:off x="11054883" y="1214278"/>
            <a:ext cx="1046234" cy="3077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u="sng" cap="none" spc="0" dirty="0">
                <a:ln w="0"/>
              </a:rPr>
              <a:t>R2= 11.5 N</a:t>
            </a:r>
            <a:endParaRPr lang="en-US" sz="1400" b="0" u="sng" cap="none" spc="0" dirty="0">
              <a:ln w="0"/>
            </a:endParaRPr>
          </a:p>
        </p:txBody>
      </p:sp>
      <p:pic>
        <p:nvPicPr>
          <p:cNvPr id="9" name="Picture 8" descr="A yellow and orange object&#10;&#10;Description automatically generated">
            <a:extLst>
              <a:ext uri="{FF2B5EF4-FFF2-40B4-BE49-F238E27FC236}">
                <a16:creationId xmlns:a16="http://schemas.microsoft.com/office/drawing/2014/main" id="{C90813FB-0DAB-4505-A26C-E6E264F3C1B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4" t="17970" r="32858" b="13439"/>
          <a:stretch/>
        </p:blipFill>
        <p:spPr>
          <a:xfrm>
            <a:off x="2742110" y="4110218"/>
            <a:ext cx="1586458" cy="213961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5F71223-8423-EEE0-9A16-60145EC767DE}"/>
              </a:ext>
            </a:extLst>
          </p:cNvPr>
          <p:cNvSpPr/>
          <p:nvPr/>
        </p:nvSpPr>
        <p:spPr>
          <a:xfrm>
            <a:off x="157885" y="3992245"/>
            <a:ext cx="563131" cy="338554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</a:rPr>
              <a:t>V1</a:t>
            </a:r>
          </a:p>
        </p:txBody>
      </p:sp>
      <p:pic>
        <p:nvPicPr>
          <p:cNvPr id="12" name="Picture 11" descr="A yellow and orange object&#10;&#10;Description automatically generated">
            <a:extLst>
              <a:ext uri="{FF2B5EF4-FFF2-40B4-BE49-F238E27FC236}">
                <a16:creationId xmlns:a16="http://schemas.microsoft.com/office/drawing/2014/main" id="{BA5F3E17-691B-AC17-1966-E191FA91086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4" t="17970" r="32858" b="13439"/>
          <a:stretch/>
        </p:blipFill>
        <p:spPr>
          <a:xfrm>
            <a:off x="2892453" y="4099397"/>
            <a:ext cx="1714317" cy="231205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7FE3FD5-E6E9-0DD2-74FC-61C9CE940232}"/>
              </a:ext>
            </a:extLst>
          </p:cNvPr>
          <p:cNvCxnSpPr>
            <a:cxnSpLocks/>
            <a:stCxn id="29" idx="1"/>
          </p:cNvCxnSpPr>
          <p:nvPr/>
        </p:nvCxnSpPr>
        <p:spPr>
          <a:xfrm flipH="1">
            <a:off x="9015270" y="5947194"/>
            <a:ext cx="874388" cy="2154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786C5687-81E5-9E7A-3422-FBA056BF391D}"/>
              </a:ext>
            </a:extLst>
          </p:cNvPr>
          <p:cNvSpPr/>
          <p:nvPr/>
        </p:nvSpPr>
        <p:spPr>
          <a:xfrm>
            <a:off x="2810593" y="4017038"/>
            <a:ext cx="563131" cy="338554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</a:rPr>
              <a:t>V2</a:t>
            </a: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3077D853-FC51-C9F4-9075-215153DC73B5}"/>
              </a:ext>
            </a:extLst>
          </p:cNvPr>
          <p:cNvSpPr/>
          <p:nvPr/>
        </p:nvSpPr>
        <p:spPr>
          <a:xfrm>
            <a:off x="1981949" y="5409700"/>
            <a:ext cx="1093674" cy="48788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7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AC9090-4A24-D6BF-8763-8E29A4DCF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990AA8-9682-4773-003F-8A886AA025F3}"/>
              </a:ext>
            </a:extLst>
          </p:cNvPr>
          <p:cNvSpPr/>
          <p:nvPr/>
        </p:nvSpPr>
        <p:spPr>
          <a:xfrm>
            <a:off x="3515227" y="0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solidFill>
                  <a:srgbClr val="0070C0"/>
                </a:solidFill>
                <a:latin typeface="+mj-lt"/>
              </a:rPr>
              <a:t>Gap with YE2 (GE2)</a:t>
            </a:r>
          </a:p>
        </p:txBody>
      </p:sp>
      <p:pic>
        <p:nvPicPr>
          <p:cNvPr id="6" name="Picture 5" descr="A colorful machine with many different colored parts&#10;&#10;Description automatically generated">
            <a:extLst>
              <a:ext uri="{FF2B5EF4-FFF2-40B4-BE49-F238E27FC236}">
                <a16:creationId xmlns:a16="http://schemas.microsoft.com/office/drawing/2014/main" id="{DA5D53B1-FF42-E10C-8B04-BC48F62244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6" r="38301"/>
          <a:stretch/>
        </p:blipFill>
        <p:spPr>
          <a:xfrm>
            <a:off x="82591" y="57171"/>
            <a:ext cx="3589360" cy="636722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32D69C2-BAEC-4AE5-C891-3F59DCDE4DF0}"/>
              </a:ext>
            </a:extLst>
          </p:cNvPr>
          <p:cNvSpPr/>
          <p:nvPr/>
        </p:nvSpPr>
        <p:spPr>
          <a:xfrm rot="16200000">
            <a:off x="2441119" y="3691379"/>
            <a:ext cx="595898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YE+1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F903A68-28FD-1866-A71A-7A782D12A7ED}"/>
              </a:ext>
            </a:extLst>
          </p:cNvPr>
          <p:cNvSpPr/>
          <p:nvPr/>
        </p:nvSpPr>
        <p:spPr>
          <a:xfrm rot="16200000">
            <a:off x="758819" y="3691379"/>
            <a:ext cx="595898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YE+2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B24DE0-2DE5-7695-CDBE-4B2550176472}"/>
              </a:ext>
            </a:extLst>
          </p:cNvPr>
          <p:cNvSpPr/>
          <p:nvPr/>
        </p:nvSpPr>
        <p:spPr>
          <a:xfrm>
            <a:off x="1900868" y="5719423"/>
            <a:ext cx="372635" cy="32446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4B7641D-BFED-82F0-9668-06A9CC1EDC36}"/>
              </a:ext>
            </a:extLst>
          </p:cNvPr>
          <p:cNvCxnSpPr>
            <a:cxnSpLocks/>
          </p:cNvCxnSpPr>
          <p:nvPr/>
        </p:nvCxnSpPr>
        <p:spPr>
          <a:xfrm>
            <a:off x="2273503" y="6043887"/>
            <a:ext cx="5948233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5F7196B1-5687-17B7-08F8-9C9CEAB1BB73}"/>
              </a:ext>
            </a:extLst>
          </p:cNvPr>
          <p:cNvSpPr/>
          <p:nvPr/>
        </p:nvSpPr>
        <p:spPr>
          <a:xfrm>
            <a:off x="1877271" y="4673413"/>
            <a:ext cx="372635" cy="32446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3535E7F-24B4-6ECF-7124-4184BCBE040A}"/>
              </a:ext>
            </a:extLst>
          </p:cNvPr>
          <p:cNvCxnSpPr>
            <a:cxnSpLocks/>
            <a:stCxn id="12" idx="3"/>
            <a:endCxn id="35" idx="1"/>
          </p:cNvCxnSpPr>
          <p:nvPr/>
        </p:nvCxnSpPr>
        <p:spPr>
          <a:xfrm flipV="1">
            <a:off x="2249906" y="3290206"/>
            <a:ext cx="1872534" cy="154543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colorful object with a line&#10;&#10;Description automatically generated">
            <a:extLst>
              <a:ext uri="{FF2B5EF4-FFF2-40B4-BE49-F238E27FC236}">
                <a16:creationId xmlns:a16="http://schemas.microsoft.com/office/drawing/2014/main" id="{4012ECC4-B99C-C3E8-3579-410C53178B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64" t="20764" r="35717" b="13473"/>
          <a:stretch/>
        </p:blipFill>
        <p:spPr>
          <a:xfrm>
            <a:off x="8221736" y="2339865"/>
            <a:ext cx="3952568" cy="412364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3E8E166-3052-8751-CEFF-9845C2D56DA5}"/>
              </a:ext>
            </a:extLst>
          </p:cNvPr>
          <p:cNvSpPr/>
          <p:nvPr/>
        </p:nvSpPr>
        <p:spPr>
          <a:xfrm>
            <a:off x="8994682" y="3018290"/>
            <a:ext cx="890205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ME+2/1/</a:t>
            </a:r>
            <a:r>
              <a:rPr lang="en-US" sz="1100" b="0" cap="none" spc="0" dirty="0">
                <a:ln w="0"/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02F3EE9-E8F3-62DC-52FC-6FB4C3C518A8}"/>
              </a:ext>
            </a:extLst>
          </p:cNvPr>
          <p:cNvSpPr/>
          <p:nvPr/>
        </p:nvSpPr>
        <p:spPr>
          <a:xfrm>
            <a:off x="11361616" y="3018290"/>
            <a:ext cx="612668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GE+2/1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43E28BA-203D-CCFD-9D81-1DA91730B2C2}"/>
              </a:ext>
            </a:extLst>
          </p:cNvPr>
          <p:cNvSpPr/>
          <p:nvPr/>
        </p:nvSpPr>
        <p:spPr>
          <a:xfrm rot="20841757">
            <a:off x="9071327" y="4662503"/>
            <a:ext cx="1297151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chemeClr val="tx1"/>
                </a:solidFill>
              </a:rPr>
              <a:t>YE1 Alignment hole</a:t>
            </a:r>
            <a:endParaRPr lang="en-US" sz="1100" b="0" cap="none" spc="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F46ED04-AEEF-6B61-7221-08E11AC83285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9748520" y="4920944"/>
            <a:ext cx="870319" cy="43054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C8595FE-6D4B-50AD-AC5E-AF51081820D7}"/>
              </a:ext>
            </a:extLst>
          </p:cNvPr>
          <p:cNvCxnSpPr>
            <a:cxnSpLocks/>
          </p:cNvCxnSpPr>
          <p:nvPr/>
        </p:nvCxnSpPr>
        <p:spPr>
          <a:xfrm>
            <a:off x="10489545" y="3372315"/>
            <a:ext cx="635228" cy="90709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C2B6D9A1-C36E-D767-32C7-FC66F685A0EB}"/>
              </a:ext>
            </a:extLst>
          </p:cNvPr>
          <p:cNvSpPr/>
          <p:nvPr/>
        </p:nvSpPr>
        <p:spPr>
          <a:xfrm rot="292496">
            <a:off x="10393160" y="3503238"/>
            <a:ext cx="719837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cap="none" spc="0" dirty="0">
                <a:ln w="0"/>
                <a:solidFill>
                  <a:schemeClr val="tx1"/>
                </a:solidFill>
              </a:rPr>
              <a:t>62 mm</a:t>
            </a:r>
          </a:p>
        </p:txBody>
      </p:sp>
      <p:pic>
        <p:nvPicPr>
          <p:cNvPr id="35" name="Picture 34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403770B7-3070-6D66-10BF-625F767FEF3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5" r="33516"/>
          <a:stretch/>
        </p:blipFill>
        <p:spPr>
          <a:xfrm>
            <a:off x="4122440" y="636807"/>
            <a:ext cx="3345052" cy="5306797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03A711AB-0C71-473A-B809-C45870EDF5B6}"/>
              </a:ext>
            </a:extLst>
          </p:cNvPr>
          <p:cNvSpPr/>
          <p:nvPr/>
        </p:nvSpPr>
        <p:spPr>
          <a:xfrm>
            <a:off x="4459658" y="3211598"/>
            <a:ext cx="890205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ME+2/1/</a:t>
            </a:r>
            <a:r>
              <a:rPr lang="en-US" sz="1100" b="0" cap="none" spc="0" dirty="0">
                <a:ln w="0"/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F28D76D-FDEA-7AF2-CF8B-B1EC04E77BCB}"/>
              </a:ext>
            </a:extLst>
          </p:cNvPr>
          <p:cNvSpPr/>
          <p:nvPr/>
        </p:nvSpPr>
        <p:spPr>
          <a:xfrm>
            <a:off x="6095999" y="2887485"/>
            <a:ext cx="612668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</a:rPr>
              <a:t>GE+2/1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9C26C67-95DC-A8C8-36A3-B970174854E5}"/>
              </a:ext>
            </a:extLst>
          </p:cNvPr>
          <p:cNvCxnSpPr>
            <a:cxnSpLocks/>
          </p:cNvCxnSpPr>
          <p:nvPr/>
        </p:nvCxnSpPr>
        <p:spPr>
          <a:xfrm>
            <a:off x="5709476" y="3657126"/>
            <a:ext cx="248872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C36C5066-821C-26D4-EC68-35B2A9F02E6F}"/>
              </a:ext>
            </a:extLst>
          </p:cNvPr>
          <p:cNvSpPr/>
          <p:nvPr/>
        </p:nvSpPr>
        <p:spPr>
          <a:xfrm>
            <a:off x="5139837" y="3782325"/>
            <a:ext cx="719837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cap="none" spc="0" dirty="0">
                <a:ln w="0"/>
                <a:solidFill>
                  <a:schemeClr val="tx1"/>
                </a:solidFill>
              </a:rPr>
              <a:t>18 mm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13DFDCF-6240-6403-7BAE-B4B5ACEF202E}"/>
              </a:ext>
            </a:extLst>
          </p:cNvPr>
          <p:cNvSpPr/>
          <p:nvPr/>
        </p:nvSpPr>
        <p:spPr>
          <a:xfrm>
            <a:off x="7588247" y="235932"/>
            <a:ext cx="442903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rgbClr val="0070C0"/>
                </a:solidFill>
              </a:rPr>
              <a:t>The minimum nominal gap between GE2/1 and ME2/1 is 23 mm.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n w="0"/>
              <a:solidFill>
                <a:srgbClr val="0070C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rgbClr val="0070C0"/>
                </a:solidFill>
              </a:rPr>
              <a:t>The rope diameter is 5 mm</a:t>
            </a:r>
          </a:p>
          <a:p>
            <a:pPr algn="just"/>
            <a:endParaRPr lang="en-US" sz="1600" dirty="0">
              <a:ln w="0"/>
              <a:solidFill>
                <a:srgbClr val="0070C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rgbClr val="0070C0"/>
                </a:solidFill>
              </a:rPr>
              <a:t>Therefore, the minimum clearance between the rope and ME/2 is 18 mm.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n w="0"/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0" cap="none" spc="0" dirty="0">
              <a:ln w="0"/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94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53779</TotalTime>
  <Words>1305</Words>
  <Application>Microsoft Office PowerPoint</Application>
  <PresentationFormat>Widescreen</PresentationFormat>
  <Paragraphs>265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Wingdings</vt:lpstr>
      <vt:lpstr>Office Theme</vt:lpstr>
      <vt:lpstr>Beam pipe rope support from YE1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Back-up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 Karaki</dc:creator>
  <cp:lastModifiedBy>Ali Karaki</cp:lastModifiedBy>
  <cp:revision>229</cp:revision>
  <cp:lastPrinted>2021-09-13T07:51:08Z</cp:lastPrinted>
  <dcterms:created xsi:type="dcterms:W3CDTF">2021-08-06T12:19:53Z</dcterms:created>
  <dcterms:modified xsi:type="dcterms:W3CDTF">2023-12-11T15:09:42Z</dcterms:modified>
</cp:coreProperties>
</file>