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365" r:id="rId2"/>
    <p:sldId id="374" r:id="rId3"/>
    <p:sldId id="364" r:id="rId4"/>
    <p:sldId id="373" r:id="rId5"/>
    <p:sldId id="375" r:id="rId6"/>
    <p:sldId id="376" r:id="rId7"/>
    <p:sldId id="397" r:id="rId8"/>
    <p:sldId id="367" r:id="rId9"/>
    <p:sldId id="385" r:id="rId10"/>
    <p:sldId id="371" r:id="rId11"/>
    <p:sldId id="384" r:id="rId12"/>
    <p:sldId id="391" r:id="rId13"/>
    <p:sldId id="392" r:id="rId14"/>
    <p:sldId id="378" r:id="rId15"/>
    <p:sldId id="368" r:id="rId16"/>
    <p:sldId id="369" r:id="rId17"/>
    <p:sldId id="393" r:id="rId18"/>
    <p:sldId id="389" r:id="rId19"/>
    <p:sldId id="395" r:id="rId20"/>
    <p:sldId id="396" r:id="rId21"/>
    <p:sldId id="380" r:id="rId22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500" b="1" i="1" kern="1200">
        <a:solidFill>
          <a:schemeClr val="bg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500" b="1" i="1" kern="1200">
        <a:solidFill>
          <a:schemeClr val="bg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500" b="1" i="1" kern="1200">
        <a:solidFill>
          <a:schemeClr val="bg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500" b="1" i="1" kern="1200">
        <a:solidFill>
          <a:schemeClr val="bg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500" b="1" i="1" kern="1200">
        <a:solidFill>
          <a:schemeClr val="bg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500" b="1" i="1" kern="1200">
        <a:solidFill>
          <a:schemeClr val="bg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500" b="1" i="1" kern="1200">
        <a:solidFill>
          <a:schemeClr val="bg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500" b="1" i="1" kern="1200">
        <a:solidFill>
          <a:schemeClr val="bg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500" b="1" i="1" kern="1200">
        <a:solidFill>
          <a:schemeClr val="bg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66FF"/>
    <a:srgbClr val="00FFFF"/>
    <a:srgbClr val="01DA04"/>
    <a:srgbClr val="333333"/>
    <a:srgbClr val="C27FFF"/>
    <a:srgbClr val="CC0000"/>
    <a:srgbClr val="000000"/>
    <a:srgbClr val="FFA496"/>
    <a:srgbClr val="FF5A5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44" autoAdjust="0"/>
    <p:restoredTop sz="98351" autoAdjust="0"/>
  </p:normalViewPr>
  <p:slideViewPr>
    <p:cSldViewPr>
      <p:cViewPr varScale="1">
        <p:scale>
          <a:sx n="58" d="100"/>
          <a:sy n="58" d="100"/>
        </p:scale>
        <p:origin x="-9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defRPr sz="12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599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defRPr sz="12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599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defRPr sz="12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599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ADBA3952-EEF7-40A7-9449-B0AFCFF31AE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69353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defRPr sz="12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defRPr sz="12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noProof="0" smtClean="0"/>
              <a:t>Click to edit Master text styles</a:t>
            </a:r>
          </a:p>
          <a:p>
            <a:pPr lvl="1"/>
            <a:r>
              <a:rPr lang="fr-FR" altLang="en-US" noProof="0" smtClean="0"/>
              <a:t>Second level</a:t>
            </a:r>
          </a:p>
          <a:p>
            <a:pPr lvl="2"/>
            <a:r>
              <a:rPr lang="fr-FR" altLang="en-US" noProof="0" smtClean="0"/>
              <a:t>Third level</a:t>
            </a:r>
          </a:p>
          <a:p>
            <a:pPr lvl="3"/>
            <a:r>
              <a:rPr lang="fr-FR" altLang="en-US" noProof="0" smtClean="0"/>
              <a:t>Fourth level</a:t>
            </a:r>
          </a:p>
          <a:p>
            <a:pPr lvl="4"/>
            <a:r>
              <a:rPr lang="fr-FR" alt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defRPr sz="12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5A3E9366-935D-46E3-AFC9-46CCE9AB6FCE}" type="slidenum">
              <a:rPr lang="fr-FR" altLang="en-US"/>
              <a:pPr/>
              <a:t>‹#›</a:t>
            </a:fld>
            <a:endParaRPr lang="fr-F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06816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EE57D4-01A3-4E73-8F95-BD1AC4E5DC1D}" type="slidenum">
              <a:rPr lang="fr-FR" altLang="en-US"/>
              <a:pPr/>
              <a:t>1</a:t>
            </a:fld>
            <a:endParaRPr lang="fr-FR" altLang="en-US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E9366-935D-46E3-AFC9-46CCE9AB6FCE}" type="slidenum">
              <a:rPr lang="fr-FR" altLang="en-US" smtClean="0"/>
              <a:pPr/>
              <a:t>3</a:t>
            </a:fld>
            <a:endParaRPr lang="fr-F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EE57D4-01A3-4E73-8F95-BD1AC4E5DC1D}" type="slidenum">
              <a:rPr lang="fr-FR" altLang="en-US"/>
              <a:pPr/>
              <a:t>12</a:t>
            </a:fld>
            <a:endParaRPr lang="fr-FR" altLang="en-US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EE57D4-01A3-4E73-8F95-BD1AC4E5DC1D}" type="slidenum">
              <a:rPr lang="fr-FR" altLang="en-US"/>
              <a:pPr/>
              <a:t>13</a:t>
            </a:fld>
            <a:endParaRPr lang="fr-FR" altLang="en-US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EE57D4-01A3-4E73-8F95-BD1AC4E5DC1D}" type="slidenum">
              <a:rPr lang="fr-FR" altLang="en-US"/>
              <a:pPr/>
              <a:t>14</a:t>
            </a:fld>
            <a:endParaRPr lang="fr-FR" altLang="en-US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E9366-935D-46E3-AFC9-46CCE9AB6FCE}" type="slidenum">
              <a:rPr lang="fr-FR" altLang="en-US" smtClean="0"/>
              <a:pPr/>
              <a:t>15</a:t>
            </a:fld>
            <a:endParaRPr lang="fr-F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E9366-935D-46E3-AFC9-46CCE9AB6FCE}" type="slidenum">
              <a:rPr lang="fr-FR" altLang="en-US" smtClean="0"/>
              <a:pPr/>
              <a:t>21</a:t>
            </a:fld>
            <a:endParaRPr lang="fr-F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fr-FR" altLang="en-US" noProof="0" smtClean="0"/>
              <a:t>Klepnutím lze upravit styl předlohy nadpisů.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>
                <a:latin typeface="Calibri" panose="020F0502020204030204" pitchFamily="34" charset="0"/>
              </a:defRPr>
            </a:lvl1pPr>
          </a:lstStyle>
          <a:p>
            <a:pPr lvl="0"/>
            <a:r>
              <a:rPr lang="fr-FR" altLang="en-US" noProof="0" smtClean="0"/>
              <a:t>Klepnutím lze upravit styl předlohy podnadpisů.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015038"/>
            <a:ext cx="1905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671E6665-A77F-4A4D-9008-FD7F61560574}" type="slidenum">
              <a:rPr lang="fr-FR" altLang="en-US"/>
              <a:pPr/>
              <a:t>‹#›</a:t>
            </a:fld>
            <a:endParaRPr lang="fr-F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E38991-D4F9-40AD-90F2-22BDB25B2A80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F506D-F51D-49E6-9B17-2CA28E603B23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ADF25E-5CAC-4FD4-9944-66D9DA4471BE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315C5-E993-4E2F-94E6-3BC1454EDD2E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A7E6EC-7A4E-470F-B4D4-62B2AB3D6448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503-6D57-4AC2-B7EE-34F2BCAF0048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2C83D1-5474-45C5-B2C9-C370184CEBC5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9A298-CD47-4FBA-82BE-E0ADF6A7350F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009CC7-BBFD-4CCD-9565-4AC570A087A7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5F47B-3ECA-44E7-94CF-3474EF45B4CA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409076-08F4-4775-801E-DE97DB641C6F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6D80F-5266-4120-8690-2D2F5A435F48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6B543A-831D-4B1F-9511-5C68678D323B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ED597-94FC-45D1-B5A7-DA4CA1EB734B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2C07B1-43BF-43D1-B72B-8553F163EB04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F91D7-4AC7-4A35-AC35-0A93F83EDEF2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BFAAC2-2E22-41EC-ADE6-C975488C5B1A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33AFC-2D5F-4F9F-89CE-0EB36370CA31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17B6C-1160-4FBE-841C-F2F7532F5B54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B62CD-FEDE-4F3D-A00E-51BC0DBF9882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Klepnutím lze upravit styly předlohy textu.</a:t>
            </a:r>
          </a:p>
          <a:p>
            <a:pPr lvl="1"/>
            <a:r>
              <a:rPr lang="fr-FR" altLang="en-US" smtClean="0"/>
              <a:t>Druhá úroveň</a:t>
            </a:r>
          </a:p>
          <a:p>
            <a:pPr lvl="2"/>
            <a:r>
              <a:rPr lang="fr-FR" altLang="en-US" smtClean="0"/>
              <a:t>Třetí úroveň</a:t>
            </a:r>
          </a:p>
          <a:p>
            <a:pPr lvl="3"/>
            <a:r>
              <a:rPr lang="fr-FR" altLang="en-US" smtClean="0"/>
              <a:t>Čtvrtá úroveň</a:t>
            </a:r>
          </a:p>
          <a:p>
            <a:pPr lvl="4"/>
            <a:r>
              <a:rPr lang="fr-FR" altLang="en-US" smtClean="0"/>
              <a:t>Pátá úroveň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 b="0" i="0">
                <a:solidFill>
                  <a:schemeClr val="bg2"/>
                </a:solidFill>
              </a:defRPr>
            </a:lvl1pPr>
          </a:lstStyle>
          <a:p>
            <a:fld id="{14BFFFCF-99B1-468F-9FC3-E93A7E1C89F7}" type="slidenum">
              <a:rPr lang="fr-FR" altLang="en-US"/>
              <a:pPr/>
              <a:t>‹#›</a:t>
            </a:fld>
            <a:endParaRPr lang="fr-FR" altLang="en-US" dirty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Klepnutím lze upravit styl předlohy nadpisů.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150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defRPr sz="1000" b="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9AAF444-20C6-4DFE-B655-02BA28862FED}" type="datetime1">
              <a:rPr lang="en-US" altLang="en-US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defRPr sz="1000" b="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fr-FR" altLang="en-US" dirty="0"/>
          </a:p>
        </p:txBody>
      </p:sp>
      <p:grpSp>
        <p:nvGrpSpPr>
          <p:cNvPr id="1031" name="Group 32"/>
          <p:cNvGrpSpPr>
            <a:grpSpLocks noChangeAspect="1"/>
          </p:cNvGrpSpPr>
          <p:nvPr/>
        </p:nvGrpSpPr>
        <p:grpSpPr bwMode="auto">
          <a:xfrm>
            <a:off x="8305800" y="6027738"/>
            <a:ext cx="449263" cy="449262"/>
            <a:chOff x="6" y="3837"/>
            <a:chExt cx="473" cy="473"/>
          </a:xfrm>
        </p:grpSpPr>
        <p:pic>
          <p:nvPicPr>
            <p:cNvPr id="1035" name="Picture 33"/>
            <p:cNvPicPr>
              <a:picLocks noChangeAspect="1" noChangeArrowheads="1"/>
            </p:cNvPicPr>
            <p:nvPr userDrawn="1"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" y="3837"/>
              <a:ext cx="473" cy="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6" name="Picture 34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09" y="3899"/>
              <a:ext cx="278" cy="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fission-large-hadron-collider-computer-600w-3285772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496" y="44624"/>
            <a:ext cx="8892000" cy="6813376"/>
          </a:xfrm>
          <a:prstGeom prst="rect">
            <a:avLst/>
          </a:prstGeom>
          <a:solidFill>
            <a:srgbClr val="0066FF">
              <a:alpha val="80000"/>
            </a:srgbClr>
          </a:solidFill>
        </p:spPr>
      </p:pic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2699792" y="4941168"/>
            <a:ext cx="3384376" cy="504056"/>
          </a:xfrm>
          <a:prstGeom prst="rect">
            <a:avLst/>
          </a:prstGeom>
          <a:solidFill>
            <a:srgbClr val="003366">
              <a:alpha val="94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spcBef>
                <a:spcPct val="20000"/>
              </a:spcBef>
              <a:buClr>
                <a:schemeClr val="accent1"/>
              </a:buClr>
            </a:pPr>
            <a:r>
              <a:rPr lang="en-US" altLang="en-US" sz="2400" dirty="0" smtClean="0">
                <a:solidFill>
                  <a:schemeClr val="tx1"/>
                </a:solidFill>
                <a:latin typeface="Calibri" pitchFamily="34" charset="0"/>
              </a:rPr>
              <a:t>Seoul, </a:t>
            </a:r>
            <a:r>
              <a:rPr lang="cs-CZ" altLang="en-US" sz="2400" dirty="0" smtClean="0">
                <a:solidFill>
                  <a:schemeClr val="tx1"/>
                </a:solidFill>
                <a:latin typeface="Calibri" pitchFamily="34" charset="0"/>
              </a:rPr>
              <a:t>1</a:t>
            </a:r>
            <a:r>
              <a:rPr lang="en-US" altLang="en-US" sz="2400" dirty="0" smtClean="0">
                <a:solidFill>
                  <a:schemeClr val="tx1"/>
                </a:solidFill>
                <a:latin typeface="Calibri" pitchFamily="34" charset="0"/>
              </a:rPr>
              <a:t>8.</a:t>
            </a:r>
            <a:r>
              <a:rPr lang="cs-CZ" altLang="en-US" sz="2400" dirty="0" smtClean="0">
                <a:solidFill>
                  <a:schemeClr val="tx1"/>
                </a:solidFill>
                <a:latin typeface="Calibri" pitchFamily="34" charset="0"/>
              </a:rPr>
              <a:t>0</a:t>
            </a:r>
            <a:r>
              <a:rPr lang="en-US" altLang="en-US" sz="2400" dirty="0" smtClean="0">
                <a:solidFill>
                  <a:schemeClr val="tx1"/>
                </a:solidFill>
                <a:latin typeface="Calibri" pitchFamily="34" charset="0"/>
              </a:rPr>
              <a:t>4.2024</a:t>
            </a:r>
            <a:endParaRPr lang="cs-CZ" altLang="en-US" sz="2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251520" y="2204864"/>
            <a:ext cx="8748961" cy="1080120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2000" i="0" dirty="0" smtClean="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defRPr/>
            </a:pPr>
            <a:r>
              <a:rPr lang="en-US" sz="20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COMPUTING FOR ALICE IN THE CZECH REPUBLIC</a:t>
            </a:r>
            <a:br>
              <a:rPr lang="en-US" sz="20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0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2022-2024</a:t>
            </a:r>
            <a:endParaRPr lang="en-US" altLang="en-US" sz="2000" i="0" dirty="0"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TextovéPole 6"/>
          <p:cNvSpPr txBox="1">
            <a:spLocks noChangeArrowheads="1"/>
          </p:cNvSpPr>
          <p:nvPr/>
        </p:nvSpPr>
        <p:spPr bwMode="auto">
          <a:xfrm>
            <a:off x="1115616" y="3770456"/>
            <a:ext cx="7200007" cy="738664"/>
          </a:xfrm>
          <a:prstGeom prst="rect">
            <a:avLst/>
          </a:prstGeom>
          <a:solidFill>
            <a:srgbClr val="0066FF">
              <a:alpha val="67000"/>
            </a:srgbClr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ClrTx/>
            </a:pPr>
            <a:r>
              <a:rPr lang="cs-CZ" sz="1400" u="sng" dirty="0">
                <a:solidFill>
                  <a:schemeClr val="tx1"/>
                </a:solidFill>
              </a:rPr>
              <a:t>D. </a:t>
            </a:r>
            <a:r>
              <a:rPr lang="cs-CZ" sz="1400" u="sng" dirty="0" smtClean="0">
                <a:solidFill>
                  <a:schemeClr val="tx1"/>
                </a:solidFill>
              </a:rPr>
              <a:t>Adamov</a:t>
            </a:r>
            <a:r>
              <a:rPr lang="en-US" sz="1400" u="sng" dirty="0" smtClean="0">
                <a:solidFill>
                  <a:schemeClr val="tx1"/>
                </a:solidFill>
              </a:rPr>
              <a:t>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200" b="0" i="0" dirty="0" smtClean="0">
                <a:solidFill>
                  <a:schemeClr val="tx1"/>
                </a:solidFill>
              </a:rPr>
              <a:t>(NPI ASCR)</a:t>
            </a:r>
            <a:endParaRPr lang="en-US" sz="1400" b="0" i="0" dirty="0" smtClean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J. </a:t>
            </a:r>
            <a:r>
              <a:rPr lang="cs-CZ" sz="1400" dirty="0" smtClean="0">
                <a:solidFill>
                  <a:schemeClr val="tx1"/>
                </a:solidFill>
              </a:rPr>
              <a:t>Chudoba,</a:t>
            </a:r>
            <a:r>
              <a:rPr lang="en-US" sz="1400" dirty="0" smtClean="0">
                <a:solidFill>
                  <a:schemeClr val="tx1"/>
                </a:solidFill>
              </a:rPr>
              <a:t> A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 smtClean="0">
                <a:solidFill>
                  <a:schemeClr val="tx1"/>
                </a:solidFill>
              </a:rPr>
              <a:t>Mikula</a:t>
            </a:r>
            <a:r>
              <a:rPr lang="en-US" sz="1400" dirty="0" smtClean="0">
                <a:solidFill>
                  <a:schemeClr val="tx1"/>
                </a:solidFill>
              </a:rPr>
              <a:t>, L. </a:t>
            </a:r>
            <a:r>
              <a:rPr lang="en-US" sz="1400" dirty="0" err="1" smtClean="0">
                <a:solidFill>
                  <a:schemeClr val="tx1"/>
                </a:solidFill>
              </a:rPr>
              <a:t>Míča</a:t>
            </a:r>
            <a:r>
              <a:rPr lang="en-US" sz="1400" dirty="0" smtClean="0">
                <a:solidFill>
                  <a:schemeClr val="tx1"/>
                </a:solidFill>
              </a:rPr>
              <a:t>, M. </a:t>
            </a:r>
            <a:r>
              <a:rPr lang="en-US" sz="1400" dirty="0" err="1" smtClean="0">
                <a:solidFill>
                  <a:schemeClr val="tx1"/>
                </a:solidFill>
              </a:rPr>
              <a:t>Svatoš</a:t>
            </a:r>
            <a:r>
              <a:rPr lang="en-US" sz="1400" dirty="0" smtClean="0">
                <a:solidFill>
                  <a:schemeClr val="tx1"/>
                </a:solidFill>
              </a:rPr>
              <a:t> , P. </a:t>
            </a:r>
            <a:r>
              <a:rPr lang="en-US" sz="1400" dirty="0" err="1" smtClean="0">
                <a:solidFill>
                  <a:schemeClr val="tx1"/>
                </a:solidFill>
              </a:rPr>
              <a:t>Šesták</a:t>
            </a:r>
            <a:r>
              <a:rPr lang="en-US" sz="1400" dirty="0" smtClean="0">
                <a:solidFill>
                  <a:schemeClr val="tx1"/>
                </a:solidFill>
              </a:rPr>
              <a:t> , J. </a:t>
            </a:r>
            <a:r>
              <a:rPr lang="en-US" sz="1400" dirty="0" err="1" smtClean="0">
                <a:solidFill>
                  <a:schemeClr val="tx1"/>
                </a:solidFill>
              </a:rPr>
              <a:t>Uhlířová</a:t>
            </a:r>
            <a:r>
              <a:rPr lang="en-US" sz="1400" dirty="0" smtClean="0">
                <a:solidFill>
                  <a:schemeClr val="tx1"/>
                </a:solidFill>
              </a:rPr>
              <a:t> , P. </a:t>
            </a:r>
            <a:r>
              <a:rPr lang="en-US" sz="1400" dirty="0" err="1" smtClean="0">
                <a:solidFill>
                  <a:schemeClr val="tx1"/>
                </a:solidFill>
              </a:rPr>
              <a:t>Vokáč</a:t>
            </a:r>
            <a:r>
              <a:rPr lang="en-US" sz="1400" dirty="0" smtClean="0">
                <a:solidFill>
                  <a:schemeClr val="tx1"/>
                </a:solidFill>
              </a:rPr>
              <a:t> (</a:t>
            </a:r>
            <a:r>
              <a:rPr lang="en-US" sz="1200" b="0" i="0" dirty="0" smtClean="0">
                <a:solidFill>
                  <a:schemeClr val="tx1"/>
                </a:solidFill>
              </a:rPr>
              <a:t>all FZU ASCR)</a:t>
            </a:r>
            <a:r>
              <a:rPr lang="en-US" sz="1400" dirty="0" smtClean="0">
                <a:solidFill>
                  <a:schemeClr val="tx1"/>
                </a:solidFill>
              </a:rPr>
              <a:t>, J. </a:t>
            </a:r>
            <a:r>
              <a:rPr lang="en-US" sz="1400" dirty="0" err="1" smtClean="0">
                <a:solidFill>
                  <a:schemeClr val="tx1"/>
                </a:solidFill>
              </a:rPr>
              <a:t>Hampl</a:t>
            </a:r>
            <a:r>
              <a:rPr lang="en-US" sz="1400" dirty="0" smtClean="0">
                <a:solidFill>
                  <a:schemeClr val="tx1"/>
                </a:solidFill>
              </a:rPr>
              <a:t>  </a:t>
            </a:r>
            <a:r>
              <a:rPr lang="en-US" sz="1400" b="0" i="0" dirty="0" smtClean="0">
                <a:solidFill>
                  <a:schemeClr val="tx1"/>
                </a:solidFill>
              </a:rPr>
              <a:t>(NPI ASCR)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endParaRPr lang="cs-CZ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7E6EC-7A4E-470F-B4D4-62B2AB3D6448}" type="slidenum">
              <a:rPr lang="fr-FR" altLang="en-US" smtClean="0"/>
              <a:pPr/>
              <a:t>10</a:t>
            </a:fld>
            <a:endParaRPr lang="fr-FR" alt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705B503-6D57-4AC2-B7EE-34F2BCAF0048}" type="datetime1">
              <a:rPr lang="en-US" altLang="en-US" smtClean="0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323031" y="332656"/>
            <a:ext cx="8353425" cy="504056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0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Delivery of Czech computing resources during 2019 - 2024</a:t>
            </a:r>
          </a:p>
        </p:txBody>
      </p:sp>
      <p:sp>
        <p:nvSpPr>
          <p:cNvPr id="9" name="Zaoblený obdélník 8"/>
          <p:cNvSpPr/>
          <p:nvPr/>
        </p:nvSpPr>
        <p:spPr bwMode="auto">
          <a:xfrm flipH="1">
            <a:off x="1259632" y="908720"/>
            <a:ext cx="6480720" cy="360040"/>
          </a:xfrm>
          <a:prstGeom prst="roundRect">
            <a:avLst/>
          </a:prstGeom>
          <a:solidFill>
            <a:srgbClr val="FFF6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All pledges fulfilled, only 1 exception  </a:t>
            </a:r>
            <a:endParaRPr kumimoji="0" 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pic>
        <p:nvPicPr>
          <p:cNvPr id="11" name="Zástupný symbol pro obsah 10" descr="RESOURCES.TABLE1.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12352" y="1329840"/>
            <a:ext cx="6228000" cy="5267512"/>
          </a:xfrm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7E6EC-7A4E-470F-B4D4-62B2AB3D6448}" type="slidenum">
              <a:rPr lang="fr-FR" altLang="en-US" smtClean="0"/>
              <a:pPr/>
              <a:t>11</a:t>
            </a:fld>
            <a:endParaRPr lang="fr-FR" alt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705B503-6D57-4AC2-B7EE-34F2BCAF0048}" type="datetime1">
              <a:rPr lang="en-US" altLang="en-US" smtClean="0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323031" y="332656"/>
            <a:ext cx="8353425" cy="576064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Pledged </a:t>
            </a:r>
            <a:r>
              <a:rPr lang="en-US" altLang="en-US" sz="2400" i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vs</a:t>
            </a: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delivered: 2019 - 2026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610436"/>
            <a:ext cx="3852000" cy="2626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ázek 6" descr="PLEDGES.edited.2.CP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388847"/>
            <a:ext cx="4464000" cy="3048265"/>
          </a:xfrm>
          <a:prstGeom prst="rect">
            <a:avLst/>
          </a:prstGeom>
        </p:spPr>
      </p:pic>
      <p:sp>
        <p:nvSpPr>
          <p:cNvPr id="8" name="Zaoblený obdélník 7"/>
          <p:cNvSpPr/>
          <p:nvPr/>
        </p:nvSpPr>
        <p:spPr bwMode="auto">
          <a:xfrm flipH="1">
            <a:off x="4860032" y="1844824"/>
            <a:ext cx="3600400" cy="864096"/>
          </a:xfrm>
          <a:prstGeom prst="roundRect">
            <a:avLst/>
          </a:prstGeom>
          <a:solidFill>
            <a:srgbClr val="FFFFCC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80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Based on earlier estimates of pledges for 2025 and 2026</a:t>
            </a:r>
            <a:endParaRPr kumimoji="0" lang="en-US" sz="180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 bwMode="auto">
          <a:xfrm flipH="1">
            <a:off x="6084168" y="1556792"/>
            <a:ext cx="2664296" cy="2232248"/>
          </a:xfrm>
          <a:prstGeom prst="roundRect">
            <a:avLst/>
          </a:prstGeom>
          <a:solidFill>
            <a:srgbClr val="FFFFCC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Running jobs profile during last 2 years,  by the local monitoring at the central site in Prague. 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Main CPU consumers are ALICE and ATLAS.</a:t>
            </a:r>
            <a:endParaRPr kumimoji="0" lang="en-US" sz="180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pic>
        <p:nvPicPr>
          <p:cNvPr id="11" name="Obrázek 10" descr="LOCAL.MON.LAST.2.YEAR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9443" y="404664"/>
            <a:ext cx="5496693" cy="4039164"/>
          </a:xfrm>
          <a:prstGeom prst="rect">
            <a:avLst/>
          </a:prstGeom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87624" y="1757312"/>
            <a:ext cx="720081" cy="303536"/>
          </a:xfrm>
          <a:prstGeom prst="rect">
            <a:avLst/>
          </a:prstGeom>
          <a:solidFill>
            <a:srgbClr val="FFFFFF"/>
          </a:solidFill>
          <a:ln w="3175">
            <a:noFill/>
            <a:miter lim="800000"/>
            <a:headEnd/>
            <a:tailEnd/>
          </a:ln>
          <a:effectLst/>
        </p:spPr>
        <p:txBody>
          <a:bodyPr wrap="square" lIns="36000" tIns="36000" rIns="36000" bIns="36000">
            <a:spAutoFit/>
          </a:bodyPr>
          <a:lstStyle/>
          <a:p>
            <a:pPr>
              <a:defRPr/>
            </a:pPr>
            <a:r>
              <a:rPr lang="en-US" altLang="cs-CZ" i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ALICE</a:t>
            </a:r>
            <a:endParaRPr lang="en-US" i="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547664" y="2624336"/>
            <a:ext cx="576064" cy="2286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ClrTx/>
              <a:defRPr/>
            </a:pPr>
            <a:r>
              <a:rPr lang="en-US" altLang="cs-CZ" sz="900" i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ATLAS</a:t>
            </a:r>
            <a:endParaRPr lang="cs-CZ" altLang="cs-CZ" sz="900" i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4283968" y="2492896"/>
            <a:ext cx="720080" cy="36933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ClrTx/>
              <a:defRPr/>
            </a:pPr>
            <a:r>
              <a:rPr lang="en-US" altLang="cs-CZ" sz="900" i="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ATLAS</a:t>
            </a:r>
          </a:p>
          <a:p>
            <a:pPr algn="l">
              <a:spcBef>
                <a:spcPct val="0"/>
              </a:spcBef>
              <a:buClrTx/>
              <a:defRPr/>
            </a:pPr>
            <a:r>
              <a:rPr lang="en-US" altLang="cs-CZ" sz="900" i="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multicore</a:t>
            </a:r>
            <a:endParaRPr lang="cs-CZ" altLang="cs-CZ" sz="900" i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pic>
        <p:nvPicPr>
          <p:cNvPr id="9" name="Obrázek 8" descr="traffic.npi-fzu.19.03.202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594529"/>
            <a:ext cx="5624227" cy="2074831"/>
          </a:xfrm>
          <a:prstGeom prst="rect">
            <a:avLst/>
          </a:prstGeom>
          <a:ln w="22225">
            <a:solidFill>
              <a:srgbClr val="0000FF"/>
            </a:solidFill>
          </a:ln>
        </p:spPr>
      </p:pic>
      <p:sp>
        <p:nvSpPr>
          <p:cNvPr id="14" name="Zaoblený obdélník 13"/>
          <p:cNvSpPr/>
          <p:nvPr/>
        </p:nvSpPr>
        <p:spPr bwMode="auto">
          <a:xfrm flipH="1">
            <a:off x="6084168" y="4365104"/>
            <a:ext cx="2808312" cy="2160240"/>
          </a:xfrm>
          <a:prstGeom prst="roundRect">
            <a:avLst/>
          </a:prstGeom>
          <a:solidFill>
            <a:srgbClr val="FFFFCC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Network traffic between the main site of praguelcg2 and NPI storage cluster during last 6 months.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In November, the link was elevated to </a:t>
            </a:r>
          </a:p>
          <a:p>
            <a:pPr algn="ctr"/>
            <a:r>
              <a:rPr lang="en-US" sz="180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100 </a:t>
            </a:r>
            <a:r>
              <a:rPr lang="en-US" sz="1800" dirty="0" err="1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Gb</a:t>
            </a:r>
            <a:r>
              <a:rPr lang="en-US" sz="180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/s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.</a:t>
            </a:r>
            <a:endParaRPr kumimoji="0" lang="en-US" sz="180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 bwMode="auto">
          <a:xfrm flipH="1">
            <a:off x="6012160" y="692696"/>
            <a:ext cx="2664296" cy="1296144"/>
          </a:xfrm>
          <a:prstGeom prst="roundRect">
            <a:avLst/>
          </a:prstGeom>
          <a:solidFill>
            <a:srgbClr val="FFFFCC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 b="0" i="0" dirty="0" smtClean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  <a:p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Running jobs profile in </a:t>
            </a:r>
            <a:r>
              <a:rPr lang="en-US" sz="1800" b="0" i="0" dirty="0" err="1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MonaLisa</a:t>
            </a:r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 in 2022.  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Avg. 3756, Max. 8913</a:t>
            </a:r>
            <a:endParaRPr kumimoji="0" lang="en-US" sz="180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pic>
        <p:nvPicPr>
          <p:cNvPr id="12" name="Obrázek 11" descr="JOBS.RUNNING.202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5112000" cy="2995285"/>
          </a:xfrm>
          <a:prstGeom prst="rect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</p:pic>
      <p:pic>
        <p:nvPicPr>
          <p:cNvPr id="8" name="Obrázek 7" descr="01.2022-03.2024.RUNNING.JOB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01008"/>
            <a:ext cx="6264000" cy="3670289"/>
          </a:xfrm>
          <a:prstGeom prst="rect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</p:pic>
      <p:sp>
        <p:nvSpPr>
          <p:cNvPr id="9" name="Zaoblený obdélník 8"/>
          <p:cNvSpPr/>
          <p:nvPr/>
        </p:nvSpPr>
        <p:spPr bwMode="auto">
          <a:xfrm flipH="1">
            <a:off x="6372200" y="4005064"/>
            <a:ext cx="2664296" cy="2448272"/>
          </a:xfrm>
          <a:prstGeom prst="roundRect">
            <a:avLst/>
          </a:prstGeom>
          <a:solidFill>
            <a:srgbClr val="FFFFCC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 b="0" i="0" dirty="0" smtClean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  <a:p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Running jobs profile in </a:t>
            </a:r>
            <a:r>
              <a:rPr lang="en-US" sz="1800" b="0" i="0" dirty="0" err="1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MonaLisa</a:t>
            </a:r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, </a:t>
            </a:r>
          </a:p>
          <a:p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01/2022-03/2024. 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Avg. 2325, Max. 8913</a:t>
            </a:r>
          </a:p>
          <a:p>
            <a:endParaRPr kumimoji="0" lang="en-US" sz="180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  <a:p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For 01/2023-03/2024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Avg.1215, Max. 7670</a:t>
            </a:r>
          </a:p>
          <a:p>
            <a:endParaRPr kumimoji="0" lang="en-US" sz="180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79512" y="44624"/>
            <a:ext cx="8642350" cy="503237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CPU delivery - ALICE Tier-2 share:  01/2023 – 03/2024</a:t>
            </a:r>
            <a:endParaRPr lang="cs-CZ" altLang="en-US" sz="2400" i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Zaoblený obdélník 9"/>
          <p:cNvSpPr/>
          <p:nvPr/>
        </p:nvSpPr>
        <p:spPr bwMode="auto">
          <a:xfrm flipH="1">
            <a:off x="251520" y="5949280"/>
            <a:ext cx="8640960" cy="432048"/>
          </a:xfrm>
          <a:prstGeom prst="roundRect">
            <a:avLst/>
          </a:prstGeom>
          <a:solidFill>
            <a:srgbClr val="FFF6D9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Czech republic share in 01/2023 – 03/2024 was 4% (In 2022 it was 7%)</a:t>
            </a:r>
          </a:p>
          <a:p>
            <a:pPr algn="ctr"/>
            <a:endParaRPr kumimoji="0" 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  <p:pic>
        <p:nvPicPr>
          <p:cNvPr id="12" name="Obrázek 11" descr="PIE.SH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64704"/>
            <a:ext cx="9144000" cy="5040560"/>
          </a:xfrm>
          <a:prstGeom prst="rect">
            <a:avLst/>
          </a:prstGeom>
        </p:spPr>
      </p:pic>
      <p:sp>
        <p:nvSpPr>
          <p:cNvPr id="16" name="Šipka doprava 15"/>
          <p:cNvSpPr>
            <a:spLocks noChangeAspect="1"/>
          </p:cNvSpPr>
          <p:nvPr/>
        </p:nvSpPr>
        <p:spPr>
          <a:xfrm>
            <a:off x="899591" y="3207033"/>
            <a:ext cx="792089" cy="365983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defRPr/>
            </a:pPr>
            <a:endParaRPr lang="en-US" sz="1400" b="0" i="0" dirty="0"/>
          </a:p>
        </p:txBody>
      </p:sp>
      <p:sp>
        <p:nvSpPr>
          <p:cNvPr id="17" name="Zaoblený obdélník 16"/>
          <p:cNvSpPr/>
          <p:nvPr/>
        </p:nvSpPr>
        <p:spPr bwMode="auto">
          <a:xfrm flipH="1">
            <a:off x="1187624" y="3140968"/>
            <a:ext cx="2520280" cy="504056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60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  praguelcg2: </a:t>
            </a:r>
            <a:r>
              <a:rPr lang="en-US" sz="160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4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%</a:t>
            </a:r>
            <a:endParaRPr kumimoji="0" lang="en-US" sz="1600" i="0" u="none" strike="noStrike" cap="none" normalizeH="0" baseline="0" dirty="0">
              <a:ln>
                <a:noFill/>
              </a:ln>
              <a:effectLst/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7E6EC-7A4E-470F-B4D4-62B2AB3D6448}" type="slidenum">
              <a:rPr lang="fr-FR" altLang="en-US" smtClean="0"/>
              <a:pPr/>
              <a:t>15</a:t>
            </a:fld>
            <a:endParaRPr lang="fr-FR" alt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705B503-6D57-4AC2-B7EE-34F2BCAF0048}" type="datetime1">
              <a:rPr lang="en-US" altLang="en-US" smtClean="0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323031" y="260648"/>
            <a:ext cx="8353425" cy="648072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More CPUs for praguelcg2 – IT4I</a:t>
            </a:r>
          </a:p>
        </p:txBody>
      </p:sp>
      <p:sp>
        <p:nvSpPr>
          <p:cNvPr id="7" name="Zástupný obsah 1">
            <a:extLst>
              <a:ext uri="{FF2B5EF4-FFF2-40B4-BE49-F238E27FC236}">
                <a16:creationId xmlns:a16="http://schemas.microsoft.com/office/drawing/2014/main" xmlns="" id="{83AF76BE-75E1-FB43-134A-3EB3F32E6CD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-108520" y="1340768"/>
            <a:ext cx="5436096" cy="45365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64000" indent="-28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52000" indent="-28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/>
            <a:r>
              <a:rPr lang="cs-CZ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National</a:t>
            </a:r>
            <a:r>
              <a:rPr lang="cs-CZ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Supercomputing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Center </a:t>
            </a:r>
            <a:endParaRPr lang="en-US" sz="2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 algn="ctr"/>
            <a:r>
              <a:rPr lang="cs-CZ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IT4Innovation 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 Ostrava</a:t>
            </a:r>
          </a:p>
          <a:p>
            <a:pPr marL="745200" lvl="1" indent="-457200"/>
            <a:r>
              <a:rPr lang="cs-CZ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200 000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node </a:t>
            </a:r>
            <a:r>
              <a:rPr lang="cs-CZ" sz="2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hours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in the </a:t>
            </a:r>
            <a:r>
              <a:rPr lang="cs-CZ" sz="2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project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OPEN-27-57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(end 2023).</a:t>
            </a:r>
            <a:endParaRPr lang="cs-CZ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1033200" lvl="2" indent="-457200"/>
            <a:r>
              <a:rPr lang="cs-CZ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153 % </a:t>
            </a:r>
            <a:r>
              <a:rPr lang="cs-CZ" sz="1800" b="1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used</a:t>
            </a:r>
            <a:r>
              <a:rPr lang="cs-CZ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(100 % with a full priority, 50 % </a:t>
            </a:r>
            <a:r>
              <a:rPr lang="cs-CZ" sz="18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reduced</a:t>
            </a:r>
            <a:r>
              <a:rPr lang="cs-CZ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the rest in </a:t>
            </a:r>
            <a:r>
              <a:rPr lang="cs-CZ" sz="18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preemption</a:t>
            </a:r>
            <a:r>
              <a:rPr lang="cs-CZ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18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queue</a:t>
            </a:r>
            <a:r>
              <a:rPr lang="cs-CZ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745200" lvl="1" indent="-457200"/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new </a:t>
            </a:r>
            <a:r>
              <a:rPr lang="cs-CZ" sz="2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project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since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September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2023: OPEN-29-6</a:t>
            </a:r>
          </a:p>
          <a:p>
            <a:pPr marL="1033200" lvl="2" indent="-457200"/>
            <a:r>
              <a:rPr lang="cs-CZ" sz="18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multiyear</a:t>
            </a:r>
            <a:endParaRPr lang="cs-CZ" sz="18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1033200" lvl="2" indent="-457200"/>
            <a:r>
              <a:rPr lang="cs-CZ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2x (150 000 + 50 000)</a:t>
            </a:r>
            <a:r>
              <a:rPr lang="cs-CZ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node </a:t>
            </a:r>
            <a:r>
              <a:rPr lang="cs-CZ" sz="18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hours</a:t>
            </a:r>
            <a:r>
              <a:rPr lang="cs-CZ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(Karolina + Barbora, 2023 + 2024)</a:t>
            </a:r>
          </a:p>
          <a:p>
            <a:pPr marL="1033200" lvl="2" indent="-457200"/>
            <a:r>
              <a:rPr lang="cs-CZ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test </a:t>
            </a:r>
            <a:r>
              <a:rPr lang="cs-CZ" sz="18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access</a:t>
            </a:r>
            <a:r>
              <a:rPr lang="cs-CZ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to </a:t>
            </a:r>
            <a:r>
              <a:rPr lang="cs-CZ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LUMI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Obrázek 7" descr="IT4I-lum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88440" y="908720"/>
            <a:ext cx="2844000" cy="2844000"/>
          </a:xfrm>
          <a:prstGeom prst="rect">
            <a:avLst/>
          </a:prstGeom>
        </p:spPr>
      </p:pic>
      <p:pic>
        <p:nvPicPr>
          <p:cNvPr id="9" name="Obrázek 8" descr="KAROLINA.IT4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00504" y="4221088"/>
            <a:ext cx="3708000" cy="20857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Obdélník 9"/>
          <p:cNvSpPr/>
          <p:nvPr/>
        </p:nvSpPr>
        <p:spPr>
          <a:xfrm>
            <a:off x="5220072" y="3212976"/>
            <a:ext cx="3851920" cy="769441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LUMI:  Supercomputer in Finland (2022). Joint venture </a:t>
            </a:r>
            <a:r>
              <a:rPr lang="en-US" sz="1100" dirty="0" err="1" smtClean="0">
                <a:solidFill>
                  <a:srgbClr val="FF0000"/>
                </a:solidFill>
              </a:rPr>
              <a:t>EuroHPC</a:t>
            </a:r>
            <a:r>
              <a:rPr lang="en-US" sz="1100" dirty="0" smtClean="0">
                <a:solidFill>
                  <a:srgbClr val="FF0000"/>
                </a:solidFill>
              </a:rPr>
              <a:t> and the LUMI consortium. Access of the Czech republic thanks to the involvement of the IT4I  in the LUMI  consortium.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12" name="Pravoúhlá spojovací čára 11"/>
          <p:cNvCxnSpPr/>
          <p:nvPr/>
        </p:nvCxnSpPr>
        <p:spPr bwMode="auto">
          <a:xfrm>
            <a:off x="4211960" y="4746848"/>
            <a:ext cx="1152128" cy="914400"/>
          </a:xfrm>
          <a:prstGeom prst="bentConnector3">
            <a:avLst>
              <a:gd name="adj1" fmla="val 50000"/>
            </a:avLst>
          </a:prstGeom>
          <a:solidFill>
            <a:srgbClr val="00FF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7E6EC-7A4E-470F-B4D4-62B2AB3D6448}" type="slidenum">
              <a:rPr lang="fr-FR" altLang="en-US" smtClean="0"/>
              <a:pPr/>
              <a:t>16</a:t>
            </a:fld>
            <a:endParaRPr lang="fr-FR" alt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705B503-6D57-4AC2-B7EE-34F2BCAF0048}" type="datetime1">
              <a:rPr lang="en-US" altLang="en-US" smtClean="0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323031" y="548680"/>
            <a:ext cx="8353425" cy="576064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IT4I: ATLAS running jobs slots. 11/2022 – 10/2023 </a:t>
            </a:r>
          </a:p>
        </p:txBody>
      </p:sp>
      <p:pic>
        <p:nvPicPr>
          <p:cNvPr id="7" name="Picture 5" descr="A graph of different colored bars&#10;&#10;Description automatically generated">
            <a:extLst>
              <a:ext uri="{FF2B5EF4-FFF2-40B4-BE49-F238E27FC236}">
                <a16:creationId xmlns="" xmlns:a16="http://schemas.microsoft.com/office/drawing/2014/main" id="{BF6BC159-BFFA-B03B-55C4-3C22CE49AD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40768"/>
            <a:ext cx="7772400" cy="452392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7E6EC-7A4E-470F-B4D4-62B2AB3D6448}" type="slidenum">
              <a:rPr lang="fr-FR" altLang="en-US" smtClean="0"/>
              <a:pPr/>
              <a:t>17</a:t>
            </a:fld>
            <a:endParaRPr lang="fr-FR" alt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705B503-6D57-4AC2-B7EE-34F2BCAF0048}" type="datetime1">
              <a:rPr lang="en-US" altLang="en-US" smtClean="0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323031" y="188640"/>
            <a:ext cx="8353425" cy="576064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ATLAS jobs wall time distribution. 11/2022 – 10/2023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4392" y="836712"/>
            <a:ext cx="615600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aoblený obdélník 8"/>
          <p:cNvSpPr/>
          <p:nvPr/>
        </p:nvSpPr>
        <p:spPr bwMode="auto">
          <a:xfrm flipH="1">
            <a:off x="179512" y="2276872"/>
            <a:ext cx="2664296" cy="2448272"/>
          </a:xfrm>
          <a:prstGeom prst="roundRect">
            <a:avLst/>
          </a:prstGeom>
          <a:solidFill>
            <a:srgbClr val="FFFFCC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 b="0" i="0" dirty="0" smtClean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  <a:p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ATLAS: almost 50% of computing resources delivered from external resource.</a:t>
            </a:r>
          </a:p>
          <a:p>
            <a:r>
              <a:rPr lang="en-US" sz="18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Good for ALICE: more opportunistic resources at the main site.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223CB5EA-832E-2DDD-BD8C-B6633B897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17104"/>
            <a:ext cx="7772400" cy="46482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Decommissioned older CPU servers </a:t>
            </a:r>
            <a:r>
              <a:rPr lang="cs-CZ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compensated</a:t>
            </a:r>
            <a:r>
              <a:rPr lang="cs-CZ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by </a:t>
            </a:r>
            <a:r>
              <a:rPr lang="cs-CZ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non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cs-CZ" sz="24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dedicated</a:t>
            </a:r>
            <a:r>
              <a:rPr lang="cs-CZ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lang="cs-CZ" sz="2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esources</a:t>
            </a:r>
            <a:endParaRPr lang="en-US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New </a:t>
            </a:r>
            <a:r>
              <a:rPr lang="cs-CZ" sz="2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project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for WLCG </a:t>
            </a:r>
            <a:r>
              <a:rPr lang="cs-CZ" sz="2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dedicated</a:t>
            </a:r>
            <a:r>
              <a:rPr lang="cs-CZ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hardware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accepted (2023-2026).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Czech Tier-2 center is successfully  delivering  CPU and storage resources to the Grid and local users with minimal outage.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Receiving only 8-core jobs for ALICE limits unfortunately the extensity of appropriate opportunistic resources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We are prepared to make </a:t>
            </a:r>
            <a:r>
              <a:rPr lang="en-US" sz="240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sure we deliver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resources for ALICE as requested in the coming years.</a:t>
            </a:r>
            <a:endParaRPr lang="en-US" sz="2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endParaRPr lang="cs-CZ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4913C185-DCA8-094A-97B3-DF7F0660E0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2B015-36C4-4400-9846-8404AE1F3BF6}" type="slidenum">
              <a:rPr lang="cs-CZ" smtClean="0"/>
              <a:pPr/>
              <a:t>18</a:t>
            </a:fld>
            <a:endParaRPr lang="cs-CZ" dirty="0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800" b="1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Summary</a:t>
            </a:r>
          </a:p>
        </p:txBody>
      </p:sp>
    </p:spTree>
    <p:extLst>
      <p:ext uri="{BB962C8B-B14F-4D97-AF65-F5344CB8AC3E}">
        <p14:creationId xmlns="" xmlns:p14="http://schemas.microsoft.com/office/powerpoint/2010/main" val="2609861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79512" y="2493715"/>
            <a:ext cx="8642350" cy="503237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BACKUP</a:t>
            </a:r>
            <a:endParaRPr lang="cs-CZ" altLang="en-US" sz="2400" i="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49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79512" y="333475"/>
            <a:ext cx="8642350" cy="791269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sz="2400" i="0" dirty="0" smtClean="0"/>
              <a:t>HEP Computing in Prague: WLCG site praguelcg2 </a:t>
            </a:r>
            <a:br>
              <a:rPr lang="en-GB" sz="2400" i="0" dirty="0" smtClean="0"/>
            </a:br>
            <a:r>
              <a:rPr lang="en-GB" sz="2400" i="0" dirty="0" smtClean="0"/>
              <a:t>	</a:t>
            </a:r>
            <a:r>
              <a:rPr lang="en-GB" sz="2000" i="0" dirty="0" smtClean="0"/>
              <a:t>(a.k.a. the  farm </a:t>
            </a:r>
            <a:r>
              <a:rPr lang="cs-CZ" sz="2000" i="0" dirty="0" smtClean="0"/>
              <a:t>GOLI</a:t>
            </a:r>
            <a:r>
              <a:rPr lang="en-US" sz="2000" i="0" dirty="0" smtClean="0"/>
              <a:t>AS)</a:t>
            </a:r>
            <a:endParaRPr lang="cs-CZ" altLang="en-US" sz="2400" i="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07504" y="1200809"/>
            <a:ext cx="8892480" cy="5324535"/>
          </a:xfrm>
          <a:prstGeom prst="rect">
            <a:avLst/>
          </a:prstGeom>
          <a:ln w="158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A national computing center for processing data from various  HEP experiments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Distributed resources with all central services and most of hardware at the central  site: FZU ASCR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Basic infrastructure already in 2002.</a:t>
            </a:r>
          </a:p>
          <a:p>
            <a:pPr marL="457200" indent="-457200">
              <a:buFontTx/>
              <a:buChar char="-"/>
            </a:pPr>
            <a:r>
              <a:rPr lang="en-US" sz="2000" b="0" dirty="0" smtClean="0">
                <a:solidFill>
                  <a:srgbClr val="FF0000"/>
                </a:solidFill>
                <a:latin typeface="Calibri" pitchFamily="34" charset="0"/>
              </a:rPr>
              <a:t>One of the 13 sites participating in the first LCG campaign in 2003</a:t>
            </a:r>
          </a:p>
          <a:p>
            <a:pPr marL="457200" indent="-457200">
              <a:buFontTx/>
              <a:buChar char="-"/>
            </a:pPr>
            <a:endParaRPr lang="en-US" sz="2000" b="0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000" b="0" dirty="0" smtClean="0">
                <a:solidFill>
                  <a:srgbClr val="FF0000"/>
                </a:solidFill>
                <a:latin typeface="Calibri" pitchFamily="34" charset="0"/>
              </a:rPr>
              <a:t>April 2008, WLCG </a:t>
            </a:r>
            <a:r>
              <a:rPr lang="en-US" sz="2000" b="0" dirty="0" err="1" smtClean="0">
                <a:solidFill>
                  <a:srgbClr val="FF0000"/>
                </a:solidFill>
                <a:latin typeface="Calibri" pitchFamily="34" charset="0"/>
              </a:rPr>
              <a:t>MoU</a:t>
            </a:r>
            <a:r>
              <a:rPr lang="en-US" sz="2000" b="0" dirty="0" smtClean="0">
                <a:solidFill>
                  <a:srgbClr val="FF0000"/>
                </a:solidFill>
                <a:latin typeface="Calibri" pitchFamily="34" charset="0"/>
              </a:rPr>
              <a:t> signed </a:t>
            </a:r>
            <a:r>
              <a:rPr lang="en-US" sz="2000" b="0" i="0" dirty="0" smtClean="0">
                <a:latin typeface="Calibri" pitchFamily="34" charset="0"/>
              </a:rPr>
              <a:t>by Czech Republic (ALICE+ATLAS)</a:t>
            </a:r>
          </a:p>
          <a:p>
            <a:pPr marL="457200" indent="-457200">
              <a:buFontTx/>
              <a:buChar char="-"/>
            </a:pPr>
            <a:r>
              <a:rPr lang="en-US" sz="2000" b="0" dirty="0" smtClean="0">
                <a:solidFill>
                  <a:srgbClr val="FF0000"/>
                </a:solidFill>
                <a:latin typeface="Calibri" pitchFamily="34" charset="0"/>
              </a:rPr>
              <a:t>Certified as a Tier2 center of LHC  Computing Grid (praguelcg2) 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Collaboration with various other Grid projects</a:t>
            </a:r>
          </a:p>
          <a:p>
            <a:pPr marL="457200" indent="-457200"/>
            <a:endParaRPr lang="en-US" sz="2000" b="0" i="0" dirty="0" smtClean="0">
              <a:latin typeface="Calibri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000" b="0" dirty="0" smtClean="0">
                <a:solidFill>
                  <a:srgbClr val="FF0000"/>
                </a:solidFill>
                <a:latin typeface="Calibri" pitchFamily="34" charset="0"/>
              </a:rPr>
              <a:t>Very good network connectivity</a:t>
            </a:r>
            <a:r>
              <a:rPr lang="en-US" sz="2000" b="0" i="0" dirty="0" smtClean="0">
                <a:latin typeface="Calibri" pitchFamily="34" charset="0"/>
              </a:rPr>
              <a:t> provided by CESNET / e-INFRA CZ.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Multiple dedicated 10 – 100 </a:t>
            </a:r>
            <a:r>
              <a:rPr lang="en-US" sz="2000" b="0" i="0" dirty="0" err="1" smtClean="0">
                <a:latin typeface="Calibri" pitchFamily="34" charset="0"/>
              </a:rPr>
              <a:t>Gb</a:t>
            </a:r>
            <a:r>
              <a:rPr lang="en-US" sz="2000" b="0" i="0" dirty="0" smtClean="0">
                <a:latin typeface="Calibri" pitchFamily="34" charset="0"/>
              </a:rPr>
              <a:t>/s connections to collaborating institutions,    100 </a:t>
            </a:r>
            <a:r>
              <a:rPr lang="en-US" sz="2000" b="0" i="0" dirty="0" err="1" smtClean="0">
                <a:latin typeface="Calibri" pitchFamily="34" charset="0"/>
              </a:rPr>
              <a:t>Gb</a:t>
            </a:r>
            <a:r>
              <a:rPr lang="en-US" sz="2000" b="0" i="0" dirty="0" smtClean="0">
                <a:latin typeface="Calibri" pitchFamily="34" charset="0"/>
              </a:rPr>
              <a:t>/s connection to LHCONE.</a:t>
            </a:r>
          </a:p>
          <a:p>
            <a:pPr marL="457200" indent="-457200">
              <a:buFontTx/>
              <a:buChar char="-"/>
            </a:pPr>
            <a:endParaRPr lang="en-US" sz="2000" b="0" i="0" dirty="0" smtClean="0">
              <a:latin typeface="Calibri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Provides computing services for ATLAS + ALICE, Auger, NOVA, </a:t>
            </a:r>
            <a:r>
              <a:rPr lang="en-US" sz="2000" b="0" i="0" dirty="0" err="1" smtClean="0">
                <a:latin typeface="Calibri" pitchFamily="34" charset="0"/>
              </a:rPr>
              <a:t>Fermilab</a:t>
            </a:r>
            <a:r>
              <a:rPr lang="en-US" sz="2000" b="0" i="0" dirty="0" smtClean="0">
                <a:latin typeface="Calibri" pitchFamily="34" charset="0"/>
              </a:rPr>
              <a:t>,   Astrophysics ...</a:t>
            </a:r>
          </a:p>
          <a:p>
            <a:pPr marL="457200" indent="-457200">
              <a:buFontTx/>
              <a:buChar char="-"/>
            </a:pPr>
            <a:endParaRPr lang="en-US" sz="2000" b="0" i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79512" y="476672"/>
            <a:ext cx="8642350" cy="503237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Running jobs </a:t>
            </a:r>
            <a:r>
              <a:rPr lang="en-US" altLang="en-US" sz="2400" i="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Legnaro_HTC</a:t>
            </a: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01.2024 – 03.2024</a:t>
            </a:r>
            <a:endParaRPr lang="cs-CZ" altLang="en-US" sz="2400" i="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Obrázek 2" descr="LEGNARO_HTC.JOBS.01.2024-03.20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7531"/>
            <a:ext cx="9144000" cy="535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649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 bwMode="auto">
          <a:xfrm flipH="1">
            <a:off x="251520" y="1052736"/>
            <a:ext cx="8496944" cy="1368152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sz="16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   2023: Standard project with highest allocation this year</a:t>
            </a:r>
          </a:p>
          <a:p>
            <a:pPr>
              <a:buFontTx/>
              <a:buChar char="-"/>
            </a:pPr>
            <a:r>
              <a:rPr lang="en-US" sz="16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   25.6M </a:t>
            </a:r>
            <a:r>
              <a:rPr lang="en-US" sz="1600" b="0" i="0" dirty="0" err="1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corehours</a:t>
            </a:r>
            <a:endParaRPr lang="en-US" sz="1600" b="0" i="0" dirty="0" smtClean="0">
              <a:latin typeface="Calibri" pitchFamily="34" charset="0"/>
              <a:ea typeface="ＭＳ Ｐゴシック" pitchFamily="-107" charset="-128"/>
              <a:cs typeface="Calibri" pitchFamily="34" charset="0"/>
            </a:endParaRPr>
          </a:p>
          <a:p>
            <a:r>
              <a:rPr lang="en-US" sz="16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-   allocation almost used up already within 2 months</a:t>
            </a:r>
          </a:p>
          <a:p>
            <a:r>
              <a:rPr lang="en-US" sz="1600" b="0" i="0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-   equivalent to 66000 FZU cores used for 2 months</a:t>
            </a:r>
          </a:p>
        </p:txBody>
      </p:sp>
      <p:pic>
        <p:nvPicPr>
          <p:cNvPr id="9" name="Obrázek 8" descr="VOKAC.IT4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0232" y="2636912"/>
            <a:ext cx="6300000" cy="3344875"/>
          </a:xfrm>
          <a:prstGeom prst="rect">
            <a:avLst/>
          </a:prstGeom>
          <a:ln w="19050">
            <a:solidFill>
              <a:srgbClr val="CC00FF"/>
            </a:solidFill>
          </a:ln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79512" y="332656"/>
            <a:ext cx="8642350" cy="503237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0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Use of the resources of IT4I, current status, by ATLAS</a:t>
            </a:r>
          </a:p>
        </p:txBody>
      </p:sp>
    </p:spTree>
    <p:extLst>
      <p:ext uri="{BB962C8B-B14F-4D97-AF65-F5344CB8AC3E}">
        <p14:creationId xmlns:p14="http://schemas.microsoft.com/office/powerpoint/2010/main" xmlns="" val="646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7E6EC-7A4E-470F-B4D4-62B2AB3D6448}" type="slidenum">
              <a:rPr lang="fr-FR" altLang="en-US" smtClean="0"/>
              <a:pPr/>
              <a:t>3</a:t>
            </a:fld>
            <a:endParaRPr lang="fr-FR" alt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705B503-6D57-4AC2-B7EE-34F2BCAF0048}" type="datetime1">
              <a:rPr lang="en-US" altLang="en-US" smtClean="0"/>
              <a:pPr>
                <a:defRPr/>
              </a:pPr>
              <a:t>4/12/2024</a:t>
            </a:fld>
            <a:endParaRPr lang="fr-FR" altLang="en-US" dirty="0"/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="" xmlns:a16="http://schemas.microsoft.com/office/drawing/2014/main" id="{116D143E-6A0F-0747-E54C-2517D4473A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496" y="1196167"/>
            <a:ext cx="5292000" cy="5128668"/>
          </a:xfrm>
          <a:prstGeom prst="rect">
            <a:avLst/>
          </a:prstGeom>
        </p:spPr>
      </p:pic>
      <p:sp>
        <p:nvSpPr>
          <p:cNvPr id="8" name="Rectangle: Rounded Corners 9">
            <a:extLst>
              <a:ext uri="{FF2B5EF4-FFF2-40B4-BE49-F238E27FC236}">
                <a16:creationId xmlns="" xmlns:a16="http://schemas.microsoft.com/office/drawing/2014/main" id="{B1FFA097-A968-1518-605A-74DD893F06BC}"/>
              </a:ext>
            </a:extLst>
          </p:cNvPr>
          <p:cNvSpPr/>
          <p:nvPr/>
        </p:nvSpPr>
        <p:spPr>
          <a:xfrm>
            <a:off x="4468710" y="2060848"/>
            <a:ext cx="1183410" cy="3600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bg1"/>
                </a:solidFill>
              </a:rPr>
              <a:t>NPI</a:t>
            </a:r>
            <a:r>
              <a:rPr lang="en-US" sz="1600" dirty="0" smtClean="0">
                <a:solidFill>
                  <a:schemeClr val="bg1"/>
                </a:solidFill>
              </a:rPr>
              <a:t> REZ</a:t>
            </a:r>
            <a:endParaRPr lang="cs-CZ" sz="1600" dirty="0">
              <a:solidFill>
                <a:schemeClr val="bg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B1FFA097-A968-1518-605A-74DD893F06BC}"/>
              </a:ext>
            </a:extLst>
          </p:cNvPr>
          <p:cNvSpPr/>
          <p:nvPr/>
        </p:nvSpPr>
        <p:spPr>
          <a:xfrm>
            <a:off x="6876256" y="3212976"/>
            <a:ext cx="864096" cy="28803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FZU</a:t>
            </a:r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11" name="Rectangle: Rounded Corners 9">
            <a:extLst>
              <a:ext uri="{FF2B5EF4-FFF2-40B4-BE49-F238E27FC236}">
                <a16:creationId xmlns="" xmlns:a16="http://schemas.microsoft.com/office/drawing/2014/main" id="{B1FFA097-A968-1518-605A-74DD893F06BC}"/>
              </a:ext>
            </a:extLst>
          </p:cNvPr>
          <p:cNvSpPr/>
          <p:nvPr/>
        </p:nvSpPr>
        <p:spPr>
          <a:xfrm>
            <a:off x="6228184" y="3645024"/>
            <a:ext cx="1224136" cy="3790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MFF UK</a:t>
            </a:r>
            <a:endParaRPr lang="cs-CZ" sz="1600" dirty="0">
              <a:solidFill>
                <a:schemeClr val="bg1"/>
              </a:solidFill>
            </a:endParaRPr>
          </a:p>
        </p:txBody>
      </p:sp>
      <p:sp>
        <p:nvSpPr>
          <p:cNvPr id="12" name="Rectangle: Rounded Corners 9">
            <a:extLst>
              <a:ext uri="{FF2B5EF4-FFF2-40B4-BE49-F238E27FC236}">
                <a16:creationId xmlns="" xmlns:a16="http://schemas.microsoft.com/office/drawing/2014/main" id="{B1FFA097-A968-1518-605A-74DD893F06BC}"/>
              </a:ext>
            </a:extLst>
          </p:cNvPr>
          <p:cNvSpPr/>
          <p:nvPr/>
        </p:nvSpPr>
        <p:spPr>
          <a:xfrm>
            <a:off x="4355976" y="3717032"/>
            <a:ext cx="1008112" cy="28803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CESNET</a:t>
            </a:r>
            <a:endParaRPr lang="cs-CZ" sz="1600" dirty="0">
              <a:solidFill>
                <a:schemeClr val="bg1"/>
              </a:solidFill>
            </a:endParaRPr>
          </a:p>
        </p:txBody>
      </p:sp>
      <p:sp>
        <p:nvSpPr>
          <p:cNvPr id="13" name="Zástupný obsah 1">
            <a:extLst>
              <a:ext uri="{FF2B5EF4-FFF2-40B4-BE49-F238E27FC236}">
                <a16:creationId xmlns="" xmlns:a16="http://schemas.microsoft.com/office/drawing/2014/main" id="{D46B9687-B006-00D9-5E5E-70CABBC35D0F}"/>
              </a:ext>
            </a:extLst>
          </p:cNvPr>
          <p:cNvSpPr txBox="1">
            <a:spLocks/>
          </p:cNvSpPr>
          <p:nvPr/>
        </p:nvSpPr>
        <p:spPr bwMode="auto">
          <a:xfrm>
            <a:off x="72008" y="1268760"/>
            <a:ext cx="3563888" cy="518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Calibri" pitchFamily="34" charset="0"/>
              </a:rPr>
              <a:t>Distributed resources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Several clusters under one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HTCondor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LRMS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: 10000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jobslots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(5000 physical cores)</a:t>
            </a:r>
            <a:endParaRPr kumimoji="0" lang="cs-CZ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Calibri" pitchFamily="34" charset="0"/>
            </a:endParaRPr>
          </a:p>
          <a:p>
            <a:pPr marL="745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4 types of hardware, oldest from 2017 (Intel Xeon E5-2650 v4)</a:t>
            </a:r>
          </a:p>
          <a:p>
            <a:pPr marL="745200" lvl="1" indent="-457200">
              <a:spcBef>
                <a:spcPct val="20000"/>
              </a:spcBef>
              <a:buClr>
                <a:schemeClr val="hlink"/>
              </a:buClr>
              <a:buFontTx/>
              <a:buChar char="–"/>
              <a:defRPr/>
            </a:pPr>
            <a:r>
              <a:rPr lang="cs-CZ" sz="1800" b="0" i="0" dirty="0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1 cluster (</a:t>
            </a:r>
            <a:r>
              <a:rPr lang="cs-CZ" sz="1800" b="0" i="0" dirty="0" err="1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from</a:t>
            </a:r>
            <a:r>
              <a:rPr lang="cs-CZ" sz="1800" b="0" i="0" dirty="0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2016) </a:t>
            </a:r>
            <a:r>
              <a:rPr lang="cs-CZ" sz="1800" b="0" i="0" dirty="0" err="1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switched</a:t>
            </a:r>
            <a:r>
              <a:rPr lang="cs-CZ" sz="1800" b="0" i="0" dirty="0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</a:t>
            </a:r>
            <a:r>
              <a:rPr lang="cs-CZ" sz="1800" b="0" i="0" dirty="0" err="1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off</a:t>
            </a:r>
            <a:r>
              <a:rPr lang="cs-CZ" sz="1800" b="0" i="0" dirty="0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in June 2023 (15 kHS06, 1440 </a:t>
            </a:r>
            <a:r>
              <a:rPr lang="cs-CZ" sz="1800" b="0" i="0" dirty="0" err="1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jobslots</a:t>
            </a:r>
            <a:r>
              <a:rPr lang="cs-CZ" sz="1800" b="0" i="0" dirty="0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) </a:t>
            </a:r>
            <a:r>
              <a:rPr lang="cs-CZ" sz="1800" b="0" i="0" dirty="0" err="1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and</a:t>
            </a:r>
            <a:r>
              <a:rPr lang="cs-CZ" sz="1800" b="0" i="0" dirty="0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</a:t>
            </a:r>
            <a:r>
              <a:rPr lang="cs-CZ" sz="1800" b="0" i="0" dirty="0" err="1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moved</a:t>
            </a:r>
            <a:r>
              <a:rPr lang="cs-CZ" sz="1800" b="0" i="0" dirty="0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to MFF</a:t>
            </a:r>
            <a:r>
              <a:rPr lang="en-US" sz="1800" b="0" i="0" dirty="0" smtClean="0"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UK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Calibri" pitchFamily="34" charset="0"/>
            </a:endParaRPr>
          </a:p>
          <a:p>
            <a:pPr marL="745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Plus 1240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jobslots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at MFF UK, 16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Calibri" panose="020F0502020204030204" pitchFamily="34" charset="0"/>
                <a:cs typeface="Calibri" pitchFamily="34" charset="0"/>
              </a:rPr>
              <a:t>kHS06 </a:t>
            </a:r>
          </a:p>
          <a:p>
            <a:pPr marL="745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Char char="–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Calibri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742950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79512" y="260648"/>
            <a:ext cx="8820472" cy="576064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2400" i="0" dirty="0" smtClean="0"/>
              <a:t>Czech republic Tier-2 center - geographical layout</a:t>
            </a:r>
          </a:p>
          <a:p>
            <a:pPr algn="ctr" eaLnBrk="1" hangingPunct="1">
              <a:defRPr/>
            </a:pPr>
            <a:endParaRPr lang="cs-CZ" altLang="en-US" sz="2400" i="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79512" y="260648"/>
            <a:ext cx="8642350" cy="503237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2400" i="0" dirty="0" smtClean="0">
                <a:solidFill>
                  <a:srgbClr val="FDDDEE"/>
                </a:solidFill>
              </a:rPr>
              <a:t>Extended geographical layout</a:t>
            </a:r>
          </a:p>
          <a:p>
            <a:pPr algn="ctr" eaLnBrk="1" hangingPunct="1">
              <a:defRPr/>
            </a:pPr>
            <a:endParaRPr lang="cs-CZ" altLang="en-US" sz="2400" i="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Obrázek 2" descr="MAP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5979" y="2033675"/>
            <a:ext cx="7388429" cy="3843597"/>
          </a:xfrm>
          <a:prstGeom prst="rect">
            <a:avLst/>
          </a:prstGeom>
        </p:spPr>
      </p:pic>
      <p:sp>
        <p:nvSpPr>
          <p:cNvPr id="6" name="Elipsa 5"/>
          <p:cNvSpPr/>
          <p:nvPr/>
        </p:nvSpPr>
        <p:spPr bwMode="auto">
          <a:xfrm>
            <a:off x="2771800" y="2852936"/>
            <a:ext cx="1188000" cy="9144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</a:pPr>
            <a:endParaRPr kumimoji="0" lang="en-US" sz="1500" b="1" i="1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7" name="Elipsa 6"/>
          <p:cNvSpPr/>
          <p:nvPr/>
        </p:nvSpPr>
        <p:spPr bwMode="auto">
          <a:xfrm>
            <a:off x="6732240" y="3573016"/>
            <a:ext cx="1008000" cy="8138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</a:pPr>
            <a:endParaRPr kumimoji="0" lang="en-US" sz="1500" b="1" i="1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ahoma" panose="020B060403050404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707904" y="5067181"/>
            <a:ext cx="5184576" cy="1384995"/>
          </a:xfrm>
          <a:prstGeom prst="rect">
            <a:avLst/>
          </a:prstGeom>
          <a:solidFill>
            <a:srgbClr val="9521FF"/>
          </a:solidFill>
          <a:ln w="15875" cmpd="sng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i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The </a:t>
            </a:r>
            <a:r>
              <a:rPr lang="en-US" sz="1400" i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Exascale</a:t>
            </a:r>
            <a:r>
              <a:rPr lang="en-US" sz="1400" i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HPC center IT4I in Ostrava. Currently hosting a cluster Karolina, acquired as a part of the </a:t>
            </a:r>
            <a:r>
              <a:rPr lang="en-US" sz="1400" i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EuroHPC</a:t>
            </a:r>
            <a:r>
              <a:rPr lang="en-US" sz="1400" i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Joint Undertaking. Installed in 2021. Used by praguelcg2 as an external resource for the ATLAS experiment. </a:t>
            </a:r>
          </a:p>
          <a:p>
            <a:r>
              <a:rPr lang="en-US" sz="1400" i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IT4I is also involved in the LUMI consortium, thus providing access to the LUMI supercomputer (2022).</a:t>
            </a:r>
            <a:endParaRPr lang="en-US" sz="1400" i="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5238" y="1126951"/>
            <a:ext cx="4896842" cy="934478"/>
          </a:xfrm>
          <a:prstGeom prst="rect">
            <a:avLst/>
          </a:prstGeom>
          <a:solidFill>
            <a:srgbClr val="9521FF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 algn="l"/>
            <a:r>
              <a:rPr lang="en-US" sz="1400" i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Other participating institutions – in Prague</a:t>
            </a:r>
          </a:p>
          <a:p>
            <a:pPr algn="l"/>
            <a:r>
              <a:rPr lang="en-US" sz="1400" i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Charles University (UK), Faculty of Mathematics and Physics</a:t>
            </a:r>
          </a:p>
          <a:p>
            <a:pPr algn="l"/>
            <a:r>
              <a:rPr lang="en-US" sz="1400" i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Czech Technical University (CTU)</a:t>
            </a:r>
          </a:p>
          <a:p>
            <a:pPr algn="l"/>
            <a:r>
              <a:rPr lang="en-US" sz="1400" i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CESNET </a:t>
            </a:r>
            <a:r>
              <a:rPr lang="en-US" sz="1400" i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MetaCentrum</a:t>
            </a:r>
            <a:endParaRPr lang="en-US" sz="1400" i="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6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79512" y="333475"/>
            <a:ext cx="8642350" cy="503237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sz="2400" i="0" dirty="0" smtClean="0"/>
              <a:t>Current resources</a:t>
            </a:r>
            <a:endParaRPr lang="cs-CZ" altLang="en-US" sz="2400" i="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07504" y="1196752"/>
            <a:ext cx="8892480" cy="5324535"/>
          </a:xfrm>
          <a:prstGeom prst="rect">
            <a:avLst/>
          </a:prstGeom>
          <a:ln w="158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57200" indent="-457200"/>
            <a:r>
              <a:rPr lang="en-US" sz="2000" b="0" i="0" dirty="0" smtClean="0">
                <a:latin typeface="Calibri" pitchFamily="34" charset="0"/>
              </a:rPr>
              <a:t>-  	Dedicated server room 62 m</a:t>
            </a:r>
            <a:r>
              <a:rPr lang="en-US" sz="2000" b="0" i="0" baseline="30000" dirty="0" smtClean="0">
                <a:latin typeface="Calibri" pitchFamily="34" charset="0"/>
              </a:rPr>
              <a:t>2 </a:t>
            </a:r>
            <a:r>
              <a:rPr lang="en-US" sz="2000" b="0" i="0" dirty="0" smtClean="0">
                <a:latin typeface="Calibri" pitchFamily="34" charset="0"/>
              </a:rPr>
              <a:t> (2015)</a:t>
            </a:r>
            <a:endParaRPr lang="en-US" sz="2000" b="0" i="0" baseline="30000" dirty="0" smtClean="0">
              <a:latin typeface="Calibri" pitchFamily="34" charset="0"/>
            </a:endParaRPr>
          </a:p>
          <a:p>
            <a:pPr marL="457200" indent="-457200"/>
            <a:r>
              <a:rPr lang="en-US" sz="2000" b="0" i="0" dirty="0" smtClean="0">
                <a:latin typeface="Calibri" pitchFamily="34" charset="0"/>
              </a:rPr>
              <a:t>-	1 batch system (</a:t>
            </a:r>
            <a:r>
              <a:rPr lang="en-US" sz="2000" b="0" i="0" dirty="0" err="1" smtClean="0">
                <a:latin typeface="Calibri" pitchFamily="34" charset="0"/>
              </a:rPr>
              <a:t>HTCondor</a:t>
            </a:r>
            <a:r>
              <a:rPr lang="en-US" sz="2000" b="0" i="0" dirty="0" smtClean="0">
                <a:latin typeface="Calibri" pitchFamily="34" charset="0"/>
              </a:rPr>
              <a:t>)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2 main WLCG VOs: ALICE, ATLAS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~ 10900 cores </a:t>
            </a:r>
            <a:r>
              <a:rPr lang="en-US" sz="2000" b="0" i="0" dirty="0" smtClean="0"/>
              <a:t>(~149kHS)</a:t>
            </a:r>
            <a:endParaRPr lang="cs-CZ" sz="2000" b="0" i="0" dirty="0" smtClean="0"/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~ 10.3 PB in total on disk grid storage on site and at NPI (</a:t>
            </a:r>
            <a:r>
              <a:rPr lang="en-US" sz="2000" b="0" i="0" dirty="0" err="1" smtClean="0">
                <a:latin typeface="Calibri" pitchFamily="34" charset="0"/>
              </a:rPr>
              <a:t>dCache</a:t>
            </a:r>
            <a:r>
              <a:rPr lang="en-US" sz="2000" b="0" i="0" dirty="0" smtClean="0">
                <a:latin typeface="Calibri" pitchFamily="34" charset="0"/>
              </a:rPr>
              <a:t>, </a:t>
            </a:r>
            <a:r>
              <a:rPr lang="en-US" sz="2000" b="0" i="0" dirty="0" err="1" smtClean="0">
                <a:latin typeface="Calibri" pitchFamily="34" charset="0"/>
              </a:rPr>
              <a:t>XRootD</a:t>
            </a:r>
            <a:r>
              <a:rPr lang="en-US" sz="2000" b="0" i="0" dirty="0" smtClean="0">
                <a:latin typeface="Calibri" pitchFamily="34" charset="0"/>
              </a:rPr>
              <a:t>) 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~ 1PB on NFS servers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 OS: WN on Centos7, services mostly on AL9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 planned: update of </a:t>
            </a:r>
            <a:r>
              <a:rPr lang="en-US" sz="2000" b="0" i="0" dirty="0" err="1" smtClean="0">
                <a:latin typeface="Calibri" pitchFamily="34" charset="0"/>
              </a:rPr>
              <a:t>AliceBox</a:t>
            </a:r>
            <a:endParaRPr lang="en-US" sz="2000" b="0" i="0" dirty="0" smtClean="0">
              <a:latin typeface="Calibri" pitchFamily="34" charset="0"/>
            </a:endParaRPr>
          </a:p>
          <a:p>
            <a:pPr marL="457200" indent="-457200">
              <a:buFontTx/>
              <a:buChar char="-"/>
            </a:pPr>
            <a:endParaRPr lang="en-US" sz="2000" b="0" i="0" dirty="0" smtClean="0">
              <a:latin typeface="Calibri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Monitoring: </a:t>
            </a:r>
            <a:r>
              <a:rPr lang="en-US" sz="2000" b="0" i="0" dirty="0" err="1" smtClean="0">
                <a:latin typeface="Calibri" pitchFamily="34" charset="0"/>
              </a:rPr>
              <a:t>Grafana</a:t>
            </a:r>
            <a:r>
              <a:rPr lang="en-US" sz="2000" b="0" i="0" dirty="0" smtClean="0">
                <a:latin typeface="Calibri" pitchFamily="34" charset="0"/>
              </a:rPr>
              <a:t> and </a:t>
            </a:r>
            <a:r>
              <a:rPr lang="en-US" sz="2000" b="0" i="0" dirty="0" err="1" smtClean="0">
                <a:latin typeface="Calibri" pitchFamily="34" charset="0"/>
              </a:rPr>
              <a:t>icinga</a:t>
            </a:r>
            <a:endParaRPr lang="en-US" sz="2000" b="0" i="0" dirty="0" smtClean="0">
              <a:latin typeface="Calibri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Configuration management by Puppet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  Provisioning and SW management by Foreman</a:t>
            </a:r>
          </a:p>
          <a:p>
            <a:pPr marL="457200" indent="-457200">
              <a:buFontTx/>
              <a:buChar char="-"/>
            </a:pPr>
            <a:endParaRPr lang="en-US" sz="2000" b="0" i="0" dirty="0" smtClean="0">
              <a:latin typeface="Calibri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ALICE </a:t>
            </a:r>
            <a:r>
              <a:rPr lang="en-US" sz="2000" b="0" i="0" dirty="0" err="1" smtClean="0">
                <a:latin typeface="Calibri" pitchFamily="34" charset="0"/>
              </a:rPr>
              <a:t>XRootD</a:t>
            </a:r>
            <a:r>
              <a:rPr lang="en-US" sz="2000" b="0" i="0" dirty="0" smtClean="0">
                <a:latin typeface="Calibri" pitchFamily="34" charset="0"/>
              </a:rPr>
              <a:t> storage at NPI – 3.33 PB of disk space</a:t>
            </a:r>
          </a:p>
          <a:p>
            <a:pPr marL="457200" indent="-457200">
              <a:buFontTx/>
              <a:buChar char="-"/>
            </a:pPr>
            <a:r>
              <a:rPr lang="en-US" sz="2000" b="0" i="0" dirty="0" smtClean="0">
                <a:latin typeface="Calibri" pitchFamily="34" charset="0"/>
              </a:rPr>
              <a:t>Dedicated optical connection between NPI and FZU: throughput 100 </a:t>
            </a:r>
            <a:r>
              <a:rPr lang="en-US" sz="2000" b="0" i="0" dirty="0" err="1" smtClean="0">
                <a:latin typeface="Calibri" pitchFamily="34" charset="0"/>
              </a:rPr>
              <a:t>Gb</a:t>
            </a:r>
            <a:r>
              <a:rPr lang="en-US" sz="2000" b="0" i="0" dirty="0" smtClean="0">
                <a:latin typeface="Calibri" pitchFamily="34" charset="0"/>
              </a:rPr>
              <a:t>/s.</a:t>
            </a:r>
          </a:p>
          <a:p>
            <a:pPr marL="457200" indent="-457200">
              <a:buFontTx/>
              <a:buChar char="-"/>
            </a:pPr>
            <a:endParaRPr lang="en-US" sz="2000" b="0" i="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920" y="121747"/>
            <a:ext cx="3564000" cy="633158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2656"/>
            <a:ext cx="3563412" cy="633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46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2024.network.schema-site-vs-2023-prosinecob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2488" y="44624"/>
            <a:ext cx="8712000" cy="673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6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7E6EC-7A4E-470F-B4D4-62B2AB3D6448}" type="slidenum">
              <a:rPr lang="fr-FR" altLang="en-US" smtClean="0"/>
              <a:pPr/>
              <a:t>8</a:t>
            </a:fld>
            <a:endParaRPr lang="fr-FR" alt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705B503-6D57-4AC2-B7EE-34F2BCAF0048}" type="datetime1">
              <a:rPr lang="en-US" altLang="en-US" smtClean="0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323031" y="332656"/>
            <a:ext cx="8353425" cy="504056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Recent upgrades, new hardware</a:t>
            </a:r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467544" y="1196752"/>
            <a:ext cx="7990656" cy="5224264"/>
          </a:xfrm>
        </p:spPr>
        <p:txBody>
          <a:bodyPr/>
          <a:lstStyle/>
          <a:p>
            <a:r>
              <a:rPr lang="en-US" sz="18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Recent : 2022 - 2023</a:t>
            </a:r>
            <a:endParaRPr lang="en-US" sz="18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2022 NPI :  new server rack cabinets installed + new UPS units with bigger capacity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2023 NPI : new air conditioning of the NPI server room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 2023 applied for ASCR investment for disk server, capacity  ~ 1.32 PB. The approval process took 1 year, currently the purchase finished, installation and tests ongoing.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November 2023 : increase of capacity of the link NPI – FZU to 100 </a:t>
            </a:r>
            <a:r>
              <a:rPr lang="en-US" sz="180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Gb</a:t>
            </a: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/s.</a:t>
            </a:r>
          </a:p>
          <a:p>
            <a:endParaRPr lang="en-US" sz="18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en-US" sz="18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2000" i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Current perspectives for 2023 - 2026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Min. of Education investments project OPJAK (2023-2026)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 it for ALICE: Disk storage: 0.9 PB &amp; CPU: 12.5 kHS23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Additional support needed for sufficient disk storage capacity by 2026</a:t>
            </a:r>
          </a:p>
          <a:p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CPU remains to be largely dependent on opportunistic resources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Zástupný symbol pro obsah 6" descr="NOVE.RACKY.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268760"/>
            <a:ext cx="6624000" cy="4968000"/>
          </a:xfr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7E6EC-7A4E-470F-B4D4-62B2AB3D6448}" type="slidenum">
              <a:rPr lang="fr-FR" altLang="en-US" smtClean="0"/>
              <a:pPr/>
              <a:t>9</a:t>
            </a:fld>
            <a:endParaRPr lang="fr-FR" alt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705B503-6D57-4AC2-B7EE-34F2BCAF0048}" type="datetime1">
              <a:rPr lang="en-US" altLang="en-US" smtClean="0"/>
              <a:pPr>
                <a:defRPr/>
              </a:pPr>
              <a:t>4/12/2024</a:t>
            </a:fld>
            <a:endParaRPr lang="fr-FR" altLang="en-US" dirty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323031" y="332656"/>
            <a:ext cx="8353425" cy="720080"/>
          </a:xfrm>
          <a:prstGeom prst="rect">
            <a:avLst/>
          </a:prstGeom>
          <a:solidFill>
            <a:srgbClr val="00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/>
          <a:lstStyle>
            <a:lvl1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l">
              <a:spcBef>
                <a:spcPct val="0"/>
              </a:spcBef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2400" i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New server rack cabinets at NPI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LECTED_SLIDES_022009">
  <a:themeElements>
    <a:clrScheme name="SELECTED_SLIDES_022009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SELECTED_SLIDES_022009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1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fr-FR" altLang="en-US" sz="1500" b="1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10000"/>
          </a:spcBef>
          <a:spcAft>
            <a:spcPct val="0"/>
          </a:spcAft>
          <a:buClr>
            <a:schemeClr val="accent1"/>
          </a:buClr>
          <a:buSzTx/>
          <a:buFontTx/>
          <a:buNone/>
          <a:tabLst/>
          <a:defRPr kumimoji="0" lang="fr-FR" altLang="en-US" sz="1500" b="1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anose="020B0604030504040204" pitchFamily="34" charset="0"/>
          </a:defRPr>
        </a:defPPr>
      </a:lstStyle>
    </a:lnDef>
  </a:objectDefaults>
  <a:extraClrSchemeLst>
    <a:extraClrScheme>
      <a:clrScheme name="SELECTED_SLIDES_022009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ECTED_SLIDES_022009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ECTED_SLIDES_02200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ECTED_SLIDES_022009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SELECTED_SLIDES_022009</Template>
  <TotalTime>6448</TotalTime>
  <Words>960</Words>
  <Application>Microsoft Office PowerPoint</Application>
  <PresentationFormat>Předvádění na obrazovce (4:3)</PresentationFormat>
  <Paragraphs>147</Paragraphs>
  <Slides>21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SELECTED_SLIDES_022009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Summary</vt:lpstr>
      <vt:lpstr>Snímek 19</vt:lpstr>
      <vt:lpstr>Snímek 20</vt:lpstr>
      <vt:lpstr>Snímek 21</vt:lpstr>
    </vt:vector>
  </TitlesOfParts>
  <Company>NPI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SELECTED SLIDES</dc:title>
  <dc:creator>dagmar adamova</dc:creator>
  <cp:lastModifiedBy>HP</cp:lastModifiedBy>
  <cp:revision>477</cp:revision>
  <cp:lastPrinted>2006-01-23T11:06:36Z</cp:lastPrinted>
  <dcterms:created xsi:type="dcterms:W3CDTF">2009-05-12T09:44:49Z</dcterms:created>
  <dcterms:modified xsi:type="dcterms:W3CDTF">2024-04-12T19:13:08Z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