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5"/>
  </p:notesMasterIdLst>
  <p:sldIdLst>
    <p:sldId id="256" r:id="rId2"/>
    <p:sldId id="260" r:id="rId3"/>
    <p:sldId id="259" r:id="rId4"/>
  </p:sldIdLst>
  <p:sldSz cx="12192000" cy="6858000"/>
  <p:notesSz cx="6858000" cy="9144000"/>
  <p:defaultTextStyle>
    <a:defPPr>
      <a:defRPr lang="en-CH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F00"/>
    <a:srgbClr val="0432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0"/>
    <p:restoredTop sz="96405"/>
  </p:normalViewPr>
  <p:slideViewPr>
    <p:cSldViewPr snapToGrid="0" snapToObjects="1">
      <p:cViewPr varScale="1">
        <p:scale>
          <a:sx n="121" d="100"/>
          <a:sy n="121" d="100"/>
        </p:scale>
        <p:origin x="200" y="2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689B7A6-9A2D-8040-9EA8-4E13C9784E91}" type="datetimeFigureOut">
              <a:rPr lang="en-CH" smtClean="0"/>
              <a:t>10.07.24</a:t>
            </a:fld>
            <a:endParaRPr lang="en-CH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H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222499F-A201-2341-888C-EFEE82F0C7DA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9864869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B2DA71-2150-9743-9233-0C77D6A69CF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686BAF4-90ED-6B47-B053-F7D7FAB884F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89B2603-1673-A84B-8648-37F5360815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48AA66-8888-3F41-8E5C-4D1A790C22A9}" type="datetime1">
              <a:rPr lang="de-CH" smtClean="0"/>
              <a:t>10.07.24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46FB792-05DF-A84A-8A58-697C2003C5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E27F7D3-31DB-BB4F-8B15-8C85235558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F0E188-2DB2-0D47-B360-D4F94D265CBA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1019425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40B00065-13D1-4E41-B26D-0E4DC402C92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15998"/>
            <a:ext cx="12192000" cy="542002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A12E951-2EF2-7642-AC60-9008D5B636E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809297"/>
            <a:ext cx="10515600" cy="5367666"/>
          </a:xfrm>
        </p:spPr>
        <p:txBody>
          <a:bodyPr/>
          <a:lstStyle>
            <a:lvl1pPr marL="457200" indent="-457200">
              <a:buClr>
                <a:srgbClr val="0432FF"/>
              </a:buClr>
              <a:buFont typeface="Wingdings" pitchFamily="2" charset="2"/>
              <a:buChar char="§"/>
              <a:defRPr baseline="0">
                <a:latin typeface="Arial" panose="020B0604020202020204" pitchFamily="34" charset="0"/>
              </a:defRPr>
            </a:lvl1pPr>
            <a:lvl2pPr>
              <a:buClr>
                <a:schemeClr val="tx1"/>
              </a:buClr>
              <a:defRPr>
                <a:solidFill>
                  <a:srgbClr val="0432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buClr>
                <a:srgbClr val="0432FF"/>
              </a:buClr>
              <a:buFont typeface="Wingdings" pitchFamily="2" charset="2"/>
              <a:buChar char="§"/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buClr>
                <a:schemeClr val="tx1"/>
              </a:buClr>
              <a:defRPr>
                <a:solidFill>
                  <a:srgbClr val="0432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buClr>
                <a:srgbClr val="0432FF"/>
              </a:buClr>
              <a:buFont typeface="Wingdings" pitchFamily="2" charset="2"/>
              <a:buChar char="§"/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CH" dirty="0"/>
          </a:p>
        </p:txBody>
      </p:sp>
      <p:sp>
        <p:nvSpPr>
          <p:cNvPr id="11" name="Title 10">
            <a:extLst>
              <a:ext uri="{FF2B5EF4-FFF2-40B4-BE49-F238E27FC236}">
                <a16:creationId xmlns:a16="http://schemas.microsoft.com/office/drawing/2014/main" id="{BD0C15CC-CF03-0C44-9FEF-F0F669C37F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8284"/>
            <a:ext cx="10515600" cy="662753"/>
          </a:xfrm>
        </p:spPr>
        <p:txBody>
          <a:bodyPr/>
          <a:lstStyle>
            <a:lvl1pPr algn="ctr">
              <a:defRPr baseline="0">
                <a:solidFill>
                  <a:srgbClr val="7030A0"/>
                </a:solidFill>
                <a:latin typeface="Arial" panose="020B0604020202020204" pitchFamily="34" charset="0"/>
              </a:defRPr>
            </a:lvl1pPr>
          </a:lstStyle>
          <a:p>
            <a:r>
              <a:rPr lang="en-GB" dirty="0"/>
              <a:t>Click to edit Master title style</a:t>
            </a:r>
            <a:endParaRPr lang="en-CH" dirty="0"/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105C558E-35D9-1E45-B682-C1C55FCA2A5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256562" y="6398390"/>
            <a:ext cx="6332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F0E188-2DB2-0D47-B360-D4F94D265CBA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7580448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923EA99-8E0F-6146-B42C-8C530B7344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4A3C523-34CC-2846-8CDB-3B7344AC212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62E6B6-A750-3346-A6E4-928D57E4A2D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919C0A-06DC-F348-AEEC-A9B44DFBCD14}" type="datetime1">
              <a:rPr lang="de-CH" smtClean="0"/>
              <a:t>10.07.24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829ED45-8B64-B64A-AE11-1AC5B09126D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BBECF48-D9F9-A942-B011-697D7D0866E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F0E188-2DB2-0D47-B360-D4F94D265CBA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5187195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CH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lcg.web.cern.ch/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hyperlink" Target="https://indico.cern.ch/event/1356136/" TargetMode="Externa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linuxsoft.cern.ch/wlcg/" TargetMode="External"/><Relationship Id="rId2" Type="http://schemas.openxmlformats.org/officeDocument/2006/relationships/hyperlink" Target="https://repository.egi.eu/umd/5/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40242E8F-8092-1F4F-8DBE-72F615A2F77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15998"/>
            <a:ext cx="12192000" cy="542002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7A1B30D-D857-8E4D-AC05-97DB57486C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40644" y="6398390"/>
            <a:ext cx="559676" cy="365125"/>
          </a:xfrm>
        </p:spPr>
        <p:txBody>
          <a:bodyPr/>
          <a:lstStyle/>
          <a:p>
            <a:fld id="{12F0E188-2DB2-0D47-B360-D4F94D265CBA}" type="slidenum">
              <a:rPr lang="en-CH" smtClean="0"/>
              <a:t>1</a:t>
            </a:fld>
            <a:endParaRPr lang="en-CH"/>
          </a:p>
        </p:txBody>
      </p:sp>
      <p:pic>
        <p:nvPicPr>
          <p:cNvPr id="5" name="Picture 4">
            <a:hlinkClick r:id="rId3"/>
            <a:extLst>
              <a:ext uri="{FF2B5EF4-FFF2-40B4-BE49-F238E27FC236}">
                <a16:creationId xmlns:a16="http://schemas.microsoft.com/office/drawing/2014/main" id="{10374B29-A641-6049-902A-45F4C5220C35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3775" y="0"/>
            <a:ext cx="1038225" cy="919461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CDE41CC7-EB04-3540-B4A4-8F7DABDB4E2F}"/>
              </a:ext>
            </a:extLst>
          </p:cNvPr>
          <p:cNvSpPr txBox="1">
            <a:spLocks/>
          </p:cNvSpPr>
          <p:nvPr/>
        </p:nvSpPr>
        <p:spPr>
          <a:xfrm>
            <a:off x="1982573" y="1180265"/>
            <a:ext cx="8226854" cy="4915281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dirty="0">
              <a:solidFill>
                <a:srgbClr val="7030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MW readiness for EL9</a:t>
            </a:r>
            <a:br>
              <a:rPr lang="en-US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en-US" sz="28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3200" dirty="0">
                <a:solidFill>
                  <a:srgbClr val="080808"/>
                </a:solidFill>
                <a:latin typeface="Arial" panose="020B0604020202020204" pitchFamily="34" charset="0"/>
                <a:cs typeface="Arial" panose="020B0604020202020204" pitchFamily="34" charset="0"/>
                <a:hlinkClick r:id="rId5"/>
              </a:rPr>
              <a:t>GDB</a:t>
            </a:r>
            <a:r>
              <a:rPr lang="en-US" sz="3200" dirty="0">
                <a:solidFill>
                  <a:srgbClr val="08080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10 July 2024</a:t>
            </a:r>
            <a:b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400" dirty="0">
                <a:solidFill>
                  <a:srgbClr val="0432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M. Litmaath</a:t>
            </a:r>
            <a:br>
              <a:rPr lang="en-US" sz="240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en-US" sz="2400" dirty="0">
                <a:solidFill>
                  <a:srgbClr val="0B387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en-US" sz="2400" dirty="0">
                <a:solidFill>
                  <a:srgbClr val="0B387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400" dirty="0">
                <a:solidFill>
                  <a:srgbClr val="08080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3595906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E4C0E5B2-553C-3E63-B1CB-D11DD2DB3F8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T</a:t>
            </a:r>
            <a:r>
              <a:rPr lang="en-CH" dirty="0"/>
              <a:t>he </a:t>
            </a:r>
            <a:r>
              <a:rPr lang="en-CH" dirty="0">
                <a:hlinkClick r:id="rId2"/>
              </a:rPr>
              <a:t>UMD-5</a:t>
            </a:r>
            <a:r>
              <a:rPr lang="en-CH" dirty="0"/>
              <a:t> repository may become available still in July</a:t>
            </a:r>
          </a:p>
          <a:p>
            <a:endParaRPr lang="en-CH" dirty="0"/>
          </a:p>
          <a:p>
            <a:r>
              <a:rPr lang="en-CH" dirty="0"/>
              <a:t>In the meantime, we </a:t>
            </a:r>
            <a:r>
              <a:rPr lang="en-CH" dirty="0">
                <a:solidFill>
                  <a:srgbClr val="FF0000"/>
                </a:solidFill>
              </a:rPr>
              <a:t>temporarily</a:t>
            </a:r>
            <a:r>
              <a:rPr lang="en-CH" dirty="0"/>
              <a:t> use the </a:t>
            </a:r>
            <a:r>
              <a:rPr lang="en-CH" dirty="0">
                <a:hlinkClick r:id="rId3"/>
              </a:rPr>
              <a:t>WLCG repository</a:t>
            </a:r>
            <a:r>
              <a:rPr lang="en-CH" dirty="0"/>
              <a:t> for various packages that are not in EPEL</a:t>
            </a:r>
          </a:p>
          <a:p>
            <a:pPr lvl="1"/>
            <a:r>
              <a:rPr lang="en-CH" dirty="0"/>
              <a:t>For some “big” products, the product team repository needs to be used:</a:t>
            </a:r>
            <a:br>
              <a:rPr lang="en-CH" dirty="0"/>
            </a:br>
            <a:r>
              <a:rPr lang="en-CH" dirty="0"/>
              <a:t>most SE flavors, FTS, HTCondor, …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2709FF3-39A7-E470-87BC-9BEADD4633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CH" dirty="0"/>
              <a:t>EGI UMD-5 status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3CC5907-CFD4-BF86-0B68-FF82F4C1BC6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2F0E188-2DB2-0D47-B360-D4F94D265CBA}" type="slidenum">
              <a:rPr lang="en-CH" smtClean="0"/>
              <a:t>2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8116581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B8C5E5F-4969-4C44-A8D4-7FFB50E7311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Newly available for EL9</a:t>
            </a:r>
          </a:p>
          <a:p>
            <a:pPr lvl="1"/>
            <a:r>
              <a:rPr lang="en-CH" dirty="0"/>
              <a:t>APEL client &amp; parsers – May 14</a:t>
            </a:r>
          </a:p>
          <a:p>
            <a:pPr lvl="2"/>
            <a:r>
              <a:rPr lang="en-CH" b="1" dirty="0">
                <a:solidFill>
                  <a:srgbClr val="008F00"/>
                </a:solidFill>
                <a:sym typeface="Wingdings" pitchFamily="2" charset="2"/>
              </a:rPr>
              <a:t>WLCG repository</a:t>
            </a:r>
            <a:endParaRPr lang="en-CH" b="1" dirty="0">
              <a:solidFill>
                <a:srgbClr val="008F00"/>
              </a:solidFill>
            </a:endParaRPr>
          </a:p>
          <a:p>
            <a:pPr lvl="1"/>
            <a:r>
              <a:rPr lang="en-CH" dirty="0"/>
              <a:t>FTS server – May 30</a:t>
            </a:r>
          </a:p>
          <a:p>
            <a:pPr lvl="2"/>
            <a:r>
              <a:rPr lang="en-CH" dirty="0"/>
              <a:t>FTS repository</a:t>
            </a:r>
          </a:p>
          <a:p>
            <a:pPr lvl="1"/>
            <a:r>
              <a:rPr lang="en-CH" dirty="0">
                <a:sym typeface="Wingdings" pitchFamily="2" charset="2"/>
              </a:rPr>
              <a:t>UI, WN – June 4</a:t>
            </a:r>
          </a:p>
          <a:p>
            <a:pPr lvl="2"/>
            <a:r>
              <a:rPr lang="en-CH" b="1" dirty="0">
                <a:solidFill>
                  <a:srgbClr val="008F00"/>
                </a:solidFill>
                <a:sym typeface="Wingdings" pitchFamily="2" charset="2"/>
              </a:rPr>
              <a:t>WLCG repository</a:t>
            </a:r>
          </a:p>
          <a:p>
            <a:pPr lvl="1"/>
            <a:endParaRPr lang="en-GB" dirty="0"/>
          </a:p>
          <a:p>
            <a:r>
              <a:rPr lang="en-GB" dirty="0"/>
              <a:t>N</a:t>
            </a:r>
            <a:r>
              <a:rPr lang="en-CH" dirty="0"/>
              <a:t>ot yet available for EL9</a:t>
            </a:r>
          </a:p>
          <a:p>
            <a:pPr lvl="1"/>
            <a:r>
              <a:rPr lang="en-CH" dirty="0"/>
              <a:t>StoRM</a:t>
            </a:r>
          </a:p>
          <a:p>
            <a:pPr lvl="2"/>
            <a:r>
              <a:rPr lang="en-CH" dirty="0">
                <a:solidFill>
                  <a:srgbClr val="FF0000"/>
                </a:solidFill>
                <a:sym typeface="Wingdings" pitchFamily="2" charset="2"/>
              </a:rPr>
              <a:t>Possibly still in July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E77006F-A9F6-D742-A123-0F30EA846D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MW readiness for EL9</a:t>
            </a:r>
            <a:endParaRPr lang="en-CH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8AD2764-4C93-9C4B-AB31-D662B819194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2F0E188-2DB2-0D47-B360-D4F94D265CBA}" type="slidenum">
              <a:rPr lang="en-CH" smtClean="0"/>
              <a:t>3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422593966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1572</TotalTime>
  <Words>124</Words>
  <Application>Microsoft Macintosh PowerPoint</Application>
  <PresentationFormat>Widescreen</PresentationFormat>
  <Paragraphs>22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Wingdings</vt:lpstr>
      <vt:lpstr>Office Theme</vt:lpstr>
      <vt:lpstr>PowerPoint Presentation</vt:lpstr>
      <vt:lpstr>EGI UMD-5 status</vt:lpstr>
      <vt:lpstr>MW readiness for EL9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Maarten Litmaath</dc:creator>
  <cp:lastModifiedBy>Maarten Litmaath</cp:lastModifiedBy>
  <cp:revision>86</cp:revision>
  <dcterms:created xsi:type="dcterms:W3CDTF">2021-04-05T16:54:44Z</dcterms:created>
  <dcterms:modified xsi:type="dcterms:W3CDTF">2024-07-10T08:42:53Z</dcterms:modified>
</cp:coreProperties>
</file>