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64" r:id="rId3"/>
    <p:sldId id="257" r:id="rId4"/>
    <p:sldId id="259" r:id="rId5"/>
    <p:sldId id="260" r:id="rId6"/>
    <p:sldId id="261" r:id="rId7"/>
    <p:sldId id="262" r:id="rId8"/>
    <p:sldId id="263" r:id="rId9"/>
    <p:sldId id="265" r:id="rId10"/>
  </p:sldIdLst>
  <p:sldSz cx="12192000" cy="6858000"/>
  <p:notesSz cx="6858000" cy="9144000"/>
  <p:defaultTextStyle>
    <a:defPPr>
      <a:defRPr lang="en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2653"/>
    <a:srgbClr val="D94559"/>
    <a:srgbClr val="36B57F"/>
    <a:srgbClr val="FFEB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96"/>
    <p:restoredTop sz="76393"/>
  </p:normalViewPr>
  <p:slideViewPr>
    <p:cSldViewPr snapToGrid="0">
      <p:cViewPr varScale="1">
        <p:scale>
          <a:sx n="78" d="100"/>
          <a:sy n="78" d="100"/>
        </p:scale>
        <p:origin x="136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38E029-FFF1-5D4C-980D-500FBA341C8F}" type="datetimeFigureOut">
              <a:rPr lang="en-GB" smtClean="0"/>
              <a:t>25/03/2024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9DB809-FABA-AA4A-B513-AEBB2A7214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4324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Private visit!!!!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9DB809-FABA-AA4A-B513-AEBB2A72145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8400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48FDF-6555-0087-FBB9-3F7823580D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71082C-7A34-039C-7F8B-3FDBF0BEB7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7AD344-ECA0-506D-4299-39E5D5FEC3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00B50-CB08-C849-B701-50FFD46A96EC}" type="datetimeFigureOut">
              <a:rPr lang="en-GB" smtClean="0"/>
              <a:t>25/03/2024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05EBBD-5488-19C8-8B81-D7A25F82A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ACD6AC-CFF8-2FDD-2EE9-543DFF504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DEA45-DD39-3340-82C5-345F2F98D6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962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3DE4C3-BE6F-5A46-E082-F7E455056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7EDE42-865A-383A-AB37-B6CB00AB11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19A74E-7A6D-0201-242F-8D84DE3C5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00B50-CB08-C849-B701-50FFD46A96EC}" type="datetimeFigureOut">
              <a:rPr lang="en-GB" smtClean="0"/>
              <a:t>25/03/2024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8D07B6-6E25-A7CD-95BB-E4222337E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91AED4-0210-57E7-1FCE-CD4A76D83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DEA45-DD39-3340-82C5-345F2F98D6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7480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83C1311-0359-49AC-E491-5FD6C0A3E5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5161AA-6974-8C63-FDF3-61F6EDBE18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B69C0E-D278-0795-C98C-75CCF001C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00B50-CB08-C849-B701-50FFD46A96EC}" type="datetimeFigureOut">
              <a:rPr lang="en-GB" smtClean="0"/>
              <a:t>25/03/2024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617DB3-EFDC-E3FC-38A4-DB6C20B40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D2B73E-ABC1-8A43-B36A-C5354A444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DEA45-DD39-3340-82C5-345F2F98D6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736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CFC64-1911-E9B1-AC6E-474A60979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22AC55-D13C-3195-3E34-A2E5B972B9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EBF98D-C9A1-94AC-E391-A1C0CF5E74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00B50-CB08-C849-B701-50FFD46A96EC}" type="datetimeFigureOut">
              <a:rPr lang="en-GB" smtClean="0"/>
              <a:t>25/03/2024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7C8FE-C674-C1AD-63FC-AC449ED3F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7D600B-C78A-DA18-533F-5EC1EDE1C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DEA45-DD39-3340-82C5-345F2F98D6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1516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574F19-6782-AE92-55BE-8309C92FB9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BAFD5C-03B5-50EB-1D72-ECC4308707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FB9CE7-3C1C-CF7C-4D5E-40C0CC7C16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00B50-CB08-C849-B701-50FFD46A96EC}" type="datetimeFigureOut">
              <a:rPr lang="en-GB" smtClean="0"/>
              <a:t>25/03/2024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7129E7-A729-E6D1-F645-DA5A32A1A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35A3AB-BF85-F4C6-122B-820718963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DEA45-DD39-3340-82C5-345F2F98D6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3888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9B62FB-D8BF-641D-ADDF-E5272EE25F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CBB912-9D25-F680-ED2F-7CE4DE128F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C67047-6950-9D0C-F3C3-25F5B7CCF8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35342E-6FC6-DE2D-469E-168C9306A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00B50-CB08-C849-B701-50FFD46A96EC}" type="datetimeFigureOut">
              <a:rPr lang="en-GB" smtClean="0"/>
              <a:t>25/03/2024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8813DF-5DE2-F997-797B-D63030468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910B74-6EBB-A701-42DE-33793E5B1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DEA45-DD39-3340-82C5-345F2F98D6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2547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CC5D3-C0B2-5FD2-561B-D1CCC56A5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82AE58-D085-31BB-A735-AEE9A33EF6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7B1233-7549-78F6-3FE0-74323D56D7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761CA18-F542-ACDE-37A2-C4F48490D1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6931DB-98EF-6D02-320B-5DD7B14687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9A66E8E-5C22-096F-5077-779537F14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00B50-CB08-C849-B701-50FFD46A96EC}" type="datetimeFigureOut">
              <a:rPr lang="en-GB" smtClean="0"/>
              <a:t>25/03/2024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59B0888-A642-6F8B-31C2-FB929ED77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54864E6-6A97-FA8E-FBE4-16C8D8FDD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DEA45-DD39-3340-82C5-345F2F98D6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7836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32BD93-9685-EFBF-C815-8252F180C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E69623-02D1-4EAC-0098-10497353B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00B50-CB08-C849-B701-50FFD46A96EC}" type="datetimeFigureOut">
              <a:rPr lang="en-GB" smtClean="0"/>
              <a:t>25/03/2024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0BD3BA-ED98-B43C-4B87-DDA99EF17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F0B22A-84F8-310D-35F5-33D6F6A6B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DEA45-DD39-3340-82C5-345F2F98D6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337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027CA58-DE48-F6DD-E8DA-CEF4BEB9A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00B50-CB08-C849-B701-50FFD46A96EC}" type="datetimeFigureOut">
              <a:rPr lang="en-GB" smtClean="0"/>
              <a:t>25/03/2024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9E86FB-80D6-4399-7B13-D26A4A6ED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0E125F-F4EC-0630-A156-C5FBED181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DEA45-DD39-3340-82C5-345F2F98D6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5648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89D246-7E98-53EA-EEC2-F6C2C24247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221553-108A-3AD4-A25C-BB31E98A2A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F61899-708E-E86E-4302-E0A15BE0EF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4E1A9E-6279-3B0A-C861-F7D24CD69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00B50-CB08-C849-B701-50FFD46A96EC}" type="datetimeFigureOut">
              <a:rPr lang="en-GB" smtClean="0"/>
              <a:t>25/03/2024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50F3B5-8853-7F91-08AB-66FCDB3DF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62033F-001C-F182-0C8B-C328EDE52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DEA45-DD39-3340-82C5-345F2F98D6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13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0FC438-1523-F9B7-8110-6C4304418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7DC0417-5C55-4944-211F-4A5D3BDBE9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B4D505-5049-3DDC-7177-CB6406CF51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73985E-CAA8-448E-B6B7-208D3C15D9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00B50-CB08-C849-B701-50FFD46A96EC}" type="datetimeFigureOut">
              <a:rPr lang="en-GB" smtClean="0"/>
              <a:t>25/03/2024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5DAAB1-58CE-43AC-0E45-0A21127CB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CCA98E-DBA3-C04F-7205-9BFB79E41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DEA45-DD39-3340-82C5-345F2F98D6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0702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B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7B5D6AB-3F5E-8E96-4FEA-3CB34BB267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B4CEA3-C674-E594-2382-676046552E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2CB0B5-C04C-3A59-FE5E-E04236B51F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1400B50-CB08-C849-B701-50FFD46A96EC}" type="datetimeFigureOut">
              <a:rPr lang="en-GB" smtClean="0"/>
              <a:t>25/03/2024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87C61B-09F8-5FEA-181D-679480A706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55852D-D1E9-60DB-2A5B-B3D69B111B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61DEA45-DD39-3340-82C5-345F2F98D6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8721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0967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C38F5-E4D4-AB94-BA60-79510E674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11500" dirty="0">
                <a:solidFill>
                  <a:srgbClr val="FF0000"/>
                </a:solidFill>
              </a:rPr>
              <a:t>WELCOME!!</a:t>
            </a:r>
          </a:p>
        </p:txBody>
      </p:sp>
    </p:spTree>
    <p:extLst>
      <p:ext uri="{BB962C8B-B14F-4D97-AF65-F5344CB8AC3E}">
        <p14:creationId xmlns:p14="http://schemas.microsoft.com/office/powerpoint/2010/main" val="414801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69F53B88-036B-7E4F-A1DA-2BE6EE5A44C4}"/>
              </a:ext>
            </a:extLst>
          </p:cNvPr>
          <p:cNvSpPr txBox="1"/>
          <p:nvPr/>
        </p:nvSpPr>
        <p:spPr>
          <a:xfrm>
            <a:off x="703175" y="1966317"/>
            <a:ext cx="10785649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D94559"/>
                </a:solidFill>
              </a:rPr>
              <a:t>Reception (</a:t>
            </a:r>
            <a:r>
              <a:rPr lang="en-GB" b="1" u="sng" dirty="0">
                <a:solidFill>
                  <a:srgbClr val="D94559"/>
                </a:solidFill>
              </a:rPr>
              <a:t>09h00-10h10</a:t>
            </a:r>
            <a:r>
              <a:rPr lang="en-GB" b="1" dirty="0">
                <a:solidFill>
                  <a:srgbClr val="D94559"/>
                </a:solidFill>
              </a:rPr>
              <a:t>)</a:t>
            </a:r>
          </a:p>
          <a:p>
            <a:endParaRPr lang="en-GB" sz="1600" dirty="0">
              <a:solidFill>
                <a:srgbClr val="1D2653"/>
              </a:solidFill>
            </a:endParaRPr>
          </a:p>
          <a:p>
            <a:r>
              <a:rPr lang="en-GB" sz="1600" b="1" dirty="0">
                <a:solidFill>
                  <a:srgbClr val="36B57F"/>
                </a:solidFill>
              </a:rPr>
              <a:t>09h00</a:t>
            </a:r>
            <a:r>
              <a:rPr lang="en-GB" sz="1600" dirty="0">
                <a:solidFill>
                  <a:srgbClr val="1D2653"/>
                </a:solidFill>
              </a:rPr>
              <a:t> |  </a:t>
            </a:r>
            <a:r>
              <a:rPr lang="en-GB" sz="1600" b="1" dirty="0">
                <a:solidFill>
                  <a:srgbClr val="1D2653"/>
                </a:solidFill>
              </a:rPr>
              <a:t>Welcome Session</a:t>
            </a:r>
          </a:p>
          <a:p>
            <a:r>
              <a:rPr lang="en-GB" sz="1600" b="1" dirty="0">
                <a:solidFill>
                  <a:srgbClr val="1D2653"/>
                </a:solidFill>
              </a:rPr>
              <a:t>Speakers: </a:t>
            </a:r>
            <a:r>
              <a:rPr lang="en-GB" sz="1600" dirty="0">
                <a:solidFill>
                  <a:srgbClr val="1D2653"/>
                </a:solidFill>
              </a:rPr>
              <a:t>Maria Girone (Head of CERN openlab) and Bob Jones (Leader of CERN IT Strategy and Executive Governance)</a:t>
            </a:r>
          </a:p>
          <a:p>
            <a:endParaRPr lang="en-GB" sz="1600" dirty="0">
              <a:solidFill>
                <a:srgbClr val="1D2653"/>
              </a:solidFill>
            </a:endParaRPr>
          </a:p>
          <a:p>
            <a:r>
              <a:rPr lang="en-GB" sz="1600" b="1" dirty="0">
                <a:solidFill>
                  <a:srgbClr val="36B57F"/>
                </a:solidFill>
              </a:rPr>
              <a:t>09h10</a:t>
            </a:r>
            <a:r>
              <a:rPr lang="en-GB" sz="1600" dirty="0">
                <a:solidFill>
                  <a:srgbClr val="1D2653"/>
                </a:solidFill>
              </a:rPr>
              <a:t> | </a:t>
            </a:r>
            <a:r>
              <a:rPr lang="en-GB" sz="1600" b="1" dirty="0">
                <a:solidFill>
                  <a:srgbClr val="1D2653"/>
                </a:solidFill>
              </a:rPr>
              <a:t>Future CERN accelerator programme and its technological challenges</a:t>
            </a:r>
          </a:p>
          <a:p>
            <a:r>
              <a:rPr lang="en-GB" sz="1600" b="1" dirty="0">
                <a:solidFill>
                  <a:srgbClr val="1D2653"/>
                </a:solidFill>
              </a:rPr>
              <a:t>Speaker: </a:t>
            </a:r>
            <a:r>
              <a:rPr lang="en-GB" sz="1600" dirty="0">
                <a:solidFill>
                  <a:srgbClr val="1D2653"/>
                </a:solidFill>
              </a:rPr>
              <a:t>Mike Lamont (CERN’s Director for Accelerators and Technology) </a:t>
            </a:r>
            <a:br>
              <a:rPr lang="en-GB" sz="1600" dirty="0"/>
            </a:br>
            <a:endParaRPr lang="en-GB" sz="1600" dirty="0">
              <a:solidFill>
                <a:srgbClr val="1D2653"/>
              </a:solidFill>
            </a:endParaRPr>
          </a:p>
          <a:p>
            <a:r>
              <a:rPr lang="en-GB" sz="1600" b="1" dirty="0">
                <a:solidFill>
                  <a:srgbClr val="36B57F"/>
                </a:solidFill>
              </a:rPr>
              <a:t>09h40</a:t>
            </a:r>
            <a:r>
              <a:rPr lang="en-GB" sz="1600" dirty="0">
                <a:solidFill>
                  <a:srgbClr val="1D2653"/>
                </a:solidFill>
              </a:rPr>
              <a:t> | </a:t>
            </a:r>
            <a:r>
              <a:rPr lang="en-GB" sz="1600" b="1" dirty="0">
                <a:solidFill>
                  <a:srgbClr val="1D2653"/>
                </a:solidFill>
              </a:rPr>
              <a:t>CERN openlab Phase VIII</a:t>
            </a:r>
          </a:p>
          <a:p>
            <a:r>
              <a:rPr lang="en-GB" sz="1600" b="1" dirty="0">
                <a:solidFill>
                  <a:srgbClr val="1D2653"/>
                </a:solidFill>
              </a:rPr>
              <a:t>Speaker: </a:t>
            </a:r>
            <a:r>
              <a:rPr lang="en-GB" sz="1600" dirty="0">
                <a:solidFill>
                  <a:srgbClr val="1D2653"/>
                </a:solidFill>
              </a:rPr>
              <a:t>Maria Girone (Head of CERN openlab)</a:t>
            </a:r>
          </a:p>
          <a:p>
            <a:endParaRPr lang="en-GB" sz="1600" dirty="0">
              <a:solidFill>
                <a:srgbClr val="1D2653"/>
              </a:solidFill>
            </a:endParaRPr>
          </a:p>
          <a:p>
            <a:r>
              <a:rPr lang="en-GB" sz="1600" b="1" dirty="0">
                <a:solidFill>
                  <a:srgbClr val="36B57F"/>
                </a:solidFill>
              </a:rPr>
              <a:t>09h55</a:t>
            </a:r>
            <a:r>
              <a:rPr lang="en-GB" sz="1600" dirty="0">
                <a:solidFill>
                  <a:srgbClr val="1D2653"/>
                </a:solidFill>
              </a:rPr>
              <a:t> | </a:t>
            </a:r>
            <a:r>
              <a:rPr lang="en-GB" sz="1600" b="1" dirty="0">
                <a:solidFill>
                  <a:srgbClr val="1D2653"/>
                </a:solidFill>
              </a:rPr>
              <a:t>Innovation at CERN IT department </a:t>
            </a:r>
          </a:p>
          <a:p>
            <a:r>
              <a:rPr lang="en-GB" sz="1600" b="1" dirty="0">
                <a:solidFill>
                  <a:srgbClr val="1D2653"/>
                </a:solidFill>
              </a:rPr>
              <a:t>Speaker: </a:t>
            </a:r>
            <a:r>
              <a:rPr lang="en-GB" sz="1600" dirty="0">
                <a:solidFill>
                  <a:srgbClr val="1D2653"/>
                </a:solidFill>
              </a:rPr>
              <a:t>Alberto Di Meglio (Leader of CERN IT Innovation)</a:t>
            </a:r>
          </a:p>
          <a:p>
            <a:endParaRPr lang="en-GB" sz="1600" dirty="0">
              <a:solidFill>
                <a:srgbClr val="1D2653"/>
              </a:solidFill>
            </a:endParaRPr>
          </a:p>
          <a:p>
            <a:r>
              <a:rPr lang="en-GB" sz="1600" b="1" dirty="0">
                <a:solidFill>
                  <a:srgbClr val="36B57F"/>
                </a:solidFill>
              </a:rPr>
              <a:t>10h10 – 10h40 </a:t>
            </a:r>
            <a:r>
              <a:rPr lang="en-GB" sz="1600" dirty="0">
                <a:solidFill>
                  <a:srgbClr val="1D2653"/>
                </a:solidFill>
              </a:rPr>
              <a:t>| </a:t>
            </a:r>
            <a:r>
              <a:rPr lang="en-GB" sz="1600" b="1" dirty="0">
                <a:solidFill>
                  <a:schemeClr val="accent2">
                    <a:lumMod val="50000"/>
                  </a:schemeClr>
                </a:solidFill>
              </a:rPr>
              <a:t>Coffee Break and Poster Session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" name="Picture 1" descr="A green and blue sign with text&#10;&#10;Description automatically generated">
            <a:extLst>
              <a:ext uri="{FF2B5EF4-FFF2-40B4-BE49-F238E27FC236}">
                <a16:creationId xmlns:a16="http://schemas.microsoft.com/office/drawing/2014/main" id="{331EAF0A-A6BD-2B37-57E0-0840B4BD23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385" y="514485"/>
            <a:ext cx="2437131" cy="1017511"/>
          </a:xfrm>
          <a:prstGeom prst="rect">
            <a:avLst/>
          </a:prstGeom>
        </p:spPr>
      </p:pic>
      <p:pic>
        <p:nvPicPr>
          <p:cNvPr id="5" name="Picture 4" descr="A logo with text on it&#10;&#10;Description automatically generated">
            <a:extLst>
              <a:ext uri="{FF2B5EF4-FFF2-40B4-BE49-F238E27FC236}">
                <a16:creationId xmlns:a16="http://schemas.microsoft.com/office/drawing/2014/main" id="{CD9A5190-4137-90A0-3280-D304A46B26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39719" y="382345"/>
            <a:ext cx="1880171" cy="1402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803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69F53B88-036B-7E4F-A1DA-2BE6EE5A44C4}"/>
              </a:ext>
            </a:extLst>
          </p:cNvPr>
          <p:cNvSpPr txBox="1"/>
          <p:nvPr/>
        </p:nvSpPr>
        <p:spPr>
          <a:xfrm>
            <a:off x="1188608" y="1471910"/>
            <a:ext cx="10015679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D94559"/>
                </a:solidFill>
              </a:rPr>
              <a:t>Heterogeneous Computing Platforms and Infrastructures (</a:t>
            </a:r>
            <a:r>
              <a:rPr lang="en-GB" b="1" u="sng" dirty="0">
                <a:solidFill>
                  <a:srgbClr val="D94559"/>
                </a:solidFill>
              </a:rPr>
              <a:t>10h40 – 12h20</a:t>
            </a:r>
            <a:r>
              <a:rPr lang="en-GB" b="1" dirty="0">
                <a:solidFill>
                  <a:srgbClr val="D94559"/>
                </a:solidFill>
              </a:rPr>
              <a:t>)</a:t>
            </a:r>
          </a:p>
          <a:p>
            <a:endParaRPr lang="en-GB" dirty="0">
              <a:solidFill>
                <a:srgbClr val="1D2653"/>
              </a:solidFill>
            </a:endParaRPr>
          </a:p>
          <a:p>
            <a:pPr algn="l"/>
            <a:r>
              <a:rPr lang="en-GB" sz="1600" b="1" dirty="0">
                <a:solidFill>
                  <a:srgbClr val="36B57F"/>
                </a:solidFill>
              </a:rPr>
              <a:t>10h40</a:t>
            </a:r>
            <a:r>
              <a:rPr lang="en-GB" sz="1600" dirty="0">
                <a:solidFill>
                  <a:srgbClr val="1D2653"/>
                </a:solidFill>
              </a:rPr>
              <a:t> | </a:t>
            </a:r>
            <a:r>
              <a:rPr lang="en-GB" sz="1600" b="1" dirty="0">
                <a:solidFill>
                  <a:srgbClr val="1D2653"/>
                </a:solidFill>
              </a:rPr>
              <a:t>Real-time data processing for level 1 trigger using CXL memory-Lake architecture</a:t>
            </a:r>
          </a:p>
          <a:p>
            <a:pPr algn="l"/>
            <a:r>
              <a:rPr lang="en-GB" sz="1600" b="1" dirty="0">
                <a:solidFill>
                  <a:srgbClr val="1D2653"/>
                </a:solidFill>
              </a:rPr>
              <a:t>Speaker: </a:t>
            </a:r>
            <a:r>
              <a:rPr lang="en-GB" sz="1600" dirty="0">
                <a:solidFill>
                  <a:srgbClr val="1D2653"/>
                </a:solidFill>
              </a:rPr>
              <a:t>Giovanna </a:t>
            </a:r>
            <a:r>
              <a:rPr lang="en-GB" sz="1600" dirty="0" err="1">
                <a:solidFill>
                  <a:srgbClr val="1D2653"/>
                </a:solidFill>
              </a:rPr>
              <a:t>Lazzari</a:t>
            </a:r>
            <a:r>
              <a:rPr lang="en-GB" sz="1600" dirty="0">
                <a:solidFill>
                  <a:srgbClr val="1D2653"/>
                </a:solidFill>
              </a:rPr>
              <a:t> </a:t>
            </a:r>
            <a:r>
              <a:rPr lang="en-GB" sz="1600" dirty="0" err="1">
                <a:solidFill>
                  <a:srgbClr val="1D2653"/>
                </a:solidFill>
              </a:rPr>
              <a:t>Miotto</a:t>
            </a:r>
            <a:endParaRPr lang="en-GB" sz="1600" dirty="0">
              <a:solidFill>
                <a:srgbClr val="1D2653"/>
              </a:solidFill>
            </a:endParaRPr>
          </a:p>
          <a:p>
            <a:endParaRPr lang="en-GB" sz="1600" dirty="0">
              <a:solidFill>
                <a:srgbClr val="1D2653"/>
              </a:solidFill>
            </a:endParaRPr>
          </a:p>
          <a:p>
            <a:r>
              <a:rPr lang="en-GB" sz="1600" b="1" dirty="0">
                <a:solidFill>
                  <a:srgbClr val="36B57F"/>
                </a:solidFill>
              </a:rPr>
              <a:t>10h55</a:t>
            </a:r>
            <a:r>
              <a:rPr lang="en-GB" sz="1600" dirty="0">
                <a:solidFill>
                  <a:srgbClr val="1D2653"/>
                </a:solidFill>
              </a:rPr>
              <a:t> | </a:t>
            </a:r>
            <a:r>
              <a:rPr lang="en-GB" sz="1600" b="1" dirty="0">
                <a:solidFill>
                  <a:schemeClr val="accent4">
                    <a:lumMod val="75000"/>
                  </a:schemeClr>
                </a:solidFill>
              </a:rPr>
              <a:t>Solving HPC challenges with Micron CXL attached memory products</a:t>
            </a:r>
          </a:p>
          <a:p>
            <a:r>
              <a:rPr lang="en-GB" sz="1600" b="1" dirty="0">
                <a:solidFill>
                  <a:schemeClr val="accent4">
                    <a:lumMod val="75000"/>
                  </a:schemeClr>
                </a:solidFill>
              </a:rPr>
              <a:t>Speaker: </a:t>
            </a:r>
            <a:r>
              <a:rPr lang="en-GB" sz="1600" dirty="0">
                <a:solidFill>
                  <a:schemeClr val="accent4">
                    <a:lumMod val="75000"/>
                  </a:schemeClr>
                </a:solidFill>
              </a:rPr>
              <a:t>Andrey </a:t>
            </a:r>
            <a:r>
              <a:rPr lang="en-GB" sz="1600" dirty="0" err="1">
                <a:solidFill>
                  <a:schemeClr val="accent4">
                    <a:lumMod val="75000"/>
                  </a:schemeClr>
                </a:solidFill>
              </a:rPr>
              <a:t>Kudryavtsev</a:t>
            </a:r>
            <a:r>
              <a:rPr lang="en-GB" sz="1600" dirty="0">
                <a:solidFill>
                  <a:schemeClr val="accent4">
                    <a:lumMod val="75000"/>
                  </a:schemeClr>
                </a:solidFill>
              </a:rPr>
              <a:t>, Micron </a:t>
            </a:r>
            <a:br>
              <a:rPr lang="en-GB" sz="1600" b="1" dirty="0">
                <a:solidFill>
                  <a:schemeClr val="accent4">
                    <a:lumMod val="75000"/>
                  </a:schemeClr>
                </a:solidFill>
              </a:rPr>
            </a:br>
            <a:endParaRPr lang="en-GB" sz="1600" b="1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en-GB" sz="1600" b="1" dirty="0">
                <a:solidFill>
                  <a:srgbClr val="36B57F"/>
                </a:solidFill>
              </a:rPr>
              <a:t>11h15</a:t>
            </a:r>
            <a:r>
              <a:rPr lang="en-GB" sz="1600" dirty="0">
                <a:solidFill>
                  <a:srgbClr val="1D2653"/>
                </a:solidFill>
              </a:rPr>
              <a:t> | </a:t>
            </a:r>
            <a:r>
              <a:rPr lang="en-GB" sz="1600" b="1" dirty="0">
                <a:solidFill>
                  <a:srgbClr val="1D2653"/>
                </a:solidFill>
              </a:rPr>
              <a:t>Accelerating the HEP software</a:t>
            </a:r>
          </a:p>
          <a:p>
            <a:r>
              <a:rPr lang="en-GB" sz="1600" b="1" dirty="0">
                <a:solidFill>
                  <a:srgbClr val="1D2653"/>
                </a:solidFill>
              </a:rPr>
              <a:t>Speaker: </a:t>
            </a:r>
            <a:r>
              <a:rPr lang="en-GB" sz="1600" dirty="0">
                <a:solidFill>
                  <a:srgbClr val="1D2653"/>
                </a:solidFill>
              </a:rPr>
              <a:t>Attila Krasznahorkay</a:t>
            </a:r>
          </a:p>
          <a:p>
            <a:endParaRPr lang="en-GB" sz="1600" dirty="0">
              <a:solidFill>
                <a:srgbClr val="1D2653"/>
              </a:solidFill>
            </a:endParaRPr>
          </a:p>
          <a:p>
            <a:r>
              <a:rPr lang="en-GB" sz="1600" b="1" dirty="0">
                <a:solidFill>
                  <a:srgbClr val="36B57F"/>
                </a:solidFill>
              </a:rPr>
              <a:t>11h30</a:t>
            </a:r>
            <a:r>
              <a:rPr lang="en-GB" sz="1600" dirty="0">
                <a:solidFill>
                  <a:srgbClr val="1D2653"/>
                </a:solidFill>
              </a:rPr>
              <a:t> | </a:t>
            </a:r>
            <a:r>
              <a:rPr lang="en-GB" sz="1600" b="1" dirty="0">
                <a:solidFill>
                  <a:schemeClr val="accent4">
                    <a:lumMod val="75000"/>
                  </a:schemeClr>
                </a:solidFill>
              </a:rPr>
              <a:t>Diving into NVIDIA Grace Hopper and NVIDIA Grace CPU Superchips: capabilities and performance</a:t>
            </a:r>
          </a:p>
          <a:p>
            <a:r>
              <a:rPr lang="en-GB" sz="1600" b="1" dirty="0">
                <a:solidFill>
                  <a:schemeClr val="accent4">
                    <a:lumMod val="75000"/>
                  </a:schemeClr>
                </a:solidFill>
              </a:rPr>
              <a:t>Speaker: </a:t>
            </a:r>
            <a:r>
              <a:rPr lang="en-GB" sz="1600" dirty="0">
                <a:solidFill>
                  <a:schemeClr val="accent4">
                    <a:lumMod val="75000"/>
                  </a:schemeClr>
                </a:solidFill>
              </a:rPr>
              <a:t>Filippo Spiga, NVIDIA</a:t>
            </a:r>
          </a:p>
          <a:p>
            <a:endParaRPr lang="en-GB" sz="1600" b="1" u="sng" dirty="0">
              <a:solidFill>
                <a:srgbClr val="1D2653"/>
              </a:solidFill>
            </a:endParaRPr>
          </a:p>
          <a:p>
            <a:r>
              <a:rPr lang="en-GB" sz="1600" b="1" dirty="0">
                <a:solidFill>
                  <a:srgbClr val="36B57F"/>
                </a:solidFill>
              </a:rPr>
              <a:t>11h50</a:t>
            </a:r>
            <a:r>
              <a:rPr lang="en-GB" sz="1600" dirty="0">
                <a:solidFill>
                  <a:srgbClr val="1D2653"/>
                </a:solidFill>
              </a:rPr>
              <a:t> | </a:t>
            </a:r>
            <a:r>
              <a:rPr lang="en-GB" sz="1600" b="1" dirty="0">
                <a:solidFill>
                  <a:srgbClr val="1D2653"/>
                </a:solidFill>
              </a:rPr>
              <a:t>Heterogeneous Architectures Testbed @ CERN and E4 project</a:t>
            </a:r>
          </a:p>
          <a:p>
            <a:r>
              <a:rPr lang="en-GB" sz="1600" b="1" dirty="0">
                <a:solidFill>
                  <a:srgbClr val="1D2653"/>
                </a:solidFill>
              </a:rPr>
              <a:t>Speaker: </a:t>
            </a:r>
            <a:r>
              <a:rPr lang="en-GB" sz="1600" dirty="0">
                <a:solidFill>
                  <a:srgbClr val="1D2653"/>
                </a:solidFill>
              </a:rPr>
              <a:t>Joaquim Santos</a:t>
            </a:r>
            <a:endParaRPr lang="en-GB" sz="1600" u="sng" dirty="0">
              <a:solidFill>
                <a:srgbClr val="1D2653"/>
              </a:solidFill>
            </a:endParaRPr>
          </a:p>
          <a:p>
            <a:endParaRPr lang="en-GB" sz="1600" dirty="0">
              <a:solidFill>
                <a:srgbClr val="1D2653"/>
              </a:solidFill>
            </a:endParaRPr>
          </a:p>
          <a:p>
            <a:r>
              <a:rPr lang="en-GB" sz="1600" b="1" dirty="0">
                <a:solidFill>
                  <a:srgbClr val="36B57F"/>
                </a:solidFill>
              </a:rPr>
              <a:t>12h20 – 13h30 </a:t>
            </a:r>
            <a:r>
              <a:rPr lang="en-GB" sz="1600" dirty="0">
                <a:solidFill>
                  <a:srgbClr val="1D2653"/>
                </a:solidFill>
              </a:rPr>
              <a:t>| </a:t>
            </a:r>
            <a:r>
              <a:rPr lang="en-GB" sz="1600" b="1" dirty="0">
                <a:solidFill>
                  <a:schemeClr val="accent2">
                    <a:lumMod val="50000"/>
                  </a:schemeClr>
                </a:solidFill>
              </a:rPr>
              <a:t>Lunch and Poster Session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" name="Picture 1" descr="A green and blue sign with text&#10;&#10;Description automatically generated">
            <a:extLst>
              <a:ext uri="{FF2B5EF4-FFF2-40B4-BE49-F238E27FC236}">
                <a16:creationId xmlns:a16="http://schemas.microsoft.com/office/drawing/2014/main" id="{6CFE644F-0FE8-A78F-30D8-81184A3EBC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383" y="267288"/>
            <a:ext cx="2437131" cy="1017511"/>
          </a:xfrm>
          <a:prstGeom prst="rect">
            <a:avLst/>
          </a:prstGeom>
        </p:spPr>
      </p:pic>
      <p:pic>
        <p:nvPicPr>
          <p:cNvPr id="4" name="Picture 3" descr="A logo with text on it&#10;&#10;Description automatically generated">
            <a:extLst>
              <a:ext uri="{FF2B5EF4-FFF2-40B4-BE49-F238E27FC236}">
                <a16:creationId xmlns:a16="http://schemas.microsoft.com/office/drawing/2014/main" id="{7C8A194A-AD6D-5C7E-8D2E-EF0B53F726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39719" y="382345"/>
            <a:ext cx="1880171" cy="1402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9003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69F53B88-036B-7E4F-A1DA-2BE6EE5A44C4}"/>
              </a:ext>
            </a:extLst>
          </p:cNvPr>
          <p:cNvSpPr txBox="1"/>
          <p:nvPr/>
        </p:nvSpPr>
        <p:spPr>
          <a:xfrm>
            <a:off x="1366008" y="1397674"/>
            <a:ext cx="8991602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D94559"/>
                </a:solidFill>
              </a:rPr>
              <a:t>Heterogeneous Computing Platforms and Infrastructures (</a:t>
            </a:r>
            <a:r>
              <a:rPr lang="en-GB" b="1" u="sng" dirty="0">
                <a:solidFill>
                  <a:srgbClr val="D94559"/>
                </a:solidFill>
              </a:rPr>
              <a:t>13h30 – 14h50</a:t>
            </a:r>
            <a:r>
              <a:rPr lang="en-GB" b="1" dirty="0">
                <a:solidFill>
                  <a:srgbClr val="D94559"/>
                </a:solidFill>
              </a:rPr>
              <a:t>)</a:t>
            </a:r>
          </a:p>
          <a:p>
            <a:endParaRPr lang="en-GB" sz="1600" b="1" dirty="0">
              <a:solidFill>
                <a:srgbClr val="36B57F"/>
              </a:solidFill>
            </a:endParaRPr>
          </a:p>
          <a:p>
            <a:r>
              <a:rPr lang="en-GB" sz="1600" b="1" dirty="0">
                <a:solidFill>
                  <a:srgbClr val="36B57F"/>
                </a:solidFill>
              </a:rPr>
              <a:t>13h30</a:t>
            </a:r>
            <a:r>
              <a:rPr lang="en-GB" sz="1600" dirty="0">
                <a:solidFill>
                  <a:srgbClr val="1D2653"/>
                </a:solidFill>
              </a:rPr>
              <a:t> </a:t>
            </a:r>
            <a:r>
              <a:rPr lang="en-GB" sz="1600" b="1" dirty="0">
                <a:solidFill>
                  <a:srgbClr val="1D2653"/>
                </a:solidFill>
              </a:rPr>
              <a:t>| Benchmarking Heterogeneous Architectures with </a:t>
            </a:r>
            <a:r>
              <a:rPr lang="en-GB" sz="1600" b="1" dirty="0" err="1">
                <a:solidFill>
                  <a:srgbClr val="1D2653"/>
                </a:solidFill>
              </a:rPr>
              <a:t>HEPScore</a:t>
            </a:r>
            <a:endParaRPr lang="en-GB" sz="1600" b="1" dirty="0">
              <a:solidFill>
                <a:srgbClr val="1D2653"/>
              </a:solidFill>
            </a:endParaRPr>
          </a:p>
          <a:p>
            <a:r>
              <a:rPr lang="en-GB" sz="1600" b="1" dirty="0">
                <a:solidFill>
                  <a:srgbClr val="1D2653"/>
                </a:solidFill>
              </a:rPr>
              <a:t>Speaker:</a:t>
            </a:r>
            <a:r>
              <a:rPr lang="en-GB" sz="1600" dirty="0">
                <a:solidFill>
                  <a:srgbClr val="1D2653"/>
                </a:solidFill>
              </a:rPr>
              <a:t> David Southwick</a:t>
            </a:r>
            <a:br>
              <a:rPr lang="en-GB" sz="1600" dirty="0"/>
            </a:br>
            <a:endParaRPr lang="en-GB" sz="1600" dirty="0">
              <a:solidFill>
                <a:srgbClr val="1D2653"/>
              </a:solidFill>
            </a:endParaRPr>
          </a:p>
          <a:p>
            <a:r>
              <a:rPr lang="en-GB" sz="1600" b="1" dirty="0">
                <a:solidFill>
                  <a:srgbClr val="36B57F"/>
                </a:solidFill>
              </a:rPr>
              <a:t>13h45</a:t>
            </a:r>
            <a:r>
              <a:rPr lang="en-GB" sz="1600" dirty="0">
                <a:solidFill>
                  <a:srgbClr val="1D2653"/>
                </a:solidFill>
              </a:rPr>
              <a:t> | </a:t>
            </a:r>
            <a:r>
              <a:rPr lang="en-GB" sz="1600" b="1" dirty="0">
                <a:solidFill>
                  <a:srgbClr val="1D2653"/>
                </a:solidFill>
              </a:rPr>
              <a:t>The New Prévessin Data Centre at CERN</a:t>
            </a:r>
          </a:p>
          <a:p>
            <a:r>
              <a:rPr lang="en-GB" sz="1600" b="1" dirty="0">
                <a:solidFill>
                  <a:srgbClr val="1D2653"/>
                </a:solidFill>
              </a:rPr>
              <a:t>Speaker: </a:t>
            </a:r>
            <a:r>
              <a:rPr lang="en-GB" sz="1600" dirty="0">
                <a:solidFill>
                  <a:srgbClr val="1D2653"/>
                </a:solidFill>
              </a:rPr>
              <a:t>Luca Atzori</a:t>
            </a:r>
          </a:p>
          <a:p>
            <a:endParaRPr lang="en-GB" sz="1600" dirty="0">
              <a:solidFill>
                <a:srgbClr val="1D2653"/>
              </a:solidFill>
            </a:endParaRPr>
          </a:p>
          <a:p>
            <a:pPr algn="l"/>
            <a:r>
              <a:rPr lang="en-GB" sz="1600" b="1" dirty="0">
                <a:solidFill>
                  <a:srgbClr val="36B57F"/>
                </a:solidFill>
              </a:rPr>
              <a:t>14h00</a:t>
            </a:r>
            <a:r>
              <a:rPr lang="en-GB" sz="1600" dirty="0">
                <a:solidFill>
                  <a:srgbClr val="1D2653"/>
                </a:solidFill>
              </a:rPr>
              <a:t> | </a:t>
            </a:r>
            <a:r>
              <a:rPr lang="en-GB" sz="1600" b="1" dirty="0">
                <a:solidFill>
                  <a:srgbClr val="1D2653"/>
                </a:solidFill>
              </a:rPr>
              <a:t>IT carbon-aware computing programme</a:t>
            </a:r>
          </a:p>
          <a:p>
            <a:r>
              <a:rPr lang="en-GB" sz="1600" b="1" dirty="0">
                <a:solidFill>
                  <a:srgbClr val="1D2653"/>
                </a:solidFill>
              </a:rPr>
              <a:t>Speaker: </a:t>
            </a:r>
            <a:r>
              <a:rPr lang="en-GB" sz="1600" dirty="0">
                <a:solidFill>
                  <a:srgbClr val="1D2653"/>
                </a:solidFill>
              </a:rPr>
              <a:t>João Fernandes</a:t>
            </a:r>
          </a:p>
          <a:p>
            <a:endParaRPr lang="en-GB" sz="1600" dirty="0">
              <a:solidFill>
                <a:srgbClr val="1D2653"/>
              </a:solidFill>
            </a:endParaRPr>
          </a:p>
          <a:p>
            <a:endParaRPr lang="en-GB" sz="1600" dirty="0">
              <a:solidFill>
                <a:srgbClr val="1D2653"/>
              </a:solidFill>
            </a:endParaRPr>
          </a:p>
          <a:p>
            <a:pPr algn="l"/>
            <a:r>
              <a:rPr lang="en-GB" sz="1600" b="1" dirty="0">
                <a:solidFill>
                  <a:srgbClr val="36B57F"/>
                </a:solidFill>
              </a:rPr>
              <a:t>14h25</a:t>
            </a:r>
            <a:r>
              <a:rPr lang="en-GB" sz="1600" dirty="0">
                <a:solidFill>
                  <a:srgbClr val="1D2653"/>
                </a:solidFill>
              </a:rPr>
              <a:t> | </a:t>
            </a:r>
            <a:r>
              <a:rPr lang="en-GB" sz="1600" b="1" dirty="0">
                <a:solidFill>
                  <a:srgbClr val="1D2653"/>
                </a:solidFill>
              </a:rPr>
              <a:t> </a:t>
            </a:r>
            <a:r>
              <a:rPr lang="en-GB" sz="1600" b="1" dirty="0">
                <a:solidFill>
                  <a:schemeClr val="accent2">
                    <a:lumMod val="50000"/>
                  </a:schemeClr>
                </a:solidFill>
              </a:rPr>
              <a:t>GROUP PHOTO</a:t>
            </a:r>
          </a:p>
          <a:p>
            <a:pPr algn="l"/>
            <a:endParaRPr lang="en-GB" sz="1600" dirty="0">
              <a:solidFill>
                <a:srgbClr val="1D2653"/>
              </a:solidFill>
            </a:endParaRPr>
          </a:p>
          <a:p>
            <a:r>
              <a:rPr lang="en-GB" sz="1600" b="1" dirty="0">
                <a:solidFill>
                  <a:srgbClr val="36B57F"/>
                </a:solidFill>
              </a:rPr>
              <a:t>14h35 – 15h05 </a:t>
            </a:r>
            <a:r>
              <a:rPr lang="en-GB" sz="1600" dirty="0">
                <a:solidFill>
                  <a:srgbClr val="1D2653"/>
                </a:solidFill>
              </a:rPr>
              <a:t>| </a:t>
            </a:r>
            <a:r>
              <a:rPr lang="en-GB" sz="1600" b="1" dirty="0">
                <a:solidFill>
                  <a:schemeClr val="accent2">
                    <a:lumMod val="50000"/>
                  </a:schemeClr>
                </a:solidFill>
              </a:rPr>
              <a:t>Coffee Break and Poster Session</a:t>
            </a:r>
          </a:p>
          <a:p>
            <a:endParaRPr lang="en-GB" sz="1600" b="1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en-GB" dirty="0">
              <a:solidFill>
                <a:srgbClr val="1D2653"/>
              </a:solidFill>
            </a:endParaRPr>
          </a:p>
          <a:p>
            <a:pPr algn="l"/>
            <a:r>
              <a:rPr lang="en-GB" sz="1600" b="1" dirty="0">
                <a:solidFill>
                  <a:srgbClr val="36B57F"/>
                </a:solidFill>
              </a:rPr>
              <a:t>15h05</a:t>
            </a:r>
            <a:r>
              <a:rPr lang="en-GB" sz="1600" dirty="0">
                <a:solidFill>
                  <a:srgbClr val="1D2653"/>
                </a:solidFill>
              </a:rPr>
              <a:t> | </a:t>
            </a:r>
            <a:r>
              <a:rPr lang="en-GB" sz="1600" b="1" dirty="0">
                <a:solidFill>
                  <a:srgbClr val="1D2653"/>
                </a:solidFill>
              </a:rPr>
              <a:t></a:t>
            </a:r>
            <a:r>
              <a:rPr lang="en-GB" sz="1600" b="1" dirty="0">
                <a:solidFill>
                  <a:schemeClr val="accent4">
                    <a:lumMod val="75000"/>
                  </a:schemeClr>
                </a:solidFill>
              </a:rPr>
              <a:t>Intel AMX: Xeon built-in acceleration for AI</a:t>
            </a:r>
          </a:p>
          <a:p>
            <a:pPr algn="l"/>
            <a:r>
              <a:rPr lang="en-GB" sz="1600" b="1" dirty="0">
                <a:solidFill>
                  <a:schemeClr val="accent4">
                    <a:lumMod val="75000"/>
                  </a:schemeClr>
                </a:solidFill>
              </a:rPr>
              <a:t>Speaker:</a:t>
            </a:r>
            <a:r>
              <a:rPr lang="en-GB" sz="1600" dirty="0">
                <a:solidFill>
                  <a:schemeClr val="accent4">
                    <a:lumMod val="75000"/>
                  </a:schemeClr>
                </a:solidFill>
              </a:rPr>
              <a:t> Walter Riviera, Intel </a:t>
            </a:r>
          </a:p>
          <a:p>
            <a:endParaRPr lang="en-GB" sz="1800" dirty="0">
              <a:solidFill>
                <a:srgbClr val="1D2653"/>
              </a:solidFill>
            </a:endParaRPr>
          </a:p>
          <a:p>
            <a:endParaRPr lang="en-GB" dirty="0">
              <a:solidFill>
                <a:srgbClr val="1D2653"/>
              </a:solidFill>
            </a:endParaRPr>
          </a:p>
        </p:txBody>
      </p:sp>
      <p:pic>
        <p:nvPicPr>
          <p:cNvPr id="2" name="Picture 1" descr="A green and blue sign with text&#10;&#10;Description automatically generated">
            <a:extLst>
              <a:ext uri="{FF2B5EF4-FFF2-40B4-BE49-F238E27FC236}">
                <a16:creationId xmlns:a16="http://schemas.microsoft.com/office/drawing/2014/main" id="{DA59E6DC-0B38-D484-01D9-2035F27652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383" y="267288"/>
            <a:ext cx="2437131" cy="1017511"/>
          </a:xfrm>
          <a:prstGeom prst="rect">
            <a:avLst/>
          </a:prstGeom>
        </p:spPr>
      </p:pic>
      <p:pic>
        <p:nvPicPr>
          <p:cNvPr id="4" name="Picture 3" descr="A logo with text on it&#10;&#10;Description automatically generated">
            <a:extLst>
              <a:ext uri="{FF2B5EF4-FFF2-40B4-BE49-F238E27FC236}">
                <a16:creationId xmlns:a16="http://schemas.microsoft.com/office/drawing/2014/main" id="{FEB89228-CE27-398C-9352-B61DD2AE00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39719" y="382345"/>
            <a:ext cx="1880171" cy="1402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861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69F53B88-036B-7E4F-A1DA-2BE6EE5A44C4}"/>
              </a:ext>
            </a:extLst>
          </p:cNvPr>
          <p:cNvSpPr txBox="1"/>
          <p:nvPr/>
        </p:nvSpPr>
        <p:spPr>
          <a:xfrm>
            <a:off x="366383" y="2306140"/>
            <a:ext cx="508974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GB" sz="1600" b="1" dirty="0">
              <a:solidFill>
                <a:srgbClr val="36B57F"/>
              </a:solidFill>
            </a:endParaRPr>
          </a:p>
          <a:p>
            <a:pPr algn="l"/>
            <a:r>
              <a:rPr lang="en-GB" sz="1600" b="1" dirty="0">
                <a:solidFill>
                  <a:srgbClr val="36B57F"/>
                </a:solidFill>
              </a:rPr>
              <a:t>15h20</a:t>
            </a:r>
            <a:r>
              <a:rPr lang="en-GB" sz="1600" dirty="0">
                <a:solidFill>
                  <a:srgbClr val="1D2653"/>
                </a:solidFill>
              </a:rPr>
              <a:t> |  </a:t>
            </a:r>
            <a:r>
              <a:rPr lang="en-GB" sz="1600" b="1" dirty="0">
                <a:solidFill>
                  <a:srgbClr val="1D2653"/>
                </a:solidFill>
              </a:rPr>
              <a:t>Overview of AI activities at CERN</a:t>
            </a:r>
            <a:r>
              <a:rPr lang="en-GB" sz="1600" dirty="0">
                <a:solidFill>
                  <a:srgbClr val="1D2653"/>
                </a:solidFill>
              </a:rPr>
              <a:t></a:t>
            </a:r>
          </a:p>
          <a:p>
            <a:pPr algn="l"/>
            <a:r>
              <a:rPr lang="en-GB" sz="1600" b="1" dirty="0">
                <a:solidFill>
                  <a:srgbClr val="1D2653"/>
                </a:solidFill>
              </a:rPr>
              <a:t>Speaker: </a:t>
            </a:r>
            <a:r>
              <a:rPr lang="en-GB" sz="1600" dirty="0">
                <a:solidFill>
                  <a:srgbClr val="1D2653"/>
                </a:solidFill>
              </a:rPr>
              <a:t>Lorenzo Moneta</a:t>
            </a:r>
          </a:p>
          <a:p>
            <a:endParaRPr lang="en-GB" sz="1600" dirty="0">
              <a:solidFill>
                <a:srgbClr val="1D2653"/>
              </a:solidFill>
            </a:endParaRPr>
          </a:p>
          <a:p>
            <a:r>
              <a:rPr lang="en-GB" sz="1600" b="1" dirty="0">
                <a:solidFill>
                  <a:srgbClr val="36B57F"/>
                </a:solidFill>
              </a:rPr>
              <a:t>15h35</a:t>
            </a:r>
            <a:r>
              <a:rPr lang="en-GB" sz="1600" dirty="0">
                <a:solidFill>
                  <a:srgbClr val="1D2653"/>
                </a:solidFill>
              </a:rPr>
              <a:t> | </a:t>
            </a:r>
            <a:r>
              <a:rPr lang="en-GB" sz="1600" b="1" dirty="0">
                <a:solidFill>
                  <a:srgbClr val="1D2653"/>
                </a:solidFill>
              </a:rPr>
              <a:t>AI in low-latency environments</a:t>
            </a:r>
          </a:p>
          <a:p>
            <a:r>
              <a:rPr lang="en-GB" sz="1600" b="1" dirty="0">
                <a:solidFill>
                  <a:srgbClr val="1D2653"/>
                </a:solidFill>
              </a:rPr>
              <a:t>Speaker: </a:t>
            </a:r>
            <a:r>
              <a:rPr lang="en-GB" sz="1600" dirty="0">
                <a:solidFill>
                  <a:srgbClr val="1D2653"/>
                </a:solidFill>
              </a:rPr>
              <a:t>Thomas Owen James</a:t>
            </a:r>
            <a:br>
              <a:rPr lang="en-GB" sz="1600" dirty="0"/>
            </a:br>
            <a:endParaRPr lang="en-GB" sz="1600" dirty="0">
              <a:solidFill>
                <a:srgbClr val="1D2653"/>
              </a:solidFill>
            </a:endParaRPr>
          </a:p>
          <a:p>
            <a:r>
              <a:rPr lang="en-GB" sz="1600" b="1" dirty="0">
                <a:solidFill>
                  <a:srgbClr val="36B57F"/>
                </a:solidFill>
              </a:rPr>
              <a:t>15h50</a:t>
            </a:r>
            <a:r>
              <a:rPr lang="en-GB" sz="1600" dirty="0">
                <a:solidFill>
                  <a:srgbClr val="1D2653"/>
                </a:solidFill>
              </a:rPr>
              <a:t> | </a:t>
            </a:r>
            <a:r>
              <a:rPr lang="en-GB" sz="1600" b="1" dirty="0">
                <a:solidFill>
                  <a:srgbClr val="1D2653"/>
                </a:solidFill>
              </a:rPr>
              <a:t>Generative Models for Simulation </a:t>
            </a:r>
          </a:p>
          <a:p>
            <a:r>
              <a:rPr lang="en-GB" sz="1600" b="1" dirty="0">
                <a:solidFill>
                  <a:srgbClr val="1D2653"/>
                </a:solidFill>
              </a:rPr>
              <a:t>Speaker: </a:t>
            </a:r>
            <a:r>
              <a:rPr lang="en-GB" sz="1600" dirty="0">
                <a:solidFill>
                  <a:srgbClr val="1D2653"/>
                </a:solidFill>
              </a:rPr>
              <a:t>Kristina </a:t>
            </a:r>
            <a:r>
              <a:rPr lang="en-GB" sz="1600" dirty="0" err="1">
                <a:solidFill>
                  <a:srgbClr val="1D2653"/>
                </a:solidFill>
              </a:rPr>
              <a:t>Jaruskova</a:t>
            </a:r>
            <a:endParaRPr lang="en-GB" sz="1600" dirty="0">
              <a:solidFill>
                <a:srgbClr val="1D2653"/>
              </a:solidFill>
            </a:endParaRPr>
          </a:p>
          <a:p>
            <a:endParaRPr lang="en-GB" sz="1600" dirty="0">
              <a:solidFill>
                <a:srgbClr val="1D2653"/>
              </a:solidFill>
            </a:endParaRPr>
          </a:p>
          <a:p>
            <a:r>
              <a:rPr lang="en-GB" sz="1600" b="1" dirty="0">
                <a:solidFill>
                  <a:srgbClr val="36B57F"/>
                </a:solidFill>
              </a:rPr>
              <a:t>16h05</a:t>
            </a:r>
            <a:r>
              <a:rPr lang="en-GB" sz="1600" dirty="0">
                <a:solidFill>
                  <a:srgbClr val="1D2653"/>
                </a:solidFill>
              </a:rPr>
              <a:t> |  </a:t>
            </a:r>
            <a:r>
              <a:rPr lang="en-GB" sz="1600" b="1" dirty="0">
                <a:solidFill>
                  <a:srgbClr val="1D2653"/>
                </a:solidFill>
              </a:rPr>
              <a:t>AI model registry in the Cloud </a:t>
            </a:r>
          </a:p>
          <a:p>
            <a:r>
              <a:rPr lang="en-GB" sz="1600" b="1" dirty="0">
                <a:solidFill>
                  <a:srgbClr val="1D2653"/>
                </a:solidFill>
              </a:rPr>
              <a:t>Speaker:</a:t>
            </a:r>
            <a:r>
              <a:rPr lang="en-GB" sz="1600" dirty="0">
                <a:solidFill>
                  <a:srgbClr val="1D2653"/>
                </a:solidFill>
              </a:rPr>
              <a:t> Renato da Costa Cardoso</a:t>
            </a:r>
          </a:p>
          <a:p>
            <a:endParaRPr lang="en-GB" sz="1600" dirty="0">
              <a:solidFill>
                <a:srgbClr val="1D2653"/>
              </a:solidFill>
            </a:endParaRPr>
          </a:p>
          <a:p>
            <a:r>
              <a:rPr lang="en-GB" sz="1600" b="1" dirty="0">
                <a:solidFill>
                  <a:srgbClr val="36B57F"/>
                </a:solidFill>
              </a:rPr>
              <a:t>16h20</a:t>
            </a:r>
            <a:r>
              <a:rPr lang="en-GB" sz="1600" dirty="0">
                <a:solidFill>
                  <a:srgbClr val="1D2653"/>
                </a:solidFill>
              </a:rPr>
              <a:t> |  </a:t>
            </a:r>
            <a:r>
              <a:rPr lang="en-GB" sz="1600" b="1" dirty="0">
                <a:solidFill>
                  <a:srgbClr val="1D2653"/>
                </a:solidFill>
              </a:rPr>
              <a:t>Distributed Training and HPO at Centre of Excellence on AI and Simulation-Based Engineering at Exascale (</a:t>
            </a:r>
            <a:r>
              <a:rPr lang="en-GB" sz="1600" b="1" dirty="0" err="1">
                <a:solidFill>
                  <a:srgbClr val="1D2653"/>
                </a:solidFill>
              </a:rPr>
              <a:t>CoE</a:t>
            </a:r>
            <a:r>
              <a:rPr lang="en-GB" sz="1600" b="1" dirty="0">
                <a:solidFill>
                  <a:srgbClr val="1D2653"/>
                </a:solidFill>
              </a:rPr>
              <a:t> RAISE)</a:t>
            </a:r>
          </a:p>
          <a:p>
            <a:r>
              <a:rPr lang="en-GB" sz="1600" b="1" dirty="0">
                <a:solidFill>
                  <a:srgbClr val="1D2653"/>
                </a:solidFill>
              </a:rPr>
              <a:t>Speaker: </a:t>
            </a:r>
            <a:r>
              <a:rPr lang="en-GB" sz="1600" dirty="0">
                <a:solidFill>
                  <a:srgbClr val="1D2653"/>
                </a:solidFill>
              </a:rPr>
              <a:t>Eric Wulff</a:t>
            </a:r>
          </a:p>
          <a:p>
            <a:endParaRPr lang="en-GB" sz="1600" b="1" dirty="0">
              <a:solidFill>
                <a:srgbClr val="1D2653"/>
              </a:solidFill>
            </a:endParaRPr>
          </a:p>
        </p:txBody>
      </p:sp>
      <p:pic>
        <p:nvPicPr>
          <p:cNvPr id="2" name="Picture 1" descr="A green and blue sign with text&#10;&#10;Description automatically generated">
            <a:extLst>
              <a:ext uri="{FF2B5EF4-FFF2-40B4-BE49-F238E27FC236}">
                <a16:creationId xmlns:a16="http://schemas.microsoft.com/office/drawing/2014/main" id="{07C7371A-EE3C-BDE5-43D8-AC48B79F33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383" y="267288"/>
            <a:ext cx="2437131" cy="101751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98D0371-F43B-6E64-D675-5D161CABEA32}"/>
              </a:ext>
            </a:extLst>
          </p:cNvPr>
          <p:cNvSpPr txBox="1"/>
          <p:nvPr/>
        </p:nvSpPr>
        <p:spPr>
          <a:xfrm>
            <a:off x="6096000" y="2306140"/>
            <a:ext cx="5715486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36B57F"/>
                </a:solidFill>
              </a:rPr>
              <a:t>16h35</a:t>
            </a:r>
            <a:r>
              <a:rPr lang="en-GB" sz="1600" dirty="0">
                <a:solidFill>
                  <a:srgbClr val="1D2653"/>
                </a:solidFill>
              </a:rPr>
              <a:t> | </a:t>
            </a:r>
            <a:r>
              <a:rPr lang="en-GB" sz="1600" b="1" dirty="0">
                <a:solidFill>
                  <a:srgbClr val="1D2653"/>
                </a:solidFill>
              </a:rPr>
              <a:t>interTwin - an Interdisciplinary Digital Twin Engine for Science</a:t>
            </a:r>
          </a:p>
          <a:p>
            <a:r>
              <a:rPr lang="en-GB" sz="1600" b="1" dirty="0">
                <a:solidFill>
                  <a:srgbClr val="1D2653"/>
                </a:solidFill>
              </a:rPr>
              <a:t>Speaker: </a:t>
            </a:r>
            <a:r>
              <a:rPr lang="en-GB" sz="1600" dirty="0">
                <a:solidFill>
                  <a:srgbClr val="1D2653"/>
                </a:solidFill>
              </a:rPr>
              <a:t>Matteo </a:t>
            </a:r>
            <a:r>
              <a:rPr lang="en-GB" sz="1600" dirty="0" err="1">
                <a:solidFill>
                  <a:srgbClr val="1D2653"/>
                </a:solidFill>
              </a:rPr>
              <a:t>Bunino</a:t>
            </a:r>
            <a:endParaRPr lang="en-GB" sz="1600" u="sng" dirty="0">
              <a:solidFill>
                <a:srgbClr val="1D2653"/>
              </a:solidFill>
            </a:endParaRPr>
          </a:p>
          <a:p>
            <a:endParaRPr lang="en-GB" sz="1600" dirty="0">
              <a:solidFill>
                <a:srgbClr val="1D2653"/>
              </a:solidFill>
            </a:endParaRPr>
          </a:p>
          <a:p>
            <a:r>
              <a:rPr lang="en-GB" sz="1600" b="1" dirty="0">
                <a:solidFill>
                  <a:srgbClr val="36B57F"/>
                </a:solidFill>
              </a:rPr>
              <a:t>16h50</a:t>
            </a:r>
            <a:r>
              <a:rPr lang="en-GB" sz="1600" dirty="0">
                <a:solidFill>
                  <a:srgbClr val="1D2653"/>
                </a:solidFill>
              </a:rPr>
              <a:t> | </a:t>
            </a:r>
            <a:r>
              <a:rPr lang="en-GB" sz="1600" b="1" dirty="0">
                <a:solidFill>
                  <a:srgbClr val="1D2653"/>
                </a:solidFill>
              </a:rPr>
              <a:t>LHC Digital Twin</a:t>
            </a:r>
          </a:p>
          <a:p>
            <a:r>
              <a:rPr lang="en-GB" sz="1600" b="1" dirty="0">
                <a:solidFill>
                  <a:srgbClr val="1D2653"/>
                </a:solidFill>
              </a:rPr>
              <a:t>Speaker: </a:t>
            </a:r>
            <a:r>
              <a:rPr lang="en-GB" sz="1600" dirty="0">
                <a:solidFill>
                  <a:srgbClr val="1D2653"/>
                </a:solidFill>
              </a:rPr>
              <a:t>Jurgen De </a:t>
            </a:r>
            <a:r>
              <a:rPr lang="en-GB" sz="1600" dirty="0" err="1">
                <a:solidFill>
                  <a:srgbClr val="1D2653"/>
                </a:solidFill>
              </a:rPr>
              <a:t>Jonghe</a:t>
            </a:r>
            <a:endParaRPr lang="en-GB" sz="1600" dirty="0">
              <a:solidFill>
                <a:srgbClr val="1D2653"/>
              </a:solidFill>
            </a:endParaRPr>
          </a:p>
          <a:p>
            <a:endParaRPr lang="en-GB" sz="1600" b="1" dirty="0">
              <a:solidFill>
                <a:srgbClr val="1D2653"/>
              </a:solidFill>
            </a:endParaRPr>
          </a:p>
          <a:p>
            <a:r>
              <a:rPr lang="en-GB" sz="1600" b="1" dirty="0">
                <a:solidFill>
                  <a:srgbClr val="36B57F"/>
                </a:solidFill>
              </a:rPr>
              <a:t>17h05</a:t>
            </a:r>
            <a:r>
              <a:rPr lang="en-GB" sz="1600" dirty="0">
                <a:solidFill>
                  <a:srgbClr val="1D2653"/>
                </a:solidFill>
              </a:rPr>
              <a:t> | </a:t>
            </a:r>
            <a:r>
              <a:rPr lang="en-GB" sz="1600" b="1" dirty="0">
                <a:solidFill>
                  <a:srgbClr val="1D2653"/>
                </a:solidFill>
              </a:rPr>
              <a:t>Data Analytics for Industrial Control Systems Speaker: </a:t>
            </a:r>
            <a:r>
              <a:rPr lang="en-GB" sz="1600" dirty="0" err="1">
                <a:solidFill>
                  <a:srgbClr val="1D2653"/>
                </a:solidFill>
              </a:rPr>
              <a:t>Abhit</a:t>
            </a:r>
            <a:r>
              <a:rPr lang="en-GB" sz="1600" dirty="0">
                <a:solidFill>
                  <a:srgbClr val="1D2653"/>
                </a:solidFill>
              </a:rPr>
              <a:t> Patil</a:t>
            </a:r>
          </a:p>
          <a:p>
            <a:endParaRPr lang="en-GB" sz="1600" u="sng" dirty="0">
              <a:solidFill>
                <a:srgbClr val="1D2653"/>
              </a:solidFill>
            </a:endParaRPr>
          </a:p>
          <a:p>
            <a:endParaRPr lang="en-GB" sz="1600" u="sng" dirty="0">
              <a:solidFill>
                <a:srgbClr val="1D2653"/>
              </a:solidFill>
            </a:endParaRPr>
          </a:p>
          <a:p>
            <a:endParaRPr lang="en-GB" sz="1600" u="sng" dirty="0">
              <a:solidFill>
                <a:srgbClr val="1D2653"/>
              </a:solidFill>
            </a:endParaRPr>
          </a:p>
          <a:p>
            <a:endParaRPr lang="en-GB" sz="1600" u="sng" dirty="0">
              <a:solidFill>
                <a:srgbClr val="1D2653"/>
              </a:solidFill>
            </a:endParaRPr>
          </a:p>
          <a:p>
            <a:endParaRPr lang="en-GB" sz="1600" u="sng" dirty="0">
              <a:solidFill>
                <a:srgbClr val="1D2653"/>
              </a:solidFill>
            </a:endParaRPr>
          </a:p>
          <a:p>
            <a:r>
              <a:rPr lang="en-GB" sz="1600" b="1" dirty="0">
                <a:solidFill>
                  <a:srgbClr val="36B57F"/>
                </a:solidFill>
              </a:rPr>
              <a:t>17h20 – 19h00 </a:t>
            </a:r>
            <a:r>
              <a:rPr lang="en-GB" sz="1600" dirty="0">
                <a:solidFill>
                  <a:srgbClr val="1D2653"/>
                </a:solidFill>
              </a:rPr>
              <a:t>| </a:t>
            </a:r>
            <a:r>
              <a:rPr lang="en-GB" sz="1600" b="1" dirty="0">
                <a:solidFill>
                  <a:schemeClr val="accent2">
                    <a:lumMod val="50000"/>
                  </a:schemeClr>
                </a:solidFill>
              </a:rPr>
              <a:t>Science Gateway Visit and Networking Cocktail</a:t>
            </a:r>
            <a:endParaRPr lang="en-GB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F974FC-1FC5-CA25-6280-59D2E1A88571}"/>
              </a:ext>
            </a:extLst>
          </p:cNvPr>
          <p:cNvSpPr txBox="1"/>
          <p:nvPr/>
        </p:nvSpPr>
        <p:spPr>
          <a:xfrm>
            <a:off x="366383" y="1670194"/>
            <a:ext cx="61001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D94559"/>
                </a:solidFill>
              </a:rPr>
              <a:t>AI applications and HPC Convergence (</a:t>
            </a:r>
            <a:r>
              <a:rPr lang="en-GB" b="1" u="sng" dirty="0">
                <a:solidFill>
                  <a:srgbClr val="D94559"/>
                </a:solidFill>
              </a:rPr>
              <a:t>15h20 – 17h20</a:t>
            </a:r>
            <a:r>
              <a:rPr lang="en-GB" b="1" dirty="0">
                <a:solidFill>
                  <a:srgbClr val="D94559"/>
                </a:solidFill>
              </a:rPr>
              <a:t>)</a:t>
            </a:r>
          </a:p>
        </p:txBody>
      </p:sp>
      <p:pic>
        <p:nvPicPr>
          <p:cNvPr id="4" name="Picture 3" descr="A logo with text on it&#10;&#10;Description automatically generated">
            <a:extLst>
              <a:ext uri="{FF2B5EF4-FFF2-40B4-BE49-F238E27FC236}">
                <a16:creationId xmlns:a16="http://schemas.microsoft.com/office/drawing/2014/main" id="{97A4A8E8-76F8-6F8B-8831-D2501C4AC8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39719" y="382345"/>
            <a:ext cx="1880171" cy="1402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3826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een and blue sign with blue text&#10;&#10;Description automatically generated">
            <a:extLst>
              <a:ext uri="{FF2B5EF4-FFF2-40B4-BE49-F238E27FC236}">
                <a16:creationId xmlns:a16="http://schemas.microsoft.com/office/drawing/2014/main" id="{EEE59CE4-FA47-14FE-1704-9761B871E9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843" y="575356"/>
            <a:ext cx="2998233" cy="101688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9F53B88-036B-7E4F-A1DA-2BE6EE5A44C4}"/>
              </a:ext>
            </a:extLst>
          </p:cNvPr>
          <p:cNvSpPr txBox="1"/>
          <p:nvPr/>
        </p:nvSpPr>
        <p:spPr>
          <a:xfrm>
            <a:off x="953843" y="1920656"/>
            <a:ext cx="1046989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D94559"/>
                </a:solidFill>
              </a:rPr>
              <a:t>Applications for Society and Environment (</a:t>
            </a:r>
            <a:r>
              <a:rPr lang="en-GB" b="1" u="sng" dirty="0">
                <a:solidFill>
                  <a:srgbClr val="D94559"/>
                </a:solidFill>
              </a:rPr>
              <a:t>09h00 – 10h15</a:t>
            </a:r>
            <a:r>
              <a:rPr lang="en-GB" b="1" dirty="0">
                <a:solidFill>
                  <a:srgbClr val="D94559"/>
                </a:solidFill>
              </a:rPr>
              <a:t>)</a:t>
            </a:r>
          </a:p>
          <a:p>
            <a:endParaRPr lang="en-GB" dirty="0">
              <a:solidFill>
                <a:srgbClr val="1D2653"/>
              </a:solidFill>
            </a:endParaRPr>
          </a:p>
          <a:p>
            <a:pPr algn="l"/>
            <a:r>
              <a:rPr lang="en-GB" sz="1600" b="1" dirty="0">
                <a:solidFill>
                  <a:srgbClr val="36B57F"/>
                </a:solidFill>
              </a:rPr>
              <a:t>09h00</a:t>
            </a:r>
            <a:r>
              <a:rPr lang="en-GB" sz="1600" dirty="0">
                <a:solidFill>
                  <a:srgbClr val="1D2653"/>
                </a:solidFill>
              </a:rPr>
              <a:t> | </a:t>
            </a:r>
            <a:r>
              <a:rPr lang="en-GB" sz="1600" b="1" dirty="0">
                <a:solidFill>
                  <a:srgbClr val="1D2653"/>
                </a:solidFill>
              </a:rPr>
              <a:t>The programme of CERN KT for society and environment</a:t>
            </a:r>
          </a:p>
          <a:p>
            <a:pPr algn="l"/>
            <a:r>
              <a:rPr lang="en-GB" sz="1600" b="1" dirty="0">
                <a:solidFill>
                  <a:srgbClr val="1D2653"/>
                </a:solidFill>
              </a:rPr>
              <a:t>Speaker: </a:t>
            </a:r>
            <a:r>
              <a:rPr lang="en-GB" sz="1600" dirty="0">
                <a:solidFill>
                  <a:srgbClr val="1D2653"/>
                </a:solidFill>
              </a:rPr>
              <a:t>Giovanni </a:t>
            </a:r>
            <a:r>
              <a:rPr lang="en-GB" sz="1600" dirty="0" err="1">
                <a:solidFill>
                  <a:srgbClr val="1D2653"/>
                </a:solidFill>
              </a:rPr>
              <a:t>Anelli</a:t>
            </a:r>
            <a:endParaRPr lang="en-GB" sz="1600" dirty="0">
              <a:solidFill>
                <a:srgbClr val="1D2653"/>
              </a:solidFill>
            </a:endParaRPr>
          </a:p>
          <a:p>
            <a:endParaRPr lang="en-GB" sz="1600" dirty="0">
              <a:solidFill>
                <a:srgbClr val="1D2653"/>
              </a:solidFill>
            </a:endParaRPr>
          </a:p>
          <a:p>
            <a:r>
              <a:rPr lang="en-GB" sz="1600" b="1" dirty="0">
                <a:solidFill>
                  <a:srgbClr val="36B57F"/>
                </a:solidFill>
              </a:rPr>
              <a:t>09h15</a:t>
            </a:r>
            <a:r>
              <a:rPr lang="en-GB" sz="1600" dirty="0">
                <a:solidFill>
                  <a:srgbClr val="1D2653"/>
                </a:solidFill>
              </a:rPr>
              <a:t> | </a:t>
            </a:r>
            <a:r>
              <a:rPr lang="en-GB" sz="1600" b="1" dirty="0" err="1">
                <a:solidFill>
                  <a:srgbClr val="1D2653"/>
                </a:solidFill>
              </a:rPr>
              <a:t>BioDynamo</a:t>
            </a:r>
            <a:endParaRPr lang="en-GB" sz="1600" b="1" dirty="0">
              <a:solidFill>
                <a:srgbClr val="1D2653"/>
              </a:solidFill>
            </a:endParaRPr>
          </a:p>
          <a:p>
            <a:r>
              <a:rPr lang="en-GB" sz="1600" b="1" dirty="0">
                <a:solidFill>
                  <a:srgbClr val="1D2653"/>
                </a:solidFill>
              </a:rPr>
              <a:t>Speaker:</a:t>
            </a:r>
            <a:r>
              <a:rPr lang="en-GB" sz="1600" dirty="0">
                <a:solidFill>
                  <a:srgbClr val="1D2653"/>
                </a:solidFill>
              </a:rPr>
              <a:t> Tobias </a:t>
            </a:r>
            <a:r>
              <a:rPr lang="en-GB" sz="1600" dirty="0" err="1">
                <a:solidFill>
                  <a:srgbClr val="1D2653"/>
                </a:solidFill>
              </a:rPr>
              <a:t>Duswald</a:t>
            </a:r>
            <a:br>
              <a:rPr lang="en-GB" sz="1600" dirty="0"/>
            </a:br>
            <a:endParaRPr lang="en-GB" sz="1600" dirty="0">
              <a:solidFill>
                <a:srgbClr val="1D2653"/>
              </a:solidFill>
            </a:endParaRPr>
          </a:p>
          <a:p>
            <a:r>
              <a:rPr lang="en-GB" sz="1600" b="1" dirty="0">
                <a:solidFill>
                  <a:srgbClr val="36B57F"/>
                </a:solidFill>
              </a:rPr>
              <a:t>09h30</a:t>
            </a:r>
            <a:r>
              <a:rPr lang="en-GB" sz="1600" dirty="0">
                <a:solidFill>
                  <a:srgbClr val="1D2653"/>
                </a:solidFill>
              </a:rPr>
              <a:t> | </a:t>
            </a:r>
            <a:r>
              <a:rPr lang="en-GB" sz="1600" b="1" dirty="0">
                <a:solidFill>
                  <a:srgbClr val="1D2653"/>
                </a:solidFill>
              </a:rPr>
              <a:t>EMP2 - Environmental Modelling and Prediction Platform using Foundation Models</a:t>
            </a:r>
          </a:p>
          <a:p>
            <a:r>
              <a:rPr lang="en-GB" sz="1600" b="1" dirty="0">
                <a:solidFill>
                  <a:srgbClr val="1D2653"/>
                </a:solidFill>
              </a:rPr>
              <a:t>Speaker:</a:t>
            </a:r>
            <a:r>
              <a:rPr lang="en-GB" sz="1600" dirty="0">
                <a:solidFill>
                  <a:srgbClr val="1D2653"/>
                </a:solidFill>
              </a:rPr>
              <a:t> Ilaria </a:t>
            </a:r>
            <a:r>
              <a:rPr lang="en-GB" sz="1600" dirty="0" err="1">
                <a:solidFill>
                  <a:srgbClr val="1D2653"/>
                </a:solidFill>
              </a:rPr>
              <a:t>Luise</a:t>
            </a:r>
            <a:endParaRPr lang="en-GB" sz="1600" dirty="0">
              <a:solidFill>
                <a:srgbClr val="1D2653"/>
              </a:solidFill>
            </a:endParaRPr>
          </a:p>
          <a:p>
            <a:endParaRPr lang="en-GB" sz="1600" dirty="0">
              <a:solidFill>
                <a:srgbClr val="1D2653"/>
              </a:solidFill>
            </a:endParaRPr>
          </a:p>
          <a:p>
            <a:r>
              <a:rPr lang="en-GB" sz="1600" b="1" dirty="0">
                <a:solidFill>
                  <a:srgbClr val="36B57F"/>
                </a:solidFill>
              </a:rPr>
              <a:t>09h45</a:t>
            </a:r>
            <a:r>
              <a:rPr lang="en-GB" sz="1600" dirty="0">
                <a:solidFill>
                  <a:srgbClr val="1D2653"/>
                </a:solidFill>
              </a:rPr>
              <a:t> | </a:t>
            </a:r>
            <a:r>
              <a:rPr lang="en-GB" sz="1600" b="1" dirty="0">
                <a:solidFill>
                  <a:srgbClr val="1D2653"/>
                </a:solidFill>
              </a:rPr>
              <a:t>Intertwin use cases - Virgo and CMCC</a:t>
            </a:r>
          </a:p>
          <a:p>
            <a:r>
              <a:rPr lang="en-GB" sz="1600" b="1" dirty="0">
                <a:solidFill>
                  <a:srgbClr val="1D2653"/>
                </a:solidFill>
              </a:rPr>
              <a:t>Speaker: </a:t>
            </a:r>
            <a:r>
              <a:rPr lang="en-GB" sz="1600" dirty="0">
                <a:solidFill>
                  <a:srgbClr val="1D2653"/>
                </a:solidFill>
              </a:rPr>
              <a:t>Alexander </a:t>
            </a:r>
            <a:r>
              <a:rPr lang="en-GB" sz="1600" dirty="0" err="1">
                <a:solidFill>
                  <a:srgbClr val="1D2653"/>
                </a:solidFill>
              </a:rPr>
              <a:t>Zoechbauer</a:t>
            </a:r>
            <a:endParaRPr lang="en-GB" sz="1600" dirty="0">
              <a:solidFill>
                <a:srgbClr val="1D2653"/>
              </a:solidFill>
            </a:endParaRPr>
          </a:p>
          <a:p>
            <a:endParaRPr lang="en-GB" sz="1600" dirty="0">
              <a:solidFill>
                <a:srgbClr val="1D2653"/>
              </a:solidFill>
            </a:endParaRPr>
          </a:p>
          <a:p>
            <a:pPr algn="l"/>
            <a:r>
              <a:rPr lang="en-GB" sz="1600" b="1" dirty="0">
                <a:solidFill>
                  <a:srgbClr val="36B57F"/>
                </a:solidFill>
              </a:rPr>
              <a:t>10h00</a:t>
            </a:r>
            <a:r>
              <a:rPr lang="en-GB" sz="1600" dirty="0">
                <a:solidFill>
                  <a:srgbClr val="1D2653"/>
                </a:solidFill>
              </a:rPr>
              <a:t> | </a:t>
            </a:r>
            <a:r>
              <a:rPr lang="en-GB" sz="1600" b="1" dirty="0">
                <a:solidFill>
                  <a:srgbClr val="1D2653"/>
                </a:solidFill>
              </a:rPr>
              <a:t>Reinforcement learning for causal discovery and data quality monitoring</a:t>
            </a:r>
          </a:p>
          <a:p>
            <a:pPr algn="l"/>
            <a:r>
              <a:rPr lang="en-GB" sz="1600" b="1" dirty="0">
                <a:solidFill>
                  <a:srgbClr val="1D2653"/>
                </a:solidFill>
              </a:rPr>
              <a:t>Speaker: </a:t>
            </a:r>
            <a:r>
              <a:rPr lang="en-GB" sz="1600" dirty="0">
                <a:solidFill>
                  <a:srgbClr val="1D2653"/>
                </a:solidFill>
              </a:rPr>
              <a:t>Olivia </a:t>
            </a:r>
            <a:r>
              <a:rPr lang="en-GB" sz="1600" dirty="0" err="1">
                <a:solidFill>
                  <a:srgbClr val="1D2653"/>
                </a:solidFill>
              </a:rPr>
              <a:t>Jullian</a:t>
            </a:r>
            <a:r>
              <a:rPr lang="en-GB" sz="1600" dirty="0">
                <a:solidFill>
                  <a:srgbClr val="1D2653"/>
                </a:solidFill>
              </a:rPr>
              <a:t> Parra</a:t>
            </a:r>
          </a:p>
          <a:p>
            <a:pPr algn="l"/>
            <a:endParaRPr lang="en-GB" sz="1600" dirty="0">
              <a:solidFill>
                <a:srgbClr val="1D2653"/>
              </a:solidFill>
            </a:endParaRPr>
          </a:p>
          <a:p>
            <a:r>
              <a:rPr lang="en-GB" sz="1600" b="1" dirty="0">
                <a:solidFill>
                  <a:srgbClr val="36B57F"/>
                </a:solidFill>
              </a:rPr>
              <a:t>10h15 - 10h45</a:t>
            </a:r>
            <a:r>
              <a:rPr lang="en-GB" sz="1600" dirty="0">
                <a:solidFill>
                  <a:srgbClr val="1D2653"/>
                </a:solidFill>
              </a:rPr>
              <a:t> | </a:t>
            </a:r>
            <a:r>
              <a:rPr lang="en-GB" sz="1600" b="1" dirty="0">
                <a:solidFill>
                  <a:schemeClr val="accent2">
                    <a:lumMod val="50000"/>
                  </a:schemeClr>
                </a:solidFill>
              </a:rPr>
              <a:t>Coffee Break and Poster Session</a:t>
            </a:r>
          </a:p>
          <a:p>
            <a:pPr algn="l"/>
            <a:endParaRPr lang="en-GB" sz="1600" dirty="0">
              <a:solidFill>
                <a:srgbClr val="1D2653"/>
              </a:solidFill>
            </a:endParaRPr>
          </a:p>
          <a:p>
            <a:endParaRPr lang="en-GB" sz="1600" b="1" dirty="0">
              <a:solidFill>
                <a:srgbClr val="1D2653"/>
              </a:solidFill>
            </a:endParaRPr>
          </a:p>
        </p:txBody>
      </p:sp>
      <p:pic>
        <p:nvPicPr>
          <p:cNvPr id="3" name="Picture 2" descr="A logo with text on it&#10;&#10;Description automatically generated">
            <a:extLst>
              <a:ext uri="{FF2B5EF4-FFF2-40B4-BE49-F238E27FC236}">
                <a16:creationId xmlns:a16="http://schemas.microsoft.com/office/drawing/2014/main" id="{CE72764C-95B4-F6ED-99EA-96DFE906CC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39719" y="382345"/>
            <a:ext cx="1880171" cy="1402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179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69F53B88-036B-7E4F-A1DA-2BE6EE5A44C4}"/>
              </a:ext>
            </a:extLst>
          </p:cNvPr>
          <p:cNvSpPr txBox="1"/>
          <p:nvPr/>
        </p:nvSpPr>
        <p:spPr>
          <a:xfrm>
            <a:off x="366383" y="2121131"/>
            <a:ext cx="5934209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36B57F"/>
                </a:solidFill>
              </a:rPr>
              <a:t>10h45</a:t>
            </a:r>
            <a:r>
              <a:rPr lang="en-GB" sz="1600" dirty="0">
                <a:solidFill>
                  <a:srgbClr val="36B57F"/>
                </a:solidFill>
              </a:rPr>
              <a:t> </a:t>
            </a:r>
            <a:r>
              <a:rPr lang="en-GB" sz="1600" dirty="0">
                <a:solidFill>
                  <a:srgbClr val="1D2653"/>
                </a:solidFill>
              </a:rPr>
              <a:t>| </a:t>
            </a:r>
            <a:r>
              <a:rPr lang="en-GB" sz="1600" b="1" dirty="0">
                <a:solidFill>
                  <a:srgbClr val="1D2653"/>
                </a:solidFill>
              </a:rPr>
              <a:t>On data storage technologies - past, present, future</a:t>
            </a:r>
            <a:r>
              <a:rPr lang="en-GB" sz="1600" dirty="0">
                <a:solidFill>
                  <a:srgbClr val="1D2653"/>
                </a:solidFill>
              </a:rPr>
              <a:t></a:t>
            </a:r>
          </a:p>
          <a:p>
            <a:r>
              <a:rPr lang="en-GB" sz="1600" b="1" dirty="0">
                <a:solidFill>
                  <a:srgbClr val="1D2653"/>
                </a:solidFill>
              </a:rPr>
              <a:t>Speaker: </a:t>
            </a:r>
            <a:r>
              <a:rPr lang="en-GB" sz="1600" dirty="0">
                <a:solidFill>
                  <a:srgbClr val="1D2653"/>
                </a:solidFill>
              </a:rPr>
              <a:t>Luca </a:t>
            </a:r>
            <a:r>
              <a:rPr lang="en-GB" sz="1600" dirty="0" err="1">
                <a:solidFill>
                  <a:srgbClr val="1D2653"/>
                </a:solidFill>
              </a:rPr>
              <a:t>Mascetti</a:t>
            </a:r>
            <a:endParaRPr lang="en-GB" sz="1600" dirty="0">
              <a:solidFill>
                <a:srgbClr val="1D2653"/>
              </a:solidFill>
            </a:endParaRPr>
          </a:p>
          <a:p>
            <a:endParaRPr lang="en-GB" sz="1600" dirty="0">
              <a:solidFill>
                <a:srgbClr val="1D2653"/>
              </a:solidFill>
            </a:endParaRPr>
          </a:p>
          <a:p>
            <a:r>
              <a:rPr lang="en-GB" sz="1600" b="1" dirty="0">
                <a:solidFill>
                  <a:srgbClr val="36B57F"/>
                </a:solidFill>
              </a:rPr>
              <a:t>11h00</a:t>
            </a:r>
            <a:r>
              <a:rPr lang="en-GB" sz="1600" dirty="0">
                <a:solidFill>
                  <a:srgbClr val="1D2653"/>
                </a:solidFill>
              </a:rPr>
              <a:t> | </a:t>
            </a:r>
            <a:r>
              <a:rPr lang="en-GB" sz="1600" b="1" dirty="0">
                <a:solidFill>
                  <a:schemeClr val="accent4">
                    <a:lumMod val="75000"/>
                  </a:schemeClr>
                </a:solidFill>
              </a:rPr>
              <a:t>Oracle: Bringing developers, DBAs, and Gen AI together</a:t>
            </a:r>
          </a:p>
          <a:p>
            <a:r>
              <a:rPr lang="en-GB" sz="1600" b="1" dirty="0">
                <a:solidFill>
                  <a:schemeClr val="accent4">
                    <a:lumMod val="75000"/>
                  </a:schemeClr>
                </a:solidFill>
              </a:rPr>
              <a:t>Speaker: </a:t>
            </a:r>
            <a:r>
              <a:rPr lang="en-GB" sz="1600" dirty="0">
                <a:solidFill>
                  <a:schemeClr val="accent4">
                    <a:lumMod val="75000"/>
                  </a:schemeClr>
                </a:solidFill>
              </a:rPr>
              <a:t>Cristobal Pedregal-Martin, John </a:t>
            </a:r>
            <a:r>
              <a:rPr lang="en-GB" sz="1600" dirty="0" err="1">
                <a:solidFill>
                  <a:schemeClr val="accent4">
                    <a:lumMod val="75000"/>
                  </a:schemeClr>
                </a:solidFill>
              </a:rPr>
              <a:t>Lathouwers</a:t>
            </a:r>
            <a:r>
              <a:rPr lang="en-GB" sz="1600" dirty="0">
                <a:solidFill>
                  <a:schemeClr val="accent4">
                    <a:lumMod val="75000"/>
                  </a:schemeClr>
                </a:solidFill>
              </a:rPr>
              <a:t>, Oracle </a:t>
            </a:r>
          </a:p>
          <a:p>
            <a:endParaRPr lang="en-GB" sz="16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en-GB" sz="1600" b="1" dirty="0">
                <a:solidFill>
                  <a:srgbClr val="36B57F"/>
                </a:solidFill>
              </a:rPr>
              <a:t>11h20</a:t>
            </a:r>
            <a:r>
              <a:rPr lang="en-GB" sz="1600" dirty="0">
                <a:solidFill>
                  <a:srgbClr val="1D2653"/>
                </a:solidFill>
              </a:rPr>
              <a:t> | </a:t>
            </a:r>
            <a:r>
              <a:rPr lang="en-GB" sz="1600" b="1" dirty="0">
                <a:solidFill>
                  <a:srgbClr val="1D2653"/>
                </a:solidFill>
              </a:rPr>
              <a:t>Integration of Oracle Cloud Resources into CERN IT BC&amp;DR </a:t>
            </a:r>
          </a:p>
          <a:p>
            <a:r>
              <a:rPr lang="en-GB" sz="1600" b="1" dirty="0">
                <a:solidFill>
                  <a:srgbClr val="1D2653"/>
                </a:solidFill>
              </a:rPr>
              <a:t>Speakers: </a:t>
            </a:r>
            <a:r>
              <a:rPr lang="en-GB" sz="1600" dirty="0">
                <a:solidFill>
                  <a:srgbClr val="1D2653"/>
                </a:solidFill>
              </a:rPr>
              <a:t>Miroslav </a:t>
            </a:r>
            <a:r>
              <a:rPr lang="en-GB" sz="1600" dirty="0" err="1">
                <a:solidFill>
                  <a:srgbClr val="1D2653"/>
                </a:solidFill>
              </a:rPr>
              <a:t>Potocky</a:t>
            </a:r>
            <a:r>
              <a:rPr lang="en-GB" sz="1600" dirty="0">
                <a:solidFill>
                  <a:srgbClr val="1D2653"/>
                </a:solidFill>
              </a:rPr>
              <a:t> and Alexandros </a:t>
            </a:r>
            <a:r>
              <a:rPr lang="en-GB" sz="1600" dirty="0" err="1">
                <a:solidFill>
                  <a:srgbClr val="1D2653"/>
                </a:solidFill>
              </a:rPr>
              <a:t>Stoumpis</a:t>
            </a:r>
            <a:endParaRPr lang="en-GB" sz="1600" dirty="0">
              <a:solidFill>
                <a:srgbClr val="1D2653"/>
              </a:solidFill>
            </a:endParaRPr>
          </a:p>
          <a:p>
            <a:endParaRPr lang="en-GB" sz="1600" dirty="0">
              <a:solidFill>
                <a:srgbClr val="1D2653"/>
              </a:solidFill>
            </a:endParaRPr>
          </a:p>
          <a:p>
            <a:r>
              <a:rPr lang="en-GB" sz="1600" b="1" dirty="0">
                <a:solidFill>
                  <a:srgbClr val="36B57F"/>
                </a:solidFill>
              </a:rPr>
              <a:t>11h35</a:t>
            </a:r>
            <a:r>
              <a:rPr lang="en-GB" sz="1600" dirty="0">
                <a:solidFill>
                  <a:srgbClr val="1D2653"/>
                </a:solidFill>
              </a:rPr>
              <a:t> |  </a:t>
            </a:r>
            <a:r>
              <a:rPr lang="en-GB" sz="1600" b="1" dirty="0">
                <a:solidFill>
                  <a:srgbClr val="1D2653"/>
                </a:solidFill>
              </a:rPr>
              <a:t>AI and Kubernetes @ CERN – Challenges</a:t>
            </a:r>
          </a:p>
          <a:p>
            <a:r>
              <a:rPr lang="en-GB" sz="1600" b="1" dirty="0">
                <a:solidFill>
                  <a:srgbClr val="1D2653"/>
                </a:solidFill>
              </a:rPr>
              <a:t>Speakers: </a:t>
            </a:r>
            <a:r>
              <a:rPr lang="en-GB" sz="1600" dirty="0">
                <a:solidFill>
                  <a:srgbClr val="1D2653"/>
                </a:solidFill>
              </a:rPr>
              <a:t>Antonio Nappi and Ricardo Rocha</a:t>
            </a:r>
          </a:p>
          <a:p>
            <a:endParaRPr lang="en-GB" sz="1600" b="1" u="sng" dirty="0">
              <a:solidFill>
                <a:srgbClr val="1D2653"/>
              </a:solidFill>
            </a:endParaRPr>
          </a:p>
          <a:p>
            <a:r>
              <a:rPr lang="en-GB" sz="1600" b="1" dirty="0">
                <a:solidFill>
                  <a:srgbClr val="36B57F"/>
                </a:solidFill>
              </a:rPr>
              <a:t>11h50</a:t>
            </a:r>
            <a:r>
              <a:rPr lang="en-GB" sz="1600" dirty="0">
                <a:solidFill>
                  <a:srgbClr val="1D2653"/>
                </a:solidFill>
              </a:rPr>
              <a:t> |  </a:t>
            </a:r>
            <a:r>
              <a:rPr lang="en-GB" sz="1600" b="1" dirty="0" err="1">
                <a:solidFill>
                  <a:srgbClr val="1D2653"/>
                </a:solidFill>
              </a:rPr>
              <a:t>Kubediff</a:t>
            </a:r>
            <a:r>
              <a:rPr lang="en-GB" sz="1600" b="1" dirty="0">
                <a:solidFill>
                  <a:srgbClr val="1D2653"/>
                </a:solidFill>
              </a:rPr>
              <a:t> - Facilitate and automatize Kubernetes operations </a:t>
            </a:r>
          </a:p>
          <a:p>
            <a:r>
              <a:rPr lang="en-GB" sz="1600" b="1" dirty="0">
                <a:solidFill>
                  <a:srgbClr val="1D2653"/>
                </a:solidFill>
              </a:rPr>
              <a:t>Speakers: </a:t>
            </a:r>
            <a:r>
              <a:rPr lang="en-GB" sz="1600" dirty="0">
                <a:solidFill>
                  <a:srgbClr val="1D2653"/>
                </a:solidFill>
              </a:rPr>
              <a:t>Adrian </a:t>
            </a:r>
            <a:r>
              <a:rPr lang="en-GB" sz="1600" dirty="0" err="1">
                <a:solidFill>
                  <a:srgbClr val="1D2653"/>
                </a:solidFill>
              </a:rPr>
              <a:t>Karasinski</a:t>
            </a:r>
            <a:endParaRPr lang="en-GB" sz="1600" dirty="0">
              <a:solidFill>
                <a:srgbClr val="1D2653"/>
              </a:solidFill>
            </a:endParaRPr>
          </a:p>
        </p:txBody>
      </p:sp>
      <p:pic>
        <p:nvPicPr>
          <p:cNvPr id="3" name="Picture 2" descr="A green and blue sign with blue text&#10;&#10;Description automatically generated">
            <a:extLst>
              <a:ext uri="{FF2B5EF4-FFF2-40B4-BE49-F238E27FC236}">
                <a16:creationId xmlns:a16="http://schemas.microsoft.com/office/drawing/2014/main" id="{268C8291-451E-0A38-BB48-B4588872E4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383" y="267916"/>
            <a:ext cx="2998233" cy="101688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A226132-6093-00B2-913A-4FCA619B7787}"/>
              </a:ext>
            </a:extLst>
          </p:cNvPr>
          <p:cNvSpPr txBox="1"/>
          <p:nvPr/>
        </p:nvSpPr>
        <p:spPr>
          <a:xfrm>
            <a:off x="6392450" y="2237041"/>
            <a:ext cx="579955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36B57F"/>
                </a:solidFill>
              </a:rPr>
              <a:t>12h05</a:t>
            </a:r>
            <a:r>
              <a:rPr lang="en-GB" sz="1600" dirty="0">
                <a:solidFill>
                  <a:srgbClr val="1D2653"/>
                </a:solidFill>
              </a:rPr>
              <a:t> | </a:t>
            </a:r>
            <a:r>
              <a:rPr lang="en-GB" sz="1600" b="1" dirty="0">
                <a:solidFill>
                  <a:srgbClr val="1D2653"/>
                </a:solidFill>
              </a:rPr>
              <a:t>Next Generation Archiver for WinCC OA </a:t>
            </a:r>
          </a:p>
          <a:p>
            <a:r>
              <a:rPr lang="en-GB" sz="1600" b="1" dirty="0">
                <a:solidFill>
                  <a:srgbClr val="1D2653"/>
                </a:solidFill>
              </a:rPr>
              <a:t>Speaker: </a:t>
            </a:r>
            <a:r>
              <a:rPr lang="en-GB" sz="1600" dirty="0">
                <a:solidFill>
                  <a:srgbClr val="1D2653"/>
                </a:solidFill>
              </a:rPr>
              <a:t>Pedro Agostinho</a:t>
            </a:r>
            <a:endParaRPr lang="en-GB" sz="1600" dirty="0">
              <a:solidFill>
                <a:srgbClr val="1D2653"/>
              </a:solidFill>
              <a:highlight>
                <a:srgbClr val="FFFF00"/>
              </a:highlight>
            </a:endParaRPr>
          </a:p>
          <a:p>
            <a:endParaRPr lang="en-GB" sz="1600" dirty="0">
              <a:solidFill>
                <a:srgbClr val="1D2653"/>
              </a:solidFill>
            </a:endParaRPr>
          </a:p>
          <a:p>
            <a:r>
              <a:rPr lang="en-GB" sz="1600" b="1" dirty="0">
                <a:solidFill>
                  <a:srgbClr val="36B57F"/>
                </a:solidFill>
              </a:rPr>
              <a:t>12h20</a:t>
            </a:r>
            <a:r>
              <a:rPr lang="en-GB" sz="1600" dirty="0">
                <a:solidFill>
                  <a:srgbClr val="1D2653"/>
                </a:solidFill>
              </a:rPr>
              <a:t> | </a:t>
            </a:r>
            <a:r>
              <a:rPr lang="en-GB" sz="1600" b="1" dirty="0">
                <a:solidFill>
                  <a:schemeClr val="accent4">
                    <a:lumMod val="75000"/>
                  </a:schemeClr>
                </a:solidFill>
              </a:rPr>
              <a:t>Siemens - Connectivity and Edge</a:t>
            </a:r>
          </a:p>
          <a:p>
            <a:r>
              <a:rPr lang="en-GB" sz="1600" b="1" dirty="0">
                <a:solidFill>
                  <a:schemeClr val="accent4">
                    <a:lumMod val="75000"/>
                  </a:schemeClr>
                </a:solidFill>
              </a:rPr>
              <a:t>Speaker: </a:t>
            </a:r>
            <a:r>
              <a:rPr lang="en-GB" sz="1600" dirty="0">
                <a:solidFill>
                  <a:schemeClr val="accent4">
                    <a:lumMod val="75000"/>
                  </a:schemeClr>
                </a:solidFill>
              </a:rPr>
              <a:t>Christian Kern, Siemens </a:t>
            </a:r>
          </a:p>
          <a:p>
            <a:endParaRPr lang="en-GB" sz="1600" b="1" dirty="0">
              <a:solidFill>
                <a:srgbClr val="1D2653"/>
              </a:solidFill>
            </a:endParaRPr>
          </a:p>
          <a:p>
            <a:endParaRPr lang="en-GB" sz="1600" b="1" dirty="0">
              <a:solidFill>
                <a:srgbClr val="1D2653"/>
              </a:solidFill>
            </a:endParaRPr>
          </a:p>
          <a:p>
            <a:r>
              <a:rPr lang="en-GB" b="1" dirty="0">
                <a:solidFill>
                  <a:srgbClr val="D94559"/>
                </a:solidFill>
              </a:rPr>
              <a:t>Quantum Computing (</a:t>
            </a:r>
            <a:r>
              <a:rPr lang="en-GB" b="1" u="sng" dirty="0">
                <a:solidFill>
                  <a:srgbClr val="D94559"/>
                </a:solidFill>
              </a:rPr>
              <a:t>12h40 – 13h10</a:t>
            </a:r>
            <a:r>
              <a:rPr lang="en-GB" b="1" dirty="0">
                <a:solidFill>
                  <a:srgbClr val="D94559"/>
                </a:solidFill>
              </a:rPr>
              <a:t>)</a:t>
            </a:r>
          </a:p>
          <a:p>
            <a:endParaRPr lang="en-GB" sz="1600" b="1" dirty="0">
              <a:solidFill>
                <a:srgbClr val="1D2653"/>
              </a:solidFill>
            </a:endParaRPr>
          </a:p>
          <a:p>
            <a:r>
              <a:rPr lang="en-GB" sz="1600" b="1" dirty="0">
                <a:solidFill>
                  <a:srgbClr val="36B57F"/>
                </a:solidFill>
              </a:rPr>
              <a:t>12h40</a:t>
            </a:r>
            <a:r>
              <a:rPr lang="en-GB" sz="1600" dirty="0">
                <a:solidFill>
                  <a:srgbClr val="1D2653"/>
                </a:solidFill>
              </a:rPr>
              <a:t> | </a:t>
            </a:r>
            <a:r>
              <a:rPr lang="en-GB" sz="1600" b="1" dirty="0">
                <a:solidFill>
                  <a:srgbClr val="1D2653"/>
                </a:solidFill>
              </a:rPr>
              <a:t>Quantum Databases for Dynamic Data Storage (Intel)</a:t>
            </a:r>
            <a:endParaRPr lang="en-GB" sz="1600" b="1" dirty="0">
              <a:solidFill>
                <a:srgbClr val="CB6D04"/>
              </a:solidFill>
              <a:latin typeface="Liberation Sans"/>
            </a:endParaRPr>
          </a:p>
          <a:p>
            <a:r>
              <a:rPr lang="en-GB" sz="1600" b="1" dirty="0">
                <a:solidFill>
                  <a:srgbClr val="1D2653"/>
                </a:solidFill>
                <a:latin typeface="Liberation Sans"/>
              </a:rPr>
              <a:t>Speaker: </a:t>
            </a:r>
            <a:r>
              <a:rPr lang="en-GB" sz="1600" dirty="0">
                <a:solidFill>
                  <a:srgbClr val="1D2653"/>
                </a:solidFill>
              </a:rPr>
              <a:t>Carla Sophie Rieger</a:t>
            </a:r>
            <a:endParaRPr lang="en-GB" sz="1600" u="sng" dirty="0">
              <a:solidFill>
                <a:srgbClr val="1D2653"/>
              </a:solidFill>
            </a:endParaRPr>
          </a:p>
          <a:p>
            <a:endParaRPr lang="en-GB" sz="1600" u="sng" dirty="0">
              <a:solidFill>
                <a:srgbClr val="1D2653"/>
              </a:solidFill>
            </a:endParaRPr>
          </a:p>
          <a:p>
            <a:r>
              <a:rPr lang="en-GB" sz="1600" b="1" dirty="0">
                <a:solidFill>
                  <a:srgbClr val="36B57F"/>
                </a:solidFill>
              </a:rPr>
              <a:t>12h55</a:t>
            </a:r>
            <a:r>
              <a:rPr lang="en-GB" sz="1600" dirty="0">
                <a:solidFill>
                  <a:srgbClr val="36B57F"/>
                </a:solidFill>
              </a:rPr>
              <a:t> </a:t>
            </a:r>
            <a:r>
              <a:rPr lang="en-GB" sz="1600" dirty="0">
                <a:solidFill>
                  <a:srgbClr val="1D2653"/>
                </a:solidFill>
              </a:rPr>
              <a:t>| </a:t>
            </a:r>
            <a:r>
              <a:rPr lang="en-GB" sz="1600" b="1" dirty="0">
                <a:solidFill>
                  <a:srgbClr val="1D2653"/>
                </a:solidFill>
              </a:rPr>
              <a:t>Noisy Gates for Simulating Quantum Computers</a:t>
            </a:r>
          </a:p>
          <a:p>
            <a:r>
              <a:rPr lang="en-GB" sz="1600" b="1" dirty="0">
                <a:solidFill>
                  <a:srgbClr val="1D2653"/>
                </a:solidFill>
              </a:rPr>
              <a:t>Speaker:</a:t>
            </a:r>
            <a:r>
              <a:rPr lang="en-GB" sz="1600" dirty="0">
                <a:solidFill>
                  <a:srgbClr val="1D2653"/>
                </a:solidFill>
              </a:rPr>
              <a:t> Michele Grossi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D9E22D-229B-DE78-474D-6E63289D301A}"/>
              </a:ext>
            </a:extLst>
          </p:cNvPr>
          <p:cNvSpPr txBox="1"/>
          <p:nvPr/>
        </p:nvSpPr>
        <p:spPr>
          <a:xfrm>
            <a:off x="366383" y="1518299"/>
            <a:ext cx="62003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D94559"/>
                </a:solidFill>
              </a:rPr>
              <a:t>Cloud and Storage (</a:t>
            </a:r>
            <a:r>
              <a:rPr lang="en-GB" b="1" u="sng" dirty="0">
                <a:solidFill>
                  <a:srgbClr val="D94559"/>
                </a:solidFill>
              </a:rPr>
              <a:t>10h45 – 12h40</a:t>
            </a:r>
            <a:r>
              <a:rPr lang="en-GB" b="1" dirty="0">
                <a:solidFill>
                  <a:srgbClr val="D94559"/>
                </a:solidFill>
              </a:rPr>
              <a:t>)</a:t>
            </a:r>
          </a:p>
        </p:txBody>
      </p:sp>
      <p:pic>
        <p:nvPicPr>
          <p:cNvPr id="2" name="Picture 1" descr="A logo with text on it&#10;&#10;Description automatically generated">
            <a:extLst>
              <a:ext uri="{FF2B5EF4-FFF2-40B4-BE49-F238E27FC236}">
                <a16:creationId xmlns:a16="http://schemas.microsoft.com/office/drawing/2014/main" id="{1E29A30A-1390-1B65-880C-A6B1B08630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39719" y="382345"/>
            <a:ext cx="1880171" cy="1402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4385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C38F5-E4D4-AB94-BA60-79510E674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sz="11500">
                <a:solidFill>
                  <a:srgbClr val="FF0000"/>
                </a:solidFill>
              </a:rPr>
              <a:t>LET’S GET STARTED!!!</a:t>
            </a:r>
            <a:endParaRPr lang="en-GB" sz="115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2940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1532</TotalTime>
  <Words>659</Words>
  <Application>Microsoft Macintosh PowerPoint</Application>
  <PresentationFormat>Widescreen</PresentationFormat>
  <Paragraphs>127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Aptos</vt:lpstr>
      <vt:lpstr>Aptos Display</vt:lpstr>
      <vt:lpstr>Arial</vt:lpstr>
      <vt:lpstr>Calibri</vt:lpstr>
      <vt:lpstr>Liberation Sans</vt:lpstr>
      <vt:lpstr>Office Theme</vt:lpstr>
      <vt:lpstr>PowerPoint Presentation</vt:lpstr>
      <vt:lpstr>WELCOME!!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LET’S GET STARTED!!!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Mariana Velho</dc:creator>
  <cp:lastModifiedBy>Maria Girone</cp:lastModifiedBy>
  <cp:revision>37</cp:revision>
  <dcterms:created xsi:type="dcterms:W3CDTF">2024-02-28T06:36:54Z</dcterms:created>
  <dcterms:modified xsi:type="dcterms:W3CDTF">2024-03-26T06:41:01Z</dcterms:modified>
</cp:coreProperties>
</file>