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5" r:id="rId1"/>
  </p:sldMasterIdLst>
  <p:notesMasterIdLst>
    <p:notesMasterId r:id="rId15"/>
  </p:notesMasterIdLst>
  <p:sldIdLst>
    <p:sldId id="264" r:id="rId2"/>
    <p:sldId id="295" r:id="rId3"/>
    <p:sldId id="265" r:id="rId4"/>
    <p:sldId id="289" r:id="rId5"/>
    <p:sldId id="287" r:id="rId6"/>
    <p:sldId id="290" r:id="rId7"/>
    <p:sldId id="298" r:id="rId8"/>
    <p:sldId id="291" r:id="rId9"/>
    <p:sldId id="294" r:id="rId10"/>
    <p:sldId id="299" r:id="rId11"/>
    <p:sldId id="300" r:id="rId12"/>
    <p:sldId id="288" r:id="rId13"/>
    <p:sldId id="30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2448"/>
    <a:srgbClr val="22295B"/>
    <a:srgbClr val="3AAF74"/>
    <a:srgbClr val="E95C32"/>
    <a:srgbClr val="344B9D"/>
    <a:srgbClr val="D9643E"/>
    <a:srgbClr val="2A7DC0"/>
    <a:srgbClr val="373F90"/>
    <a:srgbClr val="9DC0E0"/>
    <a:srgbClr val="0432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941"/>
    <p:restoredTop sz="85164"/>
  </p:normalViewPr>
  <p:slideViewPr>
    <p:cSldViewPr snapToGrid="0">
      <p:cViewPr varScale="1">
        <p:scale>
          <a:sx n="88" d="100"/>
          <a:sy n="88" d="100"/>
        </p:scale>
        <p:origin x="264" y="184"/>
      </p:cViewPr>
      <p:guideLst/>
    </p:cSldViewPr>
  </p:slideViewPr>
  <p:notesTextViewPr>
    <p:cViewPr>
      <p:scale>
        <a:sx n="80" d="100"/>
        <a:sy n="8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16CB1-268F-2246-A352-6D0B338BB09D}" type="datetimeFigureOut">
              <a:rPr lang="en-GB" smtClean="0"/>
              <a:t>25/03/2024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398D49-060E-A543-A676-0F3D720DBB9B}" type="slidenum">
              <a:rPr lang="en-GB" smtClean="0"/>
              <a:t>‹#›</a:t>
            </a:fld>
            <a:endParaRPr lang="en-GB"/>
          </a:p>
        </p:txBody>
      </p:sp>
    </p:spTree>
    <p:extLst>
      <p:ext uri="{BB962C8B-B14F-4D97-AF65-F5344CB8AC3E}">
        <p14:creationId xmlns:p14="http://schemas.microsoft.com/office/powerpoint/2010/main" val="3018693335"/>
      </p:ext>
    </p:extLst>
  </p:cSld>
  <p:clrMap bg1="lt1" tx1="dk1" bg2="lt2" tx2="dk2" accent1="accent1" accent2="accent2" accent3="accent3" accent4="accent4" accent5="accent5" accent6="accent6" hlink="hlink" folHlink="folHlink"/>
  <p:notesStyle>
    <a:lvl1pPr marL="0" algn="l" defTabSz="914262" rtl="0" eaLnBrk="1" latinLnBrk="0" hangingPunct="1">
      <a:defRPr sz="1200" kern="1200">
        <a:solidFill>
          <a:schemeClr val="tx1"/>
        </a:solidFill>
        <a:latin typeface="+mn-lt"/>
        <a:ea typeface="+mn-ea"/>
        <a:cs typeface="+mn-cs"/>
      </a:defRPr>
    </a:lvl1pPr>
    <a:lvl2pPr marL="457131" algn="l" defTabSz="914262" rtl="0" eaLnBrk="1" latinLnBrk="0" hangingPunct="1">
      <a:defRPr sz="1200" kern="1200">
        <a:solidFill>
          <a:schemeClr val="tx1"/>
        </a:solidFill>
        <a:latin typeface="+mn-lt"/>
        <a:ea typeface="+mn-ea"/>
        <a:cs typeface="+mn-cs"/>
      </a:defRPr>
    </a:lvl2pPr>
    <a:lvl3pPr marL="914262" algn="l" defTabSz="914262" rtl="0" eaLnBrk="1" latinLnBrk="0" hangingPunct="1">
      <a:defRPr sz="1200" kern="1200">
        <a:solidFill>
          <a:schemeClr val="tx1"/>
        </a:solidFill>
        <a:latin typeface="+mn-lt"/>
        <a:ea typeface="+mn-ea"/>
        <a:cs typeface="+mn-cs"/>
      </a:defRPr>
    </a:lvl3pPr>
    <a:lvl4pPr marL="1371394" algn="l" defTabSz="914262" rtl="0" eaLnBrk="1" latinLnBrk="0" hangingPunct="1">
      <a:defRPr sz="1200" kern="1200">
        <a:solidFill>
          <a:schemeClr val="tx1"/>
        </a:solidFill>
        <a:latin typeface="+mn-lt"/>
        <a:ea typeface="+mn-ea"/>
        <a:cs typeface="+mn-cs"/>
      </a:defRPr>
    </a:lvl4pPr>
    <a:lvl5pPr marL="1828525" algn="l" defTabSz="914262" rtl="0" eaLnBrk="1" latinLnBrk="0" hangingPunct="1">
      <a:defRPr sz="1200" kern="1200">
        <a:solidFill>
          <a:schemeClr val="tx1"/>
        </a:solidFill>
        <a:latin typeface="+mn-lt"/>
        <a:ea typeface="+mn-ea"/>
        <a:cs typeface="+mn-cs"/>
      </a:defRPr>
    </a:lvl5pPr>
    <a:lvl6pPr marL="2285656" algn="l" defTabSz="914262" rtl="0" eaLnBrk="1" latinLnBrk="0" hangingPunct="1">
      <a:defRPr sz="1200" kern="1200">
        <a:solidFill>
          <a:schemeClr val="tx1"/>
        </a:solidFill>
        <a:latin typeface="+mn-lt"/>
        <a:ea typeface="+mn-ea"/>
        <a:cs typeface="+mn-cs"/>
      </a:defRPr>
    </a:lvl6pPr>
    <a:lvl7pPr marL="2742787" algn="l" defTabSz="914262" rtl="0" eaLnBrk="1" latinLnBrk="0" hangingPunct="1">
      <a:defRPr sz="1200" kern="1200">
        <a:solidFill>
          <a:schemeClr val="tx1"/>
        </a:solidFill>
        <a:latin typeface="+mn-lt"/>
        <a:ea typeface="+mn-ea"/>
        <a:cs typeface="+mn-cs"/>
      </a:defRPr>
    </a:lvl7pPr>
    <a:lvl8pPr marL="3199918" algn="l" defTabSz="914262" rtl="0" eaLnBrk="1" latinLnBrk="0" hangingPunct="1">
      <a:defRPr sz="1200" kern="1200">
        <a:solidFill>
          <a:schemeClr val="tx1"/>
        </a:solidFill>
        <a:latin typeface="+mn-lt"/>
        <a:ea typeface="+mn-ea"/>
        <a:cs typeface="+mn-cs"/>
      </a:defRPr>
    </a:lvl8pPr>
    <a:lvl9pPr marL="3657050" algn="l" defTabSz="91426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62" rtl="0" eaLnBrk="1" fontAlgn="auto" latinLnBrk="0" hangingPunct="1">
              <a:lnSpc>
                <a:spcPct val="100000"/>
              </a:lnSpc>
              <a:spcBef>
                <a:spcPts val="0"/>
              </a:spcBef>
              <a:spcAft>
                <a:spcPts val="0"/>
              </a:spcAft>
              <a:buClrTx/>
              <a:buSzTx/>
              <a:buFontTx/>
              <a:buNone/>
              <a:tabLst/>
              <a:defRPr/>
            </a:pPr>
            <a:r>
              <a:rPr lang="en-GB" sz="12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P</a:t>
            </a:r>
            <a:r>
              <a:rPr lang="en-GB" sz="1200" b="1"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ublic-private partnership</a:t>
            </a:r>
            <a:r>
              <a:rPr lang="en-GB" sz="12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 forging collaborations between leading ICT companies and research centres worldwide, uniting them with the forefront of scientific innovation at CERN. </a:t>
            </a:r>
          </a:p>
          <a:p>
            <a:pPr marL="0" marR="0" lvl="0" indent="0" algn="l" defTabSz="914262" rtl="0" eaLnBrk="1" fontAlgn="auto" latinLnBrk="0" hangingPunct="1">
              <a:lnSpc>
                <a:spcPct val="100000"/>
              </a:lnSpc>
              <a:spcBef>
                <a:spcPts val="0"/>
              </a:spcBef>
              <a:spcAft>
                <a:spcPts val="0"/>
              </a:spcAft>
              <a:buClrTx/>
              <a:buSzTx/>
              <a:buFontTx/>
              <a:buNone/>
              <a:tabLst/>
              <a:defRPr/>
            </a:pPr>
            <a:r>
              <a:rPr lang="en-GB" sz="12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These partnerships fuel CERN researchers with invaluable opportunities and resources to push the boundaries of computing, essential for tackling the unprecedented challenges presented by monumental projects like the Large Hadron Collider (HL-LHC) or the Square Kilometre Array (SKA).</a:t>
            </a:r>
            <a:endParaRPr lang="en-GB" sz="1200" dirty="0"/>
          </a:p>
          <a:p>
            <a:pPr marL="0" marR="0" lvl="0" indent="0" algn="l" defTabSz="914262" rtl="0" eaLnBrk="1" fontAlgn="auto" latinLnBrk="0" hangingPunct="1">
              <a:lnSpc>
                <a:spcPct val="100000"/>
              </a:lnSpc>
              <a:spcBef>
                <a:spcPts val="0"/>
              </a:spcBef>
              <a:spcAft>
                <a:spcPts val="0"/>
              </a:spcAft>
              <a:buClrTx/>
              <a:buSzTx/>
              <a:buFontTx/>
              <a:buNone/>
              <a:tabLst/>
              <a:defRPr/>
            </a:pPr>
            <a:endParaRPr lang="en-GB" sz="12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endParaRPr>
          </a:p>
          <a:p>
            <a:endParaRPr lang="en-GB" dirty="0"/>
          </a:p>
        </p:txBody>
      </p:sp>
      <p:sp>
        <p:nvSpPr>
          <p:cNvPr id="4" name="Slide Number Placeholder 3"/>
          <p:cNvSpPr>
            <a:spLocks noGrp="1"/>
          </p:cNvSpPr>
          <p:nvPr>
            <p:ph type="sldNum" sz="quarter" idx="5"/>
          </p:nvPr>
        </p:nvSpPr>
        <p:spPr/>
        <p:txBody>
          <a:bodyPr/>
          <a:lstStyle/>
          <a:p>
            <a:fld id="{FF398D49-060E-A543-A676-0F3D720DBB9B}" type="slidenum">
              <a:rPr lang="en-GB" smtClean="0"/>
              <a:t>1</a:t>
            </a:fld>
            <a:endParaRPr lang="en-GB"/>
          </a:p>
        </p:txBody>
      </p:sp>
    </p:spTree>
    <p:extLst>
      <p:ext uri="{BB962C8B-B14F-4D97-AF65-F5344CB8AC3E}">
        <p14:creationId xmlns:p14="http://schemas.microsoft.com/office/powerpoint/2010/main" val="416630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Investigating </a:t>
            </a:r>
          </a:p>
          <a:p>
            <a:r>
              <a:rPr lang="en-GB" dirty="0"/>
              <a:t>Exploiting </a:t>
            </a:r>
          </a:p>
        </p:txBody>
      </p:sp>
      <p:sp>
        <p:nvSpPr>
          <p:cNvPr id="4" name="Slide Number Placeholder 3"/>
          <p:cNvSpPr>
            <a:spLocks noGrp="1"/>
          </p:cNvSpPr>
          <p:nvPr>
            <p:ph type="sldNum" sz="quarter" idx="5"/>
          </p:nvPr>
        </p:nvSpPr>
        <p:spPr/>
        <p:txBody>
          <a:bodyPr/>
          <a:lstStyle/>
          <a:p>
            <a:fld id="{FF398D49-060E-A543-A676-0F3D720DBB9B}" type="slidenum">
              <a:rPr lang="en-GB" smtClean="0"/>
              <a:t>5</a:t>
            </a:fld>
            <a:endParaRPr lang="en-GB"/>
          </a:p>
        </p:txBody>
      </p:sp>
    </p:spTree>
    <p:extLst>
      <p:ext uri="{BB962C8B-B14F-4D97-AF65-F5344CB8AC3E}">
        <p14:creationId xmlns:p14="http://schemas.microsoft.com/office/powerpoint/2010/main" val="2577168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F398D49-060E-A543-A676-0F3D720DBB9B}" type="slidenum">
              <a:rPr lang="en-GB" smtClean="0"/>
              <a:t>7</a:t>
            </a:fld>
            <a:endParaRPr lang="en-GB"/>
          </a:p>
        </p:txBody>
      </p:sp>
    </p:spTree>
    <p:extLst>
      <p:ext uri="{BB962C8B-B14F-4D97-AF65-F5344CB8AC3E}">
        <p14:creationId xmlns:p14="http://schemas.microsoft.com/office/powerpoint/2010/main" val="1891954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62" rtl="0" eaLnBrk="1" fontAlgn="auto" latinLnBrk="0" hangingPunct="1">
              <a:lnSpc>
                <a:spcPct val="100000"/>
              </a:lnSpc>
              <a:spcBef>
                <a:spcPts val="0"/>
              </a:spcBef>
              <a:spcAft>
                <a:spcPts val="0"/>
              </a:spcAft>
              <a:buClrTx/>
              <a:buSzTx/>
              <a:buFontTx/>
              <a:buNone/>
              <a:tabLst/>
              <a:defRPr/>
            </a:pPr>
            <a:r>
              <a:rPr lang="en-GB" sz="12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LOOKIN FORWARD TO THE NEXT THREE YEARS OF PHASE VIIII</a:t>
            </a:r>
            <a:endParaRPr lang="en-GB" sz="1200" dirty="0"/>
          </a:p>
          <a:p>
            <a:pPr marL="0" marR="0" lvl="0" indent="0" algn="l" defTabSz="914262" rtl="0" eaLnBrk="1" fontAlgn="auto" latinLnBrk="0" hangingPunct="1">
              <a:lnSpc>
                <a:spcPct val="100000"/>
              </a:lnSpc>
              <a:spcBef>
                <a:spcPts val="0"/>
              </a:spcBef>
              <a:spcAft>
                <a:spcPts val="0"/>
              </a:spcAft>
              <a:buClrTx/>
              <a:buSzTx/>
              <a:buFontTx/>
              <a:buNone/>
              <a:tabLst/>
              <a:defRPr/>
            </a:pPr>
            <a:endParaRPr lang="en-GB" sz="12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endParaRPr>
          </a:p>
          <a:p>
            <a:endParaRPr lang="en-GB" dirty="0"/>
          </a:p>
        </p:txBody>
      </p:sp>
      <p:sp>
        <p:nvSpPr>
          <p:cNvPr id="4" name="Slide Number Placeholder 3"/>
          <p:cNvSpPr>
            <a:spLocks noGrp="1"/>
          </p:cNvSpPr>
          <p:nvPr>
            <p:ph type="sldNum" sz="quarter" idx="5"/>
          </p:nvPr>
        </p:nvSpPr>
        <p:spPr/>
        <p:txBody>
          <a:bodyPr/>
          <a:lstStyle/>
          <a:p>
            <a:fld id="{FF398D49-060E-A543-A676-0F3D720DBB9B}" type="slidenum">
              <a:rPr lang="en-GB" smtClean="0"/>
              <a:t>13</a:t>
            </a:fld>
            <a:endParaRPr lang="en-GB"/>
          </a:p>
        </p:txBody>
      </p:sp>
    </p:spTree>
    <p:extLst>
      <p:ext uri="{BB962C8B-B14F-4D97-AF65-F5344CB8AC3E}">
        <p14:creationId xmlns:p14="http://schemas.microsoft.com/office/powerpoint/2010/main" val="9604658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173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Footer Placeholder 1">
            <a:extLst>
              <a:ext uri="{FF2B5EF4-FFF2-40B4-BE49-F238E27FC236}">
                <a16:creationId xmlns:a16="http://schemas.microsoft.com/office/drawing/2014/main" id="{3229D2BC-344C-06F7-22D1-3BE341F0B877}"/>
              </a:ext>
            </a:extLst>
          </p:cNvPr>
          <p:cNvSpPr>
            <a:spLocks noGrp="1"/>
          </p:cNvSpPr>
          <p:nvPr>
            <p:ph type="ftr" sz="quarter" idx="11"/>
          </p:nvPr>
        </p:nvSpPr>
        <p:spPr>
          <a:xfrm>
            <a:off x="3759121" y="6531933"/>
            <a:ext cx="4673758" cy="249923"/>
          </a:xfrm>
          <a:prstGeom prst="rect">
            <a:avLst/>
          </a:prstGeom>
        </p:spPr>
        <p:txBody>
          <a:bodyPr/>
          <a:lstStyle>
            <a:lvl1pPr>
              <a:defRPr>
                <a:solidFill>
                  <a:srgbClr val="373F90"/>
                </a:solidFill>
              </a:defRPr>
            </a:lvl1pPr>
          </a:lstStyle>
          <a:p>
            <a:r>
              <a:rPr lang="en-GB" sz="1000" b="1">
                <a:latin typeface=""/>
              </a:rPr>
              <a:t>Maria Girone</a:t>
            </a:r>
            <a:r>
              <a:rPr lang="en-GB" sz="1000">
                <a:latin typeface=""/>
              </a:rPr>
              <a:t>, Head of CERN openlab - Computing Challenges at the HL-LHC</a:t>
            </a:r>
            <a:endParaRPr lang="en-GB" sz="1000" dirty="0">
              <a:latin typeface=""/>
            </a:endParaRPr>
          </a:p>
        </p:txBody>
      </p:sp>
      <p:sp>
        <p:nvSpPr>
          <p:cNvPr id="8" name="Slide Number Placeholder 2">
            <a:extLst>
              <a:ext uri="{FF2B5EF4-FFF2-40B4-BE49-F238E27FC236}">
                <a16:creationId xmlns:a16="http://schemas.microsoft.com/office/drawing/2014/main" id="{A766A7F8-979D-45AC-7B8F-FA10B8C36683}"/>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a:t>
            </a:fld>
            <a:endParaRPr lang="en-GB" sz="1000" b="1" dirty="0">
              <a:latin typeface=""/>
            </a:endParaRPr>
          </a:p>
        </p:txBody>
      </p:sp>
      <p:pic>
        <p:nvPicPr>
          <p:cNvPr id="10" name="Picture 9" descr="A blue and black sign&#10;&#10;Description automatically generated">
            <a:extLst>
              <a:ext uri="{FF2B5EF4-FFF2-40B4-BE49-F238E27FC236}">
                <a16:creationId xmlns:a16="http://schemas.microsoft.com/office/drawing/2014/main" id="{23C1F7A4-EF5B-0518-F8B2-804BA46A988C}"/>
              </a:ext>
            </a:extLst>
          </p:cNvPr>
          <p:cNvPicPr>
            <a:picLocks noChangeAspect="1"/>
          </p:cNvPicPr>
          <p:nvPr userDrawn="1"/>
        </p:nvPicPr>
        <p:blipFill>
          <a:blip r:embed="rId3"/>
          <a:stretch>
            <a:fillRect/>
          </a:stretch>
        </p:blipFill>
        <p:spPr>
          <a:xfrm>
            <a:off x="418906" y="6470167"/>
            <a:ext cx="942224" cy="296722"/>
          </a:xfrm>
          <a:prstGeom prst="rect">
            <a:avLst/>
          </a:prstGeom>
        </p:spPr>
      </p:pic>
    </p:spTree>
    <p:extLst>
      <p:ext uri="{BB962C8B-B14F-4D97-AF65-F5344CB8AC3E}">
        <p14:creationId xmlns:p14="http://schemas.microsoft.com/office/powerpoint/2010/main" val="11012660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7548583"/>
      </p:ext>
    </p:extLst>
  </p:cSld>
  <p:clrMap bg1="lt1" tx1="dk1" bg2="lt2" tx2="dk2" accent1="accent1" accent2="accent2" accent3="accent3" accent4="accent4" accent5="accent5" accent6="accent6" hlink="hlink" folHlink="folHlink"/>
  <p:sldLayoutIdLst>
    <p:sldLayoutId id="2147483677" r:id="rId1"/>
    <p:sldLayoutId id="214748367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21.png"/><Relationship Id="rId16"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black sign&#10;&#10;Description automatically generated">
            <a:extLst>
              <a:ext uri="{FF2B5EF4-FFF2-40B4-BE49-F238E27FC236}">
                <a16:creationId xmlns:a16="http://schemas.microsoft.com/office/drawing/2014/main" id="{A60A79A2-3C38-A957-9411-CFC8C967F1B4}"/>
              </a:ext>
            </a:extLst>
          </p:cNvPr>
          <p:cNvPicPr>
            <a:picLocks noChangeAspect="1"/>
          </p:cNvPicPr>
          <p:nvPr/>
        </p:nvPicPr>
        <p:blipFill>
          <a:blip r:embed="rId3"/>
          <a:stretch>
            <a:fillRect/>
          </a:stretch>
        </p:blipFill>
        <p:spPr>
          <a:xfrm>
            <a:off x="4679950" y="1947890"/>
            <a:ext cx="2832100" cy="891877"/>
          </a:xfrm>
          <a:prstGeom prst="rect">
            <a:avLst/>
          </a:prstGeom>
        </p:spPr>
      </p:pic>
      <p:sp>
        <p:nvSpPr>
          <p:cNvPr id="8" name="Title 1">
            <a:extLst>
              <a:ext uri="{FF2B5EF4-FFF2-40B4-BE49-F238E27FC236}">
                <a16:creationId xmlns:a16="http://schemas.microsoft.com/office/drawing/2014/main" id="{B225281E-AD27-BCD3-955A-9C51B751F341}"/>
              </a:ext>
            </a:extLst>
          </p:cNvPr>
          <p:cNvSpPr txBox="1">
            <a:spLocks/>
          </p:cNvSpPr>
          <p:nvPr/>
        </p:nvSpPr>
        <p:spPr>
          <a:xfrm>
            <a:off x="2676183" y="3004457"/>
            <a:ext cx="6839634" cy="683769"/>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rgbClr val="22295B"/>
                </a:solidFill>
                <a:latin typeface="Open Sans Semibold" panose="020B0606030504020204" pitchFamily="34" charset="0"/>
                <a:ea typeface="Open Sans Semibold" panose="020B0606030504020204" pitchFamily="34" charset="0"/>
                <a:cs typeface="Open Sans Semibold" panose="020B0606030504020204" pitchFamily="34" charset="0"/>
              </a:rPr>
              <a:t>PHASE VIII</a:t>
            </a:r>
          </a:p>
          <a:p>
            <a:pPr algn="ctr"/>
            <a:r>
              <a:rPr lang="en-US" sz="2400" dirty="0">
                <a:solidFill>
                  <a:srgbClr val="22295B"/>
                </a:solidFill>
                <a:latin typeface="Open Sans" panose="020B0606030504020204" pitchFamily="34" charset="0"/>
                <a:ea typeface="Open Sans" panose="020B0606030504020204" pitchFamily="34" charset="0"/>
                <a:cs typeface="Open Sans" panose="020B0606030504020204" pitchFamily="34" charset="0"/>
              </a:rPr>
              <a:t>ACCELERATING COMPUTING FOR SCIENCE</a:t>
            </a:r>
            <a:endParaRPr lang="en-US" sz="1800"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a:p>
            <a:pPr algn="ctr"/>
            <a:endParaRPr lang="en-US" sz="1800" b="1" dirty="0">
              <a:solidFill>
                <a:srgbClr val="22295B"/>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pic>
        <p:nvPicPr>
          <p:cNvPr id="3" name="Picture 2" descr="A close-up of a brochure&#10;&#10;Description automatically generated">
            <a:extLst>
              <a:ext uri="{FF2B5EF4-FFF2-40B4-BE49-F238E27FC236}">
                <a16:creationId xmlns:a16="http://schemas.microsoft.com/office/drawing/2014/main" id="{F30BC053-FF2C-71FC-76AB-A9B9C4FA6153}"/>
              </a:ext>
            </a:extLst>
          </p:cNvPr>
          <p:cNvPicPr>
            <a:picLocks noChangeAspect="1"/>
          </p:cNvPicPr>
          <p:nvPr/>
        </p:nvPicPr>
        <p:blipFill>
          <a:blip r:embed="rId4"/>
          <a:stretch>
            <a:fillRect/>
          </a:stretch>
        </p:blipFill>
        <p:spPr>
          <a:xfrm>
            <a:off x="7132001" y="3950888"/>
            <a:ext cx="4767632" cy="2691773"/>
          </a:xfrm>
          <a:prstGeom prst="rect">
            <a:avLst/>
          </a:prstGeom>
        </p:spPr>
      </p:pic>
    </p:spTree>
    <p:extLst>
      <p:ext uri="{BB962C8B-B14F-4D97-AF65-F5344CB8AC3E}">
        <p14:creationId xmlns:p14="http://schemas.microsoft.com/office/powerpoint/2010/main" val="3084189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 group of people posing for a photo&#10;&#10;Description automatically generated">
            <a:extLst>
              <a:ext uri="{FF2B5EF4-FFF2-40B4-BE49-F238E27FC236}">
                <a16:creationId xmlns:a16="http://schemas.microsoft.com/office/drawing/2014/main" id="{025E940C-2567-AA6F-0E73-B3299EC1ED8D}"/>
              </a:ext>
            </a:extLst>
          </p:cNvPr>
          <p:cNvPicPr>
            <a:picLocks noChangeAspect="1"/>
          </p:cNvPicPr>
          <p:nvPr/>
        </p:nvPicPr>
        <p:blipFill>
          <a:blip r:embed="rId2"/>
          <a:stretch>
            <a:fillRect/>
          </a:stretch>
        </p:blipFill>
        <p:spPr>
          <a:xfrm>
            <a:off x="9231875" y="463010"/>
            <a:ext cx="2471683" cy="1647789"/>
          </a:xfrm>
          <a:prstGeom prst="rect">
            <a:avLst/>
          </a:prstGeom>
        </p:spPr>
      </p:pic>
      <p:grpSp>
        <p:nvGrpSpPr>
          <p:cNvPr id="2" name="Group 1">
            <a:extLst>
              <a:ext uri="{FF2B5EF4-FFF2-40B4-BE49-F238E27FC236}">
                <a16:creationId xmlns:a16="http://schemas.microsoft.com/office/drawing/2014/main" id="{DBFED5AB-48B9-454F-AAE0-3847C1F0256D}"/>
              </a:ext>
            </a:extLst>
          </p:cNvPr>
          <p:cNvGrpSpPr/>
          <p:nvPr/>
        </p:nvGrpSpPr>
        <p:grpSpPr>
          <a:xfrm>
            <a:off x="253622" y="239833"/>
            <a:ext cx="9238721" cy="759633"/>
            <a:chOff x="337912" y="238630"/>
            <a:chExt cx="9238721" cy="759633"/>
          </a:xfrm>
        </p:grpSpPr>
        <p:sp>
          <p:nvSpPr>
            <p:cNvPr id="3" name="Rectangle 2">
              <a:extLst>
                <a:ext uri="{FF2B5EF4-FFF2-40B4-BE49-F238E27FC236}">
                  <a16:creationId xmlns:a16="http://schemas.microsoft.com/office/drawing/2014/main" id="{77990887-54BB-86CD-A595-A7E32DAD5B94}"/>
                </a:ext>
              </a:extLst>
            </p:cNvPr>
            <p:cNvSpPr/>
            <p:nvPr/>
          </p:nvSpPr>
          <p:spPr>
            <a:xfrm>
              <a:off x="337912" y="238630"/>
              <a:ext cx="9238721"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itle 1">
              <a:extLst>
                <a:ext uri="{FF2B5EF4-FFF2-40B4-BE49-F238E27FC236}">
                  <a16:creationId xmlns:a16="http://schemas.microsoft.com/office/drawing/2014/main" id="{E0DA1C54-50B0-CB93-3A70-C8EF8C8FE0C2}"/>
                </a:ext>
              </a:extLst>
            </p:cNvPr>
            <p:cNvSpPr txBox="1">
              <a:spLocks/>
            </p:cNvSpPr>
            <p:nvPr/>
          </p:nvSpPr>
          <p:spPr>
            <a:xfrm>
              <a:off x="501675" y="391383"/>
              <a:ext cx="8976986" cy="37998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COMMUNICATION, EDUCATION &amp; OUTREACH</a:t>
              </a:r>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a:p>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pSp>
      <p:grpSp>
        <p:nvGrpSpPr>
          <p:cNvPr id="24" name="Group 23">
            <a:extLst>
              <a:ext uri="{FF2B5EF4-FFF2-40B4-BE49-F238E27FC236}">
                <a16:creationId xmlns:a16="http://schemas.microsoft.com/office/drawing/2014/main" id="{25BC544D-874A-50B0-9F28-20234A1D82E9}"/>
              </a:ext>
            </a:extLst>
          </p:cNvPr>
          <p:cNvGrpSpPr/>
          <p:nvPr/>
        </p:nvGrpSpPr>
        <p:grpSpPr>
          <a:xfrm>
            <a:off x="253622" y="3243839"/>
            <a:ext cx="5408009" cy="1955099"/>
            <a:chOff x="241941" y="2256262"/>
            <a:chExt cx="5408009" cy="1955099"/>
          </a:xfrm>
        </p:grpSpPr>
        <p:sp>
          <p:nvSpPr>
            <p:cNvPr id="7" name="Rounded Rectangle 6">
              <a:extLst>
                <a:ext uri="{FF2B5EF4-FFF2-40B4-BE49-F238E27FC236}">
                  <a16:creationId xmlns:a16="http://schemas.microsoft.com/office/drawing/2014/main" id="{F1736E7F-FD1D-B17D-18A3-1D09BD7931F7}"/>
                </a:ext>
              </a:extLst>
            </p:cNvPr>
            <p:cNvSpPr/>
            <p:nvPr/>
          </p:nvSpPr>
          <p:spPr>
            <a:xfrm>
              <a:off x="1301924" y="2256262"/>
              <a:ext cx="4348026" cy="1955099"/>
            </a:xfrm>
            <a:prstGeom prst="roundRect">
              <a:avLst/>
            </a:prstGeom>
            <a:noFill/>
            <a:ln w="28575">
              <a:solidFill>
                <a:srgbClr val="39408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9FE9E287-9CE5-65CB-50E7-A383913F9AD9}"/>
                </a:ext>
              </a:extLst>
            </p:cNvPr>
            <p:cNvGrpSpPr/>
            <p:nvPr/>
          </p:nvGrpSpPr>
          <p:grpSpPr>
            <a:xfrm>
              <a:off x="241941" y="2838368"/>
              <a:ext cx="2119966" cy="776580"/>
              <a:chOff x="545363" y="1495169"/>
              <a:chExt cx="2119966" cy="776580"/>
            </a:xfrm>
          </p:grpSpPr>
          <p:sp>
            <p:nvSpPr>
              <p:cNvPr id="20" name="Rounded Rectangle 19">
                <a:extLst>
                  <a:ext uri="{FF2B5EF4-FFF2-40B4-BE49-F238E27FC236}">
                    <a16:creationId xmlns:a16="http://schemas.microsoft.com/office/drawing/2014/main" id="{7AE46606-6408-3DA7-1082-35143C0921E4}"/>
                  </a:ext>
                </a:extLst>
              </p:cNvPr>
              <p:cNvSpPr/>
              <p:nvPr/>
            </p:nvSpPr>
            <p:spPr>
              <a:xfrm>
                <a:off x="545363" y="1495169"/>
                <a:ext cx="2119966" cy="776580"/>
              </a:xfrm>
              <a:prstGeom prst="roundRect">
                <a:avLst/>
              </a:prstGeom>
              <a:solidFill>
                <a:srgbClr val="39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9380E074-5907-1A25-F7AC-805D359ACD0E}"/>
                  </a:ext>
                </a:extLst>
              </p:cNvPr>
              <p:cNvSpPr txBox="1"/>
              <p:nvPr/>
            </p:nvSpPr>
            <p:spPr>
              <a:xfrm>
                <a:off x="583463" y="1591071"/>
                <a:ext cx="2043765" cy="584775"/>
              </a:xfrm>
              <a:prstGeom prst="rect">
                <a:avLst/>
              </a:prstGeom>
              <a:noFill/>
            </p:spPr>
            <p:txBody>
              <a:bodyPr wrap="square">
                <a:spAutoFit/>
              </a:bodyPr>
              <a:lstStyle/>
              <a:p>
                <a:pPr algn="ctr"/>
                <a:r>
                  <a:rPr lang="en-GB"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Summer Student Programme</a:t>
                </a:r>
              </a:p>
            </p:txBody>
          </p:sp>
        </p:grpSp>
        <p:sp>
          <p:nvSpPr>
            <p:cNvPr id="9" name="TextBox 8">
              <a:extLst>
                <a:ext uri="{FF2B5EF4-FFF2-40B4-BE49-F238E27FC236}">
                  <a16:creationId xmlns:a16="http://schemas.microsoft.com/office/drawing/2014/main" id="{6BBFAE30-DEE9-2857-BC42-80DC7B6105C0}"/>
                </a:ext>
              </a:extLst>
            </p:cNvPr>
            <p:cNvSpPr txBox="1"/>
            <p:nvPr/>
          </p:nvSpPr>
          <p:spPr>
            <a:xfrm>
              <a:off x="2400007" y="2325870"/>
              <a:ext cx="3158503" cy="1815882"/>
            </a:xfrm>
            <a:prstGeom prst="rect">
              <a:avLst/>
            </a:prstGeom>
            <a:noFill/>
          </p:spPr>
          <p:txBody>
            <a:bodyPr wrap="square">
              <a:spAutoFit/>
            </a:bodyPr>
            <a:lstStyle/>
            <a:p>
              <a:pPr algn="ctr"/>
              <a:r>
                <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rPr>
                <a:t>P</a:t>
              </a:r>
              <a:r>
                <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rovides undergraduate and master’s level students with an opportunity to work on one of the R&amp;D projects for nine weeks under experts' supervision</a:t>
              </a:r>
            </a:p>
            <a:p>
              <a:pPr algn="just"/>
              <a:endPar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a:p>
              <a:pPr algn="ctr"/>
              <a:r>
                <a:rPr lang="en-GB" sz="1400" b="1" dirty="0">
                  <a:solidFill>
                    <a:srgbClr val="C00000"/>
                  </a:solidFill>
                  <a:effectLst/>
                  <a:latin typeface="Open Sans" panose="020B0606030504020204" pitchFamily="34" charset="0"/>
                  <a:ea typeface="Open Sans" panose="020B0606030504020204" pitchFamily="34" charset="0"/>
                  <a:cs typeface="Open Sans" panose="020B0606030504020204" pitchFamily="34" charset="0"/>
                </a:rPr>
                <a:t>This year there was a record </a:t>
              </a:r>
              <a:r>
                <a:rPr lang="en-GB" sz="14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of </a:t>
              </a:r>
              <a:r>
                <a:rPr lang="en-GB" sz="1400" b="1" dirty="0">
                  <a:solidFill>
                    <a:srgbClr val="C00000"/>
                  </a:solidFill>
                  <a:effectLst/>
                  <a:latin typeface="Open Sans" panose="020B0606030504020204" pitchFamily="34" charset="0"/>
                  <a:ea typeface="Open Sans" panose="020B0606030504020204" pitchFamily="34" charset="0"/>
                  <a:cs typeface="Open Sans" panose="020B0606030504020204" pitchFamily="34" charset="0"/>
                </a:rPr>
                <a:t>more than 6600 applicants!</a:t>
              </a:r>
            </a:p>
          </p:txBody>
        </p:sp>
      </p:grpSp>
      <p:sp>
        <p:nvSpPr>
          <p:cNvPr id="23" name="TextBox 22">
            <a:extLst>
              <a:ext uri="{FF2B5EF4-FFF2-40B4-BE49-F238E27FC236}">
                <a16:creationId xmlns:a16="http://schemas.microsoft.com/office/drawing/2014/main" id="{F7B87959-65CC-8D89-8427-CE4C87B9D218}"/>
              </a:ext>
            </a:extLst>
          </p:cNvPr>
          <p:cNvSpPr txBox="1"/>
          <p:nvPr/>
        </p:nvSpPr>
        <p:spPr>
          <a:xfrm>
            <a:off x="253623" y="1155424"/>
            <a:ext cx="6548471" cy="738664"/>
          </a:xfrm>
          <a:prstGeom prst="rect">
            <a:avLst/>
          </a:prstGeom>
          <a:noFill/>
        </p:spPr>
        <p:txBody>
          <a:bodyPr wrap="square">
            <a:spAutoFit/>
          </a:bodyPr>
          <a:lstStyle/>
          <a:p>
            <a:pPr algn="just"/>
            <a:r>
              <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As a part of the education and training programme, CERN openlab </a:t>
            </a:r>
            <a:r>
              <a:rPr lang="en-GB" sz="1400" b="1"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runs various initiatives that support participation of young scientists and other research organisations</a:t>
            </a:r>
            <a:endPar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4" name="Slide Number Placeholder 2">
            <a:extLst>
              <a:ext uri="{FF2B5EF4-FFF2-40B4-BE49-F238E27FC236}">
                <a16:creationId xmlns:a16="http://schemas.microsoft.com/office/drawing/2014/main" id="{4922F378-A25A-662E-032E-CFC4FC4FA438}"/>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10</a:t>
            </a:fld>
            <a:endParaRPr lang="en-GB" sz="1000" b="1" dirty="0">
              <a:latin typeface=""/>
            </a:endParaRPr>
          </a:p>
        </p:txBody>
      </p:sp>
      <p:sp>
        <p:nvSpPr>
          <p:cNvPr id="6" name="Footer Placeholder 1">
            <a:extLst>
              <a:ext uri="{FF2B5EF4-FFF2-40B4-BE49-F238E27FC236}">
                <a16:creationId xmlns:a16="http://schemas.microsoft.com/office/drawing/2014/main" id="{743C2B64-D08C-2954-61E9-92F34A0AB6FA}"/>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pic>
        <p:nvPicPr>
          <p:cNvPr id="22" name="Picture 21" descr="A graph with orange dots&#10;&#10;Description automatically generated">
            <a:extLst>
              <a:ext uri="{FF2B5EF4-FFF2-40B4-BE49-F238E27FC236}">
                <a16:creationId xmlns:a16="http://schemas.microsoft.com/office/drawing/2014/main" id="{01D75622-032F-4B18-3FEA-8E33DE3B44C0}"/>
              </a:ext>
            </a:extLst>
          </p:cNvPr>
          <p:cNvPicPr>
            <a:picLocks noChangeAspect="1"/>
          </p:cNvPicPr>
          <p:nvPr/>
        </p:nvPicPr>
        <p:blipFill>
          <a:blip r:embed="rId3"/>
          <a:stretch>
            <a:fillRect/>
          </a:stretch>
        </p:blipFill>
        <p:spPr>
          <a:xfrm>
            <a:off x="6273452" y="3133466"/>
            <a:ext cx="5251670" cy="3121040"/>
          </a:xfrm>
          <a:prstGeom prst="rect">
            <a:avLst/>
          </a:prstGeom>
        </p:spPr>
      </p:pic>
      <p:sp>
        <p:nvSpPr>
          <p:cNvPr id="25" name="TextBox 24">
            <a:extLst>
              <a:ext uri="{FF2B5EF4-FFF2-40B4-BE49-F238E27FC236}">
                <a16:creationId xmlns:a16="http://schemas.microsoft.com/office/drawing/2014/main" id="{70757E3E-A5AE-5CBE-B7ED-31DC4CDA5C32}"/>
              </a:ext>
            </a:extLst>
          </p:cNvPr>
          <p:cNvSpPr txBox="1"/>
          <p:nvPr/>
        </p:nvSpPr>
        <p:spPr>
          <a:xfrm>
            <a:off x="6802094" y="2329745"/>
            <a:ext cx="4596068" cy="584775"/>
          </a:xfrm>
          <a:prstGeom prst="rect">
            <a:avLst/>
          </a:prstGeom>
          <a:noFill/>
        </p:spPr>
        <p:txBody>
          <a:bodyPr wrap="square">
            <a:spAutoFit/>
          </a:bodyPr>
          <a:lstStyle/>
          <a:p>
            <a:pPr algn="ctr"/>
            <a:r>
              <a:rPr lang="en-GB" sz="16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Number of CERN openlab Summer Student Programme applicants throughout the years</a:t>
            </a:r>
          </a:p>
        </p:txBody>
      </p:sp>
    </p:spTree>
    <p:extLst>
      <p:ext uri="{BB962C8B-B14F-4D97-AF65-F5344CB8AC3E}">
        <p14:creationId xmlns:p14="http://schemas.microsoft.com/office/powerpoint/2010/main" val="125878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 group of people posing for a photo&#10;&#10;Description automatically generated">
            <a:extLst>
              <a:ext uri="{FF2B5EF4-FFF2-40B4-BE49-F238E27FC236}">
                <a16:creationId xmlns:a16="http://schemas.microsoft.com/office/drawing/2014/main" id="{025E940C-2567-AA6F-0E73-B3299EC1ED8D}"/>
              </a:ext>
            </a:extLst>
          </p:cNvPr>
          <p:cNvPicPr>
            <a:picLocks noChangeAspect="1"/>
          </p:cNvPicPr>
          <p:nvPr/>
        </p:nvPicPr>
        <p:blipFill>
          <a:blip r:embed="rId2"/>
          <a:stretch>
            <a:fillRect/>
          </a:stretch>
        </p:blipFill>
        <p:spPr>
          <a:xfrm>
            <a:off x="9231875" y="463010"/>
            <a:ext cx="2471683" cy="1647789"/>
          </a:xfrm>
          <a:prstGeom prst="rect">
            <a:avLst/>
          </a:prstGeom>
        </p:spPr>
      </p:pic>
      <p:grpSp>
        <p:nvGrpSpPr>
          <p:cNvPr id="2" name="Group 1">
            <a:extLst>
              <a:ext uri="{FF2B5EF4-FFF2-40B4-BE49-F238E27FC236}">
                <a16:creationId xmlns:a16="http://schemas.microsoft.com/office/drawing/2014/main" id="{DBFED5AB-48B9-454F-AAE0-3847C1F0256D}"/>
              </a:ext>
            </a:extLst>
          </p:cNvPr>
          <p:cNvGrpSpPr/>
          <p:nvPr/>
        </p:nvGrpSpPr>
        <p:grpSpPr>
          <a:xfrm>
            <a:off x="253622" y="239833"/>
            <a:ext cx="9238721" cy="759633"/>
            <a:chOff x="337912" y="238630"/>
            <a:chExt cx="9238721" cy="759633"/>
          </a:xfrm>
        </p:grpSpPr>
        <p:sp>
          <p:nvSpPr>
            <p:cNvPr id="3" name="Rectangle 2">
              <a:extLst>
                <a:ext uri="{FF2B5EF4-FFF2-40B4-BE49-F238E27FC236}">
                  <a16:creationId xmlns:a16="http://schemas.microsoft.com/office/drawing/2014/main" id="{77990887-54BB-86CD-A595-A7E32DAD5B94}"/>
                </a:ext>
              </a:extLst>
            </p:cNvPr>
            <p:cNvSpPr/>
            <p:nvPr/>
          </p:nvSpPr>
          <p:spPr>
            <a:xfrm>
              <a:off x="337912" y="238630"/>
              <a:ext cx="9238721"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itle 1">
              <a:extLst>
                <a:ext uri="{FF2B5EF4-FFF2-40B4-BE49-F238E27FC236}">
                  <a16:creationId xmlns:a16="http://schemas.microsoft.com/office/drawing/2014/main" id="{E0DA1C54-50B0-CB93-3A70-C8EF8C8FE0C2}"/>
                </a:ext>
              </a:extLst>
            </p:cNvPr>
            <p:cNvSpPr txBox="1">
              <a:spLocks/>
            </p:cNvSpPr>
            <p:nvPr/>
          </p:nvSpPr>
          <p:spPr>
            <a:xfrm>
              <a:off x="501675" y="391383"/>
              <a:ext cx="8976986" cy="37998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COMMUNICATION, EDUCATION &amp; OUTREACH</a:t>
              </a:r>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a:p>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pSp>
      <p:grpSp>
        <p:nvGrpSpPr>
          <p:cNvPr id="24" name="Group 23">
            <a:extLst>
              <a:ext uri="{FF2B5EF4-FFF2-40B4-BE49-F238E27FC236}">
                <a16:creationId xmlns:a16="http://schemas.microsoft.com/office/drawing/2014/main" id="{25BC544D-874A-50B0-9F28-20234A1D82E9}"/>
              </a:ext>
            </a:extLst>
          </p:cNvPr>
          <p:cNvGrpSpPr/>
          <p:nvPr/>
        </p:nvGrpSpPr>
        <p:grpSpPr>
          <a:xfrm>
            <a:off x="253622" y="2163071"/>
            <a:ext cx="5408009" cy="1955099"/>
            <a:chOff x="241941" y="2256262"/>
            <a:chExt cx="5408009" cy="1955099"/>
          </a:xfrm>
        </p:grpSpPr>
        <p:sp>
          <p:nvSpPr>
            <p:cNvPr id="7" name="Rounded Rectangle 6">
              <a:extLst>
                <a:ext uri="{FF2B5EF4-FFF2-40B4-BE49-F238E27FC236}">
                  <a16:creationId xmlns:a16="http://schemas.microsoft.com/office/drawing/2014/main" id="{F1736E7F-FD1D-B17D-18A3-1D09BD7931F7}"/>
                </a:ext>
              </a:extLst>
            </p:cNvPr>
            <p:cNvSpPr/>
            <p:nvPr/>
          </p:nvSpPr>
          <p:spPr>
            <a:xfrm>
              <a:off x="1301924" y="2256262"/>
              <a:ext cx="4348026" cy="1955099"/>
            </a:xfrm>
            <a:prstGeom prst="roundRect">
              <a:avLst/>
            </a:prstGeom>
            <a:noFill/>
            <a:ln w="28575">
              <a:solidFill>
                <a:srgbClr val="39408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9FE9E287-9CE5-65CB-50E7-A383913F9AD9}"/>
                </a:ext>
              </a:extLst>
            </p:cNvPr>
            <p:cNvGrpSpPr/>
            <p:nvPr/>
          </p:nvGrpSpPr>
          <p:grpSpPr>
            <a:xfrm>
              <a:off x="241941" y="2838368"/>
              <a:ext cx="2119966" cy="776580"/>
              <a:chOff x="545363" y="1495169"/>
              <a:chExt cx="2119966" cy="776580"/>
            </a:xfrm>
          </p:grpSpPr>
          <p:sp>
            <p:nvSpPr>
              <p:cNvPr id="20" name="Rounded Rectangle 19">
                <a:extLst>
                  <a:ext uri="{FF2B5EF4-FFF2-40B4-BE49-F238E27FC236}">
                    <a16:creationId xmlns:a16="http://schemas.microsoft.com/office/drawing/2014/main" id="{7AE46606-6408-3DA7-1082-35143C0921E4}"/>
                  </a:ext>
                </a:extLst>
              </p:cNvPr>
              <p:cNvSpPr/>
              <p:nvPr/>
            </p:nvSpPr>
            <p:spPr>
              <a:xfrm>
                <a:off x="545363" y="1495169"/>
                <a:ext cx="2119966" cy="776580"/>
              </a:xfrm>
              <a:prstGeom prst="roundRect">
                <a:avLst/>
              </a:prstGeom>
              <a:solidFill>
                <a:srgbClr val="39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9380E074-5907-1A25-F7AC-805D359ACD0E}"/>
                  </a:ext>
                </a:extLst>
              </p:cNvPr>
              <p:cNvSpPr txBox="1"/>
              <p:nvPr/>
            </p:nvSpPr>
            <p:spPr>
              <a:xfrm>
                <a:off x="583463" y="1591071"/>
                <a:ext cx="2043765" cy="584775"/>
              </a:xfrm>
              <a:prstGeom prst="rect">
                <a:avLst/>
              </a:prstGeom>
              <a:noFill/>
            </p:spPr>
            <p:txBody>
              <a:bodyPr wrap="square">
                <a:spAutoFit/>
              </a:bodyPr>
              <a:lstStyle/>
              <a:p>
                <a:pPr algn="ctr"/>
                <a:r>
                  <a:rPr lang="en-GB"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Summer Student Programme</a:t>
                </a:r>
              </a:p>
            </p:txBody>
          </p:sp>
        </p:grpSp>
        <p:sp>
          <p:nvSpPr>
            <p:cNvPr id="9" name="TextBox 8">
              <a:extLst>
                <a:ext uri="{FF2B5EF4-FFF2-40B4-BE49-F238E27FC236}">
                  <a16:creationId xmlns:a16="http://schemas.microsoft.com/office/drawing/2014/main" id="{6BBFAE30-DEE9-2857-BC42-80DC7B6105C0}"/>
                </a:ext>
              </a:extLst>
            </p:cNvPr>
            <p:cNvSpPr txBox="1"/>
            <p:nvPr/>
          </p:nvSpPr>
          <p:spPr>
            <a:xfrm>
              <a:off x="2400007" y="2325870"/>
              <a:ext cx="3158503" cy="1815882"/>
            </a:xfrm>
            <a:prstGeom prst="rect">
              <a:avLst/>
            </a:prstGeom>
            <a:noFill/>
          </p:spPr>
          <p:txBody>
            <a:bodyPr wrap="square">
              <a:spAutoFit/>
            </a:bodyPr>
            <a:lstStyle/>
            <a:p>
              <a:pPr algn="ctr"/>
              <a:r>
                <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rPr>
                <a:t>P</a:t>
              </a:r>
              <a:r>
                <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rovides undergraduate and master’s level students with an opportunity to work on one of the R&amp;D projects for nine weeks under experts' supervision</a:t>
              </a:r>
            </a:p>
            <a:p>
              <a:pPr algn="just"/>
              <a:endPar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a:p>
              <a:pPr algn="ctr"/>
              <a:r>
                <a:rPr lang="en-GB" sz="1400" b="1" dirty="0">
                  <a:solidFill>
                    <a:srgbClr val="C00000"/>
                  </a:solidFill>
                  <a:effectLst/>
                  <a:latin typeface="Open Sans" panose="020B0606030504020204" pitchFamily="34" charset="0"/>
                  <a:ea typeface="Open Sans" panose="020B0606030504020204" pitchFamily="34" charset="0"/>
                  <a:cs typeface="Open Sans" panose="020B0606030504020204" pitchFamily="34" charset="0"/>
                </a:rPr>
                <a:t>This year there was a record </a:t>
              </a:r>
              <a:r>
                <a:rPr lang="en-GB" sz="14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of </a:t>
              </a:r>
              <a:r>
                <a:rPr lang="en-GB" sz="1400" b="1" dirty="0">
                  <a:solidFill>
                    <a:srgbClr val="C00000"/>
                  </a:solidFill>
                  <a:effectLst/>
                  <a:latin typeface="Open Sans" panose="020B0606030504020204" pitchFamily="34" charset="0"/>
                  <a:ea typeface="Open Sans" panose="020B0606030504020204" pitchFamily="34" charset="0"/>
                  <a:cs typeface="Open Sans" panose="020B0606030504020204" pitchFamily="34" charset="0"/>
                </a:rPr>
                <a:t>more than 6600 applicants!</a:t>
              </a:r>
            </a:p>
          </p:txBody>
        </p:sp>
      </p:grpSp>
      <p:sp>
        <p:nvSpPr>
          <p:cNvPr id="23" name="TextBox 22">
            <a:extLst>
              <a:ext uri="{FF2B5EF4-FFF2-40B4-BE49-F238E27FC236}">
                <a16:creationId xmlns:a16="http://schemas.microsoft.com/office/drawing/2014/main" id="{F7B87959-65CC-8D89-8427-CE4C87B9D218}"/>
              </a:ext>
            </a:extLst>
          </p:cNvPr>
          <p:cNvSpPr txBox="1"/>
          <p:nvPr/>
        </p:nvSpPr>
        <p:spPr>
          <a:xfrm>
            <a:off x="253623" y="1155424"/>
            <a:ext cx="6548471" cy="738664"/>
          </a:xfrm>
          <a:prstGeom prst="rect">
            <a:avLst/>
          </a:prstGeom>
          <a:noFill/>
        </p:spPr>
        <p:txBody>
          <a:bodyPr wrap="square">
            <a:spAutoFit/>
          </a:bodyPr>
          <a:lstStyle/>
          <a:p>
            <a:pPr algn="just"/>
            <a:r>
              <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As a part of the education and training programme, CERN openlab </a:t>
            </a:r>
            <a:r>
              <a:rPr lang="en-GB" sz="1400" b="1"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runs various initiatives that support participation of young scientists and other research organisations</a:t>
            </a:r>
            <a:endPar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4" name="Slide Number Placeholder 2">
            <a:extLst>
              <a:ext uri="{FF2B5EF4-FFF2-40B4-BE49-F238E27FC236}">
                <a16:creationId xmlns:a16="http://schemas.microsoft.com/office/drawing/2014/main" id="{4922F378-A25A-662E-032E-CFC4FC4FA438}"/>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11</a:t>
            </a:fld>
            <a:endParaRPr lang="en-GB" sz="1000" b="1" dirty="0">
              <a:latin typeface=""/>
            </a:endParaRPr>
          </a:p>
        </p:txBody>
      </p:sp>
      <p:sp>
        <p:nvSpPr>
          <p:cNvPr id="6" name="Footer Placeholder 1">
            <a:extLst>
              <a:ext uri="{FF2B5EF4-FFF2-40B4-BE49-F238E27FC236}">
                <a16:creationId xmlns:a16="http://schemas.microsoft.com/office/drawing/2014/main" id="{743C2B64-D08C-2954-61E9-92F34A0AB6FA}"/>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graphicFrame>
        <p:nvGraphicFramePr>
          <p:cNvPr id="35" name="Table 34">
            <a:extLst>
              <a:ext uri="{FF2B5EF4-FFF2-40B4-BE49-F238E27FC236}">
                <a16:creationId xmlns:a16="http://schemas.microsoft.com/office/drawing/2014/main" id="{2B4E481C-0AC7-6FFE-2A6A-057BF19FBAF9}"/>
              </a:ext>
            </a:extLst>
          </p:cNvPr>
          <p:cNvGraphicFramePr>
            <a:graphicFrameLocks noGrp="1"/>
          </p:cNvGraphicFramePr>
          <p:nvPr>
            <p:extLst>
              <p:ext uri="{D42A27DB-BD31-4B8C-83A1-F6EECF244321}">
                <p14:modId xmlns:p14="http://schemas.microsoft.com/office/powerpoint/2010/main" val="3987618065"/>
              </p:ext>
            </p:extLst>
          </p:nvPr>
        </p:nvGraphicFramePr>
        <p:xfrm>
          <a:off x="393414" y="4569244"/>
          <a:ext cx="11405171" cy="1112520"/>
        </p:xfrm>
        <a:graphic>
          <a:graphicData uri="http://schemas.openxmlformats.org/drawingml/2006/table">
            <a:tbl>
              <a:tblPr firstRow="1" bandRow="1">
                <a:tableStyleId>{5C22544A-7EE6-4342-B048-85BDC9FD1C3A}</a:tableStyleId>
              </a:tblPr>
              <a:tblGrid>
                <a:gridCol w="1025661">
                  <a:extLst>
                    <a:ext uri="{9D8B030D-6E8A-4147-A177-3AD203B41FA5}">
                      <a16:colId xmlns:a16="http://schemas.microsoft.com/office/drawing/2014/main" val="3441657258"/>
                    </a:ext>
                  </a:extLst>
                </a:gridCol>
                <a:gridCol w="547019">
                  <a:extLst>
                    <a:ext uri="{9D8B030D-6E8A-4147-A177-3AD203B41FA5}">
                      <a16:colId xmlns:a16="http://schemas.microsoft.com/office/drawing/2014/main" val="410546185"/>
                    </a:ext>
                  </a:extLst>
                </a:gridCol>
                <a:gridCol w="547019">
                  <a:extLst>
                    <a:ext uri="{9D8B030D-6E8A-4147-A177-3AD203B41FA5}">
                      <a16:colId xmlns:a16="http://schemas.microsoft.com/office/drawing/2014/main" val="231479793"/>
                    </a:ext>
                  </a:extLst>
                </a:gridCol>
                <a:gridCol w="547019">
                  <a:extLst>
                    <a:ext uri="{9D8B030D-6E8A-4147-A177-3AD203B41FA5}">
                      <a16:colId xmlns:a16="http://schemas.microsoft.com/office/drawing/2014/main" val="55568254"/>
                    </a:ext>
                  </a:extLst>
                </a:gridCol>
                <a:gridCol w="547019">
                  <a:extLst>
                    <a:ext uri="{9D8B030D-6E8A-4147-A177-3AD203B41FA5}">
                      <a16:colId xmlns:a16="http://schemas.microsoft.com/office/drawing/2014/main" val="2534787715"/>
                    </a:ext>
                  </a:extLst>
                </a:gridCol>
                <a:gridCol w="547019">
                  <a:extLst>
                    <a:ext uri="{9D8B030D-6E8A-4147-A177-3AD203B41FA5}">
                      <a16:colId xmlns:a16="http://schemas.microsoft.com/office/drawing/2014/main" val="526914065"/>
                    </a:ext>
                  </a:extLst>
                </a:gridCol>
                <a:gridCol w="547019">
                  <a:extLst>
                    <a:ext uri="{9D8B030D-6E8A-4147-A177-3AD203B41FA5}">
                      <a16:colId xmlns:a16="http://schemas.microsoft.com/office/drawing/2014/main" val="565328176"/>
                    </a:ext>
                  </a:extLst>
                </a:gridCol>
                <a:gridCol w="547019">
                  <a:extLst>
                    <a:ext uri="{9D8B030D-6E8A-4147-A177-3AD203B41FA5}">
                      <a16:colId xmlns:a16="http://schemas.microsoft.com/office/drawing/2014/main" val="3893542824"/>
                    </a:ext>
                  </a:extLst>
                </a:gridCol>
                <a:gridCol w="547019">
                  <a:extLst>
                    <a:ext uri="{9D8B030D-6E8A-4147-A177-3AD203B41FA5}">
                      <a16:colId xmlns:a16="http://schemas.microsoft.com/office/drawing/2014/main" val="2569972128"/>
                    </a:ext>
                  </a:extLst>
                </a:gridCol>
                <a:gridCol w="547019">
                  <a:extLst>
                    <a:ext uri="{9D8B030D-6E8A-4147-A177-3AD203B41FA5}">
                      <a16:colId xmlns:a16="http://schemas.microsoft.com/office/drawing/2014/main" val="1880058442"/>
                    </a:ext>
                  </a:extLst>
                </a:gridCol>
                <a:gridCol w="547019">
                  <a:extLst>
                    <a:ext uri="{9D8B030D-6E8A-4147-A177-3AD203B41FA5}">
                      <a16:colId xmlns:a16="http://schemas.microsoft.com/office/drawing/2014/main" val="1617928230"/>
                    </a:ext>
                  </a:extLst>
                </a:gridCol>
                <a:gridCol w="547019">
                  <a:extLst>
                    <a:ext uri="{9D8B030D-6E8A-4147-A177-3AD203B41FA5}">
                      <a16:colId xmlns:a16="http://schemas.microsoft.com/office/drawing/2014/main" val="2545667395"/>
                    </a:ext>
                  </a:extLst>
                </a:gridCol>
                <a:gridCol w="547019">
                  <a:extLst>
                    <a:ext uri="{9D8B030D-6E8A-4147-A177-3AD203B41FA5}">
                      <a16:colId xmlns:a16="http://schemas.microsoft.com/office/drawing/2014/main" val="3362611565"/>
                    </a:ext>
                  </a:extLst>
                </a:gridCol>
                <a:gridCol w="547019">
                  <a:extLst>
                    <a:ext uri="{9D8B030D-6E8A-4147-A177-3AD203B41FA5}">
                      <a16:colId xmlns:a16="http://schemas.microsoft.com/office/drawing/2014/main" val="3224488011"/>
                    </a:ext>
                  </a:extLst>
                </a:gridCol>
                <a:gridCol w="547019">
                  <a:extLst>
                    <a:ext uri="{9D8B030D-6E8A-4147-A177-3AD203B41FA5}">
                      <a16:colId xmlns:a16="http://schemas.microsoft.com/office/drawing/2014/main" val="1072553308"/>
                    </a:ext>
                  </a:extLst>
                </a:gridCol>
                <a:gridCol w="547019">
                  <a:extLst>
                    <a:ext uri="{9D8B030D-6E8A-4147-A177-3AD203B41FA5}">
                      <a16:colId xmlns:a16="http://schemas.microsoft.com/office/drawing/2014/main" val="1886668196"/>
                    </a:ext>
                  </a:extLst>
                </a:gridCol>
                <a:gridCol w="547206">
                  <a:extLst>
                    <a:ext uri="{9D8B030D-6E8A-4147-A177-3AD203B41FA5}">
                      <a16:colId xmlns:a16="http://schemas.microsoft.com/office/drawing/2014/main" val="120185333"/>
                    </a:ext>
                  </a:extLst>
                </a:gridCol>
                <a:gridCol w="547019">
                  <a:extLst>
                    <a:ext uri="{9D8B030D-6E8A-4147-A177-3AD203B41FA5}">
                      <a16:colId xmlns:a16="http://schemas.microsoft.com/office/drawing/2014/main" val="299590488"/>
                    </a:ext>
                  </a:extLst>
                </a:gridCol>
                <a:gridCol w="1080000">
                  <a:extLst>
                    <a:ext uri="{9D8B030D-6E8A-4147-A177-3AD203B41FA5}">
                      <a16:colId xmlns:a16="http://schemas.microsoft.com/office/drawing/2014/main" val="1027087461"/>
                    </a:ext>
                  </a:extLst>
                </a:gridCol>
              </a:tblGrid>
              <a:tr h="370840">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Year</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2008</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2009</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2010</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2011</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2012</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2013</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2014</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2015</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2016</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2017</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2018</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2019</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2020</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2021</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2022</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2023</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2024</a:t>
                      </a:r>
                    </a:p>
                  </a:txBody>
                  <a:tcPr>
                    <a:solidFill>
                      <a:srgbClr val="22295B"/>
                    </a:solidFill>
                  </a:tcPr>
                </a:tc>
                <a:tc>
                  <a:txBody>
                    <a:bodyPr/>
                    <a:lstStyle/>
                    <a:p>
                      <a:pPr algn="ctr"/>
                      <a:r>
                        <a:rPr lang="en-GB" sz="1200" b="1" i="0" dirty="0">
                          <a:latin typeface="Open Sans Semibold" panose="020B0606030504020204" pitchFamily="34" charset="0"/>
                          <a:ea typeface="Open Sans Semibold" panose="020B0606030504020204" pitchFamily="34" charset="0"/>
                          <a:cs typeface="Open Sans Semibold" panose="020B0606030504020204" pitchFamily="34" charset="0"/>
                        </a:rPr>
                        <a:t>Total</a:t>
                      </a:r>
                    </a:p>
                  </a:txBody>
                  <a:tcPr>
                    <a:solidFill>
                      <a:srgbClr val="22295B"/>
                    </a:solidFill>
                  </a:tcPr>
                </a:tc>
                <a:extLst>
                  <a:ext uri="{0D108BD9-81ED-4DB2-BD59-A6C34878D82A}">
                    <a16:rowId xmlns:a16="http://schemas.microsoft.com/office/drawing/2014/main" val="2281914076"/>
                  </a:ext>
                </a:extLst>
              </a:tr>
              <a:tr h="370840">
                <a:tc>
                  <a:txBody>
                    <a:bodyPr/>
                    <a:lstStyle/>
                    <a:p>
                      <a:pPr algn="ctr"/>
                      <a:r>
                        <a:rPr lang="en-GB" sz="1200" b="1" i="0"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Applicants</a:t>
                      </a:r>
                    </a:p>
                  </a:txBody>
                  <a:tcPr>
                    <a:solidFill>
                      <a:srgbClr val="22295B"/>
                    </a:solid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NI*</a:t>
                      </a:r>
                    </a:p>
                  </a:txBody>
                  <a:tcPr anchor="ctr">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NI*</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92</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330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490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750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850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1540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1479</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1580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1820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1658</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2074</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1022</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1568</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2067</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kern="1200" dirty="0">
                          <a:solidFill>
                            <a:srgbClr val="22295B"/>
                          </a:solidFill>
                          <a:latin typeface="Open Sans" panose="020B0606030504020204" pitchFamily="34" charset="0"/>
                          <a:ea typeface="Open Sans" panose="020B0606030504020204" pitchFamily="34" charset="0"/>
                          <a:cs typeface="Open Sans" panose="020B0606030504020204" pitchFamily="34" charset="0"/>
                        </a:rPr>
                        <a:t>6626</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tc>
                  <a:txBody>
                    <a:bodyPr/>
                    <a:lstStyle/>
                    <a:p>
                      <a:pPr algn="ctr"/>
                      <a:r>
                        <a:rPr lang="en-GB" sz="1000" kern="1200" dirty="0">
                          <a:solidFill>
                            <a:srgbClr val="22295B"/>
                          </a:solidFill>
                          <a:latin typeface="Open Sans" panose="020B0606030504020204" pitchFamily="34" charset="0"/>
                          <a:ea typeface="Open Sans" panose="020B0606030504020204" pitchFamily="34" charset="0"/>
                          <a:cs typeface="Open Sans" panose="020B0606030504020204" pitchFamily="34" charset="0"/>
                        </a:rPr>
                        <a:t>23946</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B w="9525" cap="flat" cmpd="sng" algn="ctr">
                      <a:solidFill>
                        <a:schemeClr val="tx1"/>
                      </a:solidFill>
                      <a:prstDash val="dot"/>
                      <a:round/>
                      <a:headEnd type="none" w="med" len="med"/>
                      <a:tailEnd type="none" w="med" len="med"/>
                    </a:lnB>
                    <a:noFill/>
                  </a:tcPr>
                </a:tc>
                <a:extLst>
                  <a:ext uri="{0D108BD9-81ED-4DB2-BD59-A6C34878D82A}">
                    <a16:rowId xmlns:a16="http://schemas.microsoft.com/office/drawing/2014/main" val="364140041"/>
                  </a:ext>
                </a:extLst>
              </a:tr>
              <a:tr h="370840">
                <a:tc>
                  <a:txBody>
                    <a:bodyPr/>
                    <a:lstStyle/>
                    <a:p>
                      <a:pPr algn="ctr"/>
                      <a:r>
                        <a:rPr lang="en-GB" sz="1200" b="1" i="0"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Selected</a:t>
                      </a:r>
                    </a:p>
                  </a:txBody>
                  <a:tcPr>
                    <a:solidFill>
                      <a:srgbClr val="22295B"/>
                    </a:solid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13</a:t>
                      </a:r>
                    </a:p>
                  </a:txBody>
                  <a:tcPr anchor="ctr">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15</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15</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15</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15</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22</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23</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40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39</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37</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41</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40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39</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27</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32</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30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kern="1200" dirty="0">
                          <a:solidFill>
                            <a:srgbClr val="22295B"/>
                          </a:solidFill>
                          <a:latin typeface="Open Sans" panose="020B0606030504020204" pitchFamily="34" charset="0"/>
                          <a:ea typeface="Open Sans" panose="020B0606030504020204" pitchFamily="34" charset="0"/>
                          <a:cs typeface="Open Sans" panose="020B0606030504020204" pitchFamily="34" charset="0"/>
                        </a:rPr>
                        <a:t>30</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tc>
                  <a:txBody>
                    <a:bodyPr/>
                    <a:lstStyle/>
                    <a:p>
                      <a:pPr algn="ctr"/>
                      <a:r>
                        <a:rPr lang="en-GB" sz="1000" kern="1200" dirty="0">
                          <a:solidFill>
                            <a:srgbClr val="22295B"/>
                          </a:solidFill>
                          <a:latin typeface="Open Sans" panose="020B0606030504020204" pitchFamily="34" charset="0"/>
                          <a:ea typeface="Open Sans" panose="020B0606030504020204" pitchFamily="34" charset="0"/>
                          <a:cs typeface="Open Sans" panose="020B0606030504020204" pitchFamily="34" charset="0"/>
                        </a:rPr>
                        <a:t>473</a:t>
                      </a:r>
                    </a:p>
                  </a:txBody>
                  <a:tcPr anchor="ctr">
                    <a:lnL w="9525" cap="flat" cmpd="sng" algn="ctr">
                      <a:solidFill>
                        <a:schemeClr val="tx1"/>
                      </a:solidFill>
                      <a:prstDash val="dot"/>
                      <a:round/>
                      <a:headEnd type="none" w="med" len="med"/>
                      <a:tailEnd type="none" w="med" len="med"/>
                    </a:lnL>
                    <a:lnR w="9525" cap="flat" cmpd="sng" algn="ctr">
                      <a:solidFill>
                        <a:schemeClr val="tx1"/>
                      </a:solidFill>
                      <a:prstDash val="dot"/>
                      <a:round/>
                      <a:headEnd type="none" w="med" len="med"/>
                      <a:tailEnd type="none" w="med" len="med"/>
                    </a:ln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noFill/>
                  </a:tcPr>
                </a:tc>
                <a:extLst>
                  <a:ext uri="{0D108BD9-81ED-4DB2-BD59-A6C34878D82A}">
                    <a16:rowId xmlns:a16="http://schemas.microsoft.com/office/drawing/2014/main" val="3518483985"/>
                  </a:ext>
                </a:extLst>
              </a:tr>
            </a:tbl>
          </a:graphicData>
        </a:graphic>
      </p:graphicFrame>
      <p:sp>
        <p:nvSpPr>
          <p:cNvPr id="11" name="TextBox 10">
            <a:extLst>
              <a:ext uri="{FF2B5EF4-FFF2-40B4-BE49-F238E27FC236}">
                <a16:creationId xmlns:a16="http://schemas.microsoft.com/office/drawing/2014/main" id="{17F10A7E-4DFF-D1FA-3748-444BBEA07748}"/>
              </a:ext>
            </a:extLst>
          </p:cNvPr>
          <p:cNvSpPr txBox="1"/>
          <p:nvPr/>
        </p:nvSpPr>
        <p:spPr>
          <a:xfrm>
            <a:off x="327149" y="5707169"/>
            <a:ext cx="1421704" cy="246221"/>
          </a:xfrm>
          <a:prstGeom prst="rect">
            <a:avLst/>
          </a:prstGeom>
          <a:noFill/>
        </p:spPr>
        <p:txBody>
          <a:bodyPr wrap="square">
            <a:spAutoFit/>
          </a:bodyPr>
          <a:lstStyle/>
          <a:p>
            <a:pPr algn="ctr"/>
            <a:r>
              <a:rPr lang="en-GB" sz="1000" dirty="0">
                <a:solidFill>
                  <a:srgbClr val="22295B"/>
                </a:solidFill>
                <a:latin typeface="Open Sans" panose="020B0606030504020204" pitchFamily="34" charset="0"/>
                <a:ea typeface="Open Sans" panose="020B0606030504020204" pitchFamily="34" charset="0"/>
                <a:cs typeface="Open Sans" panose="020B0606030504020204" pitchFamily="34" charset="0"/>
              </a:rPr>
              <a:t>NI* - No Information</a:t>
            </a:r>
          </a:p>
        </p:txBody>
      </p:sp>
      <p:sp>
        <p:nvSpPr>
          <p:cNvPr id="13" name="TextBox 12">
            <a:extLst>
              <a:ext uri="{FF2B5EF4-FFF2-40B4-BE49-F238E27FC236}">
                <a16:creationId xmlns:a16="http://schemas.microsoft.com/office/drawing/2014/main" id="{47F2A1C3-8215-3C57-6F7A-828FDE436232}"/>
              </a:ext>
            </a:extLst>
          </p:cNvPr>
          <p:cNvSpPr txBox="1"/>
          <p:nvPr/>
        </p:nvSpPr>
        <p:spPr>
          <a:xfrm>
            <a:off x="6530371" y="2862968"/>
            <a:ext cx="4161398" cy="954107"/>
          </a:xfrm>
          <a:prstGeom prst="rect">
            <a:avLst/>
          </a:prstGeom>
          <a:noFill/>
        </p:spPr>
        <p:txBody>
          <a:bodyPr wrap="square">
            <a:spAutoFit/>
          </a:bodyPr>
          <a:lstStyle/>
          <a:p>
            <a:pPr algn="ctr"/>
            <a:r>
              <a:rPr lang="en-GB" sz="1400" b="1"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Throughout the year, CERN openlab summer student program had more than 20,000 applicants and received more than 400 students. </a:t>
            </a:r>
          </a:p>
        </p:txBody>
      </p:sp>
      <p:sp>
        <p:nvSpPr>
          <p:cNvPr id="15" name="Rounded Rectangle 14">
            <a:extLst>
              <a:ext uri="{FF2B5EF4-FFF2-40B4-BE49-F238E27FC236}">
                <a16:creationId xmlns:a16="http://schemas.microsoft.com/office/drawing/2014/main" id="{782FB51F-15C3-3E07-1EE0-130523755465}"/>
              </a:ext>
            </a:extLst>
          </p:cNvPr>
          <p:cNvSpPr/>
          <p:nvPr/>
        </p:nvSpPr>
        <p:spPr>
          <a:xfrm>
            <a:off x="10203543" y="4384110"/>
            <a:ext cx="480969" cy="1465545"/>
          </a:xfrm>
          <a:prstGeom prst="round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34158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 group of people posing for a photo&#10;&#10;Description automatically generated">
            <a:extLst>
              <a:ext uri="{FF2B5EF4-FFF2-40B4-BE49-F238E27FC236}">
                <a16:creationId xmlns:a16="http://schemas.microsoft.com/office/drawing/2014/main" id="{025E940C-2567-AA6F-0E73-B3299EC1ED8D}"/>
              </a:ext>
            </a:extLst>
          </p:cNvPr>
          <p:cNvPicPr>
            <a:picLocks noChangeAspect="1"/>
          </p:cNvPicPr>
          <p:nvPr/>
        </p:nvPicPr>
        <p:blipFill>
          <a:blip r:embed="rId2"/>
          <a:stretch>
            <a:fillRect/>
          </a:stretch>
        </p:blipFill>
        <p:spPr>
          <a:xfrm>
            <a:off x="9231875" y="463010"/>
            <a:ext cx="2471683" cy="1647789"/>
          </a:xfrm>
          <a:prstGeom prst="rect">
            <a:avLst/>
          </a:prstGeom>
        </p:spPr>
      </p:pic>
      <p:grpSp>
        <p:nvGrpSpPr>
          <p:cNvPr id="2" name="Group 1">
            <a:extLst>
              <a:ext uri="{FF2B5EF4-FFF2-40B4-BE49-F238E27FC236}">
                <a16:creationId xmlns:a16="http://schemas.microsoft.com/office/drawing/2014/main" id="{DBFED5AB-48B9-454F-AAE0-3847C1F0256D}"/>
              </a:ext>
            </a:extLst>
          </p:cNvPr>
          <p:cNvGrpSpPr/>
          <p:nvPr/>
        </p:nvGrpSpPr>
        <p:grpSpPr>
          <a:xfrm>
            <a:off x="253622" y="239833"/>
            <a:ext cx="9238721" cy="759633"/>
            <a:chOff x="337912" y="238630"/>
            <a:chExt cx="9238721" cy="759633"/>
          </a:xfrm>
        </p:grpSpPr>
        <p:sp>
          <p:nvSpPr>
            <p:cNvPr id="3" name="Rectangle 2">
              <a:extLst>
                <a:ext uri="{FF2B5EF4-FFF2-40B4-BE49-F238E27FC236}">
                  <a16:creationId xmlns:a16="http://schemas.microsoft.com/office/drawing/2014/main" id="{77990887-54BB-86CD-A595-A7E32DAD5B94}"/>
                </a:ext>
              </a:extLst>
            </p:cNvPr>
            <p:cNvSpPr/>
            <p:nvPr/>
          </p:nvSpPr>
          <p:spPr>
            <a:xfrm>
              <a:off x="337912" y="238630"/>
              <a:ext cx="9238721"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itle 1">
              <a:extLst>
                <a:ext uri="{FF2B5EF4-FFF2-40B4-BE49-F238E27FC236}">
                  <a16:creationId xmlns:a16="http://schemas.microsoft.com/office/drawing/2014/main" id="{E0DA1C54-50B0-CB93-3A70-C8EF8C8FE0C2}"/>
                </a:ext>
              </a:extLst>
            </p:cNvPr>
            <p:cNvSpPr txBox="1">
              <a:spLocks/>
            </p:cNvSpPr>
            <p:nvPr/>
          </p:nvSpPr>
          <p:spPr>
            <a:xfrm>
              <a:off x="501675" y="391383"/>
              <a:ext cx="8976986" cy="37998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COMMUNICATION, EDUCATION &amp; OUTREACH</a:t>
              </a:r>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a:p>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pSp>
      <p:grpSp>
        <p:nvGrpSpPr>
          <p:cNvPr id="24" name="Group 23">
            <a:extLst>
              <a:ext uri="{FF2B5EF4-FFF2-40B4-BE49-F238E27FC236}">
                <a16:creationId xmlns:a16="http://schemas.microsoft.com/office/drawing/2014/main" id="{25BC544D-874A-50B0-9F28-20234A1D82E9}"/>
              </a:ext>
            </a:extLst>
          </p:cNvPr>
          <p:cNvGrpSpPr/>
          <p:nvPr/>
        </p:nvGrpSpPr>
        <p:grpSpPr>
          <a:xfrm>
            <a:off x="253622" y="2163071"/>
            <a:ext cx="5408009" cy="1955099"/>
            <a:chOff x="241941" y="2256262"/>
            <a:chExt cx="5408009" cy="1955099"/>
          </a:xfrm>
        </p:grpSpPr>
        <p:sp>
          <p:nvSpPr>
            <p:cNvPr id="7" name="Rounded Rectangle 6">
              <a:extLst>
                <a:ext uri="{FF2B5EF4-FFF2-40B4-BE49-F238E27FC236}">
                  <a16:creationId xmlns:a16="http://schemas.microsoft.com/office/drawing/2014/main" id="{F1736E7F-FD1D-B17D-18A3-1D09BD7931F7}"/>
                </a:ext>
              </a:extLst>
            </p:cNvPr>
            <p:cNvSpPr/>
            <p:nvPr/>
          </p:nvSpPr>
          <p:spPr>
            <a:xfrm>
              <a:off x="1301924" y="2256262"/>
              <a:ext cx="4348026" cy="1955099"/>
            </a:xfrm>
            <a:prstGeom prst="roundRect">
              <a:avLst/>
            </a:prstGeom>
            <a:noFill/>
            <a:ln w="28575">
              <a:solidFill>
                <a:srgbClr val="39408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a:extLst>
                <a:ext uri="{FF2B5EF4-FFF2-40B4-BE49-F238E27FC236}">
                  <a16:creationId xmlns:a16="http://schemas.microsoft.com/office/drawing/2014/main" id="{9FE9E287-9CE5-65CB-50E7-A383913F9AD9}"/>
                </a:ext>
              </a:extLst>
            </p:cNvPr>
            <p:cNvGrpSpPr/>
            <p:nvPr/>
          </p:nvGrpSpPr>
          <p:grpSpPr>
            <a:xfrm>
              <a:off x="241941" y="2838368"/>
              <a:ext cx="2119966" cy="776580"/>
              <a:chOff x="545363" y="1495169"/>
              <a:chExt cx="2119966" cy="776580"/>
            </a:xfrm>
          </p:grpSpPr>
          <p:sp>
            <p:nvSpPr>
              <p:cNvPr id="20" name="Rounded Rectangle 19">
                <a:extLst>
                  <a:ext uri="{FF2B5EF4-FFF2-40B4-BE49-F238E27FC236}">
                    <a16:creationId xmlns:a16="http://schemas.microsoft.com/office/drawing/2014/main" id="{7AE46606-6408-3DA7-1082-35143C0921E4}"/>
                  </a:ext>
                </a:extLst>
              </p:cNvPr>
              <p:cNvSpPr/>
              <p:nvPr/>
            </p:nvSpPr>
            <p:spPr>
              <a:xfrm>
                <a:off x="545363" y="1495169"/>
                <a:ext cx="2119966" cy="776580"/>
              </a:xfrm>
              <a:prstGeom prst="roundRect">
                <a:avLst/>
              </a:prstGeom>
              <a:solidFill>
                <a:srgbClr val="39408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9380E074-5907-1A25-F7AC-805D359ACD0E}"/>
                  </a:ext>
                </a:extLst>
              </p:cNvPr>
              <p:cNvSpPr txBox="1"/>
              <p:nvPr/>
            </p:nvSpPr>
            <p:spPr>
              <a:xfrm>
                <a:off x="583463" y="1591071"/>
                <a:ext cx="2043765" cy="584775"/>
              </a:xfrm>
              <a:prstGeom prst="rect">
                <a:avLst/>
              </a:prstGeom>
              <a:noFill/>
            </p:spPr>
            <p:txBody>
              <a:bodyPr wrap="square">
                <a:spAutoFit/>
              </a:bodyPr>
              <a:lstStyle/>
              <a:p>
                <a:pPr algn="ctr"/>
                <a:r>
                  <a:rPr lang="en-GB"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Summer Student Programme</a:t>
                </a:r>
              </a:p>
            </p:txBody>
          </p:sp>
        </p:grpSp>
        <p:sp>
          <p:nvSpPr>
            <p:cNvPr id="9" name="TextBox 8">
              <a:extLst>
                <a:ext uri="{FF2B5EF4-FFF2-40B4-BE49-F238E27FC236}">
                  <a16:creationId xmlns:a16="http://schemas.microsoft.com/office/drawing/2014/main" id="{6BBFAE30-DEE9-2857-BC42-80DC7B6105C0}"/>
                </a:ext>
              </a:extLst>
            </p:cNvPr>
            <p:cNvSpPr txBox="1"/>
            <p:nvPr/>
          </p:nvSpPr>
          <p:spPr>
            <a:xfrm>
              <a:off x="2400007" y="2325870"/>
              <a:ext cx="3158503" cy="1815882"/>
            </a:xfrm>
            <a:prstGeom prst="rect">
              <a:avLst/>
            </a:prstGeom>
            <a:noFill/>
          </p:spPr>
          <p:txBody>
            <a:bodyPr wrap="square">
              <a:spAutoFit/>
            </a:bodyPr>
            <a:lstStyle/>
            <a:p>
              <a:pPr algn="ctr"/>
              <a:r>
                <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rPr>
                <a:t>P</a:t>
              </a:r>
              <a:r>
                <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rovides undergraduate and master’s level students with an opportunity to work on one of the R&amp;D projects for nine weeks under experts' supervision</a:t>
              </a:r>
            </a:p>
            <a:p>
              <a:pPr algn="just"/>
              <a:endPar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a:p>
              <a:pPr algn="ctr"/>
              <a:r>
                <a:rPr lang="en-GB" sz="1400" b="1" dirty="0">
                  <a:solidFill>
                    <a:srgbClr val="C00000"/>
                  </a:solidFill>
                  <a:effectLst/>
                  <a:latin typeface="Open Sans" panose="020B0606030504020204" pitchFamily="34" charset="0"/>
                  <a:ea typeface="Open Sans" panose="020B0606030504020204" pitchFamily="34" charset="0"/>
                  <a:cs typeface="Open Sans" panose="020B0606030504020204" pitchFamily="34" charset="0"/>
                </a:rPr>
                <a:t>This year there was a record </a:t>
              </a:r>
              <a:r>
                <a:rPr lang="en-GB" sz="14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of </a:t>
              </a:r>
              <a:r>
                <a:rPr lang="en-GB" sz="1400" b="1" dirty="0">
                  <a:solidFill>
                    <a:srgbClr val="C00000"/>
                  </a:solidFill>
                  <a:effectLst/>
                  <a:latin typeface="Open Sans" panose="020B0606030504020204" pitchFamily="34" charset="0"/>
                  <a:ea typeface="Open Sans" panose="020B0606030504020204" pitchFamily="34" charset="0"/>
                  <a:cs typeface="Open Sans" panose="020B0606030504020204" pitchFamily="34" charset="0"/>
                </a:rPr>
                <a:t>more than 6600 applicants!</a:t>
              </a:r>
            </a:p>
          </p:txBody>
        </p:sp>
      </p:grpSp>
      <p:grpSp>
        <p:nvGrpSpPr>
          <p:cNvPr id="32" name="Group 31">
            <a:extLst>
              <a:ext uri="{FF2B5EF4-FFF2-40B4-BE49-F238E27FC236}">
                <a16:creationId xmlns:a16="http://schemas.microsoft.com/office/drawing/2014/main" id="{C5CA8AB5-E52A-2576-3335-EF66B2FCE688}"/>
              </a:ext>
            </a:extLst>
          </p:cNvPr>
          <p:cNvGrpSpPr/>
          <p:nvPr/>
        </p:nvGrpSpPr>
        <p:grpSpPr>
          <a:xfrm>
            <a:off x="250280" y="4270943"/>
            <a:ext cx="5411350" cy="1788866"/>
            <a:chOff x="248785" y="4154734"/>
            <a:chExt cx="5411350" cy="1788866"/>
          </a:xfrm>
        </p:grpSpPr>
        <p:sp>
          <p:nvSpPr>
            <p:cNvPr id="10" name="Rounded Rectangle 9">
              <a:extLst>
                <a:ext uri="{FF2B5EF4-FFF2-40B4-BE49-F238E27FC236}">
                  <a16:creationId xmlns:a16="http://schemas.microsoft.com/office/drawing/2014/main" id="{08C57D25-8D6C-A1FA-E67E-6F71722A57E8}"/>
                </a:ext>
              </a:extLst>
            </p:cNvPr>
            <p:cNvSpPr/>
            <p:nvPr/>
          </p:nvSpPr>
          <p:spPr>
            <a:xfrm>
              <a:off x="1312109" y="4154734"/>
              <a:ext cx="4348026" cy="1788866"/>
            </a:xfrm>
            <a:prstGeom prst="roundRect">
              <a:avLst/>
            </a:prstGeom>
            <a:noFill/>
            <a:ln w="28575">
              <a:solidFill>
                <a:srgbClr val="DE24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10">
              <a:extLst>
                <a:ext uri="{FF2B5EF4-FFF2-40B4-BE49-F238E27FC236}">
                  <a16:creationId xmlns:a16="http://schemas.microsoft.com/office/drawing/2014/main" id="{C06DAB45-428D-34B7-760F-C8D4A63EA358}"/>
                </a:ext>
              </a:extLst>
            </p:cNvPr>
            <p:cNvGrpSpPr/>
            <p:nvPr/>
          </p:nvGrpSpPr>
          <p:grpSpPr>
            <a:xfrm>
              <a:off x="248785" y="4768267"/>
              <a:ext cx="2123308" cy="588809"/>
              <a:chOff x="176462" y="1622576"/>
              <a:chExt cx="2123308" cy="588809"/>
            </a:xfrm>
          </p:grpSpPr>
          <p:sp>
            <p:nvSpPr>
              <p:cNvPr id="18" name="Rounded Rectangle 17">
                <a:extLst>
                  <a:ext uri="{FF2B5EF4-FFF2-40B4-BE49-F238E27FC236}">
                    <a16:creationId xmlns:a16="http://schemas.microsoft.com/office/drawing/2014/main" id="{B01AF428-E8D3-D323-BC68-978D20CB11DE}"/>
                  </a:ext>
                </a:extLst>
              </p:cNvPr>
              <p:cNvSpPr/>
              <p:nvPr/>
            </p:nvSpPr>
            <p:spPr>
              <a:xfrm>
                <a:off x="179805" y="1622576"/>
                <a:ext cx="2119965" cy="588809"/>
              </a:xfrm>
              <a:prstGeom prst="roundRect">
                <a:avLst/>
              </a:prstGeom>
              <a:solidFill>
                <a:srgbClr val="DE24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extBox 18">
                <a:extLst>
                  <a:ext uri="{FF2B5EF4-FFF2-40B4-BE49-F238E27FC236}">
                    <a16:creationId xmlns:a16="http://schemas.microsoft.com/office/drawing/2014/main" id="{546B5A17-73BA-6262-25A5-7DB6E6E5028D}"/>
                  </a:ext>
                </a:extLst>
              </p:cNvPr>
              <p:cNvSpPr txBox="1"/>
              <p:nvPr/>
            </p:nvSpPr>
            <p:spPr>
              <a:xfrm>
                <a:off x="176462" y="1633398"/>
                <a:ext cx="2085207" cy="338554"/>
              </a:xfrm>
              <a:prstGeom prst="rect">
                <a:avLst/>
              </a:prstGeom>
              <a:noFill/>
            </p:spPr>
            <p:txBody>
              <a:bodyPr wrap="square">
                <a:spAutoFit/>
              </a:bodyPr>
              <a:lstStyle/>
              <a:p>
                <a:pPr algn="ctr"/>
                <a:r>
                  <a:rPr lang="en-GB"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Lectures &amp; Training</a:t>
                </a:r>
              </a:p>
            </p:txBody>
          </p:sp>
        </p:grpSp>
        <p:sp>
          <p:nvSpPr>
            <p:cNvPr id="12" name="TextBox 11">
              <a:extLst>
                <a:ext uri="{FF2B5EF4-FFF2-40B4-BE49-F238E27FC236}">
                  <a16:creationId xmlns:a16="http://schemas.microsoft.com/office/drawing/2014/main" id="{F795AE34-C99E-4765-BECA-FB1ECA12C785}"/>
                </a:ext>
              </a:extLst>
            </p:cNvPr>
            <p:cNvSpPr txBox="1"/>
            <p:nvPr/>
          </p:nvSpPr>
          <p:spPr>
            <a:xfrm>
              <a:off x="2406853" y="4262452"/>
              <a:ext cx="3161843" cy="1600438"/>
            </a:xfrm>
            <a:prstGeom prst="rect">
              <a:avLst/>
            </a:prstGeom>
            <a:noFill/>
          </p:spPr>
          <p:txBody>
            <a:bodyPr wrap="square">
              <a:spAutoFit/>
            </a:bodyPr>
            <a:lstStyle/>
            <a:p>
              <a:pPr algn="ctr"/>
              <a:r>
                <a:rPr lang="en-GB" sz="1400" dirty="0">
                  <a:solidFill>
                    <a:srgbClr val="DE2448"/>
                  </a:solidFill>
                  <a:effectLst/>
                  <a:latin typeface="Open Sans" panose="020B0606030504020204" pitchFamily="34" charset="0"/>
                  <a:ea typeface="Open Sans" panose="020B0606030504020204" pitchFamily="34" charset="0"/>
                  <a:cs typeface="Open Sans" panose="020B0606030504020204" pitchFamily="34" charset="0"/>
                </a:rPr>
                <a:t>Open access to CERN openlab </a:t>
              </a:r>
              <a:r>
                <a:rPr lang="en-GB" sz="1400" b="1" dirty="0">
                  <a:solidFill>
                    <a:srgbClr val="DE2448"/>
                  </a:solidFill>
                  <a:effectLst/>
                  <a:latin typeface="Open Sans" panose="020B0606030504020204" pitchFamily="34" charset="0"/>
                  <a:ea typeface="Open Sans" panose="020B0606030504020204" pitchFamily="34" charset="0"/>
                  <a:cs typeface="Open Sans" panose="020B0606030504020204" pitchFamily="34" charset="0"/>
                </a:rPr>
                <a:t>lectures that cover a wide range of computing topics</a:t>
              </a:r>
              <a:r>
                <a:rPr lang="en-GB" sz="1400" dirty="0">
                  <a:solidFill>
                    <a:srgbClr val="DE2448"/>
                  </a:solidFill>
                  <a:effectLst/>
                  <a:latin typeface="Open Sans" panose="020B0606030504020204" pitchFamily="34" charset="0"/>
                  <a:ea typeface="Open Sans" panose="020B0606030504020204" pitchFamily="34" charset="0"/>
                  <a:cs typeface="Open Sans" panose="020B0606030504020204" pitchFamily="34" charset="0"/>
                </a:rPr>
                <a:t>, from AI to exascale computing and quantum technologies. </a:t>
              </a:r>
              <a:r>
                <a:rPr lang="en-GB" sz="1400" dirty="0">
                  <a:solidFill>
                    <a:srgbClr val="DE2448"/>
                  </a:solidFill>
                  <a:latin typeface="Open Sans" panose="020B0606030504020204" pitchFamily="34" charset="0"/>
                  <a:ea typeface="Open Sans" panose="020B0606030504020204" pitchFamily="34" charset="0"/>
                  <a:cs typeface="Open Sans" panose="020B0606030504020204" pitchFamily="34" charset="0"/>
                </a:rPr>
                <a:t>R</a:t>
              </a:r>
              <a:r>
                <a:rPr lang="en-GB" sz="1400" dirty="0">
                  <a:solidFill>
                    <a:srgbClr val="DE2448"/>
                  </a:solidFill>
                  <a:effectLst/>
                  <a:latin typeface="Open Sans" panose="020B0606030504020204" pitchFamily="34" charset="0"/>
                  <a:ea typeface="Open Sans" panose="020B0606030504020204" pitchFamily="34" charset="0"/>
                  <a:cs typeface="Open Sans" panose="020B0606030504020204" pitchFamily="34" charset="0"/>
                </a:rPr>
                <a:t>egular </a:t>
              </a:r>
              <a:r>
                <a:rPr lang="en-GB" sz="1400" b="1" dirty="0">
                  <a:solidFill>
                    <a:srgbClr val="DE2448"/>
                  </a:solidFill>
                  <a:effectLst/>
                  <a:latin typeface="Open Sans" panose="020B0606030504020204" pitchFamily="34" charset="0"/>
                  <a:ea typeface="Open Sans" panose="020B0606030504020204" pitchFamily="34" charset="0"/>
                  <a:cs typeface="Open Sans" panose="020B0606030504020204" pitchFamily="34" charset="0"/>
                </a:rPr>
                <a:t>specialised technical training</a:t>
              </a:r>
              <a:r>
                <a:rPr lang="en-GB" sz="1400" dirty="0">
                  <a:solidFill>
                    <a:srgbClr val="DE2448"/>
                  </a:solidFill>
                  <a:effectLst/>
                  <a:latin typeface="Open Sans" panose="020B0606030504020204" pitchFamily="34" charset="0"/>
                  <a:ea typeface="Open Sans" panose="020B0606030504020204" pitchFamily="34" charset="0"/>
                  <a:cs typeface="Open Sans" panose="020B0606030504020204" pitchFamily="34" charset="0"/>
                </a:rPr>
                <a:t> to members of the scientific community</a:t>
              </a:r>
            </a:p>
          </p:txBody>
        </p:sp>
      </p:grpSp>
      <p:sp>
        <p:nvSpPr>
          <p:cNvPr id="23" name="TextBox 22">
            <a:extLst>
              <a:ext uri="{FF2B5EF4-FFF2-40B4-BE49-F238E27FC236}">
                <a16:creationId xmlns:a16="http://schemas.microsoft.com/office/drawing/2014/main" id="{F7B87959-65CC-8D89-8427-CE4C87B9D218}"/>
              </a:ext>
            </a:extLst>
          </p:cNvPr>
          <p:cNvSpPr txBox="1"/>
          <p:nvPr/>
        </p:nvSpPr>
        <p:spPr>
          <a:xfrm>
            <a:off x="253623" y="1155424"/>
            <a:ext cx="6548471" cy="738664"/>
          </a:xfrm>
          <a:prstGeom prst="rect">
            <a:avLst/>
          </a:prstGeom>
          <a:noFill/>
        </p:spPr>
        <p:txBody>
          <a:bodyPr wrap="square">
            <a:spAutoFit/>
          </a:bodyPr>
          <a:lstStyle/>
          <a:p>
            <a:pPr algn="just"/>
            <a:r>
              <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As a part of the education and training programme, CERN openlab </a:t>
            </a:r>
            <a:r>
              <a:rPr lang="en-GB" sz="1400" b="1"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rPr>
              <a:t>runs various initiatives that support participation of young scientists and other research organisations</a:t>
            </a:r>
            <a:endPar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31" name="Group 30">
            <a:extLst>
              <a:ext uri="{FF2B5EF4-FFF2-40B4-BE49-F238E27FC236}">
                <a16:creationId xmlns:a16="http://schemas.microsoft.com/office/drawing/2014/main" id="{7FE318ED-49FC-4F60-0841-11463EF8BFB2}"/>
              </a:ext>
            </a:extLst>
          </p:cNvPr>
          <p:cNvGrpSpPr/>
          <p:nvPr/>
        </p:nvGrpSpPr>
        <p:grpSpPr>
          <a:xfrm>
            <a:off x="5976193" y="2337694"/>
            <a:ext cx="4905192" cy="1591544"/>
            <a:chOff x="5974698" y="2046862"/>
            <a:chExt cx="4905192" cy="1591544"/>
          </a:xfrm>
        </p:grpSpPr>
        <p:sp>
          <p:nvSpPr>
            <p:cNvPr id="26" name="Rounded Rectangle 25">
              <a:extLst>
                <a:ext uri="{FF2B5EF4-FFF2-40B4-BE49-F238E27FC236}">
                  <a16:creationId xmlns:a16="http://schemas.microsoft.com/office/drawing/2014/main" id="{89360F08-3620-D931-0D8D-70D960CFBBD1}"/>
                </a:ext>
              </a:extLst>
            </p:cNvPr>
            <p:cNvSpPr/>
            <p:nvPr/>
          </p:nvSpPr>
          <p:spPr>
            <a:xfrm>
              <a:off x="6720119" y="2046862"/>
              <a:ext cx="4159771" cy="1591544"/>
            </a:xfrm>
            <a:prstGeom prst="roundRect">
              <a:avLst/>
            </a:prstGeom>
            <a:noFill/>
            <a:ln w="28575">
              <a:solidFill>
                <a:srgbClr val="D964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7" name="Group 26">
              <a:extLst>
                <a:ext uri="{FF2B5EF4-FFF2-40B4-BE49-F238E27FC236}">
                  <a16:creationId xmlns:a16="http://schemas.microsoft.com/office/drawing/2014/main" id="{D41FFCC6-E5F5-6A41-FFBB-B6A4B7F729E7}"/>
                </a:ext>
              </a:extLst>
            </p:cNvPr>
            <p:cNvGrpSpPr/>
            <p:nvPr/>
          </p:nvGrpSpPr>
          <p:grpSpPr>
            <a:xfrm>
              <a:off x="5974698" y="2526063"/>
              <a:ext cx="1490841" cy="633142"/>
              <a:chOff x="545363" y="1495169"/>
              <a:chExt cx="1490841" cy="633142"/>
            </a:xfrm>
          </p:grpSpPr>
          <p:sp>
            <p:nvSpPr>
              <p:cNvPr id="28" name="Rounded Rectangle 27">
                <a:extLst>
                  <a:ext uri="{FF2B5EF4-FFF2-40B4-BE49-F238E27FC236}">
                    <a16:creationId xmlns:a16="http://schemas.microsoft.com/office/drawing/2014/main" id="{C1BF9AC6-217A-ECF9-ECB1-3C7E6BF5FAC5}"/>
                  </a:ext>
                </a:extLst>
              </p:cNvPr>
              <p:cNvSpPr/>
              <p:nvPr/>
            </p:nvSpPr>
            <p:spPr>
              <a:xfrm>
                <a:off x="545363" y="1495169"/>
                <a:ext cx="1490841" cy="633142"/>
              </a:xfrm>
              <a:prstGeom prst="roundRect">
                <a:avLst/>
              </a:prstGeom>
              <a:solidFill>
                <a:srgbClr val="D9643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01D9F3F3-B60A-7E5B-256D-8C82B10BCC60}"/>
                  </a:ext>
                </a:extLst>
              </p:cNvPr>
              <p:cNvSpPr txBox="1"/>
              <p:nvPr/>
            </p:nvSpPr>
            <p:spPr>
              <a:xfrm>
                <a:off x="610132" y="1519352"/>
                <a:ext cx="1361301" cy="584775"/>
              </a:xfrm>
              <a:prstGeom prst="rect">
                <a:avLst/>
              </a:prstGeom>
              <a:noFill/>
            </p:spPr>
            <p:txBody>
              <a:bodyPr wrap="square">
                <a:spAutoFit/>
              </a:bodyPr>
              <a:lstStyle/>
              <a:p>
                <a:pPr algn="ctr"/>
                <a:r>
                  <a:rPr lang="en-GB"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Technical</a:t>
                </a:r>
              </a:p>
              <a:p>
                <a:pPr algn="ctr"/>
                <a:r>
                  <a:rPr lang="en-GB"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Workshop</a:t>
                </a:r>
              </a:p>
            </p:txBody>
          </p:sp>
        </p:grpSp>
        <p:sp>
          <p:nvSpPr>
            <p:cNvPr id="30" name="TextBox 29">
              <a:extLst>
                <a:ext uri="{FF2B5EF4-FFF2-40B4-BE49-F238E27FC236}">
                  <a16:creationId xmlns:a16="http://schemas.microsoft.com/office/drawing/2014/main" id="{846D1923-964A-674B-13CA-4240BC61F83E}"/>
                </a:ext>
              </a:extLst>
            </p:cNvPr>
            <p:cNvSpPr txBox="1"/>
            <p:nvPr/>
          </p:nvSpPr>
          <p:spPr>
            <a:xfrm>
              <a:off x="7400768" y="2150135"/>
              <a:ext cx="3349582" cy="1384995"/>
            </a:xfrm>
            <a:prstGeom prst="rect">
              <a:avLst/>
            </a:prstGeom>
            <a:noFill/>
          </p:spPr>
          <p:txBody>
            <a:bodyPr wrap="square">
              <a:spAutoFit/>
            </a:bodyPr>
            <a:lstStyle/>
            <a:p>
              <a:pPr algn="ctr"/>
              <a:r>
                <a:rPr lang="en-GB" sz="1400" b="1" i="0" dirty="0">
                  <a:solidFill>
                    <a:srgbClr val="D9643E"/>
                  </a:solidFill>
                  <a:effectLst/>
                  <a:latin typeface="Open Sans" panose="020B0606030504020204" pitchFamily="34" charset="0"/>
                  <a:ea typeface="Open Sans" panose="020B0606030504020204" pitchFamily="34" charset="0"/>
                  <a:cs typeface="Open Sans" panose="020B0606030504020204" pitchFamily="34" charset="0"/>
                </a:rPr>
                <a:t>Annual workshop </a:t>
              </a:r>
              <a:r>
                <a:rPr lang="en-GB" sz="1400" b="0" i="0" dirty="0">
                  <a:solidFill>
                    <a:srgbClr val="D9643E"/>
                  </a:solidFill>
                  <a:effectLst/>
                  <a:latin typeface="Open Sans" panose="020B0606030504020204" pitchFamily="34" charset="0"/>
                  <a:ea typeface="Open Sans" panose="020B0606030504020204" pitchFamily="34" charset="0"/>
                  <a:cs typeface="Open Sans" panose="020B0606030504020204" pitchFamily="34" charset="0"/>
                </a:rPr>
                <a:t>to review the R&amp;D projects carried out during the last year and discuss </a:t>
              </a:r>
              <a:r>
                <a:rPr lang="en-GB" sz="1400" b="1" i="0" dirty="0">
                  <a:solidFill>
                    <a:srgbClr val="D9643E"/>
                  </a:solidFill>
                  <a:effectLst/>
                  <a:latin typeface="Open Sans" panose="020B0606030504020204" pitchFamily="34" charset="0"/>
                  <a:ea typeface="Open Sans" panose="020B0606030504020204" pitchFamily="34" charset="0"/>
                  <a:cs typeface="Open Sans" panose="020B0606030504020204" pitchFamily="34" charset="0"/>
                </a:rPr>
                <a:t>future plans</a:t>
              </a:r>
              <a:r>
                <a:rPr lang="en-GB" sz="1400" b="0" i="0" dirty="0">
                  <a:solidFill>
                    <a:srgbClr val="D9643E"/>
                  </a:solidFill>
                  <a:effectLst/>
                  <a:latin typeface="Open Sans" panose="020B0606030504020204" pitchFamily="34" charset="0"/>
                  <a:ea typeface="Open Sans" panose="020B0606030504020204" pitchFamily="34" charset="0"/>
                  <a:cs typeface="Open Sans" panose="020B0606030504020204" pitchFamily="34" charset="0"/>
                </a:rPr>
                <a:t>. The event features technical talks, a poster session and a technology track dedicated to our industrial partners</a:t>
              </a:r>
            </a:p>
          </p:txBody>
        </p:sp>
      </p:grpSp>
      <p:sp>
        <p:nvSpPr>
          <p:cNvPr id="14" name="Slide Number Placeholder 2">
            <a:extLst>
              <a:ext uri="{FF2B5EF4-FFF2-40B4-BE49-F238E27FC236}">
                <a16:creationId xmlns:a16="http://schemas.microsoft.com/office/drawing/2014/main" id="{4922F378-A25A-662E-032E-CFC4FC4FA438}"/>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12</a:t>
            </a:fld>
            <a:endParaRPr lang="en-GB" sz="1000" b="1" dirty="0">
              <a:latin typeface=""/>
            </a:endParaRPr>
          </a:p>
        </p:txBody>
      </p:sp>
      <p:sp>
        <p:nvSpPr>
          <p:cNvPr id="6" name="Footer Placeholder 1">
            <a:extLst>
              <a:ext uri="{FF2B5EF4-FFF2-40B4-BE49-F238E27FC236}">
                <a16:creationId xmlns:a16="http://schemas.microsoft.com/office/drawing/2014/main" id="{743C2B64-D08C-2954-61E9-92F34A0AB6FA}"/>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grpSp>
        <p:nvGrpSpPr>
          <p:cNvPr id="13" name="Group 12">
            <a:extLst>
              <a:ext uri="{FF2B5EF4-FFF2-40B4-BE49-F238E27FC236}">
                <a16:creationId xmlns:a16="http://schemas.microsoft.com/office/drawing/2014/main" id="{5F810987-B83B-881A-C4AD-57FFBB06B0D9}"/>
              </a:ext>
            </a:extLst>
          </p:cNvPr>
          <p:cNvGrpSpPr/>
          <p:nvPr/>
        </p:nvGrpSpPr>
        <p:grpSpPr>
          <a:xfrm>
            <a:off x="6721614" y="4420493"/>
            <a:ext cx="4159771" cy="1591544"/>
            <a:chOff x="6720119" y="2046862"/>
            <a:chExt cx="4159771" cy="1591544"/>
          </a:xfrm>
        </p:grpSpPr>
        <p:sp>
          <p:nvSpPr>
            <p:cNvPr id="15" name="Rounded Rectangle 14">
              <a:extLst>
                <a:ext uri="{FF2B5EF4-FFF2-40B4-BE49-F238E27FC236}">
                  <a16:creationId xmlns:a16="http://schemas.microsoft.com/office/drawing/2014/main" id="{EE85C6B2-D8A4-1E15-307E-EFBFED0309AB}"/>
                </a:ext>
              </a:extLst>
            </p:cNvPr>
            <p:cNvSpPr/>
            <p:nvPr/>
          </p:nvSpPr>
          <p:spPr>
            <a:xfrm>
              <a:off x="6720119" y="2046862"/>
              <a:ext cx="4159771" cy="1591544"/>
            </a:xfrm>
            <a:prstGeom prst="roundRect">
              <a:avLst/>
            </a:prstGeom>
            <a:solidFill>
              <a:srgbClr val="22295B"/>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F723C066-438D-1A99-F8A7-2FBF02F9900F}"/>
                </a:ext>
              </a:extLst>
            </p:cNvPr>
            <p:cNvSpPr txBox="1"/>
            <p:nvPr/>
          </p:nvSpPr>
          <p:spPr>
            <a:xfrm>
              <a:off x="6830969" y="2297417"/>
              <a:ext cx="3938070" cy="1015663"/>
            </a:xfrm>
            <a:prstGeom prst="rect">
              <a:avLst/>
            </a:prstGeom>
            <a:noFill/>
          </p:spPr>
          <p:txBody>
            <a:bodyPr wrap="square">
              <a:spAutoFit/>
            </a:bodyPr>
            <a:lstStyle/>
            <a:p>
              <a:pPr algn="ctr"/>
              <a:r>
                <a:rPr lang="en-GB"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CERN openlab relies on Communication, Education &amp; Outreach actions </a:t>
              </a:r>
            </a:p>
          </p:txBody>
        </p:sp>
      </p:grpSp>
      <p:sp>
        <p:nvSpPr>
          <p:cNvPr id="5" name="Rectangle 4">
            <a:extLst>
              <a:ext uri="{FF2B5EF4-FFF2-40B4-BE49-F238E27FC236}">
                <a16:creationId xmlns:a16="http://schemas.microsoft.com/office/drawing/2014/main" id="{2CB294C3-0CDE-C713-EBAD-032F2DB42CD4}"/>
              </a:ext>
            </a:extLst>
          </p:cNvPr>
          <p:cNvSpPr/>
          <p:nvPr/>
        </p:nvSpPr>
        <p:spPr>
          <a:xfrm>
            <a:off x="7197802" y="1536119"/>
            <a:ext cx="1787219" cy="864635"/>
          </a:xfrm>
          <a:prstGeom prst="rect">
            <a:avLst/>
          </a:prstGeom>
          <a:solidFill>
            <a:srgbClr val="3AA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Open Sans" panose="020B0606030504020204" pitchFamily="34" charset="0"/>
                <a:ea typeface="Open Sans" panose="020B0606030504020204" pitchFamily="34" charset="0"/>
                <a:cs typeface="Open Sans" panose="020B0606030504020204" pitchFamily="34" charset="0"/>
              </a:rPr>
              <a:t>TODAY!!</a:t>
            </a:r>
          </a:p>
        </p:txBody>
      </p:sp>
    </p:spTree>
    <p:extLst>
      <p:ext uri="{BB962C8B-B14F-4D97-AF65-F5344CB8AC3E}">
        <p14:creationId xmlns:p14="http://schemas.microsoft.com/office/powerpoint/2010/main" val="1761782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black sign&#10;&#10;Description automatically generated">
            <a:extLst>
              <a:ext uri="{FF2B5EF4-FFF2-40B4-BE49-F238E27FC236}">
                <a16:creationId xmlns:a16="http://schemas.microsoft.com/office/drawing/2014/main" id="{A60A79A2-3C38-A957-9411-CFC8C967F1B4}"/>
              </a:ext>
            </a:extLst>
          </p:cNvPr>
          <p:cNvPicPr>
            <a:picLocks noChangeAspect="1"/>
          </p:cNvPicPr>
          <p:nvPr/>
        </p:nvPicPr>
        <p:blipFill>
          <a:blip r:embed="rId3"/>
          <a:stretch>
            <a:fillRect/>
          </a:stretch>
        </p:blipFill>
        <p:spPr>
          <a:xfrm>
            <a:off x="4679950" y="1947890"/>
            <a:ext cx="2832100" cy="891877"/>
          </a:xfrm>
          <a:prstGeom prst="rect">
            <a:avLst/>
          </a:prstGeom>
        </p:spPr>
      </p:pic>
      <p:sp>
        <p:nvSpPr>
          <p:cNvPr id="8" name="Title 1">
            <a:extLst>
              <a:ext uri="{FF2B5EF4-FFF2-40B4-BE49-F238E27FC236}">
                <a16:creationId xmlns:a16="http://schemas.microsoft.com/office/drawing/2014/main" id="{B225281E-AD27-BCD3-955A-9C51B751F341}"/>
              </a:ext>
            </a:extLst>
          </p:cNvPr>
          <p:cNvSpPr txBox="1">
            <a:spLocks/>
          </p:cNvSpPr>
          <p:nvPr/>
        </p:nvSpPr>
        <p:spPr>
          <a:xfrm>
            <a:off x="2676183" y="3290202"/>
            <a:ext cx="6839634" cy="683769"/>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b="1" dirty="0">
                <a:solidFill>
                  <a:srgbClr val="22295B"/>
                </a:solidFill>
                <a:latin typeface="Open Sans Semibold" panose="020B0606030504020204" pitchFamily="34" charset="0"/>
                <a:ea typeface="Open Sans Semibold" panose="020B0606030504020204" pitchFamily="34" charset="0"/>
                <a:cs typeface="Open Sans Semibold" panose="020B0606030504020204" pitchFamily="34" charset="0"/>
              </a:rPr>
              <a:t>THANK YOU!!!!!</a:t>
            </a:r>
            <a:endParaRPr lang="en-US" sz="4000" dirty="0">
              <a:solidFill>
                <a:srgbClr val="22295B"/>
              </a:solidFill>
              <a:latin typeface="Open Sans" panose="020B0606030504020204" pitchFamily="34" charset="0"/>
              <a:ea typeface="Open Sans" panose="020B0606030504020204" pitchFamily="34" charset="0"/>
              <a:cs typeface="Open Sans" panose="020B0606030504020204" pitchFamily="34" charset="0"/>
            </a:endParaRPr>
          </a:p>
          <a:p>
            <a:pPr algn="ctr"/>
            <a:endParaRPr lang="en-US" sz="4000" b="1" dirty="0">
              <a:solidFill>
                <a:srgbClr val="22295B"/>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pic>
        <p:nvPicPr>
          <p:cNvPr id="3" name="Picture 2" descr="A close-up of a brochure&#10;&#10;Description automatically generated">
            <a:extLst>
              <a:ext uri="{FF2B5EF4-FFF2-40B4-BE49-F238E27FC236}">
                <a16:creationId xmlns:a16="http://schemas.microsoft.com/office/drawing/2014/main" id="{F30BC053-FF2C-71FC-76AB-A9B9C4FA6153}"/>
              </a:ext>
            </a:extLst>
          </p:cNvPr>
          <p:cNvPicPr>
            <a:picLocks noChangeAspect="1"/>
          </p:cNvPicPr>
          <p:nvPr/>
        </p:nvPicPr>
        <p:blipFill>
          <a:blip r:embed="rId4"/>
          <a:stretch>
            <a:fillRect/>
          </a:stretch>
        </p:blipFill>
        <p:spPr>
          <a:xfrm>
            <a:off x="7132001" y="3950888"/>
            <a:ext cx="4767632" cy="2691773"/>
          </a:xfrm>
          <a:prstGeom prst="rect">
            <a:avLst/>
          </a:prstGeom>
        </p:spPr>
      </p:pic>
    </p:spTree>
    <p:extLst>
      <p:ext uri="{BB962C8B-B14F-4D97-AF65-F5344CB8AC3E}">
        <p14:creationId xmlns:p14="http://schemas.microsoft.com/office/powerpoint/2010/main" val="3772394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5AE2945-39F6-81C5-FE50-38D6D308838C}"/>
              </a:ext>
            </a:extLst>
          </p:cNvPr>
          <p:cNvSpPr/>
          <p:nvPr/>
        </p:nvSpPr>
        <p:spPr>
          <a:xfrm>
            <a:off x="324140" y="121757"/>
            <a:ext cx="3126631"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600" dirty="0"/>
              <a:t>THE TEAM</a:t>
            </a:r>
          </a:p>
        </p:txBody>
      </p:sp>
      <p:sp>
        <p:nvSpPr>
          <p:cNvPr id="4" name="Slide Number Placeholder 2">
            <a:extLst>
              <a:ext uri="{FF2B5EF4-FFF2-40B4-BE49-F238E27FC236}">
                <a16:creationId xmlns:a16="http://schemas.microsoft.com/office/drawing/2014/main" id="{721FE2E9-7FA9-50E9-192C-B9E8C56F7946}"/>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2</a:t>
            </a:fld>
            <a:endParaRPr lang="en-GB" sz="1000" b="1" dirty="0">
              <a:latin typeface=""/>
            </a:endParaRPr>
          </a:p>
        </p:txBody>
      </p:sp>
      <p:sp>
        <p:nvSpPr>
          <p:cNvPr id="5" name="Footer Placeholder 1">
            <a:extLst>
              <a:ext uri="{FF2B5EF4-FFF2-40B4-BE49-F238E27FC236}">
                <a16:creationId xmlns:a16="http://schemas.microsoft.com/office/drawing/2014/main" id="{40C2F632-4EAA-EFF5-8D86-AB35AE1F42E2}"/>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pic>
        <p:nvPicPr>
          <p:cNvPr id="7" name="Picture 6" descr="A black background with blue text&#10;&#10;Description automatically generated">
            <a:extLst>
              <a:ext uri="{FF2B5EF4-FFF2-40B4-BE49-F238E27FC236}">
                <a16:creationId xmlns:a16="http://schemas.microsoft.com/office/drawing/2014/main" id="{80D64B7C-B8CC-271B-8A4F-34F9127C520B}"/>
              </a:ext>
            </a:extLst>
          </p:cNvPr>
          <p:cNvPicPr>
            <a:picLocks noChangeAspect="1"/>
          </p:cNvPicPr>
          <p:nvPr/>
        </p:nvPicPr>
        <p:blipFill>
          <a:blip r:embed="rId2"/>
          <a:stretch>
            <a:fillRect/>
          </a:stretch>
        </p:blipFill>
        <p:spPr>
          <a:xfrm>
            <a:off x="320062" y="1281612"/>
            <a:ext cx="4096899" cy="928800"/>
          </a:xfrm>
          <a:prstGeom prst="rect">
            <a:avLst/>
          </a:prstGeom>
        </p:spPr>
      </p:pic>
      <p:pic>
        <p:nvPicPr>
          <p:cNvPr id="9" name="Picture 8" descr="A person smiling at the camera&#10;&#10;Description automatically generated">
            <a:extLst>
              <a:ext uri="{FF2B5EF4-FFF2-40B4-BE49-F238E27FC236}">
                <a16:creationId xmlns:a16="http://schemas.microsoft.com/office/drawing/2014/main" id="{FB009EC8-3059-180D-6C67-F188AD01093C}"/>
              </a:ext>
            </a:extLst>
          </p:cNvPr>
          <p:cNvPicPr>
            <a:picLocks noChangeAspect="1"/>
          </p:cNvPicPr>
          <p:nvPr/>
        </p:nvPicPr>
        <p:blipFill>
          <a:blip r:embed="rId3"/>
          <a:stretch>
            <a:fillRect/>
          </a:stretch>
        </p:blipFill>
        <p:spPr>
          <a:xfrm>
            <a:off x="4584700" y="1228673"/>
            <a:ext cx="1511300" cy="1524000"/>
          </a:xfrm>
          <a:prstGeom prst="rect">
            <a:avLst/>
          </a:prstGeom>
        </p:spPr>
      </p:pic>
      <p:pic>
        <p:nvPicPr>
          <p:cNvPr id="11" name="Picture 10" descr="A black background with white text&#10;&#10;Description automatically generated">
            <a:extLst>
              <a:ext uri="{FF2B5EF4-FFF2-40B4-BE49-F238E27FC236}">
                <a16:creationId xmlns:a16="http://schemas.microsoft.com/office/drawing/2014/main" id="{7C8E2374-5164-4C95-A0FC-4A33F1E95FCE}"/>
              </a:ext>
            </a:extLst>
          </p:cNvPr>
          <p:cNvPicPr>
            <a:picLocks noChangeAspect="1"/>
          </p:cNvPicPr>
          <p:nvPr/>
        </p:nvPicPr>
        <p:blipFill>
          <a:blip r:embed="rId4"/>
          <a:stretch>
            <a:fillRect/>
          </a:stretch>
        </p:blipFill>
        <p:spPr>
          <a:xfrm>
            <a:off x="320062" y="3000713"/>
            <a:ext cx="6184900" cy="914400"/>
          </a:xfrm>
          <a:prstGeom prst="rect">
            <a:avLst/>
          </a:prstGeom>
        </p:spPr>
      </p:pic>
      <p:pic>
        <p:nvPicPr>
          <p:cNvPr id="15" name="Picture 14" descr="A black background with blue text&#10;&#10;Description automatically generated">
            <a:extLst>
              <a:ext uri="{FF2B5EF4-FFF2-40B4-BE49-F238E27FC236}">
                <a16:creationId xmlns:a16="http://schemas.microsoft.com/office/drawing/2014/main" id="{D1A91D9A-41FF-180F-4550-7C42C7476636}"/>
              </a:ext>
            </a:extLst>
          </p:cNvPr>
          <p:cNvPicPr>
            <a:picLocks noChangeAspect="1"/>
          </p:cNvPicPr>
          <p:nvPr/>
        </p:nvPicPr>
        <p:blipFill>
          <a:blip r:embed="rId5"/>
          <a:stretch>
            <a:fillRect/>
          </a:stretch>
        </p:blipFill>
        <p:spPr>
          <a:xfrm>
            <a:off x="6962162" y="314273"/>
            <a:ext cx="3289300" cy="914400"/>
          </a:xfrm>
          <a:prstGeom prst="rect">
            <a:avLst/>
          </a:prstGeom>
        </p:spPr>
      </p:pic>
      <p:pic>
        <p:nvPicPr>
          <p:cNvPr id="17" name="Picture 16" descr="A collage of women smiling&#10;&#10;Description automatically generated">
            <a:extLst>
              <a:ext uri="{FF2B5EF4-FFF2-40B4-BE49-F238E27FC236}">
                <a16:creationId xmlns:a16="http://schemas.microsoft.com/office/drawing/2014/main" id="{A5E131BC-59CD-5AD7-109E-315149ABD8CA}"/>
              </a:ext>
            </a:extLst>
          </p:cNvPr>
          <p:cNvPicPr>
            <a:picLocks noChangeAspect="1"/>
          </p:cNvPicPr>
          <p:nvPr/>
        </p:nvPicPr>
        <p:blipFill>
          <a:blip r:embed="rId6"/>
          <a:stretch>
            <a:fillRect/>
          </a:stretch>
        </p:blipFill>
        <p:spPr>
          <a:xfrm>
            <a:off x="8464422" y="1209452"/>
            <a:ext cx="3060700" cy="1600200"/>
          </a:xfrm>
          <a:prstGeom prst="rect">
            <a:avLst/>
          </a:prstGeom>
        </p:spPr>
      </p:pic>
      <p:pic>
        <p:nvPicPr>
          <p:cNvPr id="21" name="Picture 20" descr="A person in a purple shirt&#10;&#10;Description automatically generated">
            <a:extLst>
              <a:ext uri="{FF2B5EF4-FFF2-40B4-BE49-F238E27FC236}">
                <a16:creationId xmlns:a16="http://schemas.microsoft.com/office/drawing/2014/main" id="{94197B97-1107-A7BB-35DF-B9417F3EB185}"/>
              </a:ext>
            </a:extLst>
          </p:cNvPr>
          <p:cNvPicPr>
            <a:picLocks noChangeAspect="1"/>
          </p:cNvPicPr>
          <p:nvPr/>
        </p:nvPicPr>
        <p:blipFill>
          <a:blip r:embed="rId7"/>
          <a:stretch>
            <a:fillRect/>
          </a:stretch>
        </p:blipFill>
        <p:spPr>
          <a:xfrm>
            <a:off x="7445341" y="3915113"/>
            <a:ext cx="1701800" cy="1384300"/>
          </a:xfrm>
          <a:prstGeom prst="rect">
            <a:avLst/>
          </a:prstGeom>
        </p:spPr>
      </p:pic>
      <p:pic>
        <p:nvPicPr>
          <p:cNvPr id="22" name="Picture 21" descr="A person in a suit&#10;&#10;Description automatically generated">
            <a:extLst>
              <a:ext uri="{FF2B5EF4-FFF2-40B4-BE49-F238E27FC236}">
                <a16:creationId xmlns:a16="http://schemas.microsoft.com/office/drawing/2014/main" id="{B0B4027B-9E9A-4511-DEF7-7DE820E5AD24}"/>
              </a:ext>
            </a:extLst>
          </p:cNvPr>
          <p:cNvPicPr>
            <a:picLocks noChangeAspect="1"/>
          </p:cNvPicPr>
          <p:nvPr/>
        </p:nvPicPr>
        <p:blipFill>
          <a:blip r:embed="rId8"/>
          <a:stretch>
            <a:fillRect/>
          </a:stretch>
        </p:blipFill>
        <p:spPr>
          <a:xfrm>
            <a:off x="320062" y="4284078"/>
            <a:ext cx="6642100" cy="1600200"/>
          </a:xfrm>
          <a:prstGeom prst="rect">
            <a:avLst/>
          </a:prstGeom>
        </p:spPr>
      </p:pic>
      <p:pic>
        <p:nvPicPr>
          <p:cNvPr id="24" name="Picture 23" descr="A person wearing a head scarf&#10;&#10;Description automatically generated">
            <a:extLst>
              <a:ext uri="{FF2B5EF4-FFF2-40B4-BE49-F238E27FC236}">
                <a16:creationId xmlns:a16="http://schemas.microsoft.com/office/drawing/2014/main" id="{1B5E4DAD-CE2E-E168-1D19-E49E60827654}"/>
              </a:ext>
            </a:extLst>
          </p:cNvPr>
          <p:cNvPicPr>
            <a:picLocks noChangeAspect="1"/>
          </p:cNvPicPr>
          <p:nvPr/>
        </p:nvPicPr>
        <p:blipFill>
          <a:blip r:embed="rId9"/>
          <a:stretch>
            <a:fillRect/>
          </a:stretch>
        </p:blipFill>
        <p:spPr>
          <a:xfrm>
            <a:off x="10251462" y="3915113"/>
            <a:ext cx="1930400" cy="1435100"/>
          </a:xfrm>
          <a:prstGeom prst="rect">
            <a:avLst/>
          </a:prstGeom>
        </p:spPr>
      </p:pic>
      <p:pic>
        <p:nvPicPr>
          <p:cNvPr id="10" name="Picture 9" descr="A black background with blue text&#10;&#10;Description automatically generated">
            <a:extLst>
              <a:ext uri="{FF2B5EF4-FFF2-40B4-BE49-F238E27FC236}">
                <a16:creationId xmlns:a16="http://schemas.microsoft.com/office/drawing/2014/main" id="{E6F11999-A414-93F4-70FE-7DB7ADE4F676}"/>
              </a:ext>
            </a:extLst>
          </p:cNvPr>
          <p:cNvPicPr>
            <a:picLocks noChangeAspect="1"/>
          </p:cNvPicPr>
          <p:nvPr/>
        </p:nvPicPr>
        <p:blipFill>
          <a:blip r:embed="rId10"/>
          <a:stretch>
            <a:fillRect/>
          </a:stretch>
        </p:blipFill>
        <p:spPr>
          <a:xfrm>
            <a:off x="7275735" y="3076913"/>
            <a:ext cx="3289300" cy="762000"/>
          </a:xfrm>
          <a:prstGeom prst="rect">
            <a:avLst/>
          </a:prstGeom>
        </p:spPr>
      </p:pic>
      <p:pic>
        <p:nvPicPr>
          <p:cNvPr id="13" name="Picture 12" descr="A person with curly hair and a black background&#10;&#10;Description automatically generated">
            <a:extLst>
              <a:ext uri="{FF2B5EF4-FFF2-40B4-BE49-F238E27FC236}">
                <a16:creationId xmlns:a16="http://schemas.microsoft.com/office/drawing/2014/main" id="{04660A82-301A-676D-EFEC-5493B8A1BF38}"/>
              </a:ext>
            </a:extLst>
          </p:cNvPr>
          <p:cNvPicPr>
            <a:picLocks noChangeAspect="1"/>
          </p:cNvPicPr>
          <p:nvPr/>
        </p:nvPicPr>
        <p:blipFill>
          <a:blip r:embed="rId11"/>
          <a:stretch>
            <a:fillRect/>
          </a:stretch>
        </p:blipFill>
        <p:spPr>
          <a:xfrm>
            <a:off x="8837874" y="4969774"/>
            <a:ext cx="1930400" cy="1435100"/>
          </a:xfrm>
          <a:prstGeom prst="rect">
            <a:avLst/>
          </a:prstGeom>
        </p:spPr>
      </p:pic>
    </p:spTree>
    <p:extLst>
      <p:ext uri="{BB962C8B-B14F-4D97-AF65-F5344CB8AC3E}">
        <p14:creationId xmlns:p14="http://schemas.microsoft.com/office/powerpoint/2010/main" val="1000097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0D190A-84B4-87D3-DD4B-536DC3F11EBC}"/>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3</a:t>
            </a:fld>
            <a:endParaRPr lang="en-GB" sz="1000" b="1" dirty="0">
              <a:latin typeface=""/>
            </a:endParaRPr>
          </a:p>
        </p:txBody>
      </p:sp>
      <p:grpSp>
        <p:nvGrpSpPr>
          <p:cNvPr id="4" name="Group 3">
            <a:extLst>
              <a:ext uri="{FF2B5EF4-FFF2-40B4-BE49-F238E27FC236}">
                <a16:creationId xmlns:a16="http://schemas.microsoft.com/office/drawing/2014/main" id="{51843BFA-EFE2-F805-B37F-5E895664D934}"/>
              </a:ext>
            </a:extLst>
          </p:cNvPr>
          <p:cNvGrpSpPr/>
          <p:nvPr/>
        </p:nvGrpSpPr>
        <p:grpSpPr>
          <a:xfrm>
            <a:off x="253623" y="239833"/>
            <a:ext cx="5176708" cy="759633"/>
            <a:chOff x="337913" y="238630"/>
            <a:chExt cx="5176708" cy="759633"/>
          </a:xfrm>
        </p:grpSpPr>
        <p:sp>
          <p:nvSpPr>
            <p:cNvPr id="5" name="Rectangle 4">
              <a:extLst>
                <a:ext uri="{FF2B5EF4-FFF2-40B4-BE49-F238E27FC236}">
                  <a16:creationId xmlns:a16="http://schemas.microsoft.com/office/drawing/2014/main" id="{FE479FF1-0D28-0486-A4A0-B0371A469955}"/>
                </a:ext>
              </a:extLst>
            </p:cNvPr>
            <p:cNvSpPr/>
            <p:nvPr/>
          </p:nvSpPr>
          <p:spPr>
            <a:xfrm>
              <a:off x="337913" y="238630"/>
              <a:ext cx="3832602"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32649F69-F6F1-D792-8B9F-36B26B2E4F29}"/>
                </a:ext>
              </a:extLst>
            </p:cNvPr>
            <p:cNvSpPr txBox="1">
              <a:spLocks/>
            </p:cNvSpPr>
            <p:nvPr/>
          </p:nvSpPr>
          <p:spPr>
            <a:xfrm>
              <a:off x="423855" y="391384"/>
              <a:ext cx="5090766" cy="32714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CERN OPENLAB</a:t>
              </a:r>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a:p>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pSp>
      <p:sp>
        <p:nvSpPr>
          <p:cNvPr id="9" name="TextBox 8">
            <a:extLst>
              <a:ext uri="{FF2B5EF4-FFF2-40B4-BE49-F238E27FC236}">
                <a16:creationId xmlns:a16="http://schemas.microsoft.com/office/drawing/2014/main" id="{9E02748F-FD4D-07F9-15BC-149EA4577628}"/>
              </a:ext>
            </a:extLst>
          </p:cNvPr>
          <p:cNvSpPr txBox="1"/>
          <p:nvPr/>
        </p:nvSpPr>
        <p:spPr>
          <a:xfrm>
            <a:off x="253622" y="1183951"/>
            <a:ext cx="4885305" cy="738664"/>
          </a:xfrm>
          <a:prstGeom prst="rect">
            <a:avLst/>
          </a:prstGeom>
          <a:noFill/>
        </p:spPr>
        <p:txBody>
          <a:bodyPr wrap="square">
            <a:spAutoFit/>
          </a:bodyPr>
          <a:lstStyle/>
          <a:p>
            <a:r>
              <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rPr>
              <a:t>Since its inception, CERN </a:t>
            </a:r>
            <a:r>
              <a:rPr lang="en-GB" sz="1400" dirty="0" err="1">
                <a:solidFill>
                  <a:srgbClr val="22295B"/>
                </a:solidFill>
                <a:latin typeface="Open Sans" panose="020B0606030504020204" pitchFamily="34" charset="0"/>
                <a:ea typeface="Open Sans" panose="020B0606030504020204" pitchFamily="34" charset="0"/>
                <a:cs typeface="Open Sans" panose="020B0606030504020204" pitchFamily="34" charset="0"/>
              </a:rPr>
              <a:t>openlab</a:t>
            </a:r>
            <a:r>
              <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rPr>
              <a:t> has fostered the development of big data scientific research through </a:t>
            </a:r>
            <a:r>
              <a:rPr lang="en-GB" sz="14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four primary missions.</a:t>
            </a:r>
            <a:endParaRPr lang="en-GB" sz="1400" dirty="0">
              <a:solidFill>
                <a:srgbClr val="22295B"/>
              </a:solidFill>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4" name="Group 13">
            <a:extLst>
              <a:ext uri="{FF2B5EF4-FFF2-40B4-BE49-F238E27FC236}">
                <a16:creationId xmlns:a16="http://schemas.microsoft.com/office/drawing/2014/main" id="{12610829-5640-5E98-0A31-22E646A7114E}"/>
              </a:ext>
            </a:extLst>
          </p:cNvPr>
          <p:cNvGrpSpPr/>
          <p:nvPr/>
        </p:nvGrpSpPr>
        <p:grpSpPr>
          <a:xfrm>
            <a:off x="253622" y="2107100"/>
            <a:ext cx="2608616" cy="593959"/>
            <a:chOff x="457199" y="383908"/>
            <a:chExt cx="2608616" cy="593959"/>
          </a:xfrm>
        </p:grpSpPr>
        <p:sp>
          <p:nvSpPr>
            <p:cNvPr id="16" name="Rounded Rectangle 15">
              <a:extLst>
                <a:ext uri="{FF2B5EF4-FFF2-40B4-BE49-F238E27FC236}">
                  <a16:creationId xmlns:a16="http://schemas.microsoft.com/office/drawing/2014/main" id="{4C0020AD-6142-54A1-AFA1-BBCDB57FDBDE}"/>
                </a:ext>
              </a:extLst>
            </p:cNvPr>
            <p:cNvSpPr/>
            <p:nvPr/>
          </p:nvSpPr>
          <p:spPr>
            <a:xfrm>
              <a:off x="457199" y="383908"/>
              <a:ext cx="2608616" cy="593959"/>
            </a:xfrm>
            <a:prstGeom prst="roundRect">
              <a:avLst/>
            </a:prstGeom>
            <a:solidFill>
              <a:srgbClr val="0432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itle 1">
              <a:extLst>
                <a:ext uri="{FF2B5EF4-FFF2-40B4-BE49-F238E27FC236}">
                  <a16:creationId xmlns:a16="http://schemas.microsoft.com/office/drawing/2014/main" id="{C8423FFC-1550-AD48-D52D-307B3A58F65F}"/>
                </a:ext>
              </a:extLst>
            </p:cNvPr>
            <p:cNvSpPr txBox="1">
              <a:spLocks/>
            </p:cNvSpPr>
            <p:nvPr/>
          </p:nvSpPr>
          <p:spPr>
            <a:xfrm>
              <a:off x="492743" y="533847"/>
              <a:ext cx="2573072" cy="2940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Four primary missions:</a:t>
              </a:r>
            </a:p>
          </p:txBody>
        </p:sp>
      </p:grpSp>
      <p:grpSp>
        <p:nvGrpSpPr>
          <p:cNvPr id="35" name="Group 34">
            <a:extLst>
              <a:ext uri="{FF2B5EF4-FFF2-40B4-BE49-F238E27FC236}">
                <a16:creationId xmlns:a16="http://schemas.microsoft.com/office/drawing/2014/main" id="{60868F32-261F-C44E-2395-A5D5EA9C8243}"/>
              </a:ext>
            </a:extLst>
          </p:cNvPr>
          <p:cNvGrpSpPr/>
          <p:nvPr/>
        </p:nvGrpSpPr>
        <p:grpSpPr>
          <a:xfrm>
            <a:off x="362611" y="3165275"/>
            <a:ext cx="11466778" cy="2426187"/>
            <a:chOff x="517194" y="3165275"/>
            <a:chExt cx="11466778" cy="2426187"/>
          </a:xfrm>
        </p:grpSpPr>
        <p:grpSp>
          <p:nvGrpSpPr>
            <p:cNvPr id="21" name="Group 20">
              <a:extLst>
                <a:ext uri="{FF2B5EF4-FFF2-40B4-BE49-F238E27FC236}">
                  <a16:creationId xmlns:a16="http://schemas.microsoft.com/office/drawing/2014/main" id="{908634D9-C63A-54ED-DA5D-6ABE78398C14}"/>
                </a:ext>
              </a:extLst>
            </p:cNvPr>
            <p:cNvGrpSpPr/>
            <p:nvPr/>
          </p:nvGrpSpPr>
          <p:grpSpPr>
            <a:xfrm>
              <a:off x="517194" y="3165275"/>
              <a:ext cx="2345044" cy="2426187"/>
              <a:chOff x="6739135" y="1803729"/>
              <a:chExt cx="2345044" cy="2426187"/>
            </a:xfrm>
          </p:grpSpPr>
          <p:sp>
            <p:nvSpPr>
              <p:cNvPr id="12" name="Oval 11">
                <a:extLst>
                  <a:ext uri="{FF2B5EF4-FFF2-40B4-BE49-F238E27FC236}">
                    <a16:creationId xmlns:a16="http://schemas.microsoft.com/office/drawing/2014/main" id="{75D88D7E-F52D-6CE6-6E8A-E73EAAB4FA5F}"/>
                  </a:ext>
                </a:extLst>
              </p:cNvPr>
              <p:cNvSpPr/>
              <p:nvPr/>
            </p:nvSpPr>
            <p:spPr>
              <a:xfrm>
                <a:off x="6739135" y="2033392"/>
                <a:ext cx="2345044" cy="2196524"/>
              </a:xfrm>
              <a:prstGeom prst="ellipse">
                <a:avLst/>
              </a:prstGeom>
              <a:noFill/>
              <a:ln w="57150" cap="rnd">
                <a:solidFill>
                  <a:srgbClr val="39408F"/>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itle 1">
                <a:extLst>
                  <a:ext uri="{FF2B5EF4-FFF2-40B4-BE49-F238E27FC236}">
                    <a16:creationId xmlns:a16="http://schemas.microsoft.com/office/drawing/2014/main" id="{39224FFA-A352-A43D-92D7-EFF2A9DE46A0}"/>
                  </a:ext>
                </a:extLst>
              </p:cNvPr>
              <p:cNvSpPr txBox="1">
                <a:spLocks/>
              </p:cNvSpPr>
              <p:nvPr/>
            </p:nvSpPr>
            <p:spPr>
              <a:xfrm>
                <a:off x="6979218" y="2555028"/>
                <a:ext cx="1864878" cy="1210671"/>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00" dirty="0">
                    <a:solidFill>
                      <a:srgbClr val="39408F"/>
                    </a:solidFill>
                    <a:latin typeface="Open Sans Semibold" panose="020B0606030504020204" pitchFamily="34" charset="0"/>
                    <a:ea typeface="Open Sans Semibold" panose="020B0606030504020204" pitchFamily="34" charset="0"/>
                    <a:cs typeface="Open Sans Semibold" panose="020B0606030504020204" pitchFamily="34" charset="0"/>
                  </a:rPr>
                  <a:t>Establishing strategic industry collaborations</a:t>
                </a:r>
              </a:p>
            </p:txBody>
          </p:sp>
          <p:sp>
            <p:nvSpPr>
              <p:cNvPr id="20" name="Title 1">
                <a:extLst>
                  <a:ext uri="{FF2B5EF4-FFF2-40B4-BE49-F238E27FC236}">
                    <a16:creationId xmlns:a16="http://schemas.microsoft.com/office/drawing/2014/main" id="{4DB6461E-1028-E540-6861-8A1DA47BC91E}"/>
                  </a:ext>
                </a:extLst>
              </p:cNvPr>
              <p:cNvSpPr txBox="1">
                <a:spLocks/>
              </p:cNvSpPr>
              <p:nvPr/>
            </p:nvSpPr>
            <p:spPr>
              <a:xfrm>
                <a:off x="7692518" y="1803729"/>
                <a:ext cx="438278" cy="443909"/>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a:solidFill>
                      <a:srgbClr val="39408F"/>
                    </a:solidFill>
                    <a:latin typeface="Open Sans Semibold" panose="020B0606030504020204" pitchFamily="34" charset="0"/>
                    <a:ea typeface="Open Sans Semibold" panose="020B0606030504020204" pitchFamily="34" charset="0"/>
                    <a:cs typeface="Open Sans Semibold" panose="020B0606030504020204" pitchFamily="34" charset="0"/>
                  </a:rPr>
                  <a:t>1</a:t>
                </a:r>
              </a:p>
            </p:txBody>
          </p:sp>
        </p:grpSp>
        <p:grpSp>
          <p:nvGrpSpPr>
            <p:cNvPr id="22" name="Group 21">
              <a:extLst>
                <a:ext uri="{FF2B5EF4-FFF2-40B4-BE49-F238E27FC236}">
                  <a16:creationId xmlns:a16="http://schemas.microsoft.com/office/drawing/2014/main" id="{7EC0177E-6BD2-7BC9-F781-B32760DDE931}"/>
                </a:ext>
              </a:extLst>
            </p:cNvPr>
            <p:cNvGrpSpPr/>
            <p:nvPr/>
          </p:nvGrpSpPr>
          <p:grpSpPr>
            <a:xfrm>
              <a:off x="3557773" y="3165275"/>
              <a:ext cx="2345044" cy="2426187"/>
              <a:chOff x="6739135" y="1803729"/>
              <a:chExt cx="2345044" cy="2426187"/>
            </a:xfrm>
          </p:grpSpPr>
          <p:sp>
            <p:nvSpPr>
              <p:cNvPr id="23" name="Oval 22">
                <a:extLst>
                  <a:ext uri="{FF2B5EF4-FFF2-40B4-BE49-F238E27FC236}">
                    <a16:creationId xmlns:a16="http://schemas.microsoft.com/office/drawing/2014/main" id="{584F3BA7-B0D7-E6AC-32FC-C5DBFC174FD1}"/>
                  </a:ext>
                </a:extLst>
              </p:cNvPr>
              <p:cNvSpPr/>
              <p:nvPr/>
            </p:nvSpPr>
            <p:spPr>
              <a:xfrm>
                <a:off x="6739135" y="2033392"/>
                <a:ext cx="2345044" cy="2196524"/>
              </a:xfrm>
              <a:prstGeom prst="ellipse">
                <a:avLst/>
              </a:prstGeom>
              <a:noFill/>
              <a:ln w="57150" cap="rnd">
                <a:solidFill>
                  <a:srgbClr val="DE2448"/>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itle 1">
                <a:extLst>
                  <a:ext uri="{FF2B5EF4-FFF2-40B4-BE49-F238E27FC236}">
                    <a16:creationId xmlns:a16="http://schemas.microsoft.com/office/drawing/2014/main" id="{8F2DBE81-5206-9A70-318E-EDF8FE247906}"/>
                  </a:ext>
                </a:extLst>
              </p:cNvPr>
              <p:cNvSpPr txBox="1">
                <a:spLocks/>
              </p:cNvSpPr>
              <p:nvPr/>
            </p:nvSpPr>
            <p:spPr>
              <a:xfrm>
                <a:off x="6979218" y="2555028"/>
                <a:ext cx="1864878" cy="1210671"/>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00" dirty="0">
                    <a:solidFill>
                      <a:srgbClr val="DE2448"/>
                    </a:solidFill>
                    <a:latin typeface="Open Sans Semibold" panose="020B0606030504020204" pitchFamily="34" charset="0"/>
                    <a:ea typeface="Open Sans Semibold" panose="020B0606030504020204" pitchFamily="34" charset="0"/>
                    <a:cs typeface="Open Sans Semibold" panose="020B0606030504020204" pitchFamily="34" charset="0"/>
                  </a:rPr>
                  <a:t>Fuelling technological innovation</a:t>
                </a:r>
              </a:p>
            </p:txBody>
          </p:sp>
          <p:sp>
            <p:nvSpPr>
              <p:cNvPr id="25" name="Title 1">
                <a:extLst>
                  <a:ext uri="{FF2B5EF4-FFF2-40B4-BE49-F238E27FC236}">
                    <a16:creationId xmlns:a16="http://schemas.microsoft.com/office/drawing/2014/main" id="{CBB68CC7-676A-7D4D-77DE-A2B9442A0C22}"/>
                  </a:ext>
                </a:extLst>
              </p:cNvPr>
              <p:cNvSpPr txBox="1">
                <a:spLocks/>
              </p:cNvSpPr>
              <p:nvPr/>
            </p:nvSpPr>
            <p:spPr>
              <a:xfrm>
                <a:off x="7692518" y="1803729"/>
                <a:ext cx="438278" cy="443909"/>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a:solidFill>
                      <a:srgbClr val="DE2448"/>
                    </a:solidFill>
                    <a:latin typeface="Open Sans Semibold" panose="020B0606030504020204" pitchFamily="34" charset="0"/>
                    <a:ea typeface="Open Sans Semibold" panose="020B0606030504020204" pitchFamily="34" charset="0"/>
                    <a:cs typeface="Open Sans Semibold" panose="020B0606030504020204" pitchFamily="34" charset="0"/>
                  </a:rPr>
                  <a:t>2</a:t>
                </a:r>
              </a:p>
            </p:txBody>
          </p:sp>
        </p:grpSp>
        <p:grpSp>
          <p:nvGrpSpPr>
            <p:cNvPr id="26" name="Group 25">
              <a:extLst>
                <a:ext uri="{FF2B5EF4-FFF2-40B4-BE49-F238E27FC236}">
                  <a16:creationId xmlns:a16="http://schemas.microsoft.com/office/drawing/2014/main" id="{9C15D790-C8AE-4EC0-E80D-3495B4DE3944}"/>
                </a:ext>
              </a:extLst>
            </p:cNvPr>
            <p:cNvGrpSpPr/>
            <p:nvPr/>
          </p:nvGrpSpPr>
          <p:grpSpPr>
            <a:xfrm>
              <a:off x="6598351" y="3172983"/>
              <a:ext cx="2345044" cy="2418479"/>
              <a:chOff x="6739135" y="1811437"/>
              <a:chExt cx="2345044" cy="2418479"/>
            </a:xfrm>
          </p:grpSpPr>
          <p:sp>
            <p:nvSpPr>
              <p:cNvPr id="27" name="Oval 26">
                <a:extLst>
                  <a:ext uri="{FF2B5EF4-FFF2-40B4-BE49-F238E27FC236}">
                    <a16:creationId xmlns:a16="http://schemas.microsoft.com/office/drawing/2014/main" id="{AA6785E3-DF24-977C-5056-AB0FD68658D0}"/>
                  </a:ext>
                </a:extLst>
              </p:cNvPr>
              <p:cNvSpPr/>
              <p:nvPr/>
            </p:nvSpPr>
            <p:spPr>
              <a:xfrm>
                <a:off x="6739135" y="2033392"/>
                <a:ext cx="2345044" cy="2196524"/>
              </a:xfrm>
              <a:prstGeom prst="ellipse">
                <a:avLst/>
              </a:prstGeom>
              <a:noFill/>
              <a:ln w="57150" cap="rnd">
                <a:solidFill>
                  <a:srgbClr val="D9643E"/>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itle 1">
                <a:extLst>
                  <a:ext uri="{FF2B5EF4-FFF2-40B4-BE49-F238E27FC236}">
                    <a16:creationId xmlns:a16="http://schemas.microsoft.com/office/drawing/2014/main" id="{0497D352-9D9A-3001-C8FD-76B1F05D9991}"/>
                  </a:ext>
                </a:extLst>
              </p:cNvPr>
              <p:cNvSpPr txBox="1">
                <a:spLocks/>
              </p:cNvSpPr>
              <p:nvPr/>
            </p:nvSpPr>
            <p:spPr>
              <a:xfrm>
                <a:off x="6979218" y="2555028"/>
                <a:ext cx="1864878" cy="1210671"/>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00" dirty="0">
                    <a:solidFill>
                      <a:srgbClr val="D9643E"/>
                    </a:solidFill>
                    <a:latin typeface="Open Sans Semibold" panose="020B0606030504020204" pitchFamily="34" charset="0"/>
                    <a:ea typeface="Open Sans Semibold" panose="020B0606030504020204" pitchFamily="34" charset="0"/>
                    <a:cs typeface="Open Sans Semibold" panose="020B0606030504020204" pitchFamily="34" charset="0"/>
                  </a:rPr>
                  <a:t>Exposing technology to scientists</a:t>
                </a:r>
              </a:p>
            </p:txBody>
          </p:sp>
          <p:sp>
            <p:nvSpPr>
              <p:cNvPr id="29" name="Title 1">
                <a:extLst>
                  <a:ext uri="{FF2B5EF4-FFF2-40B4-BE49-F238E27FC236}">
                    <a16:creationId xmlns:a16="http://schemas.microsoft.com/office/drawing/2014/main" id="{D7BFF6A4-2AE1-0F19-B68A-779D6FD75B1F}"/>
                  </a:ext>
                </a:extLst>
              </p:cNvPr>
              <p:cNvSpPr txBox="1">
                <a:spLocks/>
              </p:cNvSpPr>
              <p:nvPr/>
            </p:nvSpPr>
            <p:spPr>
              <a:xfrm>
                <a:off x="7692518" y="1811437"/>
                <a:ext cx="438278" cy="443909"/>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a:solidFill>
                      <a:srgbClr val="D9643E"/>
                    </a:solidFill>
                    <a:latin typeface="Open Sans Semibold" panose="020B0606030504020204" pitchFamily="34" charset="0"/>
                    <a:ea typeface="Open Sans Semibold" panose="020B0606030504020204" pitchFamily="34" charset="0"/>
                    <a:cs typeface="Open Sans Semibold" panose="020B0606030504020204" pitchFamily="34" charset="0"/>
                  </a:rPr>
                  <a:t>3</a:t>
                </a:r>
              </a:p>
            </p:txBody>
          </p:sp>
        </p:grpSp>
        <p:grpSp>
          <p:nvGrpSpPr>
            <p:cNvPr id="30" name="Group 29">
              <a:extLst>
                <a:ext uri="{FF2B5EF4-FFF2-40B4-BE49-F238E27FC236}">
                  <a16:creationId xmlns:a16="http://schemas.microsoft.com/office/drawing/2014/main" id="{DCD6513E-817A-DE8E-068C-FA9F99BCA33A}"/>
                </a:ext>
              </a:extLst>
            </p:cNvPr>
            <p:cNvGrpSpPr/>
            <p:nvPr/>
          </p:nvGrpSpPr>
          <p:grpSpPr>
            <a:xfrm>
              <a:off x="9638928" y="3165275"/>
              <a:ext cx="2345044" cy="2426187"/>
              <a:chOff x="6739135" y="1803729"/>
              <a:chExt cx="2345044" cy="2426187"/>
            </a:xfrm>
          </p:grpSpPr>
          <p:sp>
            <p:nvSpPr>
              <p:cNvPr id="31" name="Oval 30">
                <a:extLst>
                  <a:ext uri="{FF2B5EF4-FFF2-40B4-BE49-F238E27FC236}">
                    <a16:creationId xmlns:a16="http://schemas.microsoft.com/office/drawing/2014/main" id="{E4911CE7-F098-CFD5-A02C-57B8E63321BC}"/>
                  </a:ext>
                </a:extLst>
              </p:cNvPr>
              <p:cNvSpPr/>
              <p:nvPr/>
            </p:nvSpPr>
            <p:spPr>
              <a:xfrm>
                <a:off x="6739135" y="2033392"/>
                <a:ext cx="2345044" cy="2196524"/>
              </a:xfrm>
              <a:prstGeom prst="ellipse">
                <a:avLst/>
              </a:prstGeom>
              <a:noFill/>
              <a:ln w="57150" cap="rnd">
                <a:solidFill>
                  <a:srgbClr val="F18E3B"/>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itle 1">
                <a:extLst>
                  <a:ext uri="{FF2B5EF4-FFF2-40B4-BE49-F238E27FC236}">
                    <a16:creationId xmlns:a16="http://schemas.microsoft.com/office/drawing/2014/main" id="{683C8128-743A-DDBE-8E97-2A5ACD63BF2C}"/>
                  </a:ext>
                </a:extLst>
              </p:cNvPr>
              <p:cNvSpPr txBox="1">
                <a:spLocks/>
              </p:cNvSpPr>
              <p:nvPr/>
            </p:nvSpPr>
            <p:spPr>
              <a:xfrm>
                <a:off x="6979218" y="2555028"/>
                <a:ext cx="1864878" cy="1210671"/>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00" dirty="0">
                    <a:solidFill>
                      <a:srgbClr val="F18E3B"/>
                    </a:solidFill>
                    <a:latin typeface="Open Sans Semibold" panose="020B0606030504020204" pitchFamily="34" charset="0"/>
                    <a:ea typeface="Open Sans Semibold" panose="020B0606030504020204" pitchFamily="34" charset="0"/>
                    <a:cs typeface="Open Sans Semibold" panose="020B0606030504020204" pitchFamily="34" charset="0"/>
                  </a:rPr>
                  <a:t>Nurturing knowledge and growth in young STEM researchers</a:t>
                </a:r>
              </a:p>
            </p:txBody>
          </p:sp>
          <p:sp>
            <p:nvSpPr>
              <p:cNvPr id="33" name="Title 1">
                <a:extLst>
                  <a:ext uri="{FF2B5EF4-FFF2-40B4-BE49-F238E27FC236}">
                    <a16:creationId xmlns:a16="http://schemas.microsoft.com/office/drawing/2014/main" id="{30E6BB72-52AE-E539-FD5C-52A174893AF9}"/>
                  </a:ext>
                </a:extLst>
              </p:cNvPr>
              <p:cNvSpPr txBox="1">
                <a:spLocks/>
              </p:cNvSpPr>
              <p:nvPr/>
            </p:nvSpPr>
            <p:spPr>
              <a:xfrm>
                <a:off x="7692519" y="1803729"/>
                <a:ext cx="438278" cy="443909"/>
              </a:xfrm>
              <a:prstGeom prst="rect">
                <a:avLst/>
              </a:prstGeom>
              <a:solidFill>
                <a:schemeClr val="bg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a:solidFill>
                      <a:srgbClr val="F18E3B"/>
                    </a:solidFill>
                    <a:latin typeface="Open Sans Semibold" panose="020B0606030504020204" pitchFamily="34" charset="0"/>
                    <a:ea typeface="Open Sans Semibold" panose="020B0606030504020204" pitchFamily="34" charset="0"/>
                    <a:cs typeface="Open Sans Semibold" panose="020B0606030504020204" pitchFamily="34" charset="0"/>
                  </a:rPr>
                  <a:t>4</a:t>
                </a:r>
              </a:p>
            </p:txBody>
          </p:sp>
        </p:grpSp>
      </p:grpSp>
      <p:pic>
        <p:nvPicPr>
          <p:cNvPr id="37" name="Picture 36" descr="A group of people holding a sign&#10;&#10;Description automatically generated">
            <a:extLst>
              <a:ext uri="{FF2B5EF4-FFF2-40B4-BE49-F238E27FC236}">
                <a16:creationId xmlns:a16="http://schemas.microsoft.com/office/drawing/2014/main" id="{A8443A51-C74C-D4E5-4657-A7AB893DE7B3}"/>
              </a:ext>
            </a:extLst>
          </p:cNvPr>
          <p:cNvPicPr>
            <a:picLocks noChangeAspect="1"/>
          </p:cNvPicPr>
          <p:nvPr/>
        </p:nvPicPr>
        <p:blipFill>
          <a:blip r:embed="rId2"/>
          <a:stretch>
            <a:fillRect/>
          </a:stretch>
        </p:blipFill>
        <p:spPr>
          <a:xfrm>
            <a:off x="7616290" y="207507"/>
            <a:ext cx="3247135" cy="2180193"/>
          </a:xfrm>
          <a:prstGeom prst="rect">
            <a:avLst/>
          </a:prstGeom>
          <a:effectLst>
            <a:softEdge rad="15287"/>
          </a:effectLst>
        </p:spPr>
      </p:pic>
      <p:sp>
        <p:nvSpPr>
          <p:cNvPr id="10" name="Footer Placeholder 1">
            <a:extLst>
              <a:ext uri="{FF2B5EF4-FFF2-40B4-BE49-F238E27FC236}">
                <a16:creationId xmlns:a16="http://schemas.microsoft.com/office/drawing/2014/main" id="{82B700AC-E896-F867-C28C-5FC7D0EB7559}"/>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spTree>
    <p:extLst>
      <p:ext uri="{BB962C8B-B14F-4D97-AF65-F5344CB8AC3E}">
        <p14:creationId xmlns:p14="http://schemas.microsoft.com/office/powerpoint/2010/main" val="175394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0D190A-84B4-87D3-DD4B-536DC3F11EBC}"/>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4</a:t>
            </a:fld>
            <a:endParaRPr lang="en-GB" sz="1000" b="1" dirty="0">
              <a:latin typeface=""/>
            </a:endParaRPr>
          </a:p>
        </p:txBody>
      </p:sp>
      <p:grpSp>
        <p:nvGrpSpPr>
          <p:cNvPr id="4" name="Group 3">
            <a:extLst>
              <a:ext uri="{FF2B5EF4-FFF2-40B4-BE49-F238E27FC236}">
                <a16:creationId xmlns:a16="http://schemas.microsoft.com/office/drawing/2014/main" id="{51843BFA-EFE2-F805-B37F-5E895664D934}"/>
              </a:ext>
            </a:extLst>
          </p:cNvPr>
          <p:cNvGrpSpPr/>
          <p:nvPr/>
        </p:nvGrpSpPr>
        <p:grpSpPr>
          <a:xfrm>
            <a:off x="260881" y="213802"/>
            <a:ext cx="5341635" cy="759633"/>
            <a:chOff x="337913" y="238630"/>
            <a:chExt cx="5341635" cy="759633"/>
          </a:xfrm>
        </p:grpSpPr>
        <p:sp>
          <p:nvSpPr>
            <p:cNvPr id="5" name="Rectangle 4">
              <a:extLst>
                <a:ext uri="{FF2B5EF4-FFF2-40B4-BE49-F238E27FC236}">
                  <a16:creationId xmlns:a16="http://schemas.microsoft.com/office/drawing/2014/main" id="{FE479FF1-0D28-0486-A4A0-B0371A469955}"/>
                </a:ext>
              </a:extLst>
            </p:cNvPr>
            <p:cNvSpPr/>
            <p:nvPr/>
          </p:nvSpPr>
          <p:spPr>
            <a:xfrm>
              <a:off x="337913" y="238630"/>
              <a:ext cx="5341635"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32649F69-F6F1-D792-8B9F-36B26B2E4F29}"/>
                </a:ext>
              </a:extLst>
            </p:cNvPr>
            <p:cNvSpPr txBox="1">
              <a:spLocks/>
            </p:cNvSpPr>
            <p:nvPr/>
          </p:nvSpPr>
          <p:spPr>
            <a:xfrm>
              <a:off x="501676" y="391383"/>
              <a:ext cx="5177872" cy="37998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COLLABORATION MODEL</a:t>
              </a:r>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a:p>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pSp>
      <p:sp>
        <p:nvSpPr>
          <p:cNvPr id="10" name="Footer Placeholder 1">
            <a:extLst>
              <a:ext uri="{FF2B5EF4-FFF2-40B4-BE49-F238E27FC236}">
                <a16:creationId xmlns:a16="http://schemas.microsoft.com/office/drawing/2014/main" id="{82B700AC-E896-F867-C28C-5FC7D0EB7559}"/>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sp>
        <p:nvSpPr>
          <p:cNvPr id="7" name="TextBox 6">
            <a:extLst>
              <a:ext uri="{FF2B5EF4-FFF2-40B4-BE49-F238E27FC236}">
                <a16:creationId xmlns:a16="http://schemas.microsoft.com/office/drawing/2014/main" id="{2E96F77C-E77B-8077-E99C-25BE668862EF}"/>
              </a:ext>
            </a:extLst>
          </p:cNvPr>
          <p:cNvSpPr txBox="1"/>
          <p:nvPr/>
        </p:nvSpPr>
        <p:spPr>
          <a:xfrm>
            <a:off x="152023" y="2274838"/>
            <a:ext cx="2689255" cy="2308324"/>
          </a:xfrm>
          <a:prstGeom prst="rect">
            <a:avLst/>
          </a:prstGeom>
          <a:noFill/>
        </p:spPr>
        <p:txBody>
          <a:bodyPr wrap="square">
            <a:spAutoFit/>
          </a:bodyPr>
          <a:lstStyle/>
          <a:p>
            <a:r>
              <a:rPr lang="en-GB" sz="1600" dirty="0">
                <a:solidFill>
                  <a:srgbClr val="22295B"/>
                </a:solidFill>
                <a:latin typeface="Open Sans" panose="020B0606030504020204" pitchFamily="34" charset="0"/>
                <a:ea typeface="Open Sans" panose="020B0606030504020204" pitchFamily="34" charset="0"/>
                <a:cs typeface="Open Sans" panose="020B0606030504020204" pitchFamily="34" charset="0"/>
              </a:rPr>
              <a:t>CERN openlab operates within </a:t>
            </a:r>
            <a:r>
              <a:rPr lang="en-GB" sz="16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structured three-year phase cycles </a:t>
            </a:r>
            <a:r>
              <a:rPr lang="en-GB" sz="1600" dirty="0">
                <a:solidFill>
                  <a:srgbClr val="22295B"/>
                </a:solidFill>
                <a:latin typeface="Open Sans" panose="020B0606030504020204" pitchFamily="34" charset="0"/>
                <a:ea typeface="Open Sans" panose="020B0606030504020204" pitchFamily="34" charset="0"/>
                <a:cs typeface="Open Sans" panose="020B0606030504020204" pitchFamily="34" charset="0"/>
              </a:rPr>
              <a:t>designed to systematically assess technological evolution, anticipate future needs, and delineate overarching thematic priorities. </a:t>
            </a:r>
          </a:p>
        </p:txBody>
      </p:sp>
      <p:pic>
        <p:nvPicPr>
          <p:cNvPr id="8" name="Picture 7" descr="A black background with text and numbers&#10;&#10;Description automatically generated">
            <a:extLst>
              <a:ext uri="{FF2B5EF4-FFF2-40B4-BE49-F238E27FC236}">
                <a16:creationId xmlns:a16="http://schemas.microsoft.com/office/drawing/2014/main" id="{23F284BC-B3F5-150A-38DC-6EEAA4F65E43}"/>
              </a:ext>
            </a:extLst>
          </p:cNvPr>
          <p:cNvPicPr>
            <a:picLocks noChangeAspect="1"/>
          </p:cNvPicPr>
          <p:nvPr/>
        </p:nvPicPr>
        <p:blipFill>
          <a:blip r:embed="rId2"/>
          <a:stretch>
            <a:fillRect/>
          </a:stretch>
        </p:blipFill>
        <p:spPr>
          <a:xfrm>
            <a:off x="7566578" y="179339"/>
            <a:ext cx="3653872" cy="5977673"/>
          </a:xfrm>
          <a:prstGeom prst="rect">
            <a:avLst/>
          </a:prstGeom>
        </p:spPr>
      </p:pic>
      <p:sp>
        <p:nvSpPr>
          <p:cNvPr id="2" name="Rectangle 1">
            <a:extLst>
              <a:ext uri="{FF2B5EF4-FFF2-40B4-BE49-F238E27FC236}">
                <a16:creationId xmlns:a16="http://schemas.microsoft.com/office/drawing/2014/main" id="{52AB2FEC-C8B4-DF0B-FC90-FAA3210B9F9E}"/>
              </a:ext>
            </a:extLst>
          </p:cNvPr>
          <p:cNvSpPr/>
          <p:nvPr/>
        </p:nvSpPr>
        <p:spPr>
          <a:xfrm>
            <a:off x="3172454" y="1299530"/>
            <a:ext cx="4164061" cy="1122857"/>
          </a:xfrm>
          <a:prstGeom prst="rect">
            <a:avLst/>
          </a:prstGeom>
          <a:solidFill>
            <a:srgbClr val="344B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Large industrial partners </a:t>
            </a:r>
          </a:p>
          <a:p>
            <a:pPr algn="ctr"/>
            <a:endParaRPr lang="en-GB" sz="120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p>
            <a:pPr algn="ctr"/>
            <a:r>
              <a:rPr lang="en-GB" sz="120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x86 64-bit processors, multi-core devices, </a:t>
            </a:r>
          </a:p>
          <a:p>
            <a:pPr algn="ctr"/>
            <a:r>
              <a:rPr lang="en-GB" sz="120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high-performance networking, peta-byte storage, highly-available databases </a:t>
            </a:r>
          </a:p>
        </p:txBody>
      </p:sp>
      <p:sp>
        <p:nvSpPr>
          <p:cNvPr id="12" name="TextBox 11">
            <a:extLst>
              <a:ext uri="{FF2B5EF4-FFF2-40B4-BE49-F238E27FC236}">
                <a16:creationId xmlns:a16="http://schemas.microsoft.com/office/drawing/2014/main" id="{B27C8814-737B-C4A8-3CCF-A1D318902ADD}"/>
              </a:ext>
            </a:extLst>
          </p:cNvPr>
          <p:cNvSpPr txBox="1"/>
          <p:nvPr/>
        </p:nvSpPr>
        <p:spPr>
          <a:xfrm>
            <a:off x="5816600" y="991753"/>
            <a:ext cx="1676499" cy="307777"/>
          </a:xfrm>
          <a:prstGeom prst="rect">
            <a:avLst/>
          </a:prstGeom>
          <a:noFill/>
        </p:spPr>
        <p:txBody>
          <a:bodyPr wrap="square" rtlCol="0">
            <a:spAutoFit/>
          </a:bodyPr>
          <a:lstStyle/>
          <a:p>
            <a:r>
              <a:rPr lang="en-GB" sz="1400" b="1" dirty="0">
                <a:solidFill>
                  <a:schemeClr val="accent5">
                    <a:lumMod val="50000"/>
                  </a:schemeClr>
                </a:solidFill>
                <a:latin typeface="Open Sans" panose="020B0606030504020204" pitchFamily="34" charset="0"/>
                <a:ea typeface="Open Sans" panose="020B0606030504020204" pitchFamily="34" charset="0"/>
                <a:cs typeface="Open Sans" panose="020B0606030504020204" pitchFamily="34" charset="0"/>
              </a:rPr>
              <a:t>LHC START</a:t>
            </a:r>
          </a:p>
        </p:txBody>
      </p:sp>
      <p:sp>
        <p:nvSpPr>
          <p:cNvPr id="13" name="TextBox 12">
            <a:extLst>
              <a:ext uri="{FF2B5EF4-FFF2-40B4-BE49-F238E27FC236}">
                <a16:creationId xmlns:a16="http://schemas.microsoft.com/office/drawing/2014/main" id="{86EDBDEE-B15B-057D-E8B5-86841F574A8E}"/>
              </a:ext>
            </a:extLst>
          </p:cNvPr>
          <p:cNvSpPr txBox="1"/>
          <p:nvPr/>
        </p:nvSpPr>
        <p:spPr>
          <a:xfrm>
            <a:off x="4877323" y="2847105"/>
            <a:ext cx="2689255" cy="307777"/>
          </a:xfrm>
          <a:prstGeom prst="rect">
            <a:avLst/>
          </a:prstGeom>
          <a:noFill/>
        </p:spPr>
        <p:txBody>
          <a:bodyPr wrap="square" rtlCol="0">
            <a:spAutoFit/>
          </a:bodyPr>
          <a:lstStyle/>
          <a:p>
            <a:r>
              <a:rPr lang="en-GB" sz="1400" b="1" dirty="0">
                <a:solidFill>
                  <a:srgbClr val="DE2448"/>
                </a:solidFill>
                <a:latin typeface="Open Sans" panose="020B0606030504020204" pitchFamily="34" charset="0"/>
                <a:ea typeface="Open Sans" panose="020B0606030504020204" pitchFamily="34" charset="0"/>
                <a:cs typeface="Open Sans" panose="020B0606030504020204" pitchFamily="34" charset="0"/>
              </a:rPr>
              <a:t>LHC STEADY OPERATIONS</a:t>
            </a:r>
          </a:p>
        </p:txBody>
      </p:sp>
      <p:sp>
        <p:nvSpPr>
          <p:cNvPr id="14" name="Rectangle 13">
            <a:extLst>
              <a:ext uri="{FF2B5EF4-FFF2-40B4-BE49-F238E27FC236}">
                <a16:creationId xmlns:a16="http://schemas.microsoft.com/office/drawing/2014/main" id="{9A64BA27-903A-A87C-A8C7-6C6D938C0442}"/>
              </a:ext>
            </a:extLst>
          </p:cNvPr>
          <p:cNvSpPr/>
          <p:nvPr/>
        </p:nvSpPr>
        <p:spPr>
          <a:xfrm>
            <a:off x="3172454" y="3154882"/>
            <a:ext cx="4164061" cy="1224935"/>
          </a:xfrm>
          <a:prstGeom prst="rect">
            <a:avLst/>
          </a:prstGeom>
          <a:solidFill>
            <a:srgbClr val="DE24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Broader portfolio of companies, dynamic market</a:t>
            </a:r>
          </a:p>
          <a:p>
            <a:pPr algn="ctr"/>
            <a:endParaRPr lang="en-GB"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GB"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Multi-core devices, accelerated hardware, specialized architectures, fast disk storage, cloud infrastructures </a:t>
            </a:r>
            <a:endParaRPr lang="en-GB" sz="120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a:extLst>
              <a:ext uri="{FF2B5EF4-FFF2-40B4-BE49-F238E27FC236}">
                <a16:creationId xmlns:a16="http://schemas.microsoft.com/office/drawing/2014/main" id="{F727AC42-3174-3039-35B2-9F19605ABFB6}"/>
              </a:ext>
            </a:extLst>
          </p:cNvPr>
          <p:cNvSpPr/>
          <p:nvPr/>
        </p:nvSpPr>
        <p:spPr>
          <a:xfrm>
            <a:off x="3172454" y="5032006"/>
            <a:ext cx="4164061" cy="1416239"/>
          </a:xfrm>
          <a:prstGeom prst="rect">
            <a:avLst/>
          </a:prstGeom>
          <a:solidFill>
            <a:srgbClr val="D96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Focussed and agile projects, strategic partnership incubator </a:t>
            </a:r>
          </a:p>
          <a:p>
            <a:pPr algn="ctr"/>
            <a:endParaRPr lang="en-GB"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GB"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Sustainable infrastructures, heterogeneous architectures, energy-efficient computing, advanced storage, AI applications and algorithms, emerging technologies </a:t>
            </a:r>
            <a:endParaRPr lang="en-GB" sz="120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DD006C29-E682-C848-D88A-A9E42006B884}"/>
              </a:ext>
            </a:extLst>
          </p:cNvPr>
          <p:cNvSpPr txBox="1"/>
          <p:nvPr/>
        </p:nvSpPr>
        <p:spPr>
          <a:xfrm>
            <a:off x="5178513" y="4724229"/>
            <a:ext cx="2330549" cy="307777"/>
          </a:xfrm>
          <a:prstGeom prst="rect">
            <a:avLst/>
          </a:prstGeom>
          <a:noFill/>
        </p:spPr>
        <p:txBody>
          <a:bodyPr wrap="square" rtlCol="0">
            <a:spAutoFit/>
          </a:bodyPr>
          <a:lstStyle/>
          <a:p>
            <a:r>
              <a:rPr lang="en-GB" sz="1400" b="1" dirty="0">
                <a:solidFill>
                  <a:srgbClr val="D9643E"/>
                </a:solidFill>
                <a:latin typeface="Open Sans" panose="020B0606030504020204" pitchFamily="34" charset="0"/>
                <a:ea typeface="Open Sans" panose="020B0606030504020204" pitchFamily="34" charset="0"/>
                <a:cs typeface="Open Sans" panose="020B0606030504020204" pitchFamily="34" charset="0"/>
              </a:rPr>
              <a:t>PREPARING FOR HL-LHC</a:t>
            </a:r>
          </a:p>
        </p:txBody>
      </p:sp>
    </p:spTree>
    <p:extLst>
      <p:ext uri="{BB962C8B-B14F-4D97-AF65-F5344CB8AC3E}">
        <p14:creationId xmlns:p14="http://schemas.microsoft.com/office/powerpoint/2010/main" val="3002124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F77EDB-EFD5-912B-F12E-1042B89276EF}"/>
              </a:ext>
            </a:extLst>
          </p:cNvPr>
          <p:cNvGrpSpPr/>
          <p:nvPr/>
        </p:nvGrpSpPr>
        <p:grpSpPr>
          <a:xfrm>
            <a:off x="130529" y="91553"/>
            <a:ext cx="9318491" cy="1169551"/>
            <a:chOff x="337914" y="238630"/>
            <a:chExt cx="5990111" cy="869965"/>
          </a:xfrm>
        </p:grpSpPr>
        <p:sp>
          <p:nvSpPr>
            <p:cNvPr id="3" name="Rectangle 2">
              <a:extLst>
                <a:ext uri="{FF2B5EF4-FFF2-40B4-BE49-F238E27FC236}">
                  <a16:creationId xmlns:a16="http://schemas.microsoft.com/office/drawing/2014/main" id="{DFDE7D77-A113-210B-09AC-C09CEBB7348A}"/>
                </a:ext>
              </a:extLst>
            </p:cNvPr>
            <p:cNvSpPr/>
            <p:nvPr/>
          </p:nvSpPr>
          <p:spPr>
            <a:xfrm>
              <a:off x="337914" y="238630"/>
              <a:ext cx="4629752" cy="869965"/>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itle 1">
              <a:extLst>
                <a:ext uri="{FF2B5EF4-FFF2-40B4-BE49-F238E27FC236}">
                  <a16:creationId xmlns:a16="http://schemas.microsoft.com/office/drawing/2014/main" id="{5C91ABBA-ABD0-8B64-6356-6CEB5600B463}"/>
                </a:ext>
              </a:extLst>
            </p:cNvPr>
            <p:cNvSpPr txBox="1">
              <a:spLocks/>
            </p:cNvSpPr>
            <p:nvPr/>
          </p:nvSpPr>
          <p:spPr>
            <a:xfrm>
              <a:off x="447447" y="381320"/>
              <a:ext cx="5880578" cy="37998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CERN OPENLAB PHASE VIII </a:t>
              </a:r>
            </a:p>
            <a:p>
              <a:r>
                <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Objectives, R&amp;D Directions and Activities </a:t>
              </a:r>
              <a:endParaRPr lang="en-US" sz="18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a:p>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pSp>
      <p:pic>
        <p:nvPicPr>
          <p:cNvPr id="11" name="Picture 10" descr="A screen shot of a black background&#10;&#10;Description automatically generated">
            <a:extLst>
              <a:ext uri="{FF2B5EF4-FFF2-40B4-BE49-F238E27FC236}">
                <a16:creationId xmlns:a16="http://schemas.microsoft.com/office/drawing/2014/main" id="{D80E5574-BFE3-074E-CCE7-0C69CC223596}"/>
              </a:ext>
            </a:extLst>
          </p:cNvPr>
          <p:cNvPicPr>
            <a:picLocks noChangeAspect="1"/>
          </p:cNvPicPr>
          <p:nvPr/>
        </p:nvPicPr>
        <p:blipFill>
          <a:blip r:embed="rId3"/>
          <a:stretch>
            <a:fillRect/>
          </a:stretch>
        </p:blipFill>
        <p:spPr>
          <a:xfrm>
            <a:off x="3982993" y="1342458"/>
            <a:ext cx="5579394" cy="5396464"/>
          </a:xfrm>
          <a:prstGeom prst="rect">
            <a:avLst/>
          </a:prstGeom>
        </p:spPr>
      </p:pic>
      <p:pic>
        <p:nvPicPr>
          <p:cNvPr id="13" name="Picture 12" descr="A person sitting at a desk with multiple computer screens&#10;&#10;Description automatically generated">
            <a:extLst>
              <a:ext uri="{FF2B5EF4-FFF2-40B4-BE49-F238E27FC236}">
                <a16:creationId xmlns:a16="http://schemas.microsoft.com/office/drawing/2014/main" id="{826DBA68-BC2B-C205-3A06-1E2FAE534053}"/>
              </a:ext>
            </a:extLst>
          </p:cNvPr>
          <p:cNvPicPr>
            <a:picLocks noChangeAspect="1"/>
          </p:cNvPicPr>
          <p:nvPr/>
        </p:nvPicPr>
        <p:blipFill>
          <a:blip r:embed="rId4"/>
          <a:stretch>
            <a:fillRect/>
          </a:stretch>
        </p:blipFill>
        <p:spPr>
          <a:xfrm>
            <a:off x="10035032" y="736113"/>
            <a:ext cx="2156968" cy="2156968"/>
          </a:xfrm>
          <a:prstGeom prst="rect">
            <a:avLst/>
          </a:prstGeom>
        </p:spPr>
      </p:pic>
      <p:pic>
        <p:nvPicPr>
          <p:cNvPr id="15" name="Picture 14" descr="A machine in a room&#10;&#10;Description automatically generated">
            <a:extLst>
              <a:ext uri="{FF2B5EF4-FFF2-40B4-BE49-F238E27FC236}">
                <a16:creationId xmlns:a16="http://schemas.microsoft.com/office/drawing/2014/main" id="{59D7C930-9EF3-A45B-B316-BFFCC8631112}"/>
              </a:ext>
            </a:extLst>
          </p:cNvPr>
          <p:cNvPicPr>
            <a:picLocks noChangeAspect="1"/>
          </p:cNvPicPr>
          <p:nvPr/>
        </p:nvPicPr>
        <p:blipFill>
          <a:blip r:embed="rId5"/>
          <a:stretch>
            <a:fillRect/>
          </a:stretch>
        </p:blipFill>
        <p:spPr>
          <a:xfrm>
            <a:off x="9964420" y="3073127"/>
            <a:ext cx="2227580" cy="2227580"/>
          </a:xfrm>
          <a:prstGeom prst="rect">
            <a:avLst/>
          </a:prstGeom>
        </p:spPr>
      </p:pic>
      <p:sp>
        <p:nvSpPr>
          <p:cNvPr id="9" name="Slide Number Placeholder 2">
            <a:extLst>
              <a:ext uri="{FF2B5EF4-FFF2-40B4-BE49-F238E27FC236}">
                <a16:creationId xmlns:a16="http://schemas.microsoft.com/office/drawing/2014/main" id="{B398D7E2-85F9-7C84-95C5-9B1D7ACA5E08}"/>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5</a:t>
            </a:fld>
            <a:endParaRPr lang="en-GB" sz="1000" b="1" dirty="0">
              <a:latin typeface=""/>
            </a:endParaRPr>
          </a:p>
        </p:txBody>
      </p:sp>
      <p:sp>
        <p:nvSpPr>
          <p:cNvPr id="6" name="Footer Placeholder 1">
            <a:extLst>
              <a:ext uri="{FF2B5EF4-FFF2-40B4-BE49-F238E27FC236}">
                <a16:creationId xmlns:a16="http://schemas.microsoft.com/office/drawing/2014/main" id="{1A5D59A3-39C0-F5E9-FAC8-E657FE06DB58}"/>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sp>
        <p:nvSpPr>
          <p:cNvPr id="12" name="TextBox 11">
            <a:extLst>
              <a:ext uri="{FF2B5EF4-FFF2-40B4-BE49-F238E27FC236}">
                <a16:creationId xmlns:a16="http://schemas.microsoft.com/office/drawing/2014/main" id="{C8101F6B-C24D-424A-06E0-6E7AF5FFC54C}"/>
              </a:ext>
            </a:extLst>
          </p:cNvPr>
          <p:cNvSpPr txBox="1"/>
          <p:nvPr/>
        </p:nvSpPr>
        <p:spPr>
          <a:xfrm>
            <a:off x="253623" y="2844224"/>
            <a:ext cx="3256725" cy="1169551"/>
          </a:xfrm>
          <a:prstGeom prst="rect">
            <a:avLst/>
          </a:prstGeom>
          <a:noFill/>
        </p:spPr>
        <p:txBody>
          <a:bodyPr wrap="square">
            <a:spAutoFit/>
          </a:bodyPr>
          <a:lstStyle/>
          <a:p>
            <a:r>
              <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rPr>
              <a:t>To address scientific challenges at the exascale level, CERN openlab has identified two main R&amp;D directions “</a:t>
            </a:r>
            <a:r>
              <a:rPr lang="en-GB" sz="14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Sustainable Infrastructures</a:t>
            </a:r>
            <a:r>
              <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rPr>
              <a:t>” and “</a:t>
            </a:r>
            <a:r>
              <a:rPr lang="en-GB" sz="14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Emerging Technologies</a:t>
            </a:r>
            <a:r>
              <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rPr>
              <a:t>”. </a:t>
            </a:r>
          </a:p>
        </p:txBody>
      </p:sp>
    </p:spTree>
    <p:extLst>
      <p:ext uri="{BB962C8B-B14F-4D97-AF65-F5344CB8AC3E}">
        <p14:creationId xmlns:p14="http://schemas.microsoft.com/office/powerpoint/2010/main" val="2181598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0D190A-84B4-87D3-DD4B-536DC3F11EBC}"/>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6</a:t>
            </a:fld>
            <a:endParaRPr lang="en-GB" sz="1000" b="1" dirty="0">
              <a:latin typeface=""/>
            </a:endParaRPr>
          </a:p>
        </p:txBody>
      </p:sp>
      <p:grpSp>
        <p:nvGrpSpPr>
          <p:cNvPr id="4" name="Group 3">
            <a:extLst>
              <a:ext uri="{FF2B5EF4-FFF2-40B4-BE49-F238E27FC236}">
                <a16:creationId xmlns:a16="http://schemas.microsoft.com/office/drawing/2014/main" id="{51843BFA-EFE2-F805-B37F-5E895664D934}"/>
              </a:ext>
            </a:extLst>
          </p:cNvPr>
          <p:cNvGrpSpPr/>
          <p:nvPr/>
        </p:nvGrpSpPr>
        <p:grpSpPr>
          <a:xfrm>
            <a:off x="253623" y="239833"/>
            <a:ext cx="5423515" cy="759633"/>
            <a:chOff x="337913" y="238630"/>
            <a:chExt cx="5423515" cy="759633"/>
          </a:xfrm>
        </p:grpSpPr>
        <p:sp>
          <p:nvSpPr>
            <p:cNvPr id="5" name="Rectangle 4">
              <a:extLst>
                <a:ext uri="{FF2B5EF4-FFF2-40B4-BE49-F238E27FC236}">
                  <a16:creationId xmlns:a16="http://schemas.microsoft.com/office/drawing/2014/main" id="{FE479FF1-0D28-0486-A4A0-B0371A469955}"/>
                </a:ext>
              </a:extLst>
            </p:cNvPr>
            <p:cNvSpPr/>
            <p:nvPr/>
          </p:nvSpPr>
          <p:spPr>
            <a:xfrm>
              <a:off x="337913" y="238630"/>
              <a:ext cx="5423515"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32649F69-F6F1-D792-8B9F-36B26B2E4F29}"/>
                </a:ext>
              </a:extLst>
            </p:cNvPr>
            <p:cNvSpPr txBox="1">
              <a:spLocks/>
            </p:cNvSpPr>
            <p:nvPr/>
          </p:nvSpPr>
          <p:spPr>
            <a:xfrm>
              <a:off x="419793" y="406681"/>
              <a:ext cx="5341635" cy="37998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IMPLEMENTATION MODEL</a:t>
              </a:r>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a:p>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pSp>
      <p:sp>
        <p:nvSpPr>
          <p:cNvPr id="10" name="Footer Placeholder 1">
            <a:extLst>
              <a:ext uri="{FF2B5EF4-FFF2-40B4-BE49-F238E27FC236}">
                <a16:creationId xmlns:a16="http://schemas.microsoft.com/office/drawing/2014/main" id="{82B700AC-E896-F867-C28C-5FC7D0EB7559}"/>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pic>
        <p:nvPicPr>
          <p:cNvPr id="9" name="Picture 8" descr="A blue and black rectangles&#10;&#10;Description automatically generated">
            <a:extLst>
              <a:ext uri="{FF2B5EF4-FFF2-40B4-BE49-F238E27FC236}">
                <a16:creationId xmlns:a16="http://schemas.microsoft.com/office/drawing/2014/main" id="{F856CFD3-D66F-790B-2CA8-224BB159D311}"/>
              </a:ext>
            </a:extLst>
          </p:cNvPr>
          <p:cNvPicPr>
            <a:picLocks noChangeAspect="1"/>
          </p:cNvPicPr>
          <p:nvPr/>
        </p:nvPicPr>
        <p:blipFill>
          <a:blip r:embed="rId2"/>
          <a:stretch>
            <a:fillRect/>
          </a:stretch>
        </p:blipFill>
        <p:spPr>
          <a:xfrm>
            <a:off x="529771" y="2223407"/>
            <a:ext cx="6564532" cy="2990850"/>
          </a:xfrm>
          <a:prstGeom prst="rect">
            <a:avLst/>
          </a:prstGeom>
        </p:spPr>
      </p:pic>
      <p:sp>
        <p:nvSpPr>
          <p:cNvPr id="12" name="TextBox 11">
            <a:extLst>
              <a:ext uri="{FF2B5EF4-FFF2-40B4-BE49-F238E27FC236}">
                <a16:creationId xmlns:a16="http://schemas.microsoft.com/office/drawing/2014/main" id="{1AB52532-94CC-FCDF-06EC-15BD58064270}"/>
              </a:ext>
            </a:extLst>
          </p:cNvPr>
          <p:cNvSpPr txBox="1"/>
          <p:nvPr/>
        </p:nvSpPr>
        <p:spPr>
          <a:xfrm>
            <a:off x="353638" y="1521281"/>
            <a:ext cx="6840680" cy="307777"/>
          </a:xfrm>
          <a:prstGeom prst="rect">
            <a:avLst/>
          </a:prstGeom>
          <a:noFill/>
        </p:spPr>
        <p:txBody>
          <a:bodyPr wrap="square">
            <a:spAutoFit/>
          </a:bodyPr>
          <a:lstStyle/>
          <a:p>
            <a:pPr algn="just"/>
            <a:r>
              <a:rPr lang="en-GB" sz="1400" dirty="0">
                <a:solidFill>
                  <a:srgbClr val="22295B"/>
                </a:solidFill>
                <a:latin typeface="Open Sans" panose="020B0606030504020204" pitchFamily="34" charset="0"/>
                <a:ea typeface="Open Sans" panose="020B0606030504020204" pitchFamily="34" charset="0"/>
                <a:cs typeface="Open Sans" panose="020B0606030504020204" pitchFamily="34" charset="0"/>
              </a:rPr>
              <a:t>The CERN openlab </a:t>
            </a:r>
            <a:r>
              <a:rPr lang="en-GB" sz="14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implementation model relies on two main approaches:</a:t>
            </a:r>
          </a:p>
        </p:txBody>
      </p:sp>
      <p:sp>
        <p:nvSpPr>
          <p:cNvPr id="2" name="Rounded Rectangle 1">
            <a:extLst>
              <a:ext uri="{FF2B5EF4-FFF2-40B4-BE49-F238E27FC236}">
                <a16:creationId xmlns:a16="http://schemas.microsoft.com/office/drawing/2014/main" id="{69CE8FE1-8535-CB17-DEAD-04667DDFE050}"/>
              </a:ext>
            </a:extLst>
          </p:cNvPr>
          <p:cNvSpPr/>
          <p:nvPr/>
        </p:nvSpPr>
        <p:spPr>
          <a:xfrm>
            <a:off x="8054680" y="805841"/>
            <a:ext cx="3827313" cy="876822"/>
          </a:xfrm>
          <a:prstGeom prst="round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Open Sans" panose="020B0606030504020204" pitchFamily="34" charset="0"/>
                <a:ea typeface="Open Sans" panose="020B0606030504020204" pitchFamily="34" charset="0"/>
                <a:cs typeface="Open Sans" panose="020B0606030504020204" pitchFamily="34" charset="0"/>
              </a:rPr>
              <a:t>Foster strategic industry-science partnerships</a:t>
            </a:r>
          </a:p>
        </p:txBody>
      </p:sp>
      <p:sp>
        <p:nvSpPr>
          <p:cNvPr id="7" name="Rounded Rectangle 6">
            <a:extLst>
              <a:ext uri="{FF2B5EF4-FFF2-40B4-BE49-F238E27FC236}">
                <a16:creationId xmlns:a16="http://schemas.microsoft.com/office/drawing/2014/main" id="{B13C3155-CC55-21E5-892F-4871AEEAD889}"/>
              </a:ext>
            </a:extLst>
          </p:cNvPr>
          <p:cNvSpPr/>
          <p:nvPr/>
        </p:nvSpPr>
        <p:spPr>
          <a:xfrm>
            <a:off x="8054679" y="2167543"/>
            <a:ext cx="3827313" cy="876822"/>
          </a:xfrm>
          <a:prstGeom prst="round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Open Sans" panose="020B0606030504020204" pitchFamily="34" charset="0"/>
                <a:ea typeface="Open Sans" panose="020B0606030504020204" pitchFamily="34" charset="0"/>
                <a:cs typeface="Open Sans" panose="020B0606030504020204" pitchFamily="34" charset="0"/>
              </a:rPr>
              <a:t>Maximise technical impact</a:t>
            </a:r>
          </a:p>
        </p:txBody>
      </p:sp>
      <p:sp>
        <p:nvSpPr>
          <p:cNvPr id="8" name="Rounded Rectangle 7">
            <a:extLst>
              <a:ext uri="{FF2B5EF4-FFF2-40B4-BE49-F238E27FC236}">
                <a16:creationId xmlns:a16="http://schemas.microsoft.com/office/drawing/2014/main" id="{4DC8420D-1D51-BCD8-F861-84956DDA5A20}"/>
              </a:ext>
            </a:extLst>
          </p:cNvPr>
          <p:cNvSpPr/>
          <p:nvPr/>
        </p:nvSpPr>
        <p:spPr>
          <a:xfrm>
            <a:off x="8054678" y="3529245"/>
            <a:ext cx="3827313" cy="876822"/>
          </a:xfrm>
          <a:prstGeom prst="round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Open Sans" panose="020B0606030504020204" pitchFamily="34" charset="0"/>
                <a:ea typeface="Open Sans" panose="020B0606030504020204" pitchFamily="34" charset="0"/>
                <a:cs typeface="Open Sans" panose="020B0606030504020204" pitchFamily="34" charset="0"/>
              </a:rPr>
              <a:t>Harness the potential of innovative technologies</a:t>
            </a:r>
          </a:p>
        </p:txBody>
      </p:sp>
      <p:sp>
        <p:nvSpPr>
          <p:cNvPr id="11" name="Rounded Rectangle 10">
            <a:extLst>
              <a:ext uri="{FF2B5EF4-FFF2-40B4-BE49-F238E27FC236}">
                <a16:creationId xmlns:a16="http://schemas.microsoft.com/office/drawing/2014/main" id="{954501C0-337C-80AB-0F10-9F15E8C6EEB0}"/>
              </a:ext>
            </a:extLst>
          </p:cNvPr>
          <p:cNvSpPr/>
          <p:nvPr/>
        </p:nvSpPr>
        <p:spPr>
          <a:xfrm>
            <a:off x="8054677" y="4890947"/>
            <a:ext cx="3827313" cy="876822"/>
          </a:xfrm>
          <a:prstGeom prst="round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Open Sans" panose="020B0606030504020204" pitchFamily="34" charset="0"/>
                <a:ea typeface="Open Sans" panose="020B0606030504020204" pitchFamily="34" charset="0"/>
                <a:cs typeface="Open Sans" panose="020B0606030504020204" pitchFamily="34" charset="0"/>
              </a:rPr>
              <a:t>Amplify CERN openlab core strengths</a:t>
            </a:r>
          </a:p>
        </p:txBody>
      </p:sp>
    </p:spTree>
    <p:extLst>
      <p:ext uri="{BB962C8B-B14F-4D97-AF65-F5344CB8AC3E}">
        <p14:creationId xmlns:p14="http://schemas.microsoft.com/office/powerpoint/2010/main" val="3431156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0D190A-84B4-87D3-DD4B-536DC3F11EBC}"/>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7</a:t>
            </a:fld>
            <a:endParaRPr lang="en-GB" sz="1000" b="1" dirty="0">
              <a:latin typeface=""/>
            </a:endParaRPr>
          </a:p>
        </p:txBody>
      </p:sp>
      <p:grpSp>
        <p:nvGrpSpPr>
          <p:cNvPr id="4" name="Group 3">
            <a:extLst>
              <a:ext uri="{FF2B5EF4-FFF2-40B4-BE49-F238E27FC236}">
                <a16:creationId xmlns:a16="http://schemas.microsoft.com/office/drawing/2014/main" id="{51843BFA-EFE2-F805-B37F-5E895664D934}"/>
              </a:ext>
            </a:extLst>
          </p:cNvPr>
          <p:cNvGrpSpPr/>
          <p:nvPr/>
        </p:nvGrpSpPr>
        <p:grpSpPr>
          <a:xfrm>
            <a:off x="253624" y="239833"/>
            <a:ext cx="5881698" cy="759633"/>
            <a:chOff x="337914" y="238630"/>
            <a:chExt cx="6220947" cy="759633"/>
          </a:xfrm>
        </p:grpSpPr>
        <p:sp>
          <p:nvSpPr>
            <p:cNvPr id="5" name="Rectangle 4">
              <a:extLst>
                <a:ext uri="{FF2B5EF4-FFF2-40B4-BE49-F238E27FC236}">
                  <a16:creationId xmlns:a16="http://schemas.microsoft.com/office/drawing/2014/main" id="{FE479FF1-0D28-0486-A4A0-B0371A469955}"/>
                </a:ext>
              </a:extLst>
            </p:cNvPr>
            <p:cNvSpPr/>
            <p:nvPr/>
          </p:nvSpPr>
          <p:spPr>
            <a:xfrm>
              <a:off x="337914" y="238630"/>
              <a:ext cx="4795967"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32649F69-F6F1-D792-8B9F-36B26B2E4F29}"/>
                </a:ext>
              </a:extLst>
            </p:cNvPr>
            <p:cNvSpPr txBox="1">
              <a:spLocks/>
            </p:cNvSpPr>
            <p:nvPr/>
          </p:nvSpPr>
          <p:spPr>
            <a:xfrm>
              <a:off x="461382" y="388787"/>
              <a:ext cx="6097479" cy="45931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R&amp;D ACTIVITIES PLAN</a:t>
              </a:r>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a:p>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pSp>
      <p:sp>
        <p:nvSpPr>
          <p:cNvPr id="10" name="Footer Placeholder 1">
            <a:extLst>
              <a:ext uri="{FF2B5EF4-FFF2-40B4-BE49-F238E27FC236}">
                <a16:creationId xmlns:a16="http://schemas.microsoft.com/office/drawing/2014/main" id="{82B700AC-E896-F867-C28C-5FC7D0EB7559}"/>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sp>
        <p:nvSpPr>
          <p:cNvPr id="9" name="Rounded Rectangle 8">
            <a:extLst>
              <a:ext uri="{FF2B5EF4-FFF2-40B4-BE49-F238E27FC236}">
                <a16:creationId xmlns:a16="http://schemas.microsoft.com/office/drawing/2014/main" id="{3D227C66-8D77-A40D-DB98-BFB41136E569}"/>
              </a:ext>
            </a:extLst>
          </p:cNvPr>
          <p:cNvSpPr/>
          <p:nvPr/>
        </p:nvSpPr>
        <p:spPr>
          <a:xfrm>
            <a:off x="5025770" y="2259774"/>
            <a:ext cx="3339177" cy="535117"/>
          </a:xfrm>
          <a:prstGeom prst="roundRect">
            <a:avLst/>
          </a:prstGeom>
          <a:solidFill>
            <a:srgbClr val="D96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Analysis facilities on the cloud </a:t>
            </a:r>
          </a:p>
        </p:txBody>
      </p:sp>
      <p:sp>
        <p:nvSpPr>
          <p:cNvPr id="13" name="Right Arrow 12">
            <a:extLst>
              <a:ext uri="{FF2B5EF4-FFF2-40B4-BE49-F238E27FC236}">
                <a16:creationId xmlns:a16="http://schemas.microsoft.com/office/drawing/2014/main" id="{EA8F4402-7770-6F27-DD98-0547F404CC9A}"/>
              </a:ext>
            </a:extLst>
          </p:cNvPr>
          <p:cNvSpPr/>
          <p:nvPr/>
        </p:nvSpPr>
        <p:spPr>
          <a:xfrm>
            <a:off x="276216" y="876923"/>
            <a:ext cx="11662160" cy="1205477"/>
          </a:xfrm>
          <a:prstGeom prst="rightArrow">
            <a:avLst>
              <a:gd name="adj1" fmla="val 50000"/>
              <a:gd name="adj2" fmla="val 86010"/>
            </a:avLst>
          </a:prstGeom>
          <a:gradFill>
            <a:gsLst>
              <a:gs pos="0">
                <a:srgbClr val="344B9D"/>
              </a:gs>
              <a:gs pos="58000">
                <a:srgbClr val="E95C32"/>
              </a:gs>
              <a:gs pos="100000">
                <a:srgbClr val="3AAF74"/>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latin typeface="Open Sans" panose="020B0606030504020204" pitchFamily="34" charset="0"/>
                <a:ea typeface="Open Sans" panose="020B0606030504020204" pitchFamily="34" charset="0"/>
                <a:cs typeface="Open Sans" panose="020B0606030504020204" pitchFamily="34" charset="0"/>
              </a:rPr>
              <a:t>                       Focussed, agile projects                                         Strategic partnership incubator   </a:t>
            </a:r>
          </a:p>
        </p:txBody>
      </p:sp>
      <p:sp>
        <p:nvSpPr>
          <p:cNvPr id="2" name="Rounded Rectangle 1">
            <a:extLst>
              <a:ext uri="{FF2B5EF4-FFF2-40B4-BE49-F238E27FC236}">
                <a16:creationId xmlns:a16="http://schemas.microsoft.com/office/drawing/2014/main" id="{AC953434-A502-593E-9318-8C6714739AA0}"/>
              </a:ext>
            </a:extLst>
          </p:cNvPr>
          <p:cNvSpPr/>
          <p:nvPr/>
        </p:nvSpPr>
        <p:spPr>
          <a:xfrm>
            <a:off x="331575" y="2274298"/>
            <a:ext cx="4337341" cy="859827"/>
          </a:xfrm>
          <a:prstGeom prst="roundRect">
            <a:avLst/>
          </a:prstGeom>
          <a:solidFill>
            <a:srgbClr val="344B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dirty="0">
                <a:latin typeface="Open Sans" panose="020B0606030504020204" pitchFamily="34" charset="0"/>
                <a:ea typeface="Open Sans" panose="020B0606030504020204" pitchFamily="34" charset="0"/>
                <a:cs typeface="Open Sans" panose="020B0606030504020204" pitchFamily="34" charset="0"/>
              </a:rPr>
              <a:t>Heterogeneous architectures testbed (x86, Arm, GPUs, FPGAs, AI accelerators)</a:t>
            </a:r>
          </a:p>
        </p:txBody>
      </p:sp>
      <p:sp>
        <p:nvSpPr>
          <p:cNvPr id="7" name="Rounded Rectangle 6">
            <a:extLst>
              <a:ext uri="{FF2B5EF4-FFF2-40B4-BE49-F238E27FC236}">
                <a16:creationId xmlns:a16="http://schemas.microsoft.com/office/drawing/2014/main" id="{6B3A71B3-1615-CE9A-9B05-E2602B2AAD01}"/>
              </a:ext>
            </a:extLst>
          </p:cNvPr>
          <p:cNvSpPr/>
          <p:nvPr/>
        </p:nvSpPr>
        <p:spPr>
          <a:xfrm>
            <a:off x="331575" y="3293070"/>
            <a:ext cx="4337341" cy="497842"/>
          </a:xfrm>
          <a:prstGeom prst="roundRect">
            <a:avLst/>
          </a:prstGeom>
          <a:solidFill>
            <a:srgbClr val="344B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AI workflow optimization on HPC </a:t>
            </a:r>
          </a:p>
        </p:txBody>
      </p:sp>
      <p:sp>
        <p:nvSpPr>
          <p:cNvPr id="8" name="Rounded Rectangle 7">
            <a:extLst>
              <a:ext uri="{FF2B5EF4-FFF2-40B4-BE49-F238E27FC236}">
                <a16:creationId xmlns:a16="http://schemas.microsoft.com/office/drawing/2014/main" id="{8AEB8ABD-257B-028D-00E2-D8BF74D6436F}"/>
              </a:ext>
            </a:extLst>
          </p:cNvPr>
          <p:cNvSpPr/>
          <p:nvPr/>
        </p:nvSpPr>
        <p:spPr>
          <a:xfrm>
            <a:off x="331575" y="3932222"/>
            <a:ext cx="4337341" cy="497842"/>
          </a:xfrm>
          <a:prstGeom prst="roundRect">
            <a:avLst/>
          </a:prstGeom>
          <a:solidFill>
            <a:srgbClr val="344B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dirty="0">
                <a:latin typeface="Open Sans" panose="020B0606030504020204" pitchFamily="34" charset="0"/>
                <a:ea typeface="Open Sans" panose="020B0606030504020204" pitchFamily="34" charset="0"/>
                <a:cs typeface="Open Sans" panose="020B0606030504020204" pitchFamily="34" charset="0"/>
              </a:rPr>
              <a:t>AI applications in low latency environments </a:t>
            </a:r>
          </a:p>
        </p:txBody>
      </p:sp>
      <p:sp>
        <p:nvSpPr>
          <p:cNvPr id="12" name="Rounded Rectangle 11">
            <a:extLst>
              <a:ext uri="{FF2B5EF4-FFF2-40B4-BE49-F238E27FC236}">
                <a16:creationId xmlns:a16="http://schemas.microsoft.com/office/drawing/2014/main" id="{04C106C9-B341-8F57-E58D-81C30524307D}"/>
              </a:ext>
            </a:extLst>
          </p:cNvPr>
          <p:cNvSpPr/>
          <p:nvPr/>
        </p:nvSpPr>
        <p:spPr>
          <a:xfrm>
            <a:off x="320481" y="4592125"/>
            <a:ext cx="4337341" cy="592080"/>
          </a:xfrm>
          <a:prstGeom prst="roundRect">
            <a:avLst/>
          </a:prstGeom>
          <a:solidFill>
            <a:srgbClr val="344B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Real–time data processing on CXL architectures</a:t>
            </a:r>
          </a:p>
        </p:txBody>
      </p:sp>
      <p:sp>
        <p:nvSpPr>
          <p:cNvPr id="14" name="Rounded Rectangle 13">
            <a:extLst>
              <a:ext uri="{FF2B5EF4-FFF2-40B4-BE49-F238E27FC236}">
                <a16:creationId xmlns:a16="http://schemas.microsoft.com/office/drawing/2014/main" id="{DBFD863E-A004-A102-9484-E4DE4B76DF90}"/>
              </a:ext>
            </a:extLst>
          </p:cNvPr>
          <p:cNvSpPr/>
          <p:nvPr/>
        </p:nvSpPr>
        <p:spPr>
          <a:xfrm>
            <a:off x="320482" y="5321486"/>
            <a:ext cx="4337341" cy="497842"/>
          </a:xfrm>
          <a:prstGeom prst="roundRect">
            <a:avLst/>
          </a:prstGeom>
          <a:solidFill>
            <a:srgbClr val="344B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Advanced storage solutions </a:t>
            </a:r>
          </a:p>
        </p:txBody>
      </p:sp>
      <p:sp>
        <p:nvSpPr>
          <p:cNvPr id="15" name="Rounded Rectangle 14">
            <a:extLst>
              <a:ext uri="{FF2B5EF4-FFF2-40B4-BE49-F238E27FC236}">
                <a16:creationId xmlns:a16="http://schemas.microsoft.com/office/drawing/2014/main" id="{E7D0E3E1-C467-9357-659E-AD1258D834B7}"/>
              </a:ext>
            </a:extLst>
          </p:cNvPr>
          <p:cNvSpPr/>
          <p:nvPr/>
        </p:nvSpPr>
        <p:spPr>
          <a:xfrm>
            <a:off x="5025770" y="2892025"/>
            <a:ext cx="3339177" cy="536975"/>
          </a:xfrm>
          <a:prstGeom prst="roundRect">
            <a:avLst/>
          </a:prstGeom>
          <a:solidFill>
            <a:srgbClr val="D96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New materials for long-term storage</a:t>
            </a:r>
          </a:p>
        </p:txBody>
      </p:sp>
      <p:sp>
        <p:nvSpPr>
          <p:cNvPr id="16" name="Rounded Rectangle 15">
            <a:extLst>
              <a:ext uri="{FF2B5EF4-FFF2-40B4-BE49-F238E27FC236}">
                <a16:creationId xmlns:a16="http://schemas.microsoft.com/office/drawing/2014/main" id="{1F6FD9DF-8837-A563-6A57-28D81ACEC530}"/>
              </a:ext>
            </a:extLst>
          </p:cNvPr>
          <p:cNvSpPr/>
          <p:nvPr/>
        </p:nvSpPr>
        <p:spPr>
          <a:xfrm>
            <a:off x="5025771" y="3533786"/>
            <a:ext cx="3339177" cy="536975"/>
          </a:xfrm>
          <a:prstGeom prst="roundRect">
            <a:avLst/>
          </a:prstGeom>
          <a:solidFill>
            <a:srgbClr val="D96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Foundation models</a:t>
            </a:r>
          </a:p>
        </p:txBody>
      </p:sp>
      <p:sp>
        <p:nvSpPr>
          <p:cNvPr id="17" name="Rounded Rectangle 16">
            <a:extLst>
              <a:ext uri="{FF2B5EF4-FFF2-40B4-BE49-F238E27FC236}">
                <a16:creationId xmlns:a16="http://schemas.microsoft.com/office/drawing/2014/main" id="{A2C62B2C-F289-BC0F-C285-E72C28108503}"/>
              </a:ext>
            </a:extLst>
          </p:cNvPr>
          <p:cNvSpPr/>
          <p:nvPr/>
        </p:nvSpPr>
        <p:spPr>
          <a:xfrm>
            <a:off x="5025771" y="4174796"/>
            <a:ext cx="3339177" cy="536975"/>
          </a:xfrm>
          <a:prstGeom prst="roundRect">
            <a:avLst/>
          </a:prstGeom>
          <a:solidFill>
            <a:srgbClr val="D96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Low-latency interconnects</a:t>
            </a:r>
          </a:p>
        </p:txBody>
      </p:sp>
      <p:sp>
        <p:nvSpPr>
          <p:cNvPr id="18" name="Rounded Rectangle 17">
            <a:extLst>
              <a:ext uri="{FF2B5EF4-FFF2-40B4-BE49-F238E27FC236}">
                <a16:creationId xmlns:a16="http://schemas.microsoft.com/office/drawing/2014/main" id="{873EF982-E0B2-2226-0839-632AD03484DD}"/>
              </a:ext>
            </a:extLst>
          </p:cNvPr>
          <p:cNvSpPr/>
          <p:nvPr/>
        </p:nvSpPr>
        <p:spPr>
          <a:xfrm>
            <a:off x="5025772" y="4842154"/>
            <a:ext cx="3339177" cy="536975"/>
          </a:xfrm>
          <a:prstGeom prst="roundRect">
            <a:avLst/>
          </a:prstGeom>
          <a:solidFill>
            <a:srgbClr val="D96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Data compression acceleration</a:t>
            </a:r>
          </a:p>
        </p:txBody>
      </p:sp>
      <p:sp>
        <p:nvSpPr>
          <p:cNvPr id="21" name="Rounded Rectangle 20">
            <a:extLst>
              <a:ext uri="{FF2B5EF4-FFF2-40B4-BE49-F238E27FC236}">
                <a16:creationId xmlns:a16="http://schemas.microsoft.com/office/drawing/2014/main" id="{2050C24F-8650-B6EF-DB83-03C28E43D021}"/>
              </a:ext>
            </a:extLst>
          </p:cNvPr>
          <p:cNvSpPr/>
          <p:nvPr/>
        </p:nvSpPr>
        <p:spPr>
          <a:xfrm>
            <a:off x="5025773" y="5519713"/>
            <a:ext cx="3339177" cy="536975"/>
          </a:xfrm>
          <a:prstGeom prst="roundRect">
            <a:avLst/>
          </a:prstGeom>
          <a:solidFill>
            <a:srgbClr val="D96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AI on edge devices and SoCs</a:t>
            </a:r>
          </a:p>
        </p:txBody>
      </p:sp>
      <p:sp>
        <p:nvSpPr>
          <p:cNvPr id="22" name="Rounded Rectangle 21">
            <a:extLst>
              <a:ext uri="{FF2B5EF4-FFF2-40B4-BE49-F238E27FC236}">
                <a16:creationId xmlns:a16="http://schemas.microsoft.com/office/drawing/2014/main" id="{7436C963-168D-F292-CD21-CEF9241C1E57}"/>
              </a:ext>
            </a:extLst>
          </p:cNvPr>
          <p:cNvSpPr/>
          <p:nvPr/>
        </p:nvSpPr>
        <p:spPr>
          <a:xfrm>
            <a:off x="8721798" y="2893883"/>
            <a:ext cx="3339177" cy="535117"/>
          </a:xfrm>
          <a:prstGeom prst="roundRect">
            <a:avLst/>
          </a:prstGeom>
          <a:solidFill>
            <a:srgbClr val="3AA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Hybrid HPC and QCS integration</a:t>
            </a:r>
          </a:p>
        </p:txBody>
      </p:sp>
      <p:sp>
        <p:nvSpPr>
          <p:cNvPr id="23" name="Rounded Rectangle 22">
            <a:extLst>
              <a:ext uri="{FF2B5EF4-FFF2-40B4-BE49-F238E27FC236}">
                <a16:creationId xmlns:a16="http://schemas.microsoft.com/office/drawing/2014/main" id="{E0BB4061-7F06-2583-0DD9-443C147BBCD7}"/>
              </a:ext>
            </a:extLst>
          </p:cNvPr>
          <p:cNvSpPr/>
          <p:nvPr/>
        </p:nvSpPr>
        <p:spPr>
          <a:xfrm>
            <a:off x="8721798" y="3527749"/>
            <a:ext cx="3339177" cy="535117"/>
          </a:xfrm>
          <a:prstGeom prst="roundRect">
            <a:avLst/>
          </a:prstGeom>
          <a:solidFill>
            <a:srgbClr val="3AA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Generative AI</a:t>
            </a:r>
          </a:p>
        </p:txBody>
      </p:sp>
      <p:sp>
        <p:nvSpPr>
          <p:cNvPr id="24" name="Rounded Rectangle 23">
            <a:extLst>
              <a:ext uri="{FF2B5EF4-FFF2-40B4-BE49-F238E27FC236}">
                <a16:creationId xmlns:a16="http://schemas.microsoft.com/office/drawing/2014/main" id="{1D326B91-5435-1622-81A0-AB6723660B6C}"/>
              </a:ext>
            </a:extLst>
          </p:cNvPr>
          <p:cNvSpPr/>
          <p:nvPr/>
        </p:nvSpPr>
        <p:spPr>
          <a:xfrm>
            <a:off x="8721799" y="2260018"/>
            <a:ext cx="3339177" cy="535117"/>
          </a:xfrm>
          <a:prstGeom prst="roundRect">
            <a:avLst/>
          </a:prstGeom>
          <a:solidFill>
            <a:srgbClr val="3AA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Open Sans" panose="020B0606030504020204" pitchFamily="34" charset="0"/>
                <a:ea typeface="Open Sans" panose="020B0606030504020204" pitchFamily="34" charset="0"/>
                <a:cs typeface="Open Sans" panose="020B0606030504020204" pitchFamily="34" charset="0"/>
              </a:rPr>
              <a:t>Digital Twins of accelerators and detectors</a:t>
            </a:r>
          </a:p>
        </p:txBody>
      </p:sp>
    </p:spTree>
    <p:extLst>
      <p:ext uri="{BB962C8B-B14F-4D97-AF65-F5344CB8AC3E}">
        <p14:creationId xmlns:p14="http://schemas.microsoft.com/office/powerpoint/2010/main" val="611950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0D190A-84B4-87D3-DD4B-536DC3F11EBC}"/>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8</a:t>
            </a:fld>
            <a:endParaRPr lang="en-GB" sz="1000" b="1" dirty="0">
              <a:latin typeface=""/>
            </a:endParaRPr>
          </a:p>
        </p:txBody>
      </p:sp>
      <p:grpSp>
        <p:nvGrpSpPr>
          <p:cNvPr id="4" name="Group 3">
            <a:extLst>
              <a:ext uri="{FF2B5EF4-FFF2-40B4-BE49-F238E27FC236}">
                <a16:creationId xmlns:a16="http://schemas.microsoft.com/office/drawing/2014/main" id="{51843BFA-EFE2-F805-B37F-5E895664D934}"/>
              </a:ext>
            </a:extLst>
          </p:cNvPr>
          <p:cNvGrpSpPr/>
          <p:nvPr/>
        </p:nvGrpSpPr>
        <p:grpSpPr>
          <a:xfrm>
            <a:off x="324142" y="121757"/>
            <a:ext cx="3489101" cy="759633"/>
            <a:chOff x="337915" y="238630"/>
            <a:chExt cx="3489101" cy="759633"/>
          </a:xfrm>
        </p:grpSpPr>
        <p:sp>
          <p:nvSpPr>
            <p:cNvPr id="5" name="Rectangle 4">
              <a:extLst>
                <a:ext uri="{FF2B5EF4-FFF2-40B4-BE49-F238E27FC236}">
                  <a16:creationId xmlns:a16="http://schemas.microsoft.com/office/drawing/2014/main" id="{FE479FF1-0D28-0486-A4A0-B0371A469955}"/>
                </a:ext>
              </a:extLst>
            </p:cNvPr>
            <p:cNvSpPr/>
            <p:nvPr/>
          </p:nvSpPr>
          <p:spPr>
            <a:xfrm>
              <a:off x="337915" y="238630"/>
              <a:ext cx="3450190" cy="759633"/>
            </a:xfrm>
            <a:prstGeom prst="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a:extLst>
                <a:ext uri="{FF2B5EF4-FFF2-40B4-BE49-F238E27FC236}">
                  <a16:creationId xmlns:a16="http://schemas.microsoft.com/office/drawing/2014/main" id="{32649F69-F6F1-D792-8B9F-36B26B2E4F29}"/>
                </a:ext>
              </a:extLst>
            </p:cNvPr>
            <p:cNvSpPr txBox="1">
              <a:spLocks/>
            </p:cNvSpPr>
            <p:nvPr/>
          </p:nvSpPr>
          <p:spPr>
            <a:xfrm>
              <a:off x="469590" y="413105"/>
              <a:ext cx="3357426" cy="36525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rPr>
                <a:t>STAKEHOLDERS</a:t>
              </a:r>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a:p>
              <a:endParaRPr lang="en-US" sz="2400" b="1" dirty="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grpSp>
      <p:sp>
        <p:nvSpPr>
          <p:cNvPr id="10" name="Footer Placeholder 1">
            <a:extLst>
              <a:ext uri="{FF2B5EF4-FFF2-40B4-BE49-F238E27FC236}">
                <a16:creationId xmlns:a16="http://schemas.microsoft.com/office/drawing/2014/main" id="{82B700AC-E896-F867-C28C-5FC7D0EB7559}"/>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sp>
        <p:nvSpPr>
          <p:cNvPr id="8" name="TextBox 7">
            <a:extLst>
              <a:ext uri="{FF2B5EF4-FFF2-40B4-BE49-F238E27FC236}">
                <a16:creationId xmlns:a16="http://schemas.microsoft.com/office/drawing/2014/main" id="{AB6E1954-472B-C28A-2DD9-883A5AFCBB9A}"/>
              </a:ext>
            </a:extLst>
          </p:cNvPr>
          <p:cNvSpPr txBox="1"/>
          <p:nvPr/>
        </p:nvSpPr>
        <p:spPr>
          <a:xfrm>
            <a:off x="1549238" y="1091739"/>
            <a:ext cx="9456433" cy="646331"/>
          </a:xfrm>
          <a:prstGeom prst="rect">
            <a:avLst/>
          </a:prstGeom>
          <a:noFill/>
        </p:spPr>
        <p:txBody>
          <a:bodyPr wrap="square">
            <a:spAutoFit/>
          </a:bodyPr>
          <a:lstStyle/>
          <a:p>
            <a:r>
              <a:rPr lang="en-GB" dirty="0">
                <a:solidFill>
                  <a:srgbClr val="22295B"/>
                </a:solidFill>
                <a:latin typeface="Open Sans" panose="020B0606030504020204" pitchFamily="34" charset="0"/>
                <a:ea typeface="Open Sans" panose="020B0606030504020204" pitchFamily="34" charset="0"/>
                <a:cs typeface="Open Sans" panose="020B0606030504020204" pitchFamily="34" charset="0"/>
              </a:rPr>
              <a:t>CERN </a:t>
            </a:r>
            <a:r>
              <a:rPr lang="en-GB" dirty="0" err="1">
                <a:solidFill>
                  <a:srgbClr val="22295B"/>
                </a:solidFill>
                <a:latin typeface="Open Sans" panose="020B0606030504020204" pitchFamily="34" charset="0"/>
                <a:ea typeface="Open Sans" panose="020B0606030504020204" pitchFamily="34" charset="0"/>
                <a:cs typeface="Open Sans" panose="020B0606030504020204" pitchFamily="34" charset="0"/>
              </a:rPr>
              <a:t>openlab’s</a:t>
            </a:r>
            <a:r>
              <a:rPr lang="en-GB" dirty="0">
                <a:solidFill>
                  <a:srgbClr val="22295B"/>
                </a:solidFill>
                <a:latin typeface="Open Sans" panose="020B0606030504020204" pitchFamily="34" charset="0"/>
                <a:ea typeface="Open Sans" panose="020B0606030504020204" pitchFamily="34" charset="0"/>
                <a:cs typeface="Open Sans" panose="020B0606030504020204" pitchFamily="34" charset="0"/>
              </a:rPr>
              <a:t> primary role is to act as conduit and facilitator for collaboration in computing science and technology between two categories of stakeholders:</a:t>
            </a:r>
          </a:p>
        </p:txBody>
      </p:sp>
      <p:sp>
        <p:nvSpPr>
          <p:cNvPr id="11" name="TextBox 10">
            <a:extLst>
              <a:ext uri="{FF2B5EF4-FFF2-40B4-BE49-F238E27FC236}">
                <a16:creationId xmlns:a16="http://schemas.microsoft.com/office/drawing/2014/main" id="{F158AAF4-EB73-ADF0-14D0-392E984AD675}"/>
              </a:ext>
            </a:extLst>
          </p:cNvPr>
          <p:cNvSpPr txBox="1"/>
          <p:nvPr/>
        </p:nvSpPr>
        <p:spPr>
          <a:xfrm>
            <a:off x="2140055" y="2668312"/>
            <a:ext cx="3329812" cy="2308324"/>
          </a:xfrm>
          <a:prstGeom prst="rect">
            <a:avLst/>
          </a:prstGeom>
          <a:noFill/>
        </p:spPr>
        <p:txBody>
          <a:bodyPr wrap="square">
            <a:spAutoFit/>
          </a:bodyPr>
          <a:lstStyle/>
          <a:p>
            <a:pPr algn="ctr"/>
            <a:r>
              <a:rPr lang="en-GB" sz="24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The science communities</a:t>
            </a:r>
          </a:p>
          <a:p>
            <a:pPr algn="ctr"/>
            <a:r>
              <a:rPr lang="en-GB" sz="2400" dirty="0">
                <a:solidFill>
                  <a:srgbClr val="22295B"/>
                </a:solidFill>
                <a:latin typeface="Open Sans Light" panose="020B0306030504020204" pitchFamily="34" charset="0"/>
                <a:ea typeface="Open Sans Light" panose="020B0306030504020204" pitchFamily="34" charset="0"/>
                <a:cs typeface="Open Sans Light" panose="020B0306030504020204" pitchFamily="34" charset="0"/>
              </a:rPr>
              <a:t>(CERN departments and groups; R&amp;D teams at CERN; Research centres)</a:t>
            </a:r>
            <a:endParaRPr lang="en-GB" sz="24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3" name="TextBox 12">
            <a:extLst>
              <a:ext uri="{FF2B5EF4-FFF2-40B4-BE49-F238E27FC236}">
                <a16:creationId xmlns:a16="http://schemas.microsoft.com/office/drawing/2014/main" id="{DC890985-0C87-0C6F-392D-459FF86DE301}"/>
              </a:ext>
            </a:extLst>
          </p:cNvPr>
          <p:cNvSpPr txBox="1"/>
          <p:nvPr/>
        </p:nvSpPr>
        <p:spPr>
          <a:xfrm>
            <a:off x="7063204" y="3222310"/>
            <a:ext cx="3332653" cy="1200329"/>
          </a:xfrm>
          <a:prstGeom prst="rect">
            <a:avLst/>
          </a:prstGeom>
          <a:noFill/>
        </p:spPr>
        <p:txBody>
          <a:bodyPr wrap="square">
            <a:spAutoFit/>
          </a:bodyPr>
          <a:lstStyle/>
          <a:p>
            <a:pPr algn="ctr"/>
            <a:r>
              <a:rPr lang="en-GB" sz="24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Technology</a:t>
            </a:r>
          </a:p>
          <a:p>
            <a:pPr algn="ctr"/>
            <a:r>
              <a:rPr lang="en-GB" sz="2400" b="1" dirty="0">
                <a:solidFill>
                  <a:srgbClr val="22295B"/>
                </a:solidFill>
                <a:latin typeface="Open Sans" panose="020B0606030504020204" pitchFamily="34" charset="0"/>
                <a:ea typeface="Open Sans" panose="020B0606030504020204" pitchFamily="34" charset="0"/>
                <a:cs typeface="Open Sans" panose="020B0606030504020204" pitchFamily="34" charset="0"/>
              </a:rPr>
              <a:t>Providers</a:t>
            </a:r>
          </a:p>
          <a:p>
            <a:pPr algn="ctr"/>
            <a:r>
              <a:rPr lang="en-GB" sz="2400" dirty="0">
                <a:solidFill>
                  <a:srgbClr val="22295B"/>
                </a:solidFill>
                <a:latin typeface="Open Sans Light" panose="020B0306030504020204" pitchFamily="34" charset="0"/>
                <a:ea typeface="Open Sans Light" panose="020B0306030504020204" pitchFamily="34" charset="0"/>
                <a:cs typeface="Open Sans Light" panose="020B0306030504020204" pitchFamily="34" charset="0"/>
              </a:rPr>
              <a:t>(industry)</a:t>
            </a:r>
            <a:endParaRPr lang="en-GB" sz="2400"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Oval 13">
            <a:extLst>
              <a:ext uri="{FF2B5EF4-FFF2-40B4-BE49-F238E27FC236}">
                <a16:creationId xmlns:a16="http://schemas.microsoft.com/office/drawing/2014/main" id="{C04C0E46-819A-5B04-52E1-C76B14485BED}"/>
              </a:ext>
            </a:extLst>
          </p:cNvPr>
          <p:cNvSpPr/>
          <p:nvPr/>
        </p:nvSpPr>
        <p:spPr>
          <a:xfrm>
            <a:off x="1862267" y="1950132"/>
            <a:ext cx="3885388" cy="3744686"/>
          </a:xfrm>
          <a:prstGeom prst="ellipse">
            <a:avLst/>
          </a:prstGeom>
          <a:noFill/>
          <a:ln w="38100" cap="rnd">
            <a:solidFill>
              <a:srgbClr val="22295B"/>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A31DE592-E683-E85F-8342-03B227A35BCC}"/>
              </a:ext>
            </a:extLst>
          </p:cNvPr>
          <p:cNvSpPr/>
          <p:nvPr/>
        </p:nvSpPr>
        <p:spPr>
          <a:xfrm>
            <a:off x="6786837" y="1950132"/>
            <a:ext cx="3885388" cy="3744686"/>
          </a:xfrm>
          <a:prstGeom prst="ellipse">
            <a:avLst/>
          </a:prstGeom>
          <a:noFill/>
          <a:ln w="38100" cap="rnd">
            <a:solidFill>
              <a:srgbClr val="22295B"/>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58400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DC469F8E-A92D-1067-83EA-7A9F93B84C7B}"/>
              </a:ext>
            </a:extLst>
          </p:cNvPr>
          <p:cNvSpPr/>
          <p:nvPr/>
        </p:nvSpPr>
        <p:spPr>
          <a:xfrm>
            <a:off x="2380833" y="1120444"/>
            <a:ext cx="8657280" cy="1999356"/>
          </a:xfrm>
          <a:prstGeom prst="roundRect">
            <a:avLst/>
          </a:prstGeom>
          <a:noFill/>
          <a:ln w="34925" cap="rnd">
            <a:solidFill>
              <a:srgbClr val="22295B"/>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8" name="Picture 4">
            <a:extLst>
              <a:ext uri="{FF2B5EF4-FFF2-40B4-BE49-F238E27FC236}">
                <a16:creationId xmlns:a16="http://schemas.microsoft.com/office/drawing/2014/main" id="{26D4EFFF-3952-2EA0-C94B-FAF617DC91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6347" y="1296553"/>
            <a:ext cx="731283" cy="296703"/>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a:extLst>
              <a:ext uri="{FF2B5EF4-FFF2-40B4-BE49-F238E27FC236}">
                <a16:creationId xmlns:a16="http://schemas.microsoft.com/office/drawing/2014/main" id="{DDBC04A3-1D2A-E568-E019-94481BF90716}"/>
              </a:ext>
            </a:extLst>
          </p:cNvPr>
          <p:cNvSpPr/>
          <p:nvPr/>
        </p:nvSpPr>
        <p:spPr>
          <a:xfrm>
            <a:off x="849087" y="1725991"/>
            <a:ext cx="2871190" cy="774379"/>
          </a:xfrm>
          <a:prstGeom prst="round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Open Sans" panose="020B0606030504020204" pitchFamily="34" charset="0"/>
                <a:ea typeface="Open Sans" panose="020B0606030504020204" pitchFamily="34" charset="0"/>
                <a:cs typeface="Open Sans" panose="020B0606030504020204" pitchFamily="34" charset="0"/>
              </a:rPr>
              <a:t>CURRENT INDUSTRY AND RESEARCH MEMBERS</a:t>
            </a:r>
          </a:p>
        </p:txBody>
      </p:sp>
      <p:pic>
        <p:nvPicPr>
          <p:cNvPr id="1030" name="Picture 6" descr="Oracle Logo, symbol, meaning, history, PNG, brand">
            <a:extLst>
              <a:ext uri="{FF2B5EF4-FFF2-40B4-BE49-F238E27FC236}">
                <a16:creationId xmlns:a16="http://schemas.microsoft.com/office/drawing/2014/main" id="{12E9421B-D03E-63E4-6B7A-695A9FED14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3070" b="32591"/>
          <a:stretch/>
        </p:blipFill>
        <p:spPr bwMode="auto">
          <a:xfrm>
            <a:off x="4286234" y="1836705"/>
            <a:ext cx="1487657" cy="37102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E4AD0C45-EC80-E871-DD49-7548530647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7689" y="2402688"/>
            <a:ext cx="1584193" cy="37686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B24CF209-6EC3-9ABA-C55E-5A9D5C13C8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294" y="2109260"/>
            <a:ext cx="1578425" cy="436738"/>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E4 Computer Engineering SpA">
            <a:extLst>
              <a:ext uri="{FF2B5EF4-FFF2-40B4-BE49-F238E27FC236}">
                <a16:creationId xmlns:a16="http://schemas.microsoft.com/office/drawing/2014/main" id="{C5D0F53A-3B21-206F-BE45-AB3634ACEEA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52623" y="1206912"/>
            <a:ext cx="759633" cy="759633"/>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COMTRADE - IT-KONEKT">
            <a:extLst>
              <a:ext uri="{FF2B5EF4-FFF2-40B4-BE49-F238E27FC236}">
                <a16:creationId xmlns:a16="http://schemas.microsoft.com/office/drawing/2014/main" id="{E0A68A4A-29D5-D0FC-A48D-6BF24BFAF34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34741" b="33486"/>
          <a:stretch/>
        </p:blipFill>
        <p:spPr bwMode="auto">
          <a:xfrm>
            <a:off x="5626765" y="1359506"/>
            <a:ext cx="1861393" cy="315882"/>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a:extLst>
              <a:ext uri="{FF2B5EF4-FFF2-40B4-BE49-F238E27FC236}">
                <a16:creationId xmlns:a16="http://schemas.microsoft.com/office/drawing/2014/main" id="{CD4E9702-4B1A-77C1-4BC7-36F28A1A336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23962" y="2328186"/>
            <a:ext cx="1066382" cy="557768"/>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a:extLst>
              <a:ext uri="{FF2B5EF4-FFF2-40B4-BE49-F238E27FC236}">
                <a16:creationId xmlns:a16="http://schemas.microsoft.com/office/drawing/2014/main" id="{20538C93-6E55-D0B5-7BBC-9135D7384A3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58600" y="2650981"/>
            <a:ext cx="1709769" cy="323165"/>
          </a:xfrm>
          <a:prstGeom prst="rect">
            <a:avLst/>
          </a:prstGeom>
          <a:noFill/>
          <a:extLst>
            <a:ext uri="{909E8E84-426E-40DD-AFC4-6F175D3DCCD1}">
              <a14:hiddenFill xmlns:a14="http://schemas.microsoft.com/office/drawing/2010/main">
                <a:solidFill>
                  <a:srgbClr val="FFFFFF"/>
                </a:solidFill>
              </a14:hiddenFill>
            </a:ext>
          </a:extLst>
        </p:spPr>
      </p:pic>
      <p:pic>
        <p:nvPicPr>
          <p:cNvPr id="1064" name="Picture 40">
            <a:extLst>
              <a:ext uri="{FF2B5EF4-FFF2-40B4-BE49-F238E27FC236}">
                <a16:creationId xmlns:a16="http://schemas.microsoft.com/office/drawing/2014/main" id="{2BEE7DF4-CF11-3ADC-B904-9076054ECCA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258551" y="1331228"/>
            <a:ext cx="1103468" cy="557768"/>
          </a:xfrm>
          <a:prstGeom prst="rect">
            <a:avLst/>
          </a:prstGeom>
          <a:noFill/>
          <a:extLst>
            <a:ext uri="{909E8E84-426E-40DD-AFC4-6F175D3DCCD1}">
              <a14:hiddenFill xmlns:a14="http://schemas.microsoft.com/office/drawing/2010/main">
                <a:solidFill>
                  <a:srgbClr val="FFFFFF"/>
                </a:solidFill>
              </a14:hiddenFill>
            </a:ext>
          </a:extLst>
        </p:spPr>
      </p:pic>
      <p:pic>
        <p:nvPicPr>
          <p:cNvPr id="1066" name="Picture 42">
            <a:extLst>
              <a:ext uri="{FF2B5EF4-FFF2-40B4-BE49-F238E27FC236}">
                <a16:creationId xmlns:a16="http://schemas.microsoft.com/office/drawing/2014/main" id="{02B78EBD-C4CF-90C2-F68B-98EF166E3F22}"/>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28542" b="29041"/>
          <a:stretch/>
        </p:blipFill>
        <p:spPr bwMode="auto">
          <a:xfrm>
            <a:off x="7815957" y="2088114"/>
            <a:ext cx="2037531" cy="480145"/>
          </a:xfrm>
          <a:prstGeom prst="rect">
            <a:avLst/>
          </a:prstGeom>
          <a:noFill/>
          <a:extLst>
            <a:ext uri="{909E8E84-426E-40DD-AFC4-6F175D3DCCD1}">
              <a14:hiddenFill xmlns:a14="http://schemas.microsoft.com/office/drawing/2010/main">
                <a:solidFill>
                  <a:srgbClr val="FFFFFF"/>
                </a:solidFill>
              </a14:hiddenFill>
            </a:ext>
          </a:extLst>
        </p:spPr>
      </p:pic>
      <p:sp>
        <p:nvSpPr>
          <p:cNvPr id="11" name="Rounded Rectangle 10">
            <a:extLst>
              <a:ext uri="{FF2B5EF4-FFF2-40B4-BE49-F238E27FC236}">
                <a16:creationId xmlns:a16="http://schemas.microsoft.com/office/drawing/2014/main" id="{27907C8F-B219-3A5F-723C-FD8A6F969003}"/>
              </a:ext>
            </a:extLst>
          </p:cNvPr>
          <p:cNvSpPr/>
          <p:nvPr/>
        </p:nvSpPr>
        <p:spPr>
          <a:xfrm>
            <a:off x="2380833" y="3263360"/>
            <a:ext cx="8657280" cy="1654871"/>
          </a:xfrm>
          <a:prstGeom prst="roundRect">
            <a:avLst/>
          </a:prstGeom>
          <a:noFill/>
          <a:ln w="34925" cap="rnd">
            <a:solidFill>
              <a:srgbClr val="22295B"/>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a:extLst>
              <a:ext uri="{FF2B5EF4-FFF2-40B4-BE49-F238E27FC236}">
                <a16:creationId xmlns:a16="http://schemas.microsoft.com/office/drawing/2014/main" id="{E9180BD4-97B4-4E56-02A5-EF408A708232}"/>
              </a:ext>
            </a:extLst>
          </p:cNvPr>
          <p:cNvSpPr/>
          <p:nvPr/>
        </p:nvSpPr>
        <p:spPr>
          <a:xfrm>
            <a:off x="849085" y="3619269"/>
            <a:ext cx="2871189" cy="960829"/>
          </a:xfrm>
          <a:prstGeom prst="roundRect">
            <a:avLst/>
          </a:prstGeom>
          <a:solidFill>
            <a:srgbClr val="22295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latin typeface="Open Sans" panose="020B0606030504020204" pitchFamily="34" charset="0"/>
                <a:ea typeface="Open Sans" panose="020B0606030504020204" pitchFamily="34" charset="0"/>
                <a:cs typeface="Open Sans" panose="020B0606030504020204" pitchFamily="34" charset="0"/>
              </a:rPr>
              <a:t>INDUSTRY AND RESEARCH MEMBERS IN PRE-AGREEMENT STAGE </a:t>
            </a:r>
          </a:p>
        </p:txBody>
      </p:sp>
      <p:pic>
        <p:nvPicPr>
          <p:cNvPr id="1068" name="Picture 44" descr="Cerabyte | Intel Ignite">
            <a:extLst>
              <a:ext uri="{FF2B5EF4-FFF2-40B4-BE49-F238E27FC236}">
                <a16:creationId xmlns:a16="http://schemas.microsoft.com/office/drawing/2014/main" id="{3B8469E9-4AF7-9276-DA59-93D58367E23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28243" y="3416862"/>
            <a:ext cx="2337626" cy="785442"/>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a:extLst>
              <a:ext uri="{FF2B5EF4-FFF2-40B4-BE49-F238E27FC236}">
                <a16:creationId xmlns:a16="http://schemas.microsoft.com/office/drawing/2014/main" id="{CD9A8920-53C1-1335-B1B4-678E508CCAD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55577" y="4337438"/>
            <a:ext cx="2523729" cy="441653"/>
          </a:xfrm>
          <a:prstGeom prst="rect">
            <a:avLst/>
          </a:prstGeom>
          <a:noFill/>
          <a:extLst>
            <a:ext uri="{909E8E84-426E-40DD-AFC4-6F175D3DCCD1}">
              <a14:hiddenFill xmlns:a14="http://schemas.microsoft.com/office/drawing/2010/main">
                <a:solidFill>
                  <a:srgbClr val="FFFFFF"/>
                </a:solidFill>
              </a14:hiddenFill>
            </a:ext>
          </a:extLst>
        </p:spPr>
      </p:pic>
      <p:pic>
        <p:nvPicPr>
          <p:cNvPr id="1072" name="Picture 48" descr="Brand Portal">
            <a:extLst>
              <a:ext uri="{FF2B5EF4-FFF2-40B4-BE49-F238E27FC236}">
                <a16:creationId xmlns:a16="http://schemas.microsoft.com/office/drawing/2014/main" id="{C78F80A5-4517-6792-75B9-DEF011A2B16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57398" y="4273629"/>
            <a:ext cx="1779535" cy="587385"/>
          </a:xfrm>
          <a:prstGeom prst="rect">
            <a:avLst/>
          </a:prstGeom>
          <a:noFill/>
          <a:extLst>
            <a:ext uri="{909E8E84-426E-40DD-AFC4-6F175D3DCCD1}">
              <a14:hiddenFill xmlns:a14="http://schemas.microsoft.com/office/drawing/2010/main">
                <a:solidFill>
                  <a:srgbClr val="FFFFFF"/>
                </a:solidFill>
              </a14:hiddenFill>
            </a:ext>
          </a:extLst>
        </p:spPr>
      </p:pic>
      <p:sp>
        <p:nvSpPr>
          <p:cNvPr id="16" name="Slide Number Placeholder 2">
            <a:extLst>
              <a:ext uri="{FF2B5EF4-FFF2-40B4-BE49-F238E27FC236}">
                <a16:creationId xmlns:a16="http://schemas.microsoft.com/office/drawing/2014/main" id="{72AD91E4-C48B-4D2B-DD57-3B4D0CFA1447}"/>
              </a:ext>
            </a:extLst>
          </p:cNvPr>
          <p:cNvSpPr>
            <a:spLocks noGrp="1"/>
          </p:cNvSpPr>
          <p:nvPr>
            <p:ph type="sldNum" sz="quarter" idx="12"/>
          </p:nvPr>
        </p:nvSpPr>
        <p:spPr>
          <a:xfrm>
            <a:off x="11525122" y="6532608"/>
            <a:ext cx="356872" cy="249923"/>
          </a:xfrm>
          <a:prstGeom prst="rect">
            <a:avLst/>
          </a:prstGeom>
        </p:spPr>
        <p:txBody>
          <a:bodyPr/>
          <a:lstStyle>
            <a:lvl1pPr>
              <a:defRPr>
                <a:solidFill>
                  <a:srgbClr val="373F90"/>
                </a:solidFill>
              </a:defRPr>
            </a:lvl1pPr>
          </a:lstStyle>
          <a:p>
            <a:pPr algn="ctr"/>
            <a:fld id="{57AE9222-E04F-604A-8783-E4CE039DB3AF}" type="slidenum">
              <a:rPr lang="en-GB" sz="1000" b="1" smtClean="0">
                <a:latin typeface=""/>
              </a:rPr>
              <a:pPr algn="ctr"/>
              <a:t>9</a:t>
            </a:fld>
            <a:endParaRPr lang="en-GB" sz="1000" b="1" dirty="0">
              <a:latin typeface=""/>
            </a:endParaRPr>
          </a:p>
        </p:txBody>
      </p:sp>
      <p:sp>
        <p:nvSpPr>
          <p:cNvPr id="17" name="Footer Placeholder 1">
            <a:extLst>
              <a:ext uri="{FF2B5EF4-FFF2-40B4-BE49-F238E27FC236}">
                <a16:creationId xmlns:a16="http://schemas.microsoft.com/office/drawing/2014/main" id="{BFBB1136-F288-EDD0-2922-775676185E1A}"/>
              </a:ext>
            </a:extLst>
          </p:cNvPr>
          <p:cNvSpPr>
            <a:spLocks noGrp="1"/>
          </p:cNvSpPr>
          <p:nvPr>
            <p:ph type="ftr" sz="quarter" idx="11"/>
          </p:nvPr>
        </p:nvSpPr>
        <p:spPr>
          <a:xfrm>
            <a:off x="4916265" y="6548690"/>
            <a:ext cx="2359470" cy="217757"/>
          </a:xfrm>
          <a:prstGeom prst="rect">
            <a:avLst/>
          </a:prstGeom>
        </p:spPr>
        <p:txBody>
          <a:bodyPr/>
          <a:lstStyle/>
          <a:p>
            <a:r>
              <a:rPr lang="en-GB" sz="1000" b="1" dirty="0">
                <a:solidFill>
                  <a:srgbClr val="22295B"/>
                </a:solidFill>
                <a:latin typeface=""/>
              </a:rPr>
              <a:t>Maria </a:t>
            </a:r>
            <a:r>
              <a:rPr lang="en-GB" sz="1000" b="1" dirty="0" err="1">
                <a:solidFill>
                  <a:srgbClr val="22295B"/>
                </a:solidFill>
                <a:latin typeface=""/>
              </a:rPr>
              <a:t>Girone</a:t>
            </a:r>
            <a:r>
              <a:rPr lang="en-GB" sz="1000" dirty="0">
                <a:solidFill>
                  <a:srgbClr val="22295B"/>
                </a:solidFill>
                <a:latin typeface=""/>
              </a:rPr>
              <a:t>, Head of CERN openlab</a:t>
            </a:r>
          </a:p>
        </p:txBody>
      </p:sp>
      <p:pic>
        <p:nvPicPr>
          <p:cNvPr id="2" name="Picture 1">
            <a:extLst>
              <a:ext uri="{FF2B5EF4-FFF2-40B4-BE49-F238E27FC236}">
                <a16:creationId xmlns:a16="http://schemas.microsoft.com/office/drawing/2014/main" id="{BFDE16A4-EF1A-1AC5-6DB9-60CC8F6409D0}"/>
              </a:ext>
            </a:extLst>
          </p:cNvPr>
          <p:cNvPicPr>
            <a:picLocks noChangeAspect="1"/>
          </p:cNvPicPr>
          <p:nvPr/>
        </p:nvPicPr>
        <p:blipFill>
          <a:blip r:embed="rId15"/>
          <a:stretch>
            <a:fillRect/>
          </a:stretch>
        </p:blipFill>
        <p:spPr>
          <a:xfrm>
            <a:off x="6540498" y="3357571"/>
            <a:ext cx="2138635" cy="960829"/>
          </a:xfrm>
          <a:prstGeom prst="rect">
            <a:avLst/>
          </a:prstGeom>
        </p:spPr>
      </p:pic>
      <p:pic>
        <p:nvPicPr>
          <p:cNvPr id="4" name="Picture 3">
            <a:extLst>
              <a:ext uri="{FF2B5EF4-FFF2-40B4-BE49-F238E27FC236}">
                <a16:creationId xmlns:a16="http://schemas.microsoft.com/office/drawing/2014/main" id="{3193F87D-D41B-B4D1-50E1-8E1A36DF7DF0}"/>
              </a:ext>
            </a:extLst>
          </p:cNvPr>
          <p:cNvPicPr>
            <a:picLocks noChangeAspect="1"/>
          </p:cNvPicPr>
          <p:nvPr/>
        </p:nvPicPr>
        <p:blipFill>
          <a:blip r:embed="rId16"/>
          <a:stretch>
            <a:fillRect/>
          </a:stretch>
        </p:blipFill>
        <p:spPr>
          <a:xfrm>
            <a:off x="9114436" y="3436533"/>
            <a:ext cx="1905000" cy="934175"/>
          </a:xfrm>
          <a:prstGeom prst="rect">
            <a:avLst/>
          </a:prstGeom>
          <a:ln>
            <a:solidFill>
              <a:schemeClr val="bg1"/>
            </a:solidFill>
          </a:ln>
        </p:spPr>
      </p:pic>
    </p:spTree>
    <p:extLst>
      <p:ext uri="{BB962C8B-B14F-4D97-AF65-F5344CB8AC3E}">
        <p14:creationId xmlns:p14="http://schemas.microsoft.com/office/powerpoint/2010/main" val="1001175172"/>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8500</TotalTime>
  <Words>950</Words>
  <Application>Microsoft Macintosh PowerPoint</Application>
  <PresentationFormat>Widescreen</PresentationFormat>
  <Paragraphs>180</Paragraphs>
  <Slides>13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Open Sans</vt:lpstr>
      <vt:lpstr>Open Sans Light</vt:lpstr>
      <vt:lpstr>Open Sans Semibold</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Enabling Digital Twins for Science: A Perspective  from CERN openlab</dc:title>
  <dc:creator>Mariana Velho</dc:creator>
  <cp:lastModifiedBy>Maria Girone</cp:lastModifiedBy>
  <cp:revision>1004</cp:revision>
  <dcterms:created xsi:type="dcterms:W3CDTF">2024-02-16T15:39:04Z</dcterms:created>
  <dcterms:modified xsi:type="dcterms:W3CDTF">2024-03-26T06:41:17Z</dcterms:modified>
</cp:coreProperties>
</file>