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modernComment_113_40395C2F.xml" ContentType="application/vnd.ms-powerpoint.comments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81" r:id="rId10"/>
    <p:sldId id="278" r:id="rId11"/>
    <p:sldId id="283" r:id="rId12"/>
    <p:sldId id="279" r:id="rId13"/>
    <p:sldId id="280" r:id="rId14"/>
    <p:sldId id="284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635EF43-EBC4-D556-B8F7-8F4C58654FBE}" name="Wayne Salter" initials="WS" userId="S::wayne.salter@cern.ch::a0e61405-3d2f-4ff3-94b5-049f92ba6ff0" providerId="AD"/>
  <p188:author id="{ED76DA79-70FA-6A9F-5498-9837349AEE37}" name="Eric Bonfillou" initials="EB" userId="S::eric.bonfillou@cern.ch::ef0a9d2c-e984-421f-a80e-3c003ab5c314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ric Bonfillou" initials="EB" lastIdx="1" clrIdx="0">
    <p:extLst>
      <p:ext uri="{19B8F6BF-5375-455C-9EA6-DF929625EA0E}">
        <p15:presenceInfo xmlns:p15="http://schemas.microsoft.com/office/powerpoint/2012/main" userId="S::eric.bonfillou@cern.ch::ef0a9d2c-e984-421f-a80e-3c003ab5c3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86122"/>
  </p:normalViewPr>
  <p:slideViewPr>
    <p:cSldViewPr snapToGrid="0" snapToObjects="1">
      <p:cViewPr varScale="1">
        <p:scale>
          <a:sx n="294" d="100"/>
          <a:sy n="294" d="100"/>
        </p:scale>
        <p:origin x="1692" y="8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8/10/relationships/authors" Target="authors.xml"/></Relationships>
</file>

<file path=ppt/comments/modernComment_113_40395C2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3A2001D-4561-614D-A01E-F5EC454FCED8}" authorId="{D635EF43-EBC4-D556-B8F7-8F4C58654FBE}" status="resolved" created="2024-03-19T16:04:46.551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077500975" sldId="275"/>
      <ac:spMk id="13" creationId="{1925C47A-6363-D8F4-0979-05074415FD6C}"/>
      <ac:txMk cp="28" len="13">
        <ac:context len="175" hash="4275245918"/>
      </ac:txMk>
    </ac:txMkLst>
    <p188:pos x="3845493" y="370963"/>
    <p188:txBody>
      <a:bodyPr/>
      <a:lstStyle/>
      <a:p>
        <a:r>
          <a:rPr lang="en-GB"/>
          <a:t>Even less, I would imagine the shutdown script started quicker than this</a:t>
        </a:r>
      </a:p>
    </p188:txBody>
  </p188:cm>
  <p188:cm id="{10E84AFA-F5CC-5F45-A342-A6D7DBAC89B2}" authorId="{D635EF43-EBC4-D556-B8F7-8F4C58654FBE}" status="resolved" created="2024-03-19T16:05:10.730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077500975" sldId="275"/>
      <ac:spMk id="13" creationId="{1925C47A-6363-D8F4-0979-05074415FD6C}"/>
      <ac:txMk cp="155" len="8">
        <ac:context len="175" hash="4275245918"/>
      </ac:txMk>
    </ac:txMkLst>
    <p188:pos x="4064949" y="1047619"/>
    <p188:txBody>
      <a:bodyPr/>
      <a:lstStyle/>
      <a:p>
        <a:r>
          <a:rPr lang="en-GB"/>
          <a:t>Same comment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F61D6-CDC5-8D47-8C34-B51567A0CD7B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157E0-BB07-4647-BEAA-71883FAFF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801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157E0-BB07-4647-BEAA-71883FAFF8D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034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157E0-BB07-4647-BEAA-71883FAFF8D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280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157E0-BB07-4647-BEAA-71883FAFF8D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867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microsoft.com/office/2018/10/relationships/comments" Target="../comments/modernComment_113_40395C2F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04811" y="793225"/>
            <a:ext cx="8226854" cy="1361381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The new </a:t>
            </a:r>
            <a:r>
              <a:rPr lang="en-GB" sz="4000" dirty="0" err="1"/>
              <a:t>Prévessin</a:t>
            </a:r>
            <a:r>
              <a:rPr lang="en-GB" sz="4000" dirty="0"/>
              <a:t> Data Centre (PDC) at CERN</a:t>
            </a:r>
            <a:endParaRPr lang="en-GB" sz="280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0"/>
          </p:nvPr>
        </p:nvSpPr>
        <p:spPr>
          <a:xfrm>
            <a:off x="404811" y="2455381"/>
            <a:ext cx="8226854" cy="317406"/>
          </a:xfrm>
        </p:spPr>
        <p:txBody>
          <a:bodyPr>
            <a:noAutofit/>
          </a:bodyPr>
          <a:lstStyle/>
          <a:p>
            <a:pPr algn="ctr"/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GB" sz="2400" dirty="0"/>
              <a:t>2024 CERN </a:t>
            </a:r>
            <a:r>
              <a:rPr lang="en-GB" sz="2400" dirty="0" err="1"/>
              <a:t>openlab</a:t>
            </a:r>
            <a:r>
              <a:rPr lang="en-GB" sz="2400" dirty="0"/>
              <a:t> Technical Workshop</a:t>
            </a:r>
            <a:endParaRPr lang="en-US" sz="2400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9464A6F-8FE6-4B69-87FC-10718C4A959B}"/>
              </a:ext>
            </a:extLst>
          </p:cNvPr>
          <p:cNvSpPr txBox="1">
            <a:spLocks/>
          </p:cNvSpPr>
          <p:nvPr/>
        </p:nvSpPr>
        <p:spPr>
          <a:xfrm>
            <a:off x="404811" y="3370351"/>
            <a:ext cx="8226854" cy="317406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/>
              <a:t>L. Atzori, W. Salter, O. Barring &amp; E. Bonfillou – March 26</a:t>
            </a:r>
            <a:r>
              <a:rPr lang="en-US" sz="2000" baseline="30000" dirty="0"/>
              <a:t>th</a:t>
            </a:r>
            <a:r>
              <a:rPr lang="en-US" sz="2000" dirty="0"/>
              <a:t>, 2024</a:t>
            </a:r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pPr indent="-360000"/>
            <a:r>
              <a:rPr lang="en-US" sz="2800" dirty="0"/>
              <a:t>Cooling and heat recovery (3)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335" y="4694536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March 26</a:t>
            </a:r>
            <a:r>
              <a:rPr lang="en-US" baseline="30000" dirty="0"/>
              <a:t>th</a:t>
            </a:r>
            <a:r>
              <a:rPr lang="en-US" dirty="0"/>
              <a:t>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6BE661E-76A8-5D34-B838-3EFF2ABE67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29639" y="4694535"/>
            <a:ext cx="2975421" cy="273845"/>
          </a:xfrm>
        </p:spPr>
        <p:txBody>
          <a:bodyPr/>
          <a:lstStyle/>
          <a:p>
            <a:r>
              <a:rPr lang="en-GB" dirty="0"/>
              <a:t>The new PDC at CERN</a:t>
            </a:r>
          </a:p>
          <a:p>
            <a:r>
              <a:rPr lang="en-GB" dirty="0"/>
              <a:t> openlab Technical Workshop</a:t>
            </a:r>
            <a:endParaRPr lang="en-US" dirty="0"/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0CE77918-8038-AC52-9792-C21934BFD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804" y="913668"/>
            <a:ext cx="3942216" cy="335156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Each IT room is equipped with large fan-walls: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 →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5 * 500kW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fan-walls made by Schneider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 → fan-walls operate in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N+1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redundancy mode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 → largest fan-walls in Europe</a:t>
            </a:r>
          </a:p>
          <a:p>
            <a:pPr marL="36576" indent="0">
              <a:buNone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Air circulates in a closed loop</a:t>
            </a:r>
          </a:p>
          <a:p>
            <a:pPr marL="36576" indent="0">
              <a:buNone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Inlet temperature: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 →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25ºC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on average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 → can go up to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32ºC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in hot periods</a:t>
            </a:r>
          </a:p>
          <a:p>
            <a:pPr marL="36576" indent="0">
              <a:buNone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160EB2-11E3-3247-0C94-2033472925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5020" y="1342457"/>
            <a:ext cx="4611510" cy="2210476"/>
          </a:xfrm>
          <a:prstGeom prst="rect">
            <a:avLst/>
          </a:prstGeom>
        </p:spPr>
      </p:pic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533C1A3E-0A7B-6754-1450-6B346DDD551D}"/>
              </a:ext>
            </a:extLst>
          </p:cNvPr>
          <p:cNvSpPr txBox="1">
            <a:spLocks/>
          </p:cNvSpPr>
          <p:nvPr/>
        </p:nvSpPr>
        <p:spPr>
          <a:xfrm>
            <a:off x="4949379" y="3657799"/>
            <a:ext cx="2975421" cy="348724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Air-flow in the IT rooms (lateral view)</a:t>
            </a:r>
          </a:p>
        </p:txBody>
      </p:sp>
    </p:spTree>
    <p:extLst>
      <p:ext uri="{BB962C8B-B14F-4D97-AF65-F5344CB8AC3E}">
        <p14:creationId xmlns:p14="http://schemas.microsoft.com/office/powerpoint/2010/main" val="2588972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pPr indent="-360000"/>
            <a:r>
              <a:rPr lang="en-US" sz="2800" dirty="0"/>
              <a:t>Cooling and heat recovery (4)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335" y="4694536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March 26</a:t>
            </a:r>
            <a:r>
              <a:rPr lang="en-US" baseline="30000" dirty="0"/>
              <a:t>th</a:t>
            </a:r>
            <a:r>
              <a:rPr lang="en-US" dirty="0"/>
              <a:t>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11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6BE661E-76A8-5D34-B838-3EFF2ABE67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29639" y="4694535"/>
            <a:ext cx="2975421" cy="273845"/>
          </a:xfrm>
        </p:spPr>
        <p:txBody>
          <a:bodyPr/>
          <a:lstStyle/>
          <a:p>
            <a:r>
              <a:rPr lang="en-GB" dirty="0"/>
              <a:t>The new PDC at CERN</a:t>
            </a:r>
          </a:p>
          <a:p>
            <a:r>
              <a:rPr lang="en-GB" dirty="0"/>
              <a:t> openlab Technical Workshop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6620EDF-E4C3-D051-0CF7-D93C56985017}"/>
              </a:ext>
            </a:extLst>
          </p:cNvPr>
          <p:cNvSpPr/>
          <p:nvPr/>
        </p:nvSpPr>
        <p:spPr>
          <a:xfrm>
            <a:off x="212375" y="1063228"/>
            <a:ext cx="4243439" cy="5708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One half-fan module being moved</a:t>
            </a:r>
            <a:endParaRPr lang="en-GB" dirty="0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55D2BB53-D5D8-8644-108F-53B6EAA28221}"/>
              </a:ext>
            </a:extLst>
          </p:cNvPr>
          <p:cNvSpPr/>
          <p:nvPr/>
        </p:nvSpPr>
        <p:spPr>
          <a:xfrm>
            <a:off x="2068623" y="1771519"/>
            <a:ext cx="530942" cy="412954"/>
          </a:xfrm>
          <a:prstGeom prst="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916B294-DF6D-B9E5-AFBB-2EB4C0E2605B}"/>
              </a:ext>
            </a:extLst>
          </p:cNvPr>
          <p:cNvSpPr/>
          <p:nvPr/>
        </p:nvSpPr>
        <p:spPr>
          <a:xfrm>
            <a:off x="4865992" y="3686598"/>
            <a:ext cx="4065634" cy="5708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Fan walls being installed</a:t>
            </a:r>
            <a:endParaRPr lang="en-GB" dirty="0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968D9169-AC7E-64B9-0FC3-76D3B626E89D}"/>
              </a:ext>
            </a:extLst>
          </p:cNvPr>
          <p:cNvSpPr/>
          <p:nvPr/>
        </p:nvSpPr>
        <p:spPr>
          <a:xfrm rot="10800000">
            <a:off x="6633337" y="3123330"/>
            <a:ext cx="530942" cy="412954"/>
          </a:xfrm>
          <a:prstGeom prst="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A room with a large metal structure&#10;&#10;Description automatically generated with medium confidence">
            <a:extLst>
              <a:ext uri="{FF2B5EF4-FFF2-40B4-BE49-F238E27FC236}">
                <a16:creationId xmlns:a16="http://schemas.microsoft.com/office/drawing/2014/main" id="{CEE20DE0-B49D-49B9-7AC8-F0E5C39743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3592" y="1063229"/>
            <a:ext cx="4108032" cy="1848614"/>
          </a:xfrm>
          <a:prstGeom prst="rect">
            <a:avLst/>
          </a:prstGeom>
        </p:spPr>
      </p:pic>
      <p:pic>
        <p:nvPicPr>
          <p:cNvPr id="9" name="Picture 8" descr="A person on a moped in a warehouse&#10;&#10;Description automatically generated">
            <a:extLst>
              <a:ext uri="{FF2B5EF4-FFF2-40B4-BE49-F238E27FC236}">
                <a16:creationId xmlns:a16="http://schemas.microsoft.com/office/drawing/2014/main" id="{D7AD2D55-AE94-F0BD-132B-FC149C6879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46" y="2321871"/>
            <a:ext cx="4295878" cy="1933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570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pPr indent="-360000"/>
            <a:r>
              <a:rPr lang="en-US" sz="2800" dirty="0"/>
              <a:t>Cooling and heat recovery (5)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335" y="4694536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March 26</a:t>
            </a:r>
            <a:r>
              <a:rPr lang="en-US" baseline="30000" dirty="0"/>
              <a:t>th</a:t>
            </a:r>
            <a:r>
              <a:rPr lang="en-US" dirty="0"/>
              <a:t>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12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6BE661E-76A8-5D34-B838-3EFF2ABE67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29639" y="4694535"/>
            <a:ext cx="2975421" cy="273845"/>
          </a:xfrm>
        </p:spPr>
        <p:txBody>
          <a:bodyPr/>
          <a:lstStyle/>
          <a:p>
            <a:r>
              <a:rPr lang="en-GB" dirty="0"/>
              <a:t>The new PDC at CERN</a:t>
            </a:r>
          </a:p>
          <a:p>
            <a:r>
              <a:rPr lang="en-GB" dirty="0"/>
              <a:t> openlab Technical Workshop</a:t>
            </a:r>
            <a:endParaRPr lang="en-US" dirty="0"/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0CE77918-8038-AC52-9792-C21934BFD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803" y="913668"/>
            <a:ext cx="4184089" cy="335156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Hot water from IT rooms arrive in the heat recovery room</a:t>
            </a:r>
          </a:p>
          <a:p>
            <a:pPr marL="36576" indent="0">
              <a:buNone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For 1</a:t>
            </a:r>
            <a:r>
              <a:rPr lang="en-US" sz="1400" baseline="30000" dirty="0">
                <a:solidFill>
                  <a:schemeClr val="bg2">
                    <a:lumMod val="10000"/>
                  </a:schemeClr>
                </a:solidFill>
              </a:rPr>
              <a:t>st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phase,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3MW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will be transferred to the heating plant via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2 * 1.5 MW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water/water heat exchangers</a:t>
            </a:r>
          </a:p>
          <a:p>
            <a:pPr marL="36576" indent="0">
              <a:buNone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For 2</a:t>
            </a:r>
            <a:r>
              <a:rPr lang="en-US" sz="1400" baseline="30000" dirty="0">
                <a:solidFill>
                  <a:schemeClr val="bg2">
                    <a:lumMod val="10000"/>
                  </a:schemeClr>
                </a:solidFill>
              </a:rPr>
              <a:t>nd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phase,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4MW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in total will be transferred to the heating plant via one additional water/water heat exchanger of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1MW</a:t>
            </a:r>
          </a:p>
          <a:p>
            <a:pPr marL="36576" indent="0">
              <a:buNone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This recuperated energy will heat the buildings on the CERN </a:t>
            </a:r>
            <a:r>
              <a:rPr lang="en-US" sz="1400" dirty="0" err="1">
                <a:solidFill>
                  <a:schemeClr val="bg2">
                    <a:lumMod val="10000"/>
                  </a:schemeClr>
                </a:solidFill>
              </a:rPr>
              <a:t>Prévessin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site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333620-1779-A520-DDAE-C4FF10A52C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136" y="1135626"/>
            <a:ext cx="3829664" cy="287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242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pPr indent="-360000"/>
            <a:r>
              <a:rPr lang="en-US" sz="2800" dirty="0"/>
              <a:t>Monitoring dashboard of one IT room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335" y="4694536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March 26</a:t>
            </a:r>
            <a:r>
              <a:rPr lang="en-US" baseline="30000" dirty="0"/>
              <a:t>th</a:t>
            </a:r>
            <a:r>
              <a:rPr lang="en-US" dirty="0"/>
              <a:t>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13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6BE661E-76A8-5D34-B838-3EFF2ABE67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29639" y="4694535"/>
            <a:ext cx="2975421" cy="273845"/>
          </a:xfrm>
        </p:spPr>
        <p:txBody>
          <a:bodyPr/>
          <a:lstStyle/>
          <a:p>
            <a:r>
              <a:rPr lang="en-GB" dirty="0"/>
              <a:t>The new PDC at CERN</a:t>
            </a:r>
          </a:p>
          <a:p>
            <a:r>
              <a:rPr lang="en-GB" dirty="0"/>
              <a:t> openlab Technical Workshop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651112E-D01E-25ED-BC37-E29036F6C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626" y="995308"/>
            <a:ext cx="6622026" cy="3276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18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Conclusion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335" y="4694536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March 26</a:t>
            </a:r>
            <a:r>
              <a:rPr lang="en-US" baseline="30000" dirty="0"/>
              <a:t>th</a:t>
            </a:r>
            <a:r>
              <a:rPr lang="en-US" dirty="0"/>
              <a:t>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14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6BE661E-76A8-5D34-B838-3EFF2ABE67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29639" y="4694535"/>
            <a:ext cx="2975421" cy="273845"/>
          </a:xfrm>
        </p:spPr>
        <p:txBody>
          <a:bodyPr/>
          <a:lstStyle/>
          <a:p>
            <a:r>
              <a:rPr lang="en-GB" dirty="0"/>
              <a:t>The new PDC at CERN</a:t>
            </a:r>
          </a:p>
          <a:p>
            <a:r>
              <a:rPr lang="en-GB" dirty="0"/>
              <a:t> openlab Technical Workshop</a:t>
            </a:r>
            <a:endParaRPr lang="en-US" dirty="0"/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0CE77918-8038-AC52-9792-C21934BFD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802" y="955694"/>
            <a:ext cx="8231799" cy="3436589"/>
          </a:xfrm>
        </p:spPr>
        <p:txBody>
          <a:bodyPr>
            <a:normAutofit/>
          </a:bodyPr>
          <a:lstStyle/>
          <a:p>
            <a:pPr marL="1337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PDC to provide computing capacity for HL-LHC:</a:t>
            </a:r>
          </a:p>
          <a:p>
            <a:pPr marL="1337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 → 1</a:t>
            </a:r>
            <a:r>
              <a:rPr lang="en-US" sz="1400" baseline="30000" dirty="0">
                <a:solidFill>
                  <a:schemeClr val="bg2">
                    <a:lumMod val="10000"/>
                  </a:schemeClr>
                </a:solidFill>
              </a:rPr>
              <a:t>st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phase is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4 MW,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2</a:t>
            </a:r>
            <a:r>
              <a:rPr lang="en-US" sz="1400" baseline="30000" dirty="0">
                <a:solidFill>
                  <a:schemeClr val="bg2">
                    <a:lumMod val="10000"/>
                  </a:schemeClr>
                </a:solidFill>
              </a:rPr>
              <a:t>nd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phase is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8 MW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and 3</a:t>
            </a:r>
            <a:r>
              <a:rPr lang="en-US" sz="1400" baseline="30000" dirty="0">
                <a:solidFill>
                  <a:schemeClr val="bg2">
                    <a:lumMod val="10000"/>
                  </a:schemeClr>
                </a:solidFill>
              </a:rPr>
              <a:t>rd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phase is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12 MW</a:t>
            </a:r>
          </a:p>
          <a:p>
            <a:pPr marL="1337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 → Turn-key solution with a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10-years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operations and maintenance included</a:t>
            </a:r>
          </a:p>
          <a:p>
            <a:pPr marL="133776" indent="0">
              <a:buNone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133776" indent="0">
              <a:buNone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Project carried out </a:t>
            </a:r>
            <a:r>
              <a:rPr lang="en-GB" sz="1400" b="1" i="1" dirty="0">
                <a:solidFill>
                  <a:schemeClr val="bg2">
                    <a:lumMod val="10000"/>
                  </a:schemeClr>
                </a:solidFill>
              </a:rPr>
              <a:t>on-time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 with a particular focus on </a:t>
            </a:r>
            <a:r>
              <a:rPr lang="en-GB" sz="1400" b="1" i="1" dirty="0">
                <a:solidFill>
                  <a:schemeClr val="bg2">
                    <a:lumMod val="10000"/>
                  </a:schemeClr>
                </a:solidFill>
              </a:rPr>
              <a:t>energy efficiency 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en-GB" sz="1400" b="1" i="1" dirty="0">
                <a:solidFill>
                  <a:srgbClr val="00B050"/>
                </a:solidFill>
              </a:rPr>
              <a:t>1.1 &lt; PUE &lt; 1.15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pPr marL="133776" indent="0">
              <a:buNone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4MW of energy recuperated to heat CERN buildings on the </a:t>
            </a:r>
            <a:r>
              <a:rPr lang="en-GB" sz="1400" dirty="0" err="1">
                <a:solidFill>
                  <a:schemeClr val="bg2">
                    <a:lumMod val="10000"/>
                  </a:schemeClr>
                </a:solidFill>
              </a:rPr>
              <a:t>Prévessin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 site</a:t>
            </a:r>
          </a:p>
          <a:p>
            <a:pPr marL="133776" indent="0">
              <a:buNone/>
            </a:pPr>
            <a:endParaRPr lang="en-GB" sz="1400" dirty="0">
              <a:solidFill>
                <a:schemeClr val="bg2">
                  <a:lumMod val="10000"/>
                </a:schemeClr>
              </a:solidFill>
            </a:endParaRPr>
          </a:p>
          <a:p>
            <a:pPr marL="133776" indent="0">
              <a:buNone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PDC powered by two separate power feeds</a:t>
            </a:r>
          </a:p>
          <a:p>
            <a:pPr marL="133776" indent="0">
              <a:buNone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   → One without UPS</a:t>
            </a:r>
          </a:p>
          <a:p>
            <a:pPr marL="133776" indent="0">
              <a:buNone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   → One with 20% on UPS coverage </a:t>
            </a:r>
          </a:p>
          <a:p>
            <a:pPr marL="133776" indent="0">
              <a:buNone/>
            </a:pPr>
            <a:endParaRPr lang="en-GB" sz="1400" dirty="0">
              <a:solidFill>
                <a:schemeClr val="bg2">
                  <a:lumMod val="10000"/>
                </a:schemeClr>
              </a:solidFill>
            </a:endParaRPr>
          </a:p>
          <a:p>
            <a:pPr marL="133776" indent="0">
              <a:buNone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36576" indent="0">
              <a:buNone/>
            </a:pPr>
            <a:endParaRPr lang="en-GB" sz="18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C62AF7-93F5-5F76-870E-E9DE3423F38F}"/>
              </a:ext>
            </a:extLst>
          </p:cNvPr>
          <p:cNvSpPr/>
          <p:nvPr/>
        </p:nvSpPr>
        <p:spPr>
          <a:xfrm>
            <a:off x="926199" y="3793285"/>
            <a:ext cx="7403690" cy="530942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b="1" i="1" dirty="0">
                <a:solidFill>
                  <a:schemeClr val="accent1">
                    <a:lumMod val="10000"/>
                  </a:schemeClr>
                </a:solidFill>
              </a:rPr>
              <a:t>→Technical building, unfortunately no visits are possible←</a:t>
            </a:r>
          </a:p>
        </p:txBody>
      </p:sp>
    </p:spTree>
    <p:extLst>
      <p:ext uri="{BB962C8B-B14F-4D97-AF65-F5344CB8AC3E}">
        <p14:creationId xmlns:p14="http://schemas.microsoft.com/office/powerpoint/2010/main" val="3645138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Agenda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335" y="4694536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March 26</a:t>
            </a:r>
            <a:r>
              <a:rPr lang="en-US" baseline="30000" dirty="0"/>
              <a:t>th</a:t>
            </a:r>
            <a:r>
              <a:rPr lang="en-US" dirty="0"/>
              <a:t>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2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6BE661E-76A8-5D34-B838-3EFF2ABE67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29639" y="4694535"/>
            <a:ext cx="2975421" cy="273845"/>
          </a:xfrm>
        </p:spPr>
        <p:txBody>
          <a:bodyPr/>
          <a:lstStyle/>
          <a:p>
            <a:r>
              <a:rPr lang="en-GB" dirty="0"/>
              <a:t>The new PDC at CERN</a:t>
            </a:r>
          </a:p>
          <a:p>
            <a:r>
              <a:rPr lang="en-GB" dirty="0"/>
              <a:t> openlab Technical Workshop</a:t>
            </a:r>
            <a:endParaRPr lang="en-US" dirty="0"/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0CE77918-8038-AC52-9792-C21934BFD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802" y="955694"/>
            <a:ext cx="8231799" cy="3436589"/>
          </a:xfrm>
        </p:spPr>
        <p:txBody>
          <a:bodyPr>
            <a:normAutofit/>
          </a:bodyPr>
          <a:lstStyle/>
          <a:p>
            <a:pPr marL="133776" indent="0">
              <a:buNone/>
            </a:pPr>
            <a:endParaRPr lang="en-US" sz="1800" dirty="0"/>
          </a:p>
          <a:p>
            <a:pPr marL="133776" indent="0">
              <a:buNone/>
            </a:pPr>
            <a:r>
              <a:rPr lang="en-US" sz="1800" dirty="0">
                <a:solidFill>
                  <a:schemeClr val="bg2">
                    <a:lumMod val="10000"/>
                  </a:schemeClr>
                </a:solidFill>
              </a:rPr>
              <a:t>Project goal and timelines</a:t>
            </a:r>
          </a:p>
          <a:p>
            <a:pPr marL="133776" indent="0">
              <a:buNone/>
            </a:pPr>
            <a:r>
              <a:rPr lang="en-US" sz="1800" dirty="0">
                <a:solidFill>
                  <a:schemeClr val="bg2">
                    <a:lumMod val="10000"/>
                  </a:schemeClr>
                </a:solidFill>
              </a:rPr>
              <a:t>Organization and roles</a:t>
            </a:r>
          </a:p>
          <a:p>
            <a:pPr marL="133776" indent="0">
              <a:buNone/>
            </a:pPr>
            <a:r>
              <a:rPr lang="en-US" sz="1800" dirty="0">
                <a:solidFill>
                  <a:schemeClr val="bg2">
                    <a:lumMod val="10000"/>
                  </a:schemeClr>
                </a:solidFill>
              </a:rPr>
              <a:t>Architecture overview</a:t>
            </a:r>
          </a:p>
          <a:p>
            <a:pPr marL="133776" indent="0">
              <a:buNone/>
            </a:pPr>
            <a:r>
              <a:rPr lang="en-US" sz="1800" dirty="0">
                <a:solidFill>
                  <a:schemeClr val="bg2">
                    <a:lumMod val="10000"/>
                  </a:schemeClr>
                </a:solidFill>
              </a:rPr>
              <a:t>IT rooms</a:t>
            </a:r>
          </a:p>
          <a:p>
            <a:pPr marL="133776" indent="0">
              <a:buNone/>
            </a:pPr>
            <a:r>
              <a:rPr lang="en-US" sz="1800" dirty="0">
                <a:solidFill>
                  <a:schemeClr val="bg2">
                    <a:lumMod val="10000"/>
                  </a:schemeClr>
                </a:solidFill>
              </a:rPr>
              <a:t>Cooling and heat recovery</a:t>
            </a:r>
          </a:p>
          <a:p>
            <a:pPr marL="133776" indent="0">
              <a:buNone/>
            </a:pPr>
            <a:r>
              <a:rPr lang="en-US" sz="1800" dirty="0">
                <a:solidFill>
                  <a:schemeClr val="bg2">
                    <a:lumMod val="10000"/>
                  </a:schemeClr>
                </a:solidFill>
              </a:rPr>
              <a:t>Monitoring dashboard of one IT room </a:t>
            </a:r>
          </a:p>
          <a:p>
            <a:pPr marL="133776" indent="0">
              <a:buNone/>
            </a:pPr>
            <a:r>
              <a:rPr lang="en-US" sz="1800" dirty="0">
                <a:solidFill>
                  <a:schemeClr val="bg2">
                    <a:lumMod val="10000"/>
                  </a:schemeClr>
                </a:solidFill>
              </a:rPr>
              <a:t>Conclusion</a:t>
            </a: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36576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060574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Project goal and timelines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335" y="4694536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March 26</a:t>
            </a:r>
            <a:r>
              <a:rPr lang="en-US" baseline="30000" dirty="0"/>
              <a:t>th</a:t>
            </a:r>
            <a:r>
              <a:rPr lang="en-US" dirty="0"/>
              <a:t>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6BE661E-76A8-5D34-B838-3EFF2ABE67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29639" y="4694535"/>
            <a:ext cx="2975421" cy="273845"/>
          </a:xfrm>
        </p:spPr>
        <p:txBody>
          <a:bodyPr/>
          <a:lstStyle/>
          <a:p>
            <a:r>
              <a:rPr lang="en-GB" dirty="0"/>
              <a:t>The new PDC at CERN</a:t>
            </a:r>
          </a:p>
          <a:p>
            <a:r>
              <a:rPr lang="en-GB" dirty="0"/>
              <a:t> openlab Technical Workshop</a:t>
            </a:r>
            <a:endParaRPr lang="en-US" dirty="0"/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0CE77918-8038-AC52-9792-C21934BFD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803" y="913668"/>
            <a:ext cx="4425963" cy="208763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PDC needed to provide computing needs of HL-LHC, which are expected to be ten times higher than today</a:t>
            </a:r>
          </a:p>
          <a:p>
            <a:pPr marL="36576" indent="0">
              <a:buNone/>
            </a:pPr>
            <a:endParaRPr lang="en-GB" sz="1400" dirty="0">
              <a:solidFill>
                <a:schemeClr val="bg2">
                  <a:lumMod val="10000"/>
                </a:schemeClr>
              </a:solidFill>
            </a:endParaRPr>
          </a:p>
          <a:p>
            <a:pPr marL="36576" indent="0">
              <a:buNone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PDC hosts servers for physics data processing and “business continuity / disaster recovery” infrastructure</a:t>
            </a:r>
          </a:p>
          <a:p>
            <a:pPr marL="36576" indent="0">
              <a:buNone/>
            </a:pPr>
            <a:endParaRPr lang="en-GB" sz="1400" dirty="0">
              <a:solidFill>
                <a:schemeClr val="bg2">
                  <a:lumMod val="10000"/>
                </a:schemeClr>
              </a:solidFill>
            </a:endParaRPr>
          </a:p>
          <a:p>
            <a:pPr marL="36576" indent="0">
              <a:buNone/>
            </a:pP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MDC (</a:t>
            </a:r>
            <a:r>
              <a:rPr lang="en-GB" sz="1400" dirty="0" err="1">
                <a:solidFill>
                  <a:schemeClr val="bg2">
                    <a:lumMod val="10000"/>
                  </a:schemeClr>
                </a:solidFill>
              </a:rPr>
              <a:t>Meyrin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 Data Centre) will continue to run in parallel, with a particular focus on data storage</a:t>
            </a:r>
          </a:p>
          <a:p>
            <a:pPr marL="36576" indent="0">
              <a:buNone/>
            </a:pPr>
            <a:endParaRPr lang="en-GB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9" name="Picture 8" descr="A blue and white arrow with white text&#10;&#10;Description automatically generated">
            <a:extLst>
              <a:ext uri="{FF2B5EF4-FFF2-40B4-BE49-F238E27FC236}">
                <a16:creationId xmlns:a16="http://schemas.microsoft.com/office/drawing/2014/main" id="{21440855-E58A-38E8-C369-562A441AF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390" y="3186014"/>
            <a:ext cx="6039219" cy="1247230"/>
          </a:xfrm>
          <a:prstGeom prst="rect">
            <a:avLst/>
          </a:prstGeom>
        </p:spPr>
      </p:pic>
      <p:pic>
        <p:nvPicPr>
          <p:cNvPr id="1032" name="Picture 8" descr="Cérémonie de pose de la première pierre du Centre de calcul du site de Prévessin, Vendredi 22 avril 2022">
            <a:extLst>
              <a:ext uri="{FF2B5EF4-FFF2-40B4-BE49-F238E27FC236}">
                <a16:creationId xmlns:a16="http://schemas.microsoft.com/office/drawing/2014/main" id="{83D5EB7A-2558-AFCE-E705-2C4091608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935" y="913669"/>
            <a:ext cx="3711349" cy="2087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274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pPr indent="-360000"/>
            <a:r>
              <a:rPr lang="en-US" sz="2800" dirty="0"/>
              <a:t>Organization and roles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335" y="4694536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March 26</a:t>
            </a:r>
            <a:r>
              <a:rPr lang="en-US" baseline="30000" dirty="0"/>
              <a:t>th</a:t>
            </a:r>
            <a:r>
              <a:rPr lang="en-US" dirty="0"/>
              <a:t>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6BE661E-76A8-5D34-B838-3EFF2ABE67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29639" y="4694535"/>
            <a:ext cx="2975421" cy="273845"/>
          </a:xfrm>
        </p:spPr>
        <p:txBody>
          <a:bodyPr/>
          <a:lstStyle/>
          <a:p>
            <a:r>
              <a:rPr lang="en-GB" dirty="0"/>
              <a:t>The new PDC at CERN</a:t>
            </a:r>
          </a:p>
          <a:p>
            <a:r>
              <a:rPr lang="en-GB" dirty="0"/>
              <a:t> openlab Technical Workshop</a:t>
            </a:r>
            <a:endParaRPr lang="en-US" dirty="0"/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0CE77918-8038-AC52-9792-C21934BFD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803" y="913668"/>
            <a:ext cx="4520015" cy="335156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The approach has been for a turn-key DC solution: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→ Based on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functional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specifications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→ Including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10-years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operation and maintenance</a:t>
            </a:r>
          </a:p>
          <a:p>
            <a:pPr marL="36576" indent="0">
              <a:buNone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The project follows the </a:t>
            </a:r>
            <a:r>
              <a:rPr lang="en-US" sz="1400" b="1" i="1" dirty="0">
                <a:solidFill>
                  <a:schemeClr val="accent1">
                    <a:lumMod val="10000"/>
                  </a:schemeClr>
                </a:solidFill>
              </a:rPr>
              <a:t>FIDIC Gold Book standard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for project design, build and operation</a:t>
            </a:r>
          </a:p>
          <a:p>
            <a:pPr marL="36576" indent="0">
              <a:buNone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CERN specific exceptions to the above: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→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EN-EL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is responsible for the provision and maintenance of the </a:t>
            </a:r>
            <a:r>
              <a:rPr lang="en-GB" sz="1400" b="1" i="1" dirty="0">
                <a:solidFill>
                  <a:schemeClr val="bg2">
                    <a:lumMod val="10000"/>
                  </a:schemeClr>
                </a:solidFill>
              </a:rPr>
              <a:t>HV systems 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→ </a:t>
            </a:r>
            <a:r>
              <a:rPr lang="en-GB" sz="1400" b="1" i="1" dirty="0">
                <a:solidFill>
                  <a:schemeClr val="bg2">
                    <a:lumMod val="10000"/>
                  </a:schemeClr>
                </a:solidFill>
              </a:rPr>
              <a:t>EN-AA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 is responsible for the operation and maintenance of the </a:t>
            </a:r>
            <a:r>
              <a:rPr lang="en-GB" sz="1400" b="1" i="1" dirty="0">
                <a:solidFill>
                  <a:schemeClr val="bg2">
                    <a:lumMod val="10000"/>
                  </a:schemeClr>
                </a:solidFill>
              </a:rPr>
              <a:t>safety systems </a:t>
            </a:r>
            <a:r>
              <a:rPr lang="en-GB" sz="1400" dirty="0">
                <a:solidFill>
                  <a:schemeClr val="bg2">
                    <a:lumMod val="10000"/>
                  </a:schemeClr>
                </a:solidFill>
              </a:rPr>
              <a:t>(smoke detection and evacuation, video surveillance and access control)</a:t>
            </a: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Picture 3" descr="A diagram of a project&#10;&#10;Description automatically generated">
            <a:extLst>
              <a:ext uri="{FF2B5EF4-FFF2-40B4-BE49-F238E27FC236}">
                <a16:creationId xmlns:a16="http://schemas.microsoft.com/office/drawing/2014/main" id="{8DD5264A-7139-397B-4FA0-AA370A68D6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2818" y="1430580"/>
            <a:ext cx="4064994" cy="2282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342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pPr indent="-360000"/>
            <a:r>
              <a:rPr lang="en-US" sz="2800" dirty="0"/>
              <a:t>Architecture overview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335" y="4694536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March 26</a:t>
            </a:r>
            <a:r>
              <a:rPr lang="en-US" baseline="30000" dirty="0"/>
              <a:t>th</a:t>
            </a:r>
            <a:r>
              <a:rPr lang="en-US" dirty="0"/>
              <a:t>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6BE661E-76A8-5D34-B838-3EFF2ABE67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29639" y="4694535"/>
            <a:ext cx="2975421" cy="273845"/>
          </a:xfrm>
        </p:spPr>
        <p:txBody>
          <a:bodyPr/>
          <a:lstStyle/>
          <a:p>
            <a:r>
              <a:rPr lang="en-GB" dirty="0"/>
              <a:t>The new PDC at CERN</a:t>
            </a:r>
          </a:p>
          <a:p>
            <a:r>
              <a:rPr lang="en-GB" dirty="0"/>
              <a:t> openlab Technical Workshop</a:t>
            </a:r>
            <a:endParaRPr lang="en-US" dirty="0"/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0CE77918-8038-AC52-9792-C21934BFD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3229"/>
            <a:ext cx="3524865" cy="3314092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Total power of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12 MW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 → 4 MW per floor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 → 1</a:t>
            </a:r>
            <a:r>
              <a:rPr lang="en-US" sz="1400" baseline="30000" dirty="0">
                <a:solidFill>
                  <a:schemeClr val="bg2">
                    <a:lumMod val="10000"/>
                  </a:schemeClr>
                </a:solidFill>
              </a:rPr>
              <a:t>st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phase (now) has 2</a:t>
            </a:r>
            <a:r>
              <a:rPr lang="en-US" sz="1400" baseline="30000" dirty="0">
                <a:solidFill>
                  <a:schemeClr val="bg2">
                    <a:lumMod val="10000"/>
                  </a:schemeClr>
                </a:solidFill>
              </a:rPr>
              <a:t>nd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floor only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 → 2</a:t>
            </a:r>
            <a:r>
              <a:rPr lang="en-US" sz="1400" baseline="30000" dirty="0">
                <a:solidFill>
                  <a:schemeClr val="bg2">
                    <a:lumMod val="10000"/>
                  </a:schemeClr>
                </a:solidFill>
              </a:rPr>
              <a:t>nd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phase (HL-LHC) will add 1</a:t>
            </a:r>
            <a:r>
              <a:rPr lang="en-US" sz="1400" baseline="30000" dirty="0">
                <a:solidFill>
                  <a:schemeClr val="bg2">
                    <a:lumMod val="10000"/>
                  </a:schemeClr>
                </a:solidFill>
              </a:rPr>
              <a:t>st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floor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 → 3</a:t>
            </a:r>
            <a:r>
              <a:rPr lang="en-US" sz="1400" baseline="30000" dirty="0">
                <a:solidFill>
                  <a:schemeClr val="bg2">
                    <a:lumMod val="10000"/>
                  </a:schemeClr>
                </a:solidFill>
              </a:rPr>
              <a:t>rd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phase will add ground floor</a:t>
            </a:r>
          </a:p>
          <a:p>
            <a:pPr marL="36576" indent="0">
              <a:buNone/>
            </a:pPr>
            <a:endParaRPr lang="en-US" sz="1400" dirty="0">
              <a:solidFill>
                <a:srgbClr val="FF0000"/>
              </a:solidFill>
            </a:endParaRP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Total of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6 IT rooms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→ 2 per floor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→ 2 MW per room</a:t>
            </a:r>
          </a:p>
          <a:p>
            <a:pPr marL="36576" indent="0">
              <a:buNone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36576" indent="0">
              <a:buNone/>
            </a:pP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90 racks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per IT room: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 → 78 server racks 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 → 12 network racks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F2455E1-AB63-BE0D-8038-2076A8E5B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135" y="1063229"/>
            <a:ext cx="4943660" cy="1826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02B98928-A57C-7AE5-9982-5DCE5C1FED57}"/>
              </a:ext>
            </a:extLst>
          </p:cNvPr>
          <p:cNvSpPr txBox="1">
            <a:spLocks/>
          </p:cNvSpPr>
          <p:nvPr/>
        </p:nvSpPr>
        <p:spPr>
          <a:xfrm>
            <a:off x="4036135" y="2991335"/>
            <a:ext cx="2494451" cy="138598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Ground print of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2,250 m</a:t>
            </a:r>
            <a:r>
              <a:rPr lang="en-US" sz="1400" b="1" i="1" baseline="30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pPr marL="36576" indent="0">
              <a:buFont typeface="Arial"/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 → 70m * 37m * 19m</a:t>
            </a:r>
          </a:p>
          <a:p>
            <a:pPr marL="36576" indent="0">
              <a:buFont typeface="Arial"/>
              <a:buNone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Total surface of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6,400 m</a:t>
            </a:r>
            <a:r>
              <a:rPr lang="en-US" sz="1400" b="1" i="1" baseline="30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pPr marL="36576" indent="0">
              <a:buFont typeface="Arial"/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 →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2,100 m</a:t>
            </a:r>
            <a:r>
              <a:rPr lang="en-US" sz="1400" b="1" i="1" baseline="30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for IT rooms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39ACD315-980D-3593-D637-C38859F94294}"/>
              </a:ext>
            </a:extLst>
          </p:cNvPr>
          <p:cNvSpPr txBox="1">
            <a:spLocks/>
          </p:cNvSpPr>
          <p:nvPr/>
        </p:nvSpPr>
        <p:spPr>
          <a:xfrm>
            <a:off x="6465682" y="3421626"/>
            <a:ext cx="2494451" cy="513244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Located in front of the CERN Control Centre (CCC)</a:t>
            </a: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741DC11B-DDBF-744A-C7EF-76D7B1433EAD}"/>
              </a:ext>
            </a:extLst>
          </p:cNvPr>
          <p:cNvSpPr/>
          <p:nvPr/>
        </p:nvSpPr>
        <p:spPr>
          <a:xfrm rot="10800000">
            <a:off x="8185376" y="2991335"/>
            <a:ext cx="530942" cy="412954"/>
          </a:xfrm>
          <a:prstGeom prst="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50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pPr indent="-360000"/>
            <a:r>
              <a:rPr lang="en-US" sz="2800" dirty="0"/>
              <a:t>IT rooms (1)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335" y="4694536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March 26</a:t>
            </a:r>
            <a:r>
              <a:rPr lang="en-US" baseline="30000" dirty="0"/>
              <a:t>th</a:t>
            </a:r>
            <a:r>
              <a:rPr lang="en-US" dirty="0"/>
              <a:t>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6BE661E-76A8-5D34-B838-3EFF2ABE67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29639" y="4694535"/>
            <a:ext cx="2975421" cy="273845"/>
          </a:xfrm>
        </p:spPr>
        <p:txBody>
          <a:bodyPr/>
          <a:lstStyle/>
          <a:p>
            <a:r>
              <a:rPr lang="en-GB" dirty="0"/>
              <a:t>The new PDC at CERN</a:t>
            </a:r>
          </a:p>
          <a:p>
            <a:r>
              <a:rPr lang="en-GB" dirty="0"/>
              <a:t> openlab Technical Workshop</a:t>
            </a:r>
            <a:endParaRPr lang="en-US" dirty="0"/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0CE77918-8038-AC52-9792-C21934BFD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704" y="1055832"/>
            <a:ext cx="3353783" cy="3252041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Each room contains: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 → 1 network pod (center)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 → 4 server pods </a:t>
            </a:r>
          </a:p>
          <a:p>
            <a:pPr marL="36576" indent="0">
              <a:buNone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Pods are powered by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two separate feeds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 → 1 without UPS 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(25kW/rack)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 → 1 with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partial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UPS coverage 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(20%, 12kW/rack)</a:t>
            </a:r>
          </a:p>
          <a:p>
            <a:pPr marL="36576" indent="0">
              <a:buNone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36576" indent="0">
              <a:buNone/>
            </a:pPr>
            <a:r>
              <a:rPr lang="en-US" sz="1400" b="1" i="1" dirty="0">
                <a:solidFill>
                  <a:srgbClr val="92D050"/>
                </a:solidFill>
              </a:rPr>
              <a:t>Non-UPS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racks are for </a:t>
            </a:r>
            <a:r>
              <a:rPr lang="en-US" sz="1400" b="1" i="1" dirty="0">
                <a:solidFill>
                  <a:srgbClr val="92D050"/>
                </a:solidFill>
              </a:rPr>
              <a:t>batch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workers</a:t>
            </a:r>
          </a:p>
          <a:p>
            <a:pPr marL="36576" indent="0">
              <a:buNone/>
            </a:pPr>
            <a:r>
              <a:rPr lang="en-US" sz="1400" b="1" i="1" dirty="0">
                <a:solidFill>
                  <a:srgbClr val="FFC000"/>
                </a:solidFill>
              </a:rPr>
              <a:t>UPS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racks are for </a:t>
            </a:r>
            <a:r>
              <a:rPr lang="en-US" sz="1400" b="1" i="1" dirty="0">
                <a:solidFill>
                  <a:srgbClr val="FFC000"/>
                </a:solidFill>
              </a:rPr>
              <a:t>BCDR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en-US" sz="1400" b="1" i="1" dirty="0">
                <a:solidFill>
                  <a:srgbClr val="FFC000"/>
                </a:solidFill>
              </a:rPr>
              <a:t>services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AF8C53-855C-523A-5E78-63F741CA6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3714" y="1135957"/>
            <a:ext cx="5344816" cy="201056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1B0E612-AD1B-3CDF-0CCB-77DA08E0275E}"/>
              </a:ext>
            </a:extLst>
          </p:cNvPr>
          <p:cNvSpPr/>
          <p:nvPr/>
        </p:nvSpPr>
        <p:spPr>
          <a:xfrm>
            <a:off x="3716595" y="3236761"/>
            <a:ext cx="5161936" cy="112886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1925C47A-6363-D8F4-0979-05074415FD6C}"/>
              </a:ext>
            </a:extLst>
          </p:cNvPr>
          <p:cNvSpPr txBox="1">
            <a:spLocks/>
          </p:cNvSpPr>
          <p:nvPr/>
        </p:nvSpPr>
        <p:spPr>
          <a:xfrm>
            <a:off x="3716595" y="3295781"/>
            <a:ext cx="5132440" cy="11600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UPS covers for micro-cuts ( &lt;~ 15 seconds)</a:t>
            </a:r>
          </a:p>
          <a:p>
            <a:pPr marL="36576" indent="0">
              <a:buFont typeface="Arial"/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After that, covers only for clean automated shutdown of connected capacity</a:t>
            </a:r>
          </a:p>
          <a:p>
            <a:pPr marL="36576" indent="0">
              <a:buFont typeface="Arial"/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→ UPS is not designed to cover for extended outages! ←</a:t>
            </a:r>
          </a:p>
        </p:txBody>
      </p:sp>
    </p:spTree>
    <p:extLst>
      <p:ext uri="{BB962C8B-B14F-4D97-AF65-F5344CB8AC3E}">
        <p14:creationId xmlns:p14="http://schemas.microsoft.com/office/powerpoint/2010/main" val="107750097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pPr indent="-360000"/>
            <a:r>
              <a:rPr lang="en-US" sz="2800" dirty="0"/>
              <a:t>IT rooms (2)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335" y="4694536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March 26</a:t>
            </a:r>
            <a:r>
              <a:rPr lang="en-US" baseline="30000" dirty="0"/>
              <a:t>th</a:t>
            </a:r>
            <a:r>
              <a:rPr lang="en-US" dirty="0"/>
              <a:t>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7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6BE661E-76A8-5D34-B838-3EFF2ABE67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29639" y="4694535"/>
            <a:ext cx="2975421" cy="273845"/>
          </a:xfrm>
        </p:spPr>
        <p:txBody>
          <a:bodyPr/>
          <a:lstStyle/>
          <a:p>
            <a:r>
              <a:rPr lang="en-GB" dirty="0"/>
              <a:t>The new PDC at CERN</a:t>
            </a:r>
          </a:p>
          <a:p>
            <a:r>
              <a:rPr lang="en-GB" dirty="0"/>
              <a:t> openlab Technical Workshop</a:t>
            </a:r>
            <a:endParaRPr lang="en-US" dirty="0"/>
          </a:p>
        </p:txBody>
      </p:sp>
      <p:pic>
        <p:nvPicPr>
          <p:cNvPr id="14" name="Picture 13" descr="A row of white metal doors&#10;&#10;Description automatically generated">
            <a:extLst>
              <a:ext uri="{FF2B5EF4-FFF2-40B4-BE49-F238E27FC236}">
                <a16:creationId xmlns:a16="http://schemas.microsoft.com/office/drawing/2014/main" id="{BF81E056-66AC-D532-F633-03863CA1CD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9634" y="973395"/>
            <a:ext cx="3507166" cy="2640690"/>
          </a:xfrm>
          <a:prstGeom prst="rect">
            <a:avLst/>
          </a:prstGeom>
        </p:spPr>
      </p:pic>
      <p:pic>
        <p:nvPicPr>
          <p:cNvPr id="17" name="Picture 16" descr="A computer server cabinet with wires&#10;&#10;Description automatically generated with medium confidence">
            <a:extLst>
              <a:ext uri="{FF2B5EF4-FFF2-40B4-BE49-F238E27FC236}">
                <a16:creationId xmlns:a16="http://schemas.microsoft.com/office/drawing/2014/main" id="{61F6A48A-89A9-9269-A8AF-010088104B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973394"/>
            <a:ext cx="2549076" cy="338549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314C1F60-F036-ED52-6BC9-47C20A9A6DC9}"/>
              </a:ext>
            </a:extLst>
          </p:cNvPr>
          <p:cNvSpPr/>
          <p:nvPr/>
        </p:nvSpPr>
        <p:spPr>
          <a:xfrm>
            <a:off x="3244640" y="1063229"/>
            <a:ext cx="1675418" cy="1809757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5BB02C-1F3E-4F82-722D-9FCD470E452D}"/>
              </a:ext>
            </a:extLst>
          </p:cNvPr>
          <p:cNvSpPr txBox="1"/>
          <p:nvPr/>
        </p:nvSpPr>
        <p:spPr>
          <a:xfrm>
            <a:off x="3305000" y="1110429"/>
            <a:ext cx="16150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Rear view of a rack:</a:t>
            </a:r>
          </a:p>
          <a:p>
            <a:r>
              <a:rPr lang="en-US" sz="1200" dirty="0"/>
              <a:t>→ Hot air </a:t>
            </a:r>
            <a:r>
              <a:rPr lang="en-US" sz="1200" b="1" i="1" dirty="0"/>
              <a:t>inside</a:t>
            </a:r>
            <a:r>
              <a:rPr lang="en-US" sz="1200" dirty="0"/>
              <a:t> pod</a:t>
            </a:r>
          </a:p>
          <a:p>
            <a:r>
              <a:rPr lang="en-US" sz="1200" dirty="0"/>
              <a:t>→ 1 PDU per feed</a:t>
            </a:r>
          </a:p>
          <a:p>
            <a:r>
              <a:rPr lang="en-US" sz="1200" dirty="0"/>
              <a:t>→ IPMI (green)</a:t>
            </a:r>
          </a:p>
          <a:p>
            <a:r>
              <a:rPr lang="en-US" sz="1200" dirty="0"/>
              <a:t>→ Data (white)</a:t>
            </a:r>
            <a:endParaRPr lang="en-GB" sz="1200" dirty="0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7F91C61B-AB83-B28A-13C5-5DAE63F49E7B}"/>
              </a:ext>
            </a:extLst>
          </p:cNvPr>
          <p:cNvSpPr/>
          <p:nvPr/>
        </p:nvSpPr>
        <p:spPr>
          <a:xfrm rot="10800000">
            <a:off x="3598606" y="2192701"/>
            <a:ext cx="678426" cy="454250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8BFA60E-099F-D821-DEEA-FCDA549B25EC}"/>
              </a:ext>
            </a:extLst>
          </p:cNvPr>
          <p:cNvSpPr/>
          <p:nvPr/>
        </p:nvSpPr>
        <p:spPr>
          <a:xfrm>
            <a:off x="5102935" y="3810983"/>
            <a:ext cx="3631053" cy="4483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b="1" i="1" dirty="0"/>
              <a:t>Front</a:t>
            </a:r>
            <a:r>
              <a:rPr lang="en-US" sz="1400" dirty="0"/>
              <a:t> of servers facing </a:t>
            </a:r>
            <a:r>
              <a:rPr lang="en-US" sz="1400" b="1" i="1" dirty="0"/>
              <a:t>outside</a:t>
            </a:r>
            <a:r>
              <a:rPr lang="en-US" sz="1400" dirty="0"/>
              <a:t> pod</a:t>
            </a:r>
            <a:endParaRPr lang="en-GB" sz="1400" dirty="0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414B8F03-50A0-BFC0-3A5F-96A788389114}"/>
              </a:ext>
            </a:extLst>
          </p:cNvPr>
          <p:cNvSpPr/>
          <p:nvPr/>
        </p:nvSpPr>
        <p:spPr>
          <a:xfrm rot="16200000">
            <a:off x="8162329" y="3933354"/>
            <a:ext cx="289069" cy="203607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675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pPr indent="-360000"/>
            <a:r>
              <a:rPr lang="en-US" sz="2800" dirty="0"/>
              <a:t>Cooling and heat recovery (1)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335" y="4694536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March 26</a:t>
            </a:r>
            <a:r>
              <a:rPr lang="en-US" baseline="30000" dirty="0"/>
              <a:t>th</a:t>
            </a:r>
            <a:r>
              <a:rPr lang="en-US" dirty="0"/>
              <a:t>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6BE661E-76A8-5D34-B838-3EFF2ABE67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29639" y="4694535"/>
            <a:ext cx="2975421" cy="273845"/>
          </a:xfrm>
        </p:spPr>
        <p:txBody>
          <a:bodyPr/>
          <a:lstStyle/>
          <a:p>
            <a:r>
              <a:rPr lang="en-GB" dirty="0"/>
              <a:t>The new PDC at CERN</a:t>
            </a:r>
          </a:p>
          <a:p>
            <a:r>
              <a:rPr lang="en-GB" dirty="0"/>
              <a:t> openlab Technical Workshop</a:t>
            </a:r>
            <a:endParaRPr lang="en-US" dirty="0"/>
          </a:p>
        </p:txBody>
      </p:sp>
      <p:sp>
        <p:nvSpPr>
          <p:cNvPr id="12" name="Content Placeholder 7">
            <a:extLst>
              <a:ext uri="{FF2B5EF4-FFF2-40B4-BE49-F238E27FC236}">
                <a16:creationId xmlns:a16="http://schemas.microsoft.com/office/drawing/2014/main" id="{0CE77918-8038-AC52-9792-C21934BFD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803" y="913668"/>
            <a:ext cx="4520015" cy="335156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For 1</a:t>
            </a:r>
            <a:r>
              <a:rPr lang="en-US" sz="1400" baseline="30000" dirty="0">
                <a:solidFill>
                  <a:schemeClr val="bg2">
                    <a:lumMod val="10000"/>
                  </a:schemeClr>
                </a:solidFill>
              </a:rPr>
              <a:t>st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phase: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4 * 2 MW </a:t>
            </a:r>
            <a:r>
              <a:rPr lang="en-US" sz="1400" dirty="0" err="1">
                <a:solidFill>
                  <a:schemeClr val="bg2">
                    <a:lumMod val="10000"/>
                  </a:schemeClr>
                </a:solidFill>
              </a:rPr>
              <a:t>Jaeggi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dry coolers on the roof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 →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N+1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redundancy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 → 1 for technical areas (non-IT rooms) </a:t>
            </a:r>
          </a:p>
          <a:p>
            <a:pPr marL="36576" indent="0">
              <a:buNone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For each new phase: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→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2 * 2 MW 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additional dry coolers to be installed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→ All piping work already done</a:t>
            </a:r>
          </a:p>
          <a:p>
            <a:pPr marL="36576" indent="0">
              <a:buNone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Starting from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</a:rPr>
              <a:t>20ºC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outside temperature: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→ Dry coolers in adiabatic mode with water recycling </a:t>
            </a:r>
          </a:p>
          <a:p>
            <a:pPr marL="36576" indent="0">
              <a:buNone/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       to improve WUE</a:t>
            </a:r>
          </a:p>
          <a:p>
            <a:pPr marL="36576" indent="0">
              <a:buNone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8" name="Picture 7" descr="A diagram of a heat exchange room&#10;&#10;Description automatically generated">
            <a:extLst>
              <a:ext uri="{FF2B5EF4-FFF2-40B4-BE49-F238E27FC236}">
                <a16:creationId xmlns:a16="http://schemas.microsoft.com/office/drawing/2014/main" id="{F05C4258-0799-9E7F-21E6-19993501E1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5522" y="913668"/>
            <a:ext cx="3231278" cy="265529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CF2DD58-0677-0763-D9E9-93564792B227}"/>
              </a:ext>
            </a:extLst>
          </p:cNvPr>
          <p:cNvSpPr/>
          <p:nvPr/>
        </p:nvSpPr>
        <p:spPr>
          <a:xfrm>
            <a:off x="1704914" y="3881775"/>
            <a:ext cx="5728273" cy="483748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AEC92F-261A-1868-DD3A-1C483E758FEB}"/>
              </a:ext>
            </a:extLst>
          </p:cNvPr>
          <p:cNvSpPr txBox="1"/>
          <p:nvPr/>
        </p:nvSpPr>
        <p:spPr>
          <a:xfrm>
            <a:off x="1651288" y="3949755"/>
            <a:ext cx="5841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>
                <a:solidFill>
                  <a:schemeClr val="bg2">
                    <a:lumMod val="10000"/>
                  </a:schemeClr>
                </a:solidFill>
              </a:rPr>
              <a:t>→ PDC designed for a PUE target of 1.1 (max 1.15 contractually) ←</a:t>
            </a:r>
          </a:p>
        </p:txBody>
      </p:sp>
    </p:spTree>
    <p:extLst>
      <p:ext uri="{BB962C8B-B14F-4D97-AF65-F5344CB8AC3E}">
        <p14:creationId xmlns:p14="http://schemas.microsoft.com/office/powerpoint/2010/main" val="1269962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pPr indent="-360000"/>
            <a:r>
              <a:rPr lang="en-US" sz="2800" dirty="0"/>
              <a:t>Cooling and heat recovery (2)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335" y="4694536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dirty="0"/>
              <a:t>March 26</a:t>
            </a:r>
            <a:r>
              <a:rPr lang="en-US" baseline="30000" dirty="0"/>
              <a:t>th</a:t>
            </a:r>
            <a:r>
              <a:rPr lang="en-US" dirty="0"/>
              <a:t>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6BE661E-76A8-5D34-B838-3EFF2ABE67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29639" y="4694535"/>
            <a:ext cx="2975421" cy="273845"/>
          </a:xfrm>
        </p:spPr>
        <p:txBody>
          <a:bodyPr/>
          <a:lstStyle/>
          <a:p>
            <a:r>
              <a:rPr lang="en-GB" dirty="0"/>
              <a:t>The new PDC at CERN</a:t>
            </a:r>
          </a:p>
          <a:p>
            <a:r>
              <a:rPr lang="en-GB" dirty="0"/>
              <a:t> openlab Technical Workshop</a:t>
            </a:r>
            <a:endParaRPr lang="en-US" dirty="0"/>
          </a:p>
        </p:txBody>
      </p:sp>
      <p:pic>
        <p:nvPicPr>
          <p:cNvPr id="13" name="Picture 12" descr="A large building with many large containers&#10;&#10;Description automatically generated with medium confidence">
            <a:extLst>
              <a:ext uri="{FF2B5EF4-FFF2-40B4-BE49-F238E27FC236}">
                <a16:creationId xmlns:a16="http://schemas.microsoft.com/office/drawing/2014/main" id="{7511432E-A8BB-166F-33CE-AF376DEB80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5992" y="1063229"/>
            <a:ext cx="4065632" cy="1829534"/>
          </a:xfrm>
          <a:prstGeom prst="rect">
            <a:avLst/>
          </a:prstGeom>
        </p:spPr>
      </p:pic>
      <p:pic>
        <p:nvPicPr>
          <p:cNvPr id="15" name="Picture 14" descr="A truck with a large trailer&#10;&#10;Description automatically generated with medium confidence">
            <a:extLst>
              <a:ext uri="{FF2B5EF4-FFF2-40B4-BE49-F238E27FC236}">
                <a16:creationId xmlns:a16="http://schemas.microsoft.com/office/drawing/2014/main" id="{421537C4-8724-B814-84F7-0F10DCF42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6" y="2347943"/>
            <a:ext cx="4243439" cy="190954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6620EDF-E4C3-D051-0CF7-D93C56985017}"/>
              </a:ext>
            </a:extLst>
          </p:cNvPr>
          <p:cNvSpPr/>
          <p:nvPr/>
        </p:nvSpPr>
        <p:spPr>
          <a:xfrm>
            <a:off x="212375" y="1063228"/>
            <a:ext cx="4243439" cy="5708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One 2MW dry-cooler on a truck</a:t>
            </a:r>
            <a:endParaRPr lang="en-GB" dirty="0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55D2BB53-D5D8-8644-108F-53B6EAA28221}"/>
              </a:ext>
            </a:extLst>
          </p:cNvPr>
          <p:cNvSpPr/>
          <p:nvPr/>
        </p:nvSpPr>
        <p:spPr>
          <a:xfrm>
            <a:off x="2068623" y="1771519"/>
            <a:ext cx="530942" cy="412954"/>
          </a:xfrm>
          <a:prstGeom prst="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916B294-DF6D-B9E5-AFBB-2EB4C0E2605B}"/>
              </a:ext>
            </a:extLst>
          </p:cNvPr>
          <p:cNvSpPr/>
          <p:nvPr/>
        </p:nvSpPr>
        <p:spPr>
          <a:xfrm>
            <a:off x="4865992" y="3686598"/>
            <a:ext cx="4065634" cy="5708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Two 2MW dry-coolers on the roof</a:t>
            </a:r>
            <a:endParaRPr lang="en-GB" dirty="0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968D9169-AC7E-64B9-0FC3-76D3B626E89D}"/>
              </a:ext>
            </a:extLst>
          </p:cNvPr>
          <p:cNvSpPr/>
          <p:nvPr/>
        </p:nvSpPr>
        <p:spPr>
          <a:xfrm rot="10800000">
            <a:off x="6633337" y="3123330"/>
            <a:ext cx="530942" cy="412954"/>
          </a:xfrm>
          <a:prstGeom prst="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4437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18470</TotalTime>
  <Words>1016</Words>
  <Application>Microsoft Office PowerPoint</Application>
  <PresentationFormat>On-screen Show (16:9)</PresentationFormat>
  <Paragraphs>181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CERNCorporate16-9</vt:lpstr>
      <vt:lpstr>The new Prévessin Data Centre (PDC) at CERN</vt:lpstr>
      <vt:lpstr>Agenda</vt:lpstr>
      <vt:lpstr>Project goal and timelines</vt:lpstr>
      <vt:lpstr>Organization and roles</vt:lpstr>
      <vt:lpstr>Architecture overview</vt:lpstr>
      <vt:lpstr>IT rooms (1)</vt:lpstr>
      <vt:lpstr>IT rooms (2)</vt:lpstr>
      <vt:lpstr>Cooling and heat recovery (1)</vt:lpstr>
      <vt:lpstr>Cooling and heat recovery (2)</vt:lpstr>
      <vt:lpstr>Cooling and heat recovery (3)</vt:lpstr>
      <vt:lpstr>Cooling and heat recovery (4)</vt:lpstr>
      <vt:lpstr>Cooling and heat recovery (5)</vt:lpstr>
      <vt:lpstr>Monitoring dashboard of one IT room </vt:lpstr>
      <vt:lpstr>Conclusion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Bonfillou</dc:creator>
  <cp:lastModifiedBy>Luca Atzori</cp:lastModifiedBy>
  <cp:revision>489</cp:revision>
  <dcterms:created xsi:type="dcterms:W3CDTF">2014-10-23T10:55:16Z</dcterms:created>
  <dcterms:modified xsi:type="dcterms:W3CDTF">2024-03-21T13:39:19Z</dcterms:modified>
</cp:coreProperties>
</file>