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60" r:id="rId2"/>
    <p:sldId id="313" r:id="rId3"/>
    <p:sldId id="298" r:id="rId4"/>
    <p:sldId id="327" r:id="rId5"/>
    <p:sldId id="328" r:id="rId6"/>
    <p:sldId id="367" r:id="rId7"/>
    <p:sldId id="331" r:id="rId8"/>
    <p:sldId id="374" r:id="rId9"/>
    <p:sldId id="375" r:id="rId10"/>
    <p:sldId id="352" r:id="rId11"/>
    <p:sldId id="264" r:id="rId12"/>
    <p:sldId id="268" r:id="rId13"/>
    <p:sldId id="274" r:id="rId14"/>
    <p:sldId id="279" r:id="rId15"/>
    <p:sldId id="281" r:id="rId16"/>
    <p:sldId id="301" r:id="rId17"/>
    <p:sldId id="283" r:id="rId18"/>
    <p:sldId id="258" r:id="rId19"/>
    <p:sldId id="290" r:id="rId20"/>
    <p:sldId id="263" r:id="rId21"/>
    <p:sldId id="326" r:id="rId22"/>
    <p:sldId id="372" r:id="rId23"/>
    <p:sldId id="373" r:id="rId24"/>
    <p:sldId id="377" r:id="rId25"/>
    <p:sldId id="362" r:id="rId26"/>
    <p:sldId id="364" r:id="rId27"/>
    <p:sldId id="329" r:id="rId28"/>
    <p:sldId id="378" r:id="rId29"/>
    <p:sldId id="380" r:id="rId30"/>
    <p:sldId id="275" r:id="rId31"/>
    <p:sldId id="280" r:id="rId32"/>
    <p:sldId id="381" r:id="rId33"/>
    <p:sldId id="278" r:id="rId34"/>
    <p:sldId id="382" r:id="rId35"/>
    <p:sldId id="282" r:id="rId3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02"/>
    <p:restoredTop sz="96197"/>
  </p:normalViewPr>
  <p:slideViewPr>
    <p:cSldViewPr snapToGrid="0">
      <p:cViewPr varScale="1">
        <p:scale>
          <a:sx n="121" d="100"/>
          <a:sy n="121" d="100"/>
        </p:scale>
        <p:origin x="168" y="232"/>
      </p:cViewPr>
      <p:guideLst/>
    </p:cSldViewPr>
  </p:slideViewPr>
  <p:outlineViewPr>
    <p:cViewPr>
      <p:scale>
        <a:sx n="33" d="100"/>
        <a:sy n="33" d="100"/>
      </p:scale>
      <p:origin x="0" y="-7768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49A4C2-B3C2-DF41-3BC6-C39BC9C8D4A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593A5E-7A18-E11B-C660-8BE9C5E530B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33DC8-D50A-8E41-8052-36506F713930}" type="datetimeFigureOut">
              <a:rPr lang="en-US" smtClean="0"/>
              <a:t>3/22/24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9AAF17-D011-1649-D5CD-502F8E7C0B0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16.03.2023 – CERN openlab Technical Workshop – Geneva – Eric Wulff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152022-AD3E-B910-834A-212FD756CA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9E876-8B42-3B46-97AE-1A6FCC2DD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8230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C2940-A0BF-4D81-933B-9CC015DDD0E9}" type="datetimeFigureOut">
              <a:rPr lang="de-DE" smtClean="0"/>
              <a:t>22.03.24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/>
              <a:t>16.03.2023 – CERN openlab Technical Workshop – Geneva – Eric Wulff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CF7DD-8021-4859-9571-E011B91C2E5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17224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CDECD-004A-55AD-A357-CE59B54FCE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16.03.2023 – CERN openlab Technical Workshop – Geneva – Eric Wulff</a:t>
            </a:r>
          </a:p>
        </p:txBody>
      </p:sp>
    </p:spTree>
    <p:extLst>
      <p:ext uri="{BB962C8B-B14F-4D97-AF65-F5344CB8AC3E}">
        <p14:creationId xmlns:p14="http://schemas.microsoft.com/office/powerpoint/2010/main" val="247406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7047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27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0A9FD-9F0B-447A-D4FA-0947B49450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16.03.2023 – CERN openlab Technical Workshop – Geneva – Eric Wulff</a:t>
            </a:r>
          </a:p>
        </p:txBody>
      </p:sp>
    </p:spTree>
    <p:extLst>
      <p:ext uri="{BB962C8B-B14F-4D97-AF65-F5344CB8AC3E}">
        <p14:creationId xmlns:p14="http://schemas.microsoft.com/office/powerpoint/2010/main" val="545785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9222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18864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0264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256f7bbe7ce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Google Shape;505;g256f7bbe7ce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15269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2559849329a_0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9" name="Google Shape;599;g2559849329a_0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586ae61ebe_1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2586ae61ebe_1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559849329a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2559849329a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586ae61ebe_1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2586ae61ebe_1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7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B87C-28FE-F997-4856-C8C834C408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16.03.2023 – CERN openlab Technical Workshop – Geneva – Eric Wulff</a:t>
            </a:r>
          </a:p>
        </p:txBody>
      </p:sp>
    </p:spTree>
    <p:extLst>
      <p:ext uri="{BB962C8B-B14F-4D97-AF65-F5344CB8AC3E}">
        <p14:creationId xmlns:p14="http://schemas.microsoft.com/office/powerpoint/2010/main" val="2782577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589ede8fe9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2589ede8fe9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5600ba8cb7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25600ba8cb7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586ae61ebe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586ae61ebe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2566252dd6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2566252dd6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559849329a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2559849329a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18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571AB-1A6C-75C4-95DC-ED096E7A6A0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16.03.2023 – CERN openlab Technical Workshop – Geneva – Eric Wulff</a:t>
            </a:r>
          </a:p>
        </p:txBody>
      </p:sp>
    </p:spTree>
    <p:extLst>
      <p:ext uri="{BB962C8B-B14F-4D97-AF65-F5344CB8AC3E}">
        <p14:creationId xmlns:p14="http://schemas.microsoft.com/office/powerpoint/2010/main" val="13072386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9AD5B-9415-198C-805C-3674D95743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16.03.2023 – CERN openlab Technical Workshop – Geneva – Eric Wulff</a:t>
            </a:r>
          </a:p>
        </p:txBody>
      </p:sp>
    </p:spTree>
    <p:extLst>
      <p:ext uri="{BB962C8B-B14F-4D97-AF65-F5344CB8AC3E}">
        <p14:creationId xmlns:p14="http://schemas.microsoft.com/office/powerpoint/2010/main" val="848583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www.linkedin.com/company/coe-raise" TargetMode="External"/><Relationship Id="rId3" Type="http://schemas.openxmlformats.org/officeDocument/2006/relationships/image" Target="../media/image8.jpeg"/><Relationship Id="rId7" Type="http://schemas.openxmlformats.org/officeDocument/2006/relationships/hyperlink" Target="https://www.researchgate.net/project/CoE-RAISE" TargetMode="External"/><Relationship Id="rId12" Type="http://schemas.openxmlformats.org/officeDocument/2006/relationships/image" Target="../media/image13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hyperlink" Target="https://www.facebook.com/CoERAISE2021" TargetMode="External"/><Relationship Id="rId5" Type="http://schemas.openxmlformats.org/officeDocument/2006/relationships/hyperlink" Target="https://medium.com/@raise_info" TargetMode="External"/><Relationship Id="rId15" Type="http://schemas.openxmlformats.org/officeDocument/2006/relationships/hyperlink" Target="https://twitter.com/CoeRaise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9.jpeg"/><Relationship Id="rId9" Type="http://schemas.openxmlformats.org/officeDocument/2006/relationships/hyperlink" Target="https://www.youtube.com/channel/UCAdIZ-v6cWwGdapwYxdN7dg" TargetMode="External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44D6A97-888A-4DBD-944D-01ABFDCA7C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7" b="10587"/>
          <a:stretch/>
        </p:blipFill>
        <p:spPr>
          <a:xfrm>
            <a:off x="0" y="1452052"/>
            <a:ext cx="12192000" cy="540594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9851E9-5D8B-4D36-B96B-98124100BB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40075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30F27B2-E3C4-45BF-9744-C92D5017A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19750"/>
            <a:ext cx="9144000" cy="100527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9256D98-3078-4714-84B9-F17CEBB2C3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109" y="0"/>
            <a:ext cx="2391782" cy="145205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79A97FB-90A6-469C-AA3E-1275705FE52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238" y="552700"/>
            <a:ext cx="547455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3EB1B57-861F-B34B-B7C1-F9E5062DB98E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5271ED-D762-D145-8BD1-A0FCE3B06E7D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21" name="Grafik 7">
            <a:extLst>
              <a:ext uri="{FF2B5EF4-FFF2-40B4-BE49-F238E27FC236}">
                <a16:creationId xmlns:a16="http://schemas.microsoft.com/office/drawing/2014/main" id="{E15F2A1C-FDD5-3C40-BCF5-D276C587F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E8A277E2-3C88-DB4F-9F86-75103F9B92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8AE2948-525B-4331-A710-72D38A8B6B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" name="Grafik 8">
            <a:extLst>
              <a:ext uri="{FF2B5EF4-FFF2-40B4-BE49-F238E27FC236}">
                <a16:creationId xmlns:a16="http://schemas.microsoft.com/office/drawing/2014/main" id="{56002699-D2DE-624A-964D-E61D176450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0619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C0DD007-4330-4714-8BA5-E6407BBB15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-1"/>
          <a:stretch/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C7886C8-498E-41E8-BE89-A766A6B50571}"/>
              </a:ext>
            </a:extLst>
          </p:cNvPr>
          <p:cNvSpPr txBox="1"/>
          <p:nvPr userDrawn="1"/>
        </p:nvSpPr>
        <p:spPr>
          <a:xfrm>
            <a:off x="1" y="2096994"/>
            <a:ext cx="12191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drive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 </a:t>
            </a:r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enable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 </a:t>
            </a:r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innovate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C655224-019C-4E5D-9E03-25FD78D964D7}"/>
              </a:ext>
            </a:extLst>
          </p:cNvPr>
          <p:cNvSpPr/>
          <p:nvPr userDrawn="1"/>
        </p:nvSpPr>
        <p:spPr>
          <a:xfrm>
            <a:off x="0" y="4888088"/>
            <a:ext cx="12191999" cy="1370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9256D98-3078-4714-84B9-F17CEBB2C3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2"/>
          <a:stretch/>
        </p:blipFill>
        <p:spPr>
          <a:xfrm>
            <a:off x="2901245" y="4967111"/>
            <a:ext cx="2161499" cy="121064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B8A8D0E-BA44-4E2E-BF36-9BFD612D4B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31" y="5131904"/>
            <a:ext cx="1296103" cy="86443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FC67BAD-7991-42F0-B60A-7F46908AFC48}"/>
              </a:ext>
            </a:extLst>
          </p:cNvPr>
          <p:cNvSpPr txBox="1"/>
          <p:nvPr userDrawn="1"/>
        </p:nvSpPr>
        <p:spPr>
          <a:xfrm>
            <a:off x="7231034" y="5148624"/>
            <a:ext cx="4461478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The CoE RAISE project have received funding from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the European Union’s Horizon 2020 –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Research and Innovation Framework </a:t>
            </a:r>
            <a:r>
              <a:rPr lang="en-US" sz="1200" dirty="0" err="1">
                <a:latin typeface="Co Headline Light" panose="020B0303060202020204" pitchFamily="34" charset="0"/>
                <a:cs typeface="Co Headline Light" panose="020B0303060202020204" pitchFamily="34" charset="0"/>
              </a:rPr>
              <a:t>Programme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H2020-INFRAEDI-2019-1 under grant agreement no. 951733</a:t>
            </a:r>
            <a:endParaRPr lang="de-DE" sz="1200" dirty="0">
              <a:latin typeface="Co Headline Light" panose="020B0303060202020204" pitchFamily="34" charset="0"/>
              <a:cs typeface="Co Headline Light" panose="020B0303060202020204" pitchFamily="34" charset="0"/>
            </a:endParaRPr>
          </a:p>
        </p:txBody>
      </p:sp>
      <p:pic>
        <p:nvPicPr>
          <p:cNvPr id="8" name="Grafik 7">
            <a:hlinkClick r:id="rId5"/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674" y="6426195"/>
            <a:ext cx="288000" cy="288000"/>
          </a:xfrm>
          <a:prstGeom prst="rect">
            <a:avLst/>
          </a:prstGeom>
        </p:spPr>
      </p:pic>
      <p:pic>
        <p:nvPicPr>
          <p:cNvPr id="9" name="Grafik 8">
            <a:hlinkClick r:id="rId7"/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716" y="6383995"/>
            <a:ext cx="330200" cy="330200"/>
          </a:xfrm>
          <a:prstGeom prst="rect">
            <a:avLst/>
          </a:prstGeom>
        </p:spPr>
      </p:pic>
      <p:pic>
        <p:nvPicPr>
          <p:cNvPr id="10" name="Grafik 9">
            <a:hlinkClick r:id="rId9"/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457" y="6426195"/>
            <a:ext cx="288000" cy="288000"/>
          </a:xfrm>
          <a:prstGeom prst="rect">
            <a:avLst/>
          </a:prstGeom>
        </p:spPr>
      </p:pic>
      <p:pic>
        <p:nvPicPr>
          <p:cNvPr id="12" name="Grafik 11">
            <a:hlinkClick r:id="rId11"/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246" y="6414880"/>
            <a:ext cx="299980" cy="299830"/>
          </a:xfrm>
          <a:prstGeom prst="rect">
            <a:avLst/>
          </a:prstGeom>
        </p:spPr>
      </p:pic>
      <p:pic>
        <p:nvPicPr>
          <p:cNvPr id="13" name="Grafik 12">
            <a:hlinkClick r:id="rId13"/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74" y="6415395"/>
            <a:ext cx="298950" cy="298800"/>
          </a:xfrm>
          <a:prstGeom prst="rect">
            <a:avLst/>
          </a:prstGeom>
        </p:spPr>
      </p:pic>
      <p:pic>
        <p:nvPicPr>
          <p:cNvPr id="14" name="Grafik 13">
            <a:hlinkClick r:id="rId15"/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082" y="6402795"/>
            <a:ext cx="324162" cy="324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2FC67BAD-7991-42F0-B60A-7F46908AFC48}"/>
              </a:ext>
            </a:extLst>
          </p:cNvPr>
          <p:cNvSpPr txBox="1"/>
          <p:nvPr userDrawn="1"/>
        </p:nvSpPr>
        <p:spPr>
          <a:xfrm>
            <a:off x="3845363" y="6395206"/>
            <a:ext cx="102143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  <a:latin typeface="Co Headline Light" panose="020B0303060202020204" pitchFamily="34" charset="0"/>
                <a:cs typeface="Co Headline Light" panose="020B0303060202020204" pitchFamily="34" charset="0"/>
              </a:rPr>
              <a:t>Follow us:</a:t>
            </a:r>
            <a:endParaRPr lang="de-DE" sz="1400" b="1" dirty="0">
              <a:solidFill>
                <a:schemeClr val="bg1"/>
              </a:solidFill>
              <a:latin typeface="Co Headline Light" panose="020B0303060202020204" pitchFamily="34" charset="0"/>
              <a:cs typeface="Co Headline Light" panose="020B030306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24175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8FC423B-CE54-FA45-BD16-9617E5D1DA37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88544A-24B5-0C4E-ABCF-35875B02A4D5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B4AED6-B9DA-4E04-921A-F7835ADED6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10036517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0120AE-7FE6-49A9-A053-7BDC752FB2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50C2FD-010D-4004-9FE2-B075D7FCF8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1FEE12D-448C-4EB1-9119-DBFEF953F9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19" name="Fußzeilenplatzhalter 1">
            <a:extLst>
              <a:ext uri="{FF2B5EF4-FFF2-40B4-BE49-F238E27FC236}">
                <a16:creationId xmlns:a16="http://schemas.microsoft.com/office/drawing/2014/main" id="{B2140741-A0CA-1E40-B4FC-5E0061BEDD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3611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-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43F6660-FFE5-4A7B-9F35-E15339BAA98C}"/>
              </a:ext>
            </a:extLst>
          </p:cNvPr>
          <p:cNvSpPr/>
          <p:nvPr userDrawn="1"/>
        </p:nvSpPr>
        <p:spPr>
          <a:xfrm>
            <a:off x="53788" y="0"/>
            <a:ext cx="12191999" cy="635950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10036517" cy="4351338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A17C333-BD6E-4A1F-8C57-FA2B58480C37}"/>
              </a:ext>
            </a:extLst>
          </p:cNvPr>
          <p:cNvCxnSpPr>
            <a:cxnSpLocks/>
          </p:cNvCxnSpPr>
          <p:nvPr userDrawn="1"/>
        </p:nvCxnSpPr>
        <p:spPr>
          <a:xfrm>
            <a:off x="0" y="6359508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fik 8">
            <a:extLst>
              <a:ext uri="{FF2B5EF4-FFF2-40B4-BE49-F238E27FC236}">
                <a16:creationId xmlns:a16="http://schemas.microsoft.com/office/drawing/2014/main" id="{766F2EEF-B293-EC49-AC82-A007C9B28F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A5DC4D9-FDF6-B146-85F3-B7CC8F28A639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5F864604-FBAA-2A4E-8A1C-D8F386392D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2" name="Grafik 7">
            <a:extLst>
              <a:ext uri="{FF2B5EF4-FFF2-40B4-BE49-F238E27FC236}">
                <a16:creationId xmlns:a16="http://schemas.microsoft.com/office/drawing/2014/main" id="{AFE16138-C09A-6641-BFBD-26CAA330B0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4" name="Foliennummernplatzhalter 6">
            <a:extLst>
              <a:ext uri="{FF2B5EF4-FFF2-40B4-BE49-F238E27FC236}">
                <a16:creationId xmlns:a16="http://schemas.microsoft.com/office/drawing/2014/main" id="{EB6D24E4-F3C6-8A40-BB3F-E7B115D069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5" name="Fußzeilenplatzhalter 1">
            <a:extLst>
              <a:ext uri="{FF2B5EF4-FFF2-40B4-BE49-F238E27FC236}">
                <a16:creationId xmlns:a16="http://schemas.microsoft.com/office/drawing/2014/main" id="{23472E6E-CF1E-4C4C-A173-B0C7821533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61954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Nachthimmel enthält.&#10;&#10;Automatisch generierte Beschreibung">
            <a:extLst>
              <a:ext uri="{FF2B5EF4-FFF2-40B4-BE49-F238E27FC236}">
                <a16:creationId xmlns:a16="http://schemas.microsoft.com/office/drawing/2014/main" id="{F70320BE-9DAB-4134-BC83-97AE4C7736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3DF0282-06B1-45E1-A054-5E9E876BAECB}"/>
              </a:ext>
            </a:extLst>
          </p:cNvPr>
          <p:cNvSpPr/>
          <p:nvPr userDrawn="1"/>
        </p:nvSpPr>
        <p:spPr>
          <a:xfrm>
            <a:off x="0" y="0"/>
            <a:ext cx="6601283" cy="6858000"/>
          </a:xfrm>
          <a:custGeom>
            <a:avLst/>
            <a:gdLst>
              <a:gd name="connsiteX0" fmla="*/ 0 w 6601283"/>
              <a:gd name="connsiteY0" fmla="*/ 0 h 6858000"/>
              <a:gd name="connsiteX1" fmla="*/ 3777341 w 6601283"/>
              <a:gd name="connsiteY1" fmla="*/ 0 h 6858000"/>
              <a:gd name="connsiteX2" fmla="*/ 3813497 w 6601283"/>
              <a:gd name="connsiteY2" fmla="*/ 0 h 6858000"/>
              <a:gd name="connsiteX3" fmla="*/ 6601283 w 6601283"/>
              <a:gd name="connsiteY3" fmla="*/ 0 h 6858000"/>
              <a:gd name="connsiteX4" fmla="*/ 3880147 w 6601283"/>
              <a:gd name="connsiteY4" fmla="*/ 6858000 h 6858000"/>
              <a:gd name="connsiteX5" fmla="*/ 3813497 w 6601283"/>
              <a:gd name="connsiteY5" fmla="*/ 6858000 h 6858000"/>
              <a:gd name="connsiteX6" fmla="*/ 1056205 w 6601283"/>
              <a:gd name="connsiteY6" fmla="*/ 6858000 h 6858000"/>
              <a:gd name="connsiteX7" fmla="*/ 0 w 6601283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01283" h="6858000">
                <a:moveTo>
                  <a:pt x="0" y="0"/>
                </a:moveTo>
                <a:lnTo>
                  <a:pt x="3777341" y="0"/>
                </a:lnTo>
                <a:lnTo>
                  <a:pt x="3813497" y="0"/>
                </a:lnTo>
                <a:lnTo>
                  <a:pt x="6601283" y="0"/>
                </a:lnTo>
                <a:lnTo>
                  <a:pt x="3880147" y="6858000"/>
                </a:lnTo>
                <a:lnTo>
                  <a:pt x="3813497" y="6858000"/>
                </a:lnTo>
                <a:lnTo>
                  <a:pt x="105620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438F5A-5E4F-459E-984E-C7AFE087C4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7137" y="1088359"/>
            <a:ext cx="3813497" cy="468128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135158057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E021232-F22A-2A43-8D99-5078C7E1840A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B4D0C5-2E78-6B4C-AB63-DFCFB8312BB0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83847D45-0E5C-284E-BF3E-519860CE41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0" name="Grafik 7">
            <a:extLst>
              <a:ext uri="{FF2B5EF4-FFF2-40B4-BE49-F238E27FC236}">
                <a16:creationId xmlns:a16="http://schemas.microsoft.com/office/drawing/2014/main" id="{423C42F7-39A1-B245-A7B3-AF77012C9B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1" name="Foliennummernplatzhalter 6">
            <a:extLst>
              <a:ext uri="{FF2B5EF4-FFF2-40B4-BE49-F238E27FC236}">
                <a16:creationId xmlns:a16="http://schemas.microsoft.com/office/drawing/2014/main" id="{90A342D5-3EDB-DB49-8B6C-7FCC0E377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8F4250-9528-462E-95F5-6213DE1036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5125" y="1825625"/>
            <a:ext cx="5654675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61166A-5D0A-46CE-B0ED-C15DEA4D5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65467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16" name="Grafik 8">
            <a:extLst>
              <a:ext uri="{FF2B5EF4-FFF2-40B4-BE49-F238E27FC236}">
                <a16:creationId xmlns:a16="http://schemas.microsoft.com/office/drawing/2014/main" id="{1B27C95D-E0E2-3347-95F0-089AF043F3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2" name="Fußzeilenplatzhalter 1">
            <a:extLst>
              <a:ext uri="{FF2B5EF4-FFF2-40B4-BE49-F238E27FC236}">
                <a16:creationId xmlns:a16="http://schemas.microsoft.com/office/drawing/2014/main" id="{B9B1B45B-DB35-DA49-998F-8D5E3AAB0D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0536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DB2B408-7FD9-2244-8CDC-37AA2B02A86D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E601A1-9154-3B40-8CC8-72993011DAAA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EB4DB3CE-DE27-1445-9F90-EC3143B99F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2" name="Grafik 7">
            <a:extLst>
              <a:ext uri="{FF2B5EF4-FFF2-40B4-BE49-F238E27FC236}">
                <a16:creationId xmlns:a16="http://schemas.microsoft.com/office/drawing/2014/main" id="{35AA92D5-8D8A-214B-A1CA-724DB26B7A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3" name="Foliennummernplatzhalter 6">
            <a:extLst>
              <a:ext uri="{FF2B5EF4-FFF2-40B4-BE49-F238E27FC236}">
                <a16:creationId xmlns:a16="http://schemas.microsoft.com/office/drawing/2014/main" id="{B768E0AA-0D12-BB48-899E-35A4048FAB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1ED571-61D0-45BF-8B54-5824EA053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126" y="1681163"/>
            <a:ext cx="56324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EFE24F-660F-4FAA-8813-74353B2F1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5126" y="2505075"/>
            <a:ext cx="563245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06BE74-52D6-4CBC-A65F-57968DE86D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6546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CB14B90-13C3-4217-8120-D1E4825A8D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654674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18" name="Grafik 8">
            <a:extLst>
              <a:ext uri="{FF2B5EF4-FFF2-40B4-BE49-F238E27FC236}">
                <a16:creationId xmlns:a16="http://schemas.microsoft.com/office/drawing/2014/main" id="{3189E09A-71CA-1C47-A93C-1A8C0B3890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4" name="Fußzeilenplatzhalter 1">
            <a:extLst>
              <a:ext uri="{FF2B5EF4-FFF2-40B4-BE49-F238E27FC236}">
                <a16:creationId xmlns:a16="http://schemas.microsoft.com/office/drawing/2014/main" id="{F29E22FA-24D8-D449-ABDD-BE6DCED429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1995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8">
            <a:extLst>
              <a:ext uri="{FF2B5EF4-FFF2-40B4-BE49-F238E27FC236}">
                <a16:creationId xmlns:a16="http://schemas.microsoft.com/office/drawing/2014/main" id="{6D47BE3C-8AA1-5C47-9B1B-330BEA323D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ECAE57C-1E74-2F47-A2CB-6F4B35964846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39A5CE-2793-A74D-879C-19A69276B698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E549DF88-FF7E-E343-B8BD-63594412CE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17" name="Grafik 7">
            <a:extLst>
              <a:ext uri="{FF2B5EF4-FFF2-40B4-BE49-F238E27FC236}">
                <a16:creationId xmlns:a16="http://schemas.microsoft.com/office/drawing/2014/main" id="{18F3AF8D-5877-B648-9E66-71690CC8F8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18" name="Foliennummernplatzhalter 6">
            <a:extLst>
              <a:ext uri="{FF2B5EF4-FFF2-40B4-BE49-F238E27FC236}">
                <a16:creationId xmlns:a16="http://schemas.microsoft.com/office/drawing/2014/main" id="{F85E822C-3D50-DB46-9C6A-D767500B4C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Fußzeilenplatzhalter 1">
            <a:extLst>
              <a:ext uri="{FF2B5EF4-FFF2-40B4-BE49-F238E27FC236}">
                <a16:creationId xmlns:a16="http://schemas.microsoft.com/office/drawing/2014/main" id="{5FDD6791-F1CE-0C45-A49D-4B7915F3A0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92743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24" y="1825625"/>
            <a:ext cx="5365750" cy="4351338"/>
          </a:xfrm>
        </p:spPr>
        <p:txBody>
          <a:bodyPr anchor="ctr"/>
          <a:lstStyle>
            <a:lvl1pPr>
              <a:buNone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4CAC54D2-E73D-46C8-9D94-C991738261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8" name="Foliennummernplatzhalter 6">
            <a:extLst>
              <a:ext uri="{FF2B5EF4-FFF2-40B4-BE49-F238E27FC236}">
                <a16:creationId xmlns:a16="http://schemas.microsoft.com/office/drawing/2014/main" id="{3F536100-D951-884D-85F0-DDB2DE0F3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78A1F67E-2CA7-7040-A7FC-AB2B324044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2287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 -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43F6660-FFE5-4A7B-9F35-E15339BAA98C}"/>
              </a:ext>
            </a:extLst>
          </p:cNvPr>
          <p:cNvSpPr/>
          <p:nvPr userDrawn="1"/>
        </p:nvSpPr>
        <p:spPr>
          <a:xfrm>
            <a:off x="6096000" y="0"/>
            <a:ext cx="6095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9698" y="1825625"/>
            <a:ext cx="5379777" cy="4351338"/>
          </a:xfrm>
        </p:spPr>
        <p:txBody>
          <a:bodyPr anchor="ctr"/>
          <a:lstStyle>
            <a:lvl1pPr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6F4CDB1-06F0-48EB-BF3A-A0399B6C29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968A49-731E-4FD6-8C01-830C4B9E2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8" name="Grafik 8">
            <a:extLst>
              <a:ext uri="{FF2B5EF4-FFF2-40B4-BE49-F238E27FC236}">
                <a16:creationId xmlns:a16="http://schemas.microsoft.com/office/drawing/2014/main" id="{373B94FA-BFF8-2446-8B48-26A2BD6DCE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4906" y="201756"/>
            <a:ext cx="1425233" cy="86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05319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D272151-11F3-4AD8-A8BF-20B743736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25" y="365125"/>
            <a:ext cx="10515600" cy="1086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4C77B1-435C-4B82-B766-3639C8654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125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3F4A397-2E1C-4C8F-ABE0-F433670B30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o Headline Light" panose="020B0303060202020204" pitchFamily="34" charset="0"/>
                <a:cs typeface="Co Headline Light" panose="020B0303060202020204" pitchFamily="34" charset="0"/>
              </a:defRPr>
            </a:lvl1pPr>
          </a:lstStyle>
          <a:p>
            <a:pPr algn="l"/>
            <a:r>
              <a:rPr lang="de-DE"/>
              <a:t>26.03.2024 – CERN openlab Technical Workshop – Eric Wulff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829252-B6DD-4BDC-AACB-A528ABB69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Co Headline Light" panose="020B0303060202020204" pitchFamily="34" charset="0"/>
                <a:cs typeface="Co Headline Light" panose="020B0303060202020204" pitchFamily="34" charset="0"/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037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2" r:id="rId5"/>
    <p:sldLayoutId id="2147483653" r:id="rId6"/>
    <p:sldLayoutId id="2147483654" r:id="rId7"/>
    <p:sldLayoutId id="2147483658" r:id="rId8"/>
    <p:sldLayoutId id="2147483659" r:id="rId9"/>
    <p:sldLayoutId id="2147483655" r:id="rId10"/>
    <p:sldLayoutId id="214748365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Co Headline Light" panose="020B0303060202020204" pitchFamily="34" charset="0"/>
          <a:ea typeface="+mj-ea"/>
          <a:cs typeface="Co Headline Light" panose="020B030306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rxiv.org/articles/preprint/Quantum_SVR_for_Chlorophyll_Concentration_Estimation_in_Water_with_Remote_Sensing/1961967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z-juelich.de/en/ias/jsc/systems/quantum-computing/juniq-facility/juniq/d-wave-advantagetm-system-jupsi" TargetMode="External"/><Relationship Id="rId5" Type="http://schemas.openxmlformats.org/officeDocument/2006/relationships/image" Target="../media/image31.png"/><Relationship Id="rId4" Type="http://schemas.openxmlformats.org/officeDocument/2006/relationships/hyperlink" Target="https://arxiv.org/abs/2008.02369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e-raise.eu/wp2" TargetMode="External"/><Relationship Id="rId5" Type="http://schemas.openxmlformats.org/officeDocument/2006/relationships/hyperlink" Target="https://www.coe-raise.eu/wp4" TargetMode="External"/><Relationship Id="rId4" Type="http://schemas.openxmlformats.org/officeDocument/2006/relationships/hyperlink" Target="https://www.coe-raise.eu/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https://lh3.googleusercontent.com/epDhJ2GEJtb5vPExTvPEGbSQ22cUm89d8wWvcl1SFUWIf8ZNKJqTyhlUhiRKbXg_dhSkJB1ecf5-H4WikkWfaZoUx_mxu3M3qwhV1SWcd7ixEa_DJsshVS6yqtKrOMLwxjzy-DFx=s0" TargetMode="External"/><Relationship Id="rId3" Type="http://schemas.openxmlformats.org/officeDocument/2006/relationships/image" Target="../media/image33.jp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https://lh5.googleusercontent.com/ZUd7seFW1lFjmNlbDMcZaEaozwt6YBj41FLWTvvWtFsq4Xy0fzuJnF3dMNr_7hQLaNasvv7pv59SSSUfn0_CGcgKHzUlYflcwjMdqtKFbOYn3gg-XUo8jx1Zx5fv2GaphQPa1uqN=s0" TargetMode="External"/><Relationship Id="rId5" Type="http://schemas.openxmlformats.org/officeDocument/2006/relationships/image" Target="../media/image35.jpeg"/><Relationship Id="rId10" Type="http://schemas.openxmlformats.org/officeDocument/2006/relationships/image" Target="../media/image38.png"/><Relationship Id="rId4" Type="http://schemas.openxmlformats.org/officeDocument/2006/relationships/image" Target="../media/image34.jpg"/><Relationship Id="rId9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hyperlink" Target="https://arxiv.org/abs/2309.06782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309.06782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2309.06782" TargetMode="External"/><Relationship Id="rId4" Type="http://schemas.openxmlformats.org/officeDocument/2006/relationships/image" Target="../media/image4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0.png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106990/contributions/4998026/" TargetMode="External"/><Relationship Id="rId3" Type="http://schemas.openxmlformats.org/officeDocument/2006/relationships/hyperlink" Target="https://github.com/jpata/particleflow" TargetMode="External"/><Relationship Id="rId7" Type="http://schemas.openxmlformats.org/officeDocument/2006/relationships/hyperlink" Target="https://doi.org/10.1088/1742-6596/2438/1/012092" TargetMode="External"/><Relationship Id="rId12" Type="http://schemas.openxmlformats.org/officeDocument/2006/relationships/hyperlink" Target="https://cds.cern.ch/record/1194487?ln=en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855454/contributions/4598499/" TargetMode="External"/><Relationship Id="rId11" Type="http://schemas.openxmlformats.org/officeDocument/2006/relationships/hyperlink" Target="https://arxiv.org/abs/2101.08578" TargetMode="External"/><Relationship Id="rId5" Type="http://schemas.openxmlformats.org/officeDocument/2006/relationships/hyperlink" Target="https://doi.org/10.1088/1742-6596/2438/1/012100" TargetMode="External"/><Relationship Id="rId10" Type="http://schemas.openxmlformats.org/officeDocument/2006/relationships/image" Target="../media/image50.png"/><Relationship Id="rId4" Type="http://schemas.openxmlformats.org/officeDocument/2006/relationships/hyperlink" Target="https://indico.cern.ch/event/855454/contributions/4597457/" TargetMode="External"/><Relationship Id="rId9" Type="http://schemas.openxmlformats.org/officeDocument/2006/relationships/hyperlink" Target="https://doi.org/10.1140/epjc/s10052-021-09158-w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jlab.org/event/459/contributions/11847/" TargetMode="External"/><Relationship Id="rId5" Type="http://schemas.openxmlformats.org/officeDocument/2006/relationships/hyperlink" Target="https://indico.cern.ch/event/1106990/contributions/4998112/" TargetMode="External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hyperlink" Target="https://www.techrxiv.org/articles/preprint/Quantum_SVR_for_Chlorophyll_Concentration_Estimation_in_Water_with_Remote_Sensing/19619676" TargetMode="External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168900212011734?via%3Dihub" TargetMode="External"/><Relationship Id="rId3" Type="http://schemas.openxmlformats.org/officeDocument/2006/relationships/slideLayout" Target="../slideLayouts/slideLayout7.xml"/><Relationship Id="rId7" Type="http://schemas.openxmlformats.org/officeDocument/2006/relationships/hyperlink" Target="https://iopscience.iop.org/article/10.1088/1742-6596/396/2/022034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www.epj-conferences.org/articles/epjconf/abs/2021/05/epjconf_chep2021_03026/epjconf_chep2021_03026.html%20,%20%20https:/github.com/key4hep/EDM4hep" TargetMode="External"/><Relationship Id="rId11" Type="http://schemas.openxmlformats.org/officeDocument/2006/relationships/image" Target="../media/image24.png"/><Relationship Id="rId5" Type="http://schemas.openxmlformats.org/officeDocument/2006/relationships/hyperlink" Target="https://inspirehep.net/literature/593382" TargetMode="External"/><Relationship Id="rId10" Type="http://schemas.openxmlformats.org/officeDocument/2006/relationships/image" Target="../media/image190.png"/><Relationship Id="rId4" Type="http://schemas.openxmlformats.org/officeDocument/2006/relationships/hyperlink" Target="https://www.coe-raise.eu/od-pfr" TargetMode="External"/><Relationship Id="rId9" Type="http://schemas.openxmlformats.org/officeDocument/2006/relationships/hyperlink" Target="https://link.springer.com/article/10.1140/epjc/s10052-015-3659-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309.06782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8550/arXiv.2203.00330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ds.cern.ch/record/27923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E4DD52-E12C-4B86-A67A-C28C77CBD5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1855"/>
            <a:ext cx="12192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Distributed Training and HPO </a:t>
            </a:r>
            <a:br>
              <a:rPr lang="en-US" dirty="0"/>
            </a:br>
            <a:r>
              <a:rPr lang="en-US" dirty="0"/>
              <a:t>at the</a:t>
            </a:r>
            <a:br>
              <a:rPr lang="en-US" dirty="0"/>
            </a:br>
            <a:r>
              <a:rPr lang="en-US" dirty="0"/>
              <a:t>Centre of Excellence on AI- and Simulation-based Engineering at Exascale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4F8E97-D542-4E17-9715-F993D3E13F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5285"/>
            <a:ext cx="9144000" cy="1941829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/>
              <a:t>Eric Wulff </a:t>
            </a:r>
            <a:r>
              <a:rPr lang="en-US" b="1" baseline="30000" dirty="0"/>
              <a:t>1,2</a:t>
            </a:r>
            <a:r>
              <a:rPr lang="en-US" dirty="0"/>
              <a:t>,</a:t>
            </a:r>
            <a:r>
              <a:rPr lang="en-US" b="1" i="1" dirty="0"/>
              <a:t> </a:t>
            </a:r>
            <a:r>
              <a:rPr lang="en-US" dirty="0"/>
              <a:t>Maria Girone</a:t>
            </a:r>
            <a:r>
              <a:rPr lang="en-US" baseline="30000" dirty="0"/>
              <a:t>1,2</a:t>
            </a:r>
            <a:r>
              <a:rPr lang="en-US" dirty="0"/>
              <a:t>,</a:t>
            </a:r>
          </a:p>
          <a:p>
            <a:r>
              <a:rPr lang="en-US" dirty="0"/>
              <a:t>Juan Pablo García Amboage</a:t>
            </a:r>
            <a:r>
              <a:rPr lang="en-US" baseline="30000" dirty="0"/>
              <a:t>1,2</a:t>
            </a:r>
            <a:r>
              <a:rPr lang="en-US" dirty="0"/>
              <a:t>, </a:t>
            </a:r>
            <a:r>
              <a:rPr lang="en-US" dirty="0" err="1"/>
              <a:t>Joosep</a:t>
            </a:r>
            <a:r>
              <a:rPr lang="en-US" dirty="0"/>
              <a:t> Pata</a:t>
            </a:r>
            <a:r>
              <a:rPr lang="en-US" baseline="30000" dirty="0"/>
              <a:t>3</a:t>
            </a:r>
          </a:p>
          <a:p>
            <a:r>
              <a:rPr lang="en-US" baseline="30000" dirty="0"/>
              <a:t>1</a:t>
            </a:r>
            <a:r>
              <a:rPr lang="en-US" dirty="0"/>
              <a:t>CERN, </a:t>
            </a:r>
            <a:r>
              <a:rPr lang="en-US" baseline="30000" dirty="0"/>
              <a:t>2</a:t>
            </a:r>
            <a:r>
              <a:rPr lang="en-US" dirty="0"/>
              <a:t>CoE RAISE WP4</a:t>
            </a:r>
            <a:endParaRPr lang="en-US" baseline="30000" dirty="0"/>
          </a:p>
          <a:p>
            <a:r>
              <a:rPr lang="en-US" baseline="30000" dirty="0"/>
              <a:t>3</a:t>
            </a:r>
            <a:r>
              <a:rPr lang="en-US" dirty="0"/>
              <a:t>NICPB</a:t>
            </a:r>
            <a:endParaRPr lang="en-US" baseline="30000" dirty="0"/>
          </a:p>
          <a:p>
            <a:r>
              <a:rPr lang="en-US" baseline="30000" dirty="0"/>
              <a:t>With material from the CMS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734553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9FAA6-3DF0-AC4F-AF93-3A5A4381A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743" y="1088359"/>
            <a:ext cx="5151504" cy="4681282"/>
          </a:xfrm>
        </p:spPr>
        <p:txBody>
          <a:bodyPr/>
          <a:lstStyle/>
          <a:p>
            <a:r>
              <a:rPr lang="en-US" dirty="0"/>
              <a:t>Quantum-SVR for model performance prediction in HPO</a:t>
            </a:r>
          </a:p>
        </p:txBody>
      </p:sp>
    </p:spTree>
    <p:extLst>
      <p:ext uri="{BB962C8B-B14F-4D97-AF65-F5344CB8AC3E}">
        <p14:creationId xmlns:p14="http://schemas.microsoft.com/office/powerpoint/2010/main" val="12778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1"/>
          <p:cNvSpPr txBox="1">
            <a:spLocks noGrp="1"/>
          </p:cNvSpPr>
          <p:nvPr>
            <p:ph type="title"/>
          </p:nvPr>
        </p:nvSpPr>
        <p:spPr>
          <a:xfrm>
            <a:off x="365125" y="229956"/>
            <a:ext cx="10036400" cy="913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s" sz="3600" dirty="0">
                <a:latin typeface="Calibri"/>
                <a:ea typeface="Calibri"/>
                <a:cs typeface="Calibri"/>
                <a:sym typeface="Calibri"/>
              </a:rPr>
              <a:t>The hyperparameter optimization process</a:t>
            </a:r>
            <a:endParaRPr sz="36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21"/>
          <p:cNvSpPr txBox="1">
            <a:spLocks noGrp="1"/>
          </p:cNvSpPr>
          <p:nvPr>
            <p:ph type="sldNum" idx="12"/>
          </p:nvPr>
        </p:nvSpPr>
        <p:spPr>
          <a:xfrm>
            <a:off x="6812756" y="483496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buClr>
                <a:srgbClr val="000000"/>
              </a:buClr>
            </a:pPr>
            <a:fld id="{00000000-1234-1234-1234-123412341234}" type="slidenum">
              <a:rPr lang="es" sz="700" smtClean="0"/>
              <a:pPr algn="r">
                <a:buClr>
                  <a:srgbClr val="000000"/>
                </a:buClr>
              </a:pPr>
              <a:t>11</a:t>
            </a:fld>
            <a:endParaRPr sz="700"/>
          </a:p>
        </p:txBody>
      </p:sp>
      <p:sp>
        <p:nvSpPr>
          <p:cNvPr id="250" name="Google Shape;250;p21"/>
          <p:cNvSpPr/>
          <p:nvPr/>
        </p:nvSpPr>
        <p:spPr>
          <a:xfrm>
            <a:off x="634867" y="2221067"/>
            <a:ext cx="2132800" cy="31476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b="1" dirty="0">
                <a:latin typeface="Calibri"/>
                <a:ea typeface="Calibri"/>
                <a:cs typeface="Calibri"/>
                <a:sym typeface="Calibri"/>
              </a:rPr>
              <a:t>Define HPs search space</a:t>
            </a:r>
            <a:endParaRPr sz="2000" b="1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2000" dirty="0">
                <a:latin typeface="Calibri"/>
                <a:ea typeface="Calibri"/>
                <a:cs typeface="Calibri"/>
                <a:sym typeface="Calibri"/>
              </a:rPr>
              <a:t>Select HPs to optimize and their ranges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2000" b="1" dirty="0">
                <a:latin typeface="Calibri"/>
                <a:ea typeface="Calibri"/>
                <a:cs typeface="Calibri"/>
                <a:sym typeface="Calibri"/>
              </a:rPr>
              <a:t>Human responsibility</a:t>
            </a:r>
            <a:endParaRPr sz="20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21"/>
          <p:cNvSpPr/>
          <p:nvPr/>
        </p:nvSpPr>
        <p:spPr>
          <a:xfrm>
            <a:off x="3643700" y="2221067"/>
            <a:ext cx="2132800" cy="31476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b="1" dirty="0">
                <a:latin typeface="Calibri"/>
                <a:ea typeface="Calibri"/>
                <a:cs typeface="Calibri"/>
                <a:sym typeface="Calibri"/>
              </a:rPr>
              <a:t>Select trials from the search space</a:t>
            </a:r>
            <a:endParaRPr sz="2000" b="1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2000" dirty="0">
                <a:latin typeface="Calibri"/>
                <a:ea typeface="Calibri"/>
                <a:cs typeface="Calibri"/>
                <a:sym typeface="Calibri"/>
              </a:rPr>
              <a:t>Random search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2000" dirty="0">
                <a:latin typeface="Calibri"/>
                <a:ea typeface="Calibri"/>
                <a:cs typeface="Calibri"/>
                <a:sym typeface="Calibri"/>
              </a:rPr>
              <a:t>Grid search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2000" dirty="0">
                <a:latin typeface="Calibri"/>
                <a:ea typeface="Calibri"/>
                <a:cs typeface="Calibri"/>
                <a:sym typeface="Calibri"/>
              </a:rPr>
              <a:t>Bayesian opt.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2000" b="1" dirty="0">
                <a:latin typeface="Calibri"/>
                <a:ea typeface="Calibri"/>
                <a:cs typeface="Calibri"/>
                <a:sym typeface="Calibri"/>
              </a:rPr>
              <a:t>Automated</a:t>
            </a:r>
            <a:endParaRPr sz="20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21"/>
          <p:cNvSpPr/>
          <p:nvPr/>
        </p:nvSpPr>
        <p:spPr>
          <a:xfrm>
            <a:off x="6696600" y="2221067"/>
            <a:ext cx="2132800" cy="31476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b="1" dirty="0">
                <a:latin typeface="Calibri"/>
                <a:ea typeface="Calibri"/>
                <a:cs typeface="Calibri"/>
                <a:sym typeface="Calibri"/>
              </a:rPr>
              <a:t>Evaluate the trials</a:t>
            </a:r>
            <a:endParaRPr sz="2000" b="1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⚠️ </a:t>
            </a:r>
            <a:r>
              <a:rPr lang="es" sz="2000" dirty="0">
                <a:latin typeface="Calibri"/>
                <a:ea typeface="Calibri"/>
                <a:cs typeface="Calibri"/>
                <a:sym typeface="Calibri"/>
              </a:rPr>
              <a:t>Expensive!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2000" dirty="0">
                <a:latin typeface="Calibri"/>
                <a:ea typeface="Calibri"/>
                <a:cs typeface="Calibri"/>
                <a:sym typeface="Calibri"/>
              </a:rPr>
              <a:t>All trials are often not fully evaluated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2000" b="1" dirty="0">
                <a:latin typeface="Calibri"/>
                <a:ea typeface="Calibri"/>
                <a:cs typeface="Calibri"/>
                <a:sym typeface="Calibri"/>
              </a:rPr>
              <a:t>Automated</a:t>
            </a:r>
            <a:endParaRPr sz="20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21"/>
          <p:cNvSpPr/>
          <p:nvPr/>
        </p:nvSpPr>
        <p:spPr>
          <a:xfrm>
            <a:off x="9602833" y="2969463"/>
            <a:ext cx="2132800" cy="1650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b="1" dirty="0">
                <a:latin typeface="Calibri"/>
                <a:ea typeface="Calibri"/>
                <a:cs typeface="Calibri"/>
                <a:sym typeface="Calibri"/>
              </a:rPr>
              <a:t>Select best trial</a:t>
            </a:r>
            <a:endParaRPr sz="20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20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20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Automated</a:t>
            </a:r>
            <a:endParaRPr sz="20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4" name="Google Shape;254;p21"/>
          <p:cNvCxnSpPr>
            <a:stCxn id="250" idx="3"/>
            <a:endCxn id="251" idx="1"/>
          </p:cNvCxnSpPr>
          <p:nvPr/>
        </p:nvCxnSpPr>
        <p:spPr>
          <a:xfrm>
            <a:off x="2767667" y="3794867"/>
            <a:ext cx="8760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5" name="Google Shape;255;p21"/>
          <p:cNvCxnSpPr/>
          <p:nvPr/>
        </p:nvCxnSpPr>
        <p:spPr>
          <a:xfrm rot="10800000">
            <a:off x="5776567" y="4125600"/>
            <a:ext cx="9200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6" name="Google Shape;256;p21"/>
          <p:cNvCxnSpPr/>
          <p:nvPr/>
        </p:nvCxnSpPr>
        <p:spPr>
          <a:xfrm>
            <a:off x="5798567" y="3302333"/>
            <a:ext cx="8760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7" name="Google Shape;257;p21"/>
          <p:cNvCxnSpPr>
            <a:endCxn id="253" idx="1"/>
          </p:cNvCxnSpPr>
          <p:nvPr/>
        </p:nvCxnSpPr>
        <p:spPr>
          <a:xfrm>
            <a:off x="8829233" y="3794863"/>
            <a:ext cx="7736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8" name="Google Shape;258;p21"/>
          <p:cNvCxnSpPr/>
          <p:nvPr/>
        </p:nvCxnSpPr>
        <p:spPr>
          <a:xfrm rot="10800000">
            <a:off x="8896633" y="5177833"/>
            <a:ext cx="638800" cy="35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59" name="Google Shape;259;p21"/>
          <p:cNvSpPr txBox="1"/>
          <p:nvPr/>
        </p:nvSpPr>
        <p:spPr>
          <a:xfrm>
            <a:off x="9501067" y="5280568"/>
            <a:ext cx="2520400" cy="677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s" sz="1400">
                <a:latin typeface="Calibri"/>
                <a:ea typeface="Calibri"/>
                <a:cs typeface="Calibri"/>
                <a:sym typeface="Calibri"/>
              </a:rPr>
              <a:t>step to be accelerated using performance prediction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21"/>
          <p:cNvSpPr/>
          <p:nvPr/>
        </p:nvSpPr>
        <p:spPr>
          <a:xfrm>
            <a:off x="6565700" y="2066600"/>
            <a:ext cx="2402800" cy="34212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000"/>
          </a:p>
        </p:txBody>
      </p:sp>
      <p:sp>
        <p:nvSpPr>
          <p:cNvPr id="261" name="Google Shape;261;p21"/>
          <p:cNvSpPr/>
          <p:nvPr/>
        </p:nvSpPr>
        <p:spPr>
          <a:xfrm>
            <a:off x="3177851" y="1988484"/>
            <a:ext cx="6014800" cy="3612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0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4D01B0-A791-4DC9-9727-5ADB6954395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5"/>
          <p:cNvSpPr txBox="1">
            <a:spLocks noGrp="1"/>
          </p:cNvSpPr>
          <p:nvPr>
            <p:ph type="title"/>
          </p:nvPr>
        </p:nvSpPr>
        <p:spPr>
          <a:xfrm>
            <a:off x="365125" y="229956"/>
            <a:ext cx="10036400" cy="913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s" sz="3467" dirty="0">
                <a:latin typeface="Calibri"/>
                <a:ea typeface="Calibri"/>
                <a:cs typeface="Calibri"/>
                <a:sym typeface="Calibri"/>
              </a:rPr>
              <a:t>Model performance prediction</a:t>
            </a:r>
            <a:endParaRPr sz="3467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25"/>
          <p:cNvSpPr txBox="1">
            <a:spLocks noGrp="1"/>
          </p:cNvSpPr>
          <p:nvPr>
            <p:ph type="sldNum" idx="12"/>
          </p:nvPr>
        </p:nvSpPr>
        <p:spPr>
          <a:xfrm>
            <a:off x="6812756" y="483496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buClr>
                <a:srgbClr val="000000"/>
              </a:buClr>
            </a:pPr>
            <a:fld id="{00000000-1234-1234-1234-123412341234}" type="slidenum">
              <a:rPr lang="es" smtClean="0"/>
              <a:pPr algn="r">
                <a:buClr>
                  <a:srgbClr val="000000"/>
                </a:buClr>
              </a:pPr>
              <a:t>12</a:t>
            </a:fld>
            <a:endParaRPr/>
          </a:p>
        </p:txBody>
      </p:sp>
      <p:sp>
        <p:nvSpPr>
          <p:cNvPr id="321" name="Google Shape;321;p25"/>
          <p:cNvSpPr txBox="1">
            <a:spLocks noGrp="1"/>
          </p:cNvSpPr>
          <p:nvPr>
            <p:ph type="body" idx="1"/>
          </p:nvPr>
        </p:nvSpPr>
        <p:spPr>
          <a:xfrm>
            <a:off x="263533" y="3596859"/>
            <a:ext cx="6946800" cy="2173321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t" anchorCtr="0">
            <a:normAutofit fontScale="92500" lnSpcReduction="10000"/>
          </a:bodyPr>
          <a:lstStyle/>
          <a:p>
            <a:pPr marL="609585" indent="-457189">
              <a:spcBef>
                <a:spcPts val="1067"/>
              </a:spcBef>
              <a:buSzPts val="1800"/>
              <a:buFont typeface="Calibri"/>
              <a:buChar char="➢"/>
            </a:pPr>
            <a:r>
              <a:rPr lang="es" dirty="0">
                <a:ea typeface="Calibri"/>
                <a:sym typeface="Calibri"/>
              </a:rPr>
              <a:t>The performance predictor</a:t>
            </a:r>
          </a:p>
          <a:p>
            <a:pPr marL="1219170" lvl="1" indent="-380990">
              <a:spcBef>
                <a:spcPts val="0"/>
              </a:spcBef>
              <a:buSzPts val="900"/>
              <a:buFont typeface="Calibri"/>
              <a:buChar char="○"/>
            </a:pPr>
            <a:r>
              <a:rPr lang="en-GB" dirty="0">
                <a:ea typeface="Calibri"/>
                <a:sym typeface="Calibri"/>
              </a:rPr>
              <a:t>Must be fast to train	</a:t>
            </a:r>
          </a:p>
          <a:p>
            <a:pPr marL="1219170" lvl="1" indent="-380990">
              <a:spcBef>
                <a:spcPts val="0"/>
              </a:spcBef>
              <a:buSzPts val="900"/>
              <a:buFont typeface="Calibri"/>
              <a:buChar char="○"/>
            </a:pPr>
            <a:r>
              <a:rPr lang="en-GB" dirty="0">
                <a:ea typeface="Calibri"/>
                <a:sym typeface="Calibri"/>
              </a:rPr>
              <a:t>The training samples come from previously fully trained trials</a:t>
            </a:r>
          </a:p>
          <a:p>
            <a:pPr marL="1219170" lvl="1" indent="-380990">
              <a:spcBef>
                <a:spcPts val="0"/>
              </a:spcBef>
              <a:buSzPts val="900"/>
              <a:buFont typeface="Calibri"/>
              <a:buChar char="○"/>
            </a:pPr>
            <a:endParaRPr lang="es" dirty="0">
              <a:ea typeface="Calibri"/>
              <a:sym typeface="Calibri"/>
            </a:endParaRPr>
          </a:p>
          <a:p>
            <a:pPr marL="609585" indent="-457189">
              <a:spcBef>
                <a:spcPts val="1067"/>
              </a:spcBef>
              <a:buSzPts val="1800"/>
              <a:buFont typeface="Calibri"/>
              <a:buChar char="➢"/>
            </a:pPr>
            <a:r>
              <a:rPr lang="es" dirty="0">
                <a:ea typeface="Calibri"/>
                <a:sym typeface="Calibri"/>
              </a:rPr>
              <a:t>We use a Quantum Annealer to train a Q-SVR as out model performance predictor</a:t>
            </a:r>
            <a:endParaRPr dirty="0">
              <a:ea typeface="Calibri"/>
              <a:sym typeface="Calibri"/>
            </a:endParaRPr>
          </a:p>
        </p:txBody>
      </p:sp>
      <p:pic>
        <p:nvPicPr>
          <p:cNvPr id="322" name="Google Shape;32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8834" y="1958435"/>
            <a:ext cx="4679633" cy="3506668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25"/>
          <p:cNvSpPr txBox="1"/>
          <p:nvPr/>
        </p:nvSpPr>
        <p:spPr>
          <a:xfrm>
            <a:off x="7248833" y="5519801"/>
            <a:ext cx="48748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" sz="2400" b="1">
                <a:latin typeface="Calibri"/>
                <a:ea typeface="Calibri"/>
                <a:cs typeface="Calibri"/>
                <a:sym typeface="Calibri"/>
              </a:rPr>
              <a:t>Saved</a:t>
            </a:r>
            <a:r>
              <a:rPr lang="es" sz="2400">
                <a:latin typeface="Calibri"/>
                <a:ea typeface="Calibri"/>
                <a:cs typeface="Calibri"/>
                <a:sym typeface="Calibri"/>
              </a:rPr>
              <a:t> 75</a:t>
            </a:r>
            <a:r>
              <a:rPr lang="es" sz="2400" b="1">
                <a:latin typeface="Calibri"/>
                <a:ea typeface="Calibri"/>
                <a:cs typeface="Calibri"/>
                <a:sym typeface="Calibri"/>
              </a:rPr>
              <a:t> epochs</a:t>
            </a:r>
            <a:r>
              <a:rPr lang="es" sz="2400">
                <a:latin typeface="Calibri"/>
                <a:ea typeface="Calibri"/>
                <a:cs typeface="Calibri"/>
                <a:sym typeface="Calibri"/>
              </a:rPr>
              <a:t> of the target model!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25"/>
          <p:cNvSpPr txBox="1">
            <a:spLocks noGrp="1"/>
          </p:cNvSpPr>
          <p:nvPr>
            <p:ph type="body" idx="1"/>
          </p:nvPr>
        </p:nvSpPr>
        <p:spPr>
          <a:xfrm>
            <a:off x="263533" y="1906716"/>
            <a:ext cx="6796800" cy="20664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t" anchorCtr="0">
            <a:normAutofit/>
          </a:bodyPr>
          <a:lstStyle/>
          <a:p>
            <a:pPr marL="609585" indent="-457189">
              <a:spcBef>
                <a:spcPts val="1067"/>
              </a:spcBef>
              <a:buSzPts val="1800"/>
              <a:buFont typeface="Calibri"/>
              <a:buChar char="➢"/>
            </a:pPr>
            <a:r>
              <a:rPr lang="es" dirty="0">
                <a:ea typeface="Calibri"/>
                <a:sym typeface="Calibri"/>
              </a:rPr>
              <a:t>Using performance prediction can accelerate the evaluation step in HPO.</a:t>
            </a:r>
            <a:endParaRPr dirty="0">
              <a:ea typeface="Calibri"/>
              <a:sym typeface="Calibri"/>
            </a:endParaRPr>
          </a:p>
          <a:p>
            <a:pPr marL="1219170" lvl="1" indent="-380990">
              <a:spcBef>
                <a:spcPts val="0"/>
              </a:spcBef>
              <a:buSzPts val="900"/>
              <a:buFont typeface="Calibri"/>
              <a:buChar char="○"/>
            </a:pPr>
            <a:r>
              <a:rPr lang="es" dirty="0">
                <a:ea typeface="Calibri"/>
                <a:sym typeface="Calibri"/>
              </a:rPr>
              <a:t>Use a meta-model which provides a cheap approximated evaluation of the target model</a:t>
            </a:r>
            <a:endParaRPr sz="2400" dirty="0">
              <a:ea typeface="Times New Roman"/>
              <a:sym typeface="Times New Roman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4547D1-B6DD-7330-D0BF-A80E5A78E7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365125" y="229956"/>
            <a:ext cx="10036400" cy="913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s" sz="3467" dirty="0">
                <a:latin typeface="Calibri"/>
                <a:ea typeface="Calibri"/>
                <a:cs typeface="Calibri"/>
                <a:sym typeface="Calibri"/>
              </a:rPr>
              <a:t>Quantum SVR</a:t>
            </a:r>
            <a:endParaRPr sz="3467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31"/>
          <p:cNvSpPr txBox="1">
            <a:spLocks noGrp="1"/>
          </p:cNvSpPr>
          <p:nvPr>
            <p:ph type="body" idx="1"/>
          </p:nvPr>
        </p:nvSpPr>
        <p:spPr>
          <a:xfrm>
            <a:off x="249800" y="1825633"/>
            <a:ext cx="11816000" cy="2155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t" anchorCtr="0">
            <a:normAutofit lnSpcReduction="10000"/>
          </a:bodyPr>
          <a:lstStyle/>
          <a:p>
            <a:pPr marL="609585" indent="-423323">
              <a:lnSpc>
                <a:spcPct val="115000"/>
              </a:lnSpc>
              <a:spcBef>
                <a:spcPts val="1067"/>
              </a:spcBef>
              <a:buSzPts val="1400"/>
              <a:buFont typeface="Calibri"/>
              <a:buChar char="➢"/>
            </a:pPr>
            <a:r>
              <a:rPr lang="es" dirty="0">
                <a:ea typeface="Calibri"/>
                <a:sym typeface="Calibri"/>
              </a:rPr>
              <a:t>Q-SVR: re-formulation of SVR model that can be trained in a Quantum Annealer. </a:t>
            </a:r>
            <a:r>
              <a:rPr lang="es" sz="1333" dirty="0">
                <a:ea typeface="Calibri"/>
                <a:sym typeface="Calibri"/>
              </a:rPr>
              <a:t>(</a:t>
            </a:r>
            <a:r>
              <a:rPr lang="es" sz="1333" u="sng" dirty="0">
                <a:solidFill>
                  <a:schemeClr val="hlink"/>
                </a:solidFill>
                <a:ea typeface="Calibri"/>
                <a:sym typeface="Calibri"/>
                <a:hlinkClick r:id="rId3"/>
              </a:rPr>
              <a:t>Pasetto et al.</a:t>
            </a:r>
            <a:r>
              <a:rPr lang="es" sz="1333" dirty="0">
                <a:ea typeface="Calibri"/>
                <a:sym typeface="Calibri"/>
              </a:rPr>
              <a:t>)</a:t>
            </a:r>
            <a:endParaRPr sz="1333" dirty="0">
              <a:ea typeface="Calibri"/>
              <a:sym typeface="Calibri"/>
            </a:endParaRPr>
          </a:p>
          <a:p>
            <a:pPr marL="609585" indent="-423323">
              <a:lnSpc>
                <a:spcPct val="115000"/>
              </a:lnSpc>
              <a:spcBef>
                <a:spcPts val="0"/>
              </a:spcBef>
              <a:buSzPts val="1400"/>
              <a:buFont typeface="Calibri"/>
              <a:buChar char="➢"/>
            </a:pPr>
            <a:r>
              <a:rPr lang="es" dirty="0">
                <a:ea typeface="Calibri"/>
                <a:sym typeface="Calibri"/>
              </a:rPr>
              <a:t>In theory: Q-SVR training is O(N) and SVR is O(N</a:t>
            </a:r>
            <a:r>
              <a:rPr lang="es" baseline="30000" dirty="0">
                <a:ea typeface="Calibri"/>
                <a:sym typeface="Calibri"/>
              </a:rPr>
              <a:t>3</a:t>
            </a:r>
            <a:r>
              <a:rPr lang="es" dirty="0">
                <a:ea typeface="Calibri"/>
                <a:sym typeface="Calibri"/>
              </a:rPr>
              <a:t>), </a:t>
            </a:r>
            <a:r>
              <a:rPr lang="es" sz="1467" dirty="0">
                <a:ea typeface="Calibri"/>
                <a:sym typeface="Calibri"/>
              </a:rPr>
              <a:t>N=#training samples. </a:t>
            </a:r>
            <a:r>
              <a:rPr lang="es" sz="1333" dirty="0">
                <a:ea typeface="Calibri"/>
                <a:sym typeface="Calibri"/>
              </a:rPr>
              <a:t>(</a:t>
            </a:r>
            <a:r>
              <a:rPr lang="es" sz="1333" u="sng" dirty="0">
                <a:solidFill>
                  <a:schemeClr val="hlink"/>
                </a:solidFill>
                <a:ea typeface="Calibri"/>
                <a:sym typeface="Calibri"/>
                <a:hlinkClick r:id="rId4"/>
              </a:rPr>
              <a:t>Date et al.</a:t>
            </a:r>
            <a:r>
              <a:rPr lang="es" sz="1333" dirty="0">
                <a:ea typeface="Calibri"/>
                <a:sym typeface="Calibri"/>
              </a:rPr>
              <a:t>)</a:t>
            </a:r>
            <a:endParaRPr sz="1467" dirty="0">
              <a:ea typeface="Calibri"/>
              <a:sym typeface="Calibri"/>
            </a:endParaRPr>
          </a:p>
          <a:p>
            <a:pPr marL="609585" indent="-423323">
              <a:lnSpc>
                <a:spcPct val="115000"/>
              </a:lnSpc>
              <a:spcBef>
                <a:spcPts val="0"/>
              </a:spcBef>
              <a:buSzPts val="1400"/>
              <a:buFont typeface="Calibri"/>
              <a:buChar char="➢"/>
            </a:pPr>
            <a:r>
              <a:rPr lang="es" dirty="0">
                <a:ea typeface="Calibri"/>
                <a:sym typeface="Calibri"/>
              </a:rPr>
              <a:t>In practice:</a:t>
            </a:r>
            <a:endParaRPr dirty="0">
              <a:ea typeface="Calibri"/>
              <a:sym typeface="Calibri"/>
            </a:endParaRPr>
          </a:p>
          <a:p>
            <a:pPr marL="1219170" lvl="1" indent="-380990">
              <a:spcBef>
                <a:spcPts val="0"/>
              </a:spcBef>
              <a:buSzPts val="900"/>
              <a:buFont typeface="Calibri"/>
              <a:buChar char="○"/>
            </a:pPr>
            <a:r>
              <a:rPr lang="es" dirty="0">
                <a:ea typeface="Calibri"/>
                <a:sym typeface="Calibri"/>
              </a:rPr>
              <a:t>Currently no time advantage from Q-SVR.</a:t>
            </a:r>
            <a:endParaRPr dirty="0">
              <a:ea typeface="Calibri"/>
              <a:sym typeface="Calibri"/>
            </a:endParaRPr>
          </a:p>
          <a:p>
            <a:pPr marL="1219170" lvl="1" indent="-380990">
              <a:spcBef>
                <a:spcPts val="0"/>
              </a:spcBef>
              <a:buSzPts val="900"/>
              <a:buFont typeface="Calibri"/>
              <a:buChar char="○"/>
            </a:pPr>
            <a:r>
              <a:rPr lang="es" dirty="0">
                <a:ea typeface="Calibri"/>
                <a:sym typeface="Calibri"/>
              </a:rPr>
              <a:t>Limited training size: </a:t>
            </a:r>
            <a:r>
              <a:rPr lang="es" dirty="0">
                <a:ea typeface="Arial"/>
                <a:sym typeface="Arial"/>
              </a:rPr>
              <a:t>~</a:t>
            </a:r>
            <a:r>
              <a:rPr lang="es" dirty="0">
                <a:ea typeface="Calibri"/>
                <a:sym typeface="Calibri"/>
              </a:rPr>
              <a:t>20 samples.</a:t>
            </a:r>
            <a:endParaRPr dirty="0">
              <a:ea typeface="Calibri"/>
              <a:sym typeface="Calibri"/>
            </a:endParaRPr>
          </a:p>
        </p:txBody>
      </p:sp>
      <p:sp>
        <p:nvSpPr>
          <p:cNvPr id="413" name="Google Shape;413;p31"/>
          <p:cNvSpPr/>
          <p:nvPr/>
        </p:nvSpPr>
        <p:spPr>
          <a:xfrm>
            <a:off x="365133" y="4522600"/>
            <a:ext cx="1197200" cy="681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b="1" dirty="0">
                <a:latin typeface="Calibri"/>
                <a:ea typeface="Calibri"/>
                <a:cs typeface="Calibri"/>
                <a:sym typeface="Calibri"/>
              </a:rPr>
              <a:t>SVR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sz="1200" dirty="0">
                <a:latin typeface="Calibri"/>
                <a:ea typeface="Calibri"/>
                <a:cs typeface="Calibri"/>
                <a:sym typeface="Calibri"/>
              </a:rPr>
              <a:t>not trained 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31"/>
          <p:cNvSpPr/>
          <p:nvPr/>
        </p:nvSpPr>
        <p:spPr>
          <a:xfrm>
            <a:off x="365133" y="5355600"/>
            <a:ext cx="1243200" cy="654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b="1" dirty="0">
                <a:latin typeface="Calibri"/>
                <a:ea typeface="Calibri"/>
                <a:cs typeface="Calibri"/>
                <a:sym typeface="Calibri"/>
              </a:rPr>
              <a:t>training samples</a:t>
            </a:r>
            <a:r>
              <a:rPr lang="es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31"/>
          <p:cNvSpPr/>
          <p:nvPr/>
        </p:nvSpPr>
        <p:spPr>
          <a:xfrm>
            <a:off x="1920400" y="4389900"/>
            <a:ext cx="1576400" cy="1231600"/>
          </a:xfrm>
          <a:prstGeom prst="cube">
            <a:avLst>
              <a:gd name="adj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b="1">
                <a:latin typeface="Calibri"/>
                <a:ea typeface="Calibri"/>
                <a:cs typeface="Calibri"/>
                <a:sym typeface="Calibri"/>
              </a:rPr>
              <a:t>Classical</a:t>
            </a:r>
            <a:r>
              <a:rPr lang="es">
                <a:latin typeface="Calibri"/>
                <a:ea typeface="Calibri"/>
                <a:cs typeface="Calibri"/>
                <a:sym typeface="Calibri"/>
              </a:rPr>
              <a:t> computer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16" name="Google Shape;416;p31"/>
          <p:cNvCxnSpPr>
            <a:stCxn id="413" idx="3"/>
            <a:endCxn id="415" idx="2"/>
          </p:cNvCxnSpPr>
          <p:nvPr/>
        </p:nvCxnSpPr>
        <p:spPr>
          <a:xfrm>
            <a:off x="1562333" y="4863400"/>
            <a:ext cx="358000" cy="29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17" name="Google Shape;417;p31"/>
          <p:cNvCxnSpPr>
            <a:stCxn id="414" idx="3"/>
            <a:endCxn id="415" idx="2"/>
          </p:cNvCxnSpPr>
          <p:nvPr/>
        </p:nvCxnSpPr>
        <p:spPr>
          <a:xfrm rot="10800000" flipH="1">
            <a:off x="1608333" y="5159800"/>
            <a:ext cx="312000" cy="52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8" name="Google Shape;418;p31"/>
          <p:cNvSpPr/>
          <p:nvPr/>
        </p:nvSpPr>
        <p:spPr>
          <a:xfrm>
            <a:off x="3685000" y="4770800"/>
            <a:ext cx="1243200" cy="78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b="1">
                <a:latin typeface="Calibri"/>
                <a:ea typeface="Calibri"/>
                <a:cs typeface="Calibri"/>
                <a:sym typeface="Calibri"/>
              </a:rPr>
              <a:t>QUBO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>
                <a:latin typeface="Calibri"/>
                <a:ea typeface="Calibri"/>
                <a:cs typeface="Calibri"/>
                <a:sym typeface="Calibri"/>
              </a:rPr>
              <a:t>problem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31"/>
          <p:cNvSpPr/>
          <p:nvPr/>
        </p:nvSpPr>
        <p:spPr>
          <a:xfrm>
            <a:off x="7238533" y="4530800"/>
            <a:ext cx="1243200" cy="78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31"/>
          <p:cNvSpPr/>
          <p:nvPr/>
        </p:nvSpPr>
        <p:spPr>
          <a:xfrm>
            <a:off x="7133833" y="4682200"/>
            <a:ext cx="1243200" cy="78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31"/>
          <p:cNvSpPr/>
          <p:nvPr/>
        </p:nvSpPr>
        <p:spPr>
          <a:xfrm>
            <a:off x="7050867" y="4818000"/>
            <a:ext cx="1243200" cy="78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b="1">
                <a:latin typeface="Calibri"/>
                <a:ea typeface="Calibri"/>
                <a:cs typeface="Calibri"/>
                <a:sym typeface="Calibri"/>
              </a:rPr>
              <a:t>QUBO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>
                <a:latin typeface="Calibri"/>
                <a:ea typeface="Calibri"/>
                <a:cs typeface="Calibri"/>
                <a:sym typeface="Calibri"/>
              </a:rPr>
              <a:t>solutions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Google Shape;422;p31"/>
          <p:cNvSpPr/>
          <p:nvPr/>
        </p:nvSpPr>
        <p:spPr>
          <a:xfrm>
            <a:off x="8828467" y="4339900"/>
            <a:ext cx="1576400" cy="1231600"/>
          </a:xfrm>
          <a:prstGeom prst="cube">
            <a:avLst>
              <a:gd name="adj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b="1">
                <a:latin typeface="Calibri"/>
                <a:ea typeface="Calibri"/>
                <a:cs typeface="Calibri"/>
                <a:sym typeface="Calibri"/>
              </a:rPr>
              <a:t>Classical</a:t>
            </a:r>
            <a:r>
              <a:rPr lang="es">
                <a:latin typeface="Calibri"/>
                <a:ea typeface="Calibri"/>
                <a:cs typeface="Calibri"/>
                <a:sym typeface="Calibri"/>
              </a:rPr>
              <a:t> computer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3" name="Google Shape;423;p31"/>
          <p:cNvSpPr/>
          <p:nvPr/>
        </p:nvSpPr>
        <p:spPr>
          <a:xfrm>
            <a:off x="10682400" y="4491500"/>
            <a:ext cx="1197200" cy="913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b="1">
                <a:latin typeface="Calibri"/>
                <a:ea typeface="Calibri"/>
                <a:cs typeface="Calibri"/>
                <a:sym typeface="Calibri"/>
              </a:rPr>
              <a:t>trained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s" b="1">
                <a:latin typeface="Calibri"/>
                <a:ea typeface="Calibri"/>
                <a:cs typeface="Calibri"/>
                <a:sym typeface="Calibri"/>
              </a:rPr>
              <a:t>Q-SVR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4" name="Google Shape;424;p31"/>
          <p:cNvCxnSpPr/>
          <p:nvPr/>
        </p:nvCxnSpPr>
        <p:spPr>
          <a:xfrm>
            <a:off x="3375900" y="5164400"/>
            <a:ext cx="309200" cy="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25" name="Google Shape;425;p31"/>
          <p:cNvCxnSpPr>
            <a:stCxn id="418" idx="3"/>
            <a:endCxn id="426" idx="2"/>
          </p:cNvCxnSpPr>
          <p:nvPr/>
        </p:nvCxnSpPr>
        <p:spPr>
          <a:xfrm rot="10800000" flipH="1">
            <a:off x="4928200" y="5159600"/>
            <a:ext cx="348800" cy="5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27" name="Google Shape;427;p31"/>
          <p:cNvCxnSpPr/>
          <p:nvPr/>
        </p:nvCxnSpPr>
        <p:spPr>
          <a:xfrm rot="10800000" flipH="1">
            <a:off x="6703933" y="4788000"/>
            <a:ext cx="424400" cy="275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28" name="Google Shape;428;p31"/>
          <p:cNvCxnSpPr>
            <a:endCxn id="421" idx="1"/>
          </p:cNvCxnSpPr>
          <p:nvPr/>
        </p:nvCxnSpPr>
        <p:spPr>
          <a:xfrm>
            <a:off x="6704067" y="5063200"/>
            <a:ext cx="346800" cy="148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29" name="Google Shape;429;p31"/>
          <p:cNvCxnSpPr/>
          <p:nvPr/>
        </p:nvCxnSpPr>
        <p:spPr>
          <a:xfrm rot="10800000" flipH="1">
            <a:off x="6703933" y="4548400"/>
            <a:ext cx="549600" cy="51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30" name="Google Shape;430;p31"/>
          <p:cNvCxnSpPr>
            <a:stCxn id="421" idx="3"/>
            <a:endCxn id="422" idx="2"/>
          </p:cNvCxnSpPr>
          <p:nvPr/>
        </p:nvCxnSpPr>
        <p:spPr>
          <a:xfrm rot="10800000" flipH="1">
            <a:off x="8294067" y="5109600"/>
            <a:ext cx="534400" cy="102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31" name="Google Shape;431;p31"/>
          <p:cNvCxnSpPr>
            <a:cxnSpLocks/>
            <a:stCxn id="420" idx="3"/>
            <a:endCxn id="422" idx="2"/>
          </p:cNvCxnSpPr>
          <p:nvPr/>
        </p:nvCxnSpPr>
        <p:spPr>
          <a:xfrm>
            <a:off x="8377033" y="5076200"/>
            <a:ext cx="451600" cy="3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32" name="Google Shape;432;p31"/>
          <p:cNvCxnSpPr>
            <a:endCxn id="422" idx="2"/>
          </p:cNvCxnSpPr>
          <p:nvPr/>
        </p:nvCxnSpPr>
        <p:spPr>
          <a:xfrm>
            <a:off x="8481667" y="4908851"/>
            <a:ext cx="346800" cy="20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33" name="Google Shape;433;p31"/>
          <p:cNvCxnSpPr/>
          <p:nvPr/>
        </p:nvCxnSpPr>
        <p:spPr>
          <a:xfrm rot="10800000" flipH="1">
            <a:off x="10335667" y="4953084"/>
            <a:ext cx="348800" cy="5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434" name="Google Shape;434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8968" y="4078193"/>
            <a:ext cx="1534913" cy="1769943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1"/>
          <p:cNvSpPr txBox="1"/>
          <p:nvPr/>
        </p:nvSpPr>
        <p:spPr>
          <a:xfrm>
            <a:off x="4970400" y="5667167"/>
            <a:ext cx="2251200" cy="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s" b="1">
                <a:latin typeface="Calibri"/>
                <a:ea typeface="Calibri"/>
                <a:cs typeface="Calibri"/>
                <a:sym typeface="Calibri"/>
              </a:rPr>
              <a:t>Quantum Annealer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CDD322-4E48-6B0B-12B5-09DA2D4D2A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C3F9D5-33CE-F3AD-7D89-51260AE1CF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9C4832-1297-3017-CDE2-1AECF79E0C13}"/>
              </a:ext>
            </a:extLst>
          </p:cNvPr>
          <p:cNvSpPr txBox="1"/>
          <p:nvPr/>
        </p:nvSpPr>
        <p:spPr>
          <a:xfrm>
            <a:off x="7117800" y="6036843"/>
            <a:ext cx="49968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We used the </a:t>
            </a:r>
            <a:r>
              <a:rPr lang="en-US" sz="1100" dirty="0">
                <a:hlinkClick r:id="rId6"/>
              </a:rPr>
              <a:t>D-Wave Advantage</a:t>
            </a:r>
            <a:r>
              <a:rPr lang="en-US" sz="1100" baseline="30000" dirty="0">
                <a:hlinkClick r:id="rId6"/>
              </a:rPr>
              <a:t>TM</a:t>
            </a:r>
            <a:r>
              <a:rPr lang="en-US" sz="1100" dirty="0">
                <a:hlinkClick r:id="rId6"/>
              </a:rPr>
              <a:t> system JUPSI </a:t>
            </a:r>
            <a:r>
              <a:rPr lang="en-US" sz="1100" dirty="0"/>
              <a:t>at the Jülich Supercomputer Centre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6"/>
          <p:cNvSpPr txBox="1">
            <a:spLocks noGrp="1"/>
          </p:cNvSpPr>
          <p:nvPr>
            <p:ph type="title"/>
          </p:nvPr>
        </p:nvSpPr>
        <p:spPr>
          <a:xfrm>
            <a:off x="365125" y="229956"/>
            <a:ext cx="10036400" cy="913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s" sz="3467">
                <a:latin typeface="Calibri"/>
                <a:ea typeface="Calibri"/>
                <a:cs typeface="Calibri"/>
                <a:sym typeface="Calibri"/>
              </a:rPr>
              <a:t>Swift-Hyperband</a:t>
            </a:r>
            <a:endParaRPr sz="3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p36"/>
          <p:cNvSpPr txBox="1">
            <a:spLocks noGrp="1"/>
          </p:cNvSpPr>
          <p:nvPr>
            <p:ph type="body" idx="1"/>
          </p:nvPr>
        </p:nvSpPr>
        <p:spPr>
          <a:xfrm>
            <a:off x="365133" y="1825633"/>
            <a:ext cx="11461600" cy="14020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t" anchorCtr="0">
            <a:normAutofit lnSpcReduction="10000"/>
          </a:bodyPr>
          <a:lstStyle/>
          <a:p>
            <a:pPr marL="609585" indent="-380990">
              <a:spcBef>
                <a:spcPts val="1067"/>
              </a:spcBef>
              <a:buSzPts val="900"/>
              <a:buFont typeface="Calibri"/>
              <a:buChar char="➢"/>
            </a:pPr>
            <a:r>
              <a:rPr lang="es" dirty="0">
                <a:ea typeface="Calibri"/>
                <a:sym typeface="Calibri"/>
              </a:rPr>
              <a:t>Fast-Hyperband: not suitable for integration with Q-SVRs.</a:t>
            </a:r>
            <a:endParaRPr dirty="0">
              <a:ea typeface="Calibri"/>
              <a:sym typeface="Calibri"/>
            </a:endParaRPr>
          </a:p>
          <a:p>
            <a:pPr marL="609585" indent="-380990">
              <a:spcBef>
                <a:spcPts val="0"/>
              </a:spcBef>
              <a:buClr>
                <a:srgbClr val="ECECEC"/>
              </a:buClr>
              <a:buSzPts val="900"/>
              <a:buFont typeface="Calibri"/>
              <a:buChar char="➢"/>
            </a:pPr>
            <a:endParaRPr dirty="0">
              <a:ea typeface="Calibri"/>
              <a:sym typeface="Calibri"/>
            </a:endParaRPr>
          </a:p>
          <a:p>
            <a:pPr marL="609585" indent="-380990">
              <a:spcBef>
                <a:spcPts val="0"/>
              </a:spcBef>
              <a:buSzPts val="900"/>
              <a:buFont typeface="Calibri"/>
              <a:buChar char="➢"/>
            </a:pPr>
            <a:r>
              <a:rPr lang="es" dirty="0">
                <a:ea typeface="Calibri"/>
                <a:sym typeface="Calibri"/>
              </a:rPr>
              <a:t>Swift-Hyperband: new approach to combine performance prediction with Hyperband.</a:t>
            </a:r>
            <a:endParaRPr dirty="0">
              <a:ea typeface="Calibri"/>
              <a:sym typeface="Calibri"/>
            </a:endParaRPr>
          </a:p>
        </p:txBody>
      </p:sp>
      <p:sp>
        <p:nvSpPr>
          <p:cNvPr id="482" name="Google Shape;482;p36"/>
          <p:cNvSpPr txBox="1">
            <a:spLocks noGrp="1"/>
          </p:cNvSpPr>
          <p:nvPr>
            <p:ph type="sldNum" idx="12"/>
          </p:nvPr>
        </p:nvSpPr>
        <p:spPr>
          <a:xfrm>
            <a:off x="6812756" y="483496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buClr>
                <a:srgbClr val="000000"/>
              </a:buClr>
            </a:pPr>
            <a:fld id="{00000000-1234-1234-1234-123412341234}" type="slidenum">
              <a:rPr lang="es" smtClean="0"/>
              <a:pPr algn="r">
                <a:buClr>
                  <a:srgbClr val="000000"/>
                </a:buClr>
              </a:pPr>
              <a:t>14</a:t>
            </a:fld>
            <a:endParaRPr/>
          </a:p>
        </p:txBody>
      </p:sp>
      <p:sp>
        <p:nvSpPr>
          <p:cNvPr id="483" name="Google Shape;483;p36"/>
          <p:cNvSpPr/>
          <p:nvPr/>
        </p:nvSpPr>
        <p:spPr>
          <a:xfrm>
            <a:off x="912084" y="3405277"/>
            <a:ext cx="4998400" cy="4844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133" b="1"/>
              <a:t>Fast-Hyperband</a:t>
            </a:r>
            <a:endParaRPr sz="2133" b="1"/>
          </a:p>
        </p:txBody>
      </p:sp>
      <p:sp>
        <p:nvSpPr>
          <p:cNvPr id="484" name="Google Shape;484;p36"/>
          <p:cNvSpPr/>
          <p:nvPr/>
        </p:nvSpPr>
        <p:spPr>
          <a:xfrm>
            <a:off x="6281389" y="3405277"/>
            <a:ext cx="4998400" cy="4844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133" b="1"/>
              <a:t>Swift-Hyperband</a:t>
            </a:r>
            <a:endParaRPr sz="2133" b="1"/>
          </a:p>
        </p:txBody>
      </p:sp>
      <p:cxnSp>
        <p:nvCxnSpPr>
          <p:cNvPr id="485" name="Google Shape;485;p36"/>
          <p:cNvCxnSpPr/>
          <p:nvPr/>
        </p:nvCxnSpPr>
        <p:spPr>
          <a:xfrm>
            <a:off x="6090029" y="3321500"/>
            <a:ext cx="22400" cy="27124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6" name="Google Shape;486;p36"/>
          <p:cNvSpPr/>
          <p:nvPr/>
        </p:nvSpPr>
        <p:spPr>
          <a:xfrm>
            <a:off x="912084" y="4103356"/>
            <a:ext cx="2764400" cy="60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600"/>
              <a:t>Multiple decision points inside each round</a:t>
            </a:r>
            <a:endParaRPr sz="1600"/>
          </a:p>
        </p:txBody>
      </p:sp>
      <p:sp>
        <p:nvSpPr>
          <p:cNvPr id="487" name="Google Shape;487;p36"/>
          <p:cNvSpPr/>
          <p:nvPr/>
        </p:nvSpPr>
        <p:spPr>
          <a:xfrm>
            <a:off x="912088" y="4810763"/>
            <a:ext cx="2764400" cy="60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600"/>
              <a:t>Estimates </a:t>
            </a:r>
            <a:r>
              <a:rPr lang="es" sz="1600">
                <a:solidFill>
                  <a:srgbClr val="000000"/>
                </a:solidFill>
              </a:rPr>
              <a:t>σ for every SVR</a:t>
            </a:r>
            <a:endParaRPr sz="1600"/>
          </a:p>
        </p:txBody>
      </p:sp>
      <p:sp>
        <p:nvSpPr>
          <p:cNvPr id="488" name="Google Shape;488;p36"/>
          <p:cNvSpPr/>
          <p:nvPr/>
        </p:nvSpPr>
        <p:spPr>
          <a:xfrm>
            <a:off x="4223143" y="4290116"/>
            <a:ext cx="1687200" cy="875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600"/>
              <a:t>Trains </a:t>
            </a:r>
            <a:r>
              <a:rPr lang="es" sz="1600" b="1"/>
              <a:t>many</a:t>
            </a:r>
            <a:r>
              <a:rPr lang="es" sz="1600"/>
              <a:t> SVRs</a:t>
            </a:r>
            <a:endParaRPr sz="1600"/>
          </a:p>
        </p:txBody>
      </p:sp>
      <p:cxnSp>
        <p:nvCxnSpPr>
          <p:cNvPr id="489" name="Google Shape;489;p36"/>
          <p:cNvCxnSpPr>
            <a:stCxn id="486" idx="3"/>
            <a:endCxn id="488" idx="1"/>
          </p:cNvCxnSpPr>
          <p:nvPr/>
        </p:nvCxnSpPr>
        <p:spPr>
          <a:xfrm>
            <a:off x="3676484" y="4405756"/>
            <a:ext cx="546800" cy="3220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90" name="Google Shape;490;p36"/>
          <p:cNvCxnSpPr>
            <a:stCxn id="487" idx="3"/>
            <a:endCxn id="488" idx="1"/>
          </p:cNvCxnSpPr>
          <p:nvPr/>
        </p:nvCxnSpPr>
        <p:spPr>
          <a:xfrm rot="10800000" flipH="1">
            <a:off x="3676488" y="4727563"/>
            <a:ext cx="546800" cy="3856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91" name="Google Shape;491;p36"/>
          <p:cNvSpPr/>
          <p:nvPr/>
        </p:nvSpPr>
        <p:spPr>
          <a:xfrm>
            <a:off x="4223143" y="5327265"/>
            <a:ext cx="1687200" cy="604800"/>
          </a:xfrm>
          <a:prstGeom prst="roundRect">
            <a:avLst>
              <a:gd name="adj" fmla="val 16667"/>
            </a:avLst>
          </a:prstGeom>
          <a:solidFill>
            <a:srgbClr val="F4CCC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600" b="1"/>
              <a:t>Not suitable for Q-SVRs</a:t>
            </a:r>
            <a:endParaRPr sz="1600" b="1"/>
          </a:p>
        </p:txBody>
      </p:sp>
      <p:cxnSp>
        <p:nvCxnSpPr>
          <p:cNvPr id="492" name="Google Shape;492;p36"/>
          <p:cNvCxnSpPr>
            <a:endCxn id="491" idx="0"/>
          </p:cNvCxnSpPr>
          <p:nvPr/>
        </p:nvCxnSpPr>
        <p:spPr>
          <a:xfrm>
            <a:off x="5066743" y="5164865"/>
            <a:ext cx="0" cy="1624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93" name="Google Shape;493;p36"/>
          <p:cNvSpPr/>
          <p:nvPr/>
        </p:nvSpPr>
        <p:spPr>
          <a:xfrm>
            <a:off x="6281195" y="4103356"/>
            <a:ext cx="2764400" cy="60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600"/>
              <a:t>Only 1 decision point inside each round</a:t>
            </a:r>
            <a:endParaRPr sz="1600"/>
          </a:p>
        </p:txBody>
      </p:sp>
      <p:sp>
        <p:nvSpPr>
          <p:cNvPr id="494" name="Google Shape;494;p36"/>
          <p:cNvSpPr/>
          <p:nvPr/>
        </p:nvSpPr>
        <p:spPr>
          <a:xfrm>
            <a:off x="6281200" y="4810763"/>
            <a:ext cx="2764400" cy="60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600"/>
              <a:t>No need to estimate </a:t>
            </a:r>
            <a:r>
              <a:rPr lang="es" sz="1600">
                <a:solidFill>
                  <a:srgbClr val="000000"/>
                </a:solidFill>
              </a:rPr>
              <a:t>σ </a:t>
            </a:r>
            <a:endParaRPr sz="1600"/>
          </a:p>
        </p:txBody>
      </p:sp>
      <p:sp>
        <p:nvSpPr>
          <p:cNvPr id="495" name="Google Shape;495;p36"/>
          <p:cNvSpPr/>
          <p:nvPr/>
        </p:nvSpPr>
        <p:spPr>
          <a:xfrm>
            <a:off x="9592255" y="4223119"/>
            <a:ext cx="1687200" cy="909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600"/>
              <a:t>Trains </a:t>
            </a:r>
            <a:r>
              <a:rPr lang="es" sz="1600" b="1"/>
              <a:t>few</a:t>
            </a:r>
            <a:r>
              <a:rPr lang="es" sz="1600"/>
              <a:t> SVRs</a:t>
            </a:r>
            <a:endParaRPr sz="1600"/>
          </a:p>
        </p:txBody>
      </p:sp>
      <p:cxnSp>
        <p:nvCxnSpPr>
          <p:cNvPr id="496" name="Google Shape;496;p36"/>
          <p:cNvCxnSpPr>
            <a:stCxn id="493" idx="3"/>
            <a:endCxn id="495" idx="1"/>
          </p:cNvCxnSpPr>
          <p:nvPr/>
        </p:nvCxnSpPr>
        <p:spPr>
          <a:xfrm>
            <a:off x="9045595" y="4405756"/>
            <a:ext cx="546800" cy="2720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97" name="Google Shape;497;p36"/>
          <p:cNvCxnSpPr>
            <a:stCxn id="494" idx="3"/>
            <a:endCxn id="495" idx="1"/>
          </p:cNvCxnSpPr>
          <p:nvPr/>
        </p:nvCxnSpPr>
        <p:spPr>
          <a:xfrm rot="10800000" flipH="1">
            <a:off x="9045600" y="4677563"/>
            <a:ext cx="546800" cy="4356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98" name="Google Shape;498;p36"/>
          <p:cNvSpPr/>
          <p:nvPr/>
        </p:nvSpPr>
        <p:spPr>
          <a:xfrm>
            <a:off x="9592255" y="5300703"/>
            <a:ext cx="1687200" cy="6284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600" b="1"/>
              <a:t>Suitable for Q-SVRs</a:t>
            </a:r>
            <a:endParaRPr sz="1600" b="1"/>
          </a:p>
        </p:txBody>
      </p:sp>
      <p:cxnSp>
        <p:nvCxnSpPr>
          <p:cNvPr id="499" name="Google Shape;499;p36"/>
          <p:cNvCxnSpPr>
            <a:endCxn id="498" idx="0"/>
          </p:cNvCxnSpPr>
          <p:nvPr/>
        </p:nvCxnSpPr>
        <p:spPr>
          <a:xfrm>
            <a:off x="10435855" y="5132303"/>
            <a:ext cx="0" cy="1684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00" name="Google Shape;500;p36"/>
          <p:cNvSpPr/>
          <p:nvPr/>
        </p:nvSpPr>
        <p:spPr>
          <a:xfrm>
            <a:off x="912084" y="5498939"/>
            <a:ext cx="2764400" cy="433200"/>
          </a:xfrm>
          <a:prstGeom prst="roundRect">
            <a:avLst>
              <a:gd name="adj" fmla="val 16667"/>
            </a:avLst>
          </a:prstGeom>
          <a:solidFill>
            <a:srgbClr val="F4CCC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600" b="1"/>
              <a:t>Sequential </a:t>
            </a:r>
            <a:endParaRPr sz="1600" b="1"/>
          </a:p>
        </p:txBody>
      </p:sp>
      <p:sp>
        <p:nvSpPr>
          <p:cNvPr id="501" name="Google Shape;501;p36"/>
          <p:cNvSpPr/>
          <p:nvPr/>
        </p:nvSpPr>
        <p:spPr>
          <a:xfrm>
            <a:off x="6281195" y="5498939"/>
            <a:ext cx="2764400" cy="4332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600" b="1"/>
              <a:t>Easily parallelizable</a:t>
            </a:r>
            <a:endParaRPr sz="1600" b="1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2F955B-2658-6FFB-076C-F1E12BBED4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8"/>
          <p:cNvSpPr txBox="1">
            <a:spLocks noGrp="1"/>
          </p:cNvSpPr>
          <p:nvPr>
            <p:ph type="title"/>
          </p:nvPr>
        </p:nvSpPr>
        <p:spPr>
          <a:xfrm>
            <a:off x="365125" y="229956"/>
            <a:ext cx="10036400" cy="913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s" sz="3467" dirty="0">
                <a:latin typeface="Calibri"/>
                <a:ea typeface="Calibri"/>
                <a:cs typeface="Calibri"/>
                <a:sym typeface="Calibri"/>
              </a:rPr>
              <a:t>HPO algorithm comparison</a:t>
            </a:r>
            <a:endParaRPr sz="3467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38"/>
          <p:cNvSpPr txBox="1">
            <a:spLocks noGrp="1"/>
          </p:cNvSpPr>
          <p:nvPr>
            <p:ph type="sldNum" idx="12"/>
          </p:nvPr>
        </p:nvSpPr>
        <p:spPr>
          <a:xfrm>
            <a:off x="6812756" y="483496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buClr>
                <a:srgbClr val="000000"/>
              </a:buClr>
            </a:pPr>
            <a:fld id="{00000000-1234-1234-1234-123412341234}" type="slidenum">
              <a:rPr lang="es" smtClean="0"/>
              <a:pPr algn="r">
                <a:buClr>
                  <a:srgbClr val="000000"/>
                </a:buClr>
              </a:pPr>
              <a:t>15</a:t>
            </a:fld>
            <a:endParaRPr/>
          </a:p>
        </p:txBody>
      </p:sp>
      <p:pic>
        <p:nvPicPr>
          <p:cNvPr id="521" name="Google Shape;52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8845" y="2281681"/>
            <a:ext cx="5435569" cy="3715703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38"/>
          <p:cNvSpPr txBox="1"/>
          <p:nvPr/>
        </p:nvSpPr>
        <p:spPr>
          <a:xfrm>
            <a:off x="501105" y="2083727"/>
            <a:ext cx="5082970" cy="3570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r>
              <a:rPr lang="es" sz="2400" dirty="0">
                <a:solidFill>
                  <a:schemeClr val="dk1"/>
                </a:solidFill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Green bars show performance of the best found trial on the validation set</a:t>
            </a:r>
          </a:p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endParaRPr lang="es" sz="2400" dirty="0">
              <a:solidFill>
                <a:schemeClr val="dk1"/>
              </a:solidFill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r>
              <a:rPr lang="es" sz="2400" dirty="0">
                <a:solidFill>
                  <a:schemeClr val="dk1"/>
                </a:solidFill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Red markings show consumed compute resources</a:t>
            </a:r>
          </a:p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endParaRPr lang="es" sz="2400" dirty="0">
              <a:solidFill>
                <a:schemeClr val="dk1"/>
              </a:solidFill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r>
              <a:rPr lang="es" sz="2400" dirty="0">
                <a:solidFill>
                  <a:schemeClr val="dk1"/>
                </a:solidFill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Lower is better in both cases</a:t>
            </a:r>
          </a:p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endParaRPr sz="2400" dirty="0">
              <a:solidFill>
                <a:schemeClr val="dk1"/>
              </a:solidFill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</p:txBody>
      </p:sp>
      <p:sp>
        <p:nvSpPr>
          <p:cNvPr id="524" name="Google Shape;524;p38"/>
          <p:cNvSpPr txBox="1"/>
          <p:nvPr/>
        </p:nvSpPr>
        <p:spPr>
          <a:xfrm>
            <a:off x="6463128" y="1799951"/>
            <a:ext cx="4369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" sz="24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LSTM for PTB - 2 HPs</a:t>
            </a:r>
            <a:endParaRPr sz="24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C8CACF8-FBCA-4D57-45E2-597F47F0D7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FE8A-8C2E-5B42-AE71-8020382E7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43307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458EB-AEA7-2042-BFAF-A5530401A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22EA6-4766-3246-A71C-54BE421D6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07370"/>
            <a:ext cx="11461750" cy="4469610"/>
          </a:xfrm>
        </p:spPr>
        <p:txBody>
          <a:bodyPr>
            <a:normAutofit/>
          </a:bodyPr>
          <a:lstStyle/>
          <a:p>
            <a:r>
              <a:rPr lang="en-GB" dirty="0"/>
              <a:t>CoE RAISE develops novel, scalable AI methods towards Exascale</a:t>
            </a:r>
          </a:p>
          <a:p>
            <a:pPr lvl="1"/>
            <a:r>
              <a:rPr lang="en-GB" dirty="0"/>
              <a:t>Use-cases from a wide range of sciences and industry</a:t>
            </a:r>
          </a:p>
          <a:p>
            <a:endParaRPr lang="en-GB" dirty="0"/>
          </a:p>
          <a:p>
            <a:r>
              <a:rPr lang="en-GB" dirty="0"/>
              <a:t>New open dataset available on the CoE RAISE website</a:t>
            </a:r>
          </a:p>
          <a:p>
            <a:pPr marL="0" indent="0">
              <a:buNone/>
            </a:pPr>
            <a:endParaRPr lang="en-GB" dirty="0"/>
          </a:p>
          <a:p>
            <a:pPr fontAlgn="base"/>
            <a:r>
              <a:rPr lang="en-GB" dirty="0"/>
              <a:t>Large-scale distributed HPO significantly increased model performance in the example use-case of Machine-Learned Particle Flow (MLPF)</a:t>
            </a:r>
          </a:p>
          <a:p>
            <a:pPr fontAlgn="base"/>
            <a:endParaRPr lang="en-GB" dirty="0"/>
          </a:p>
          <a:p>
            <a:pPr fontAlgn="base"/>
            <a:r>
              <a:rPr lang="en-US" dirty="0"/>
              <a:t>Swift-Hyperband integrates performance prediction with Hyperband and runs in a hybrid Quantum-Classical manner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6928F-A212-8643-AEF1-2C16553D8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A1E49-5E4E-4C41-862A-2F8C48F83E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6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8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FE8A-8C2E-5B42-AE71-8020382E7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53354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CED07F-79B4-426D-B88B-8CDD5100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CoE RAISE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AAF263-766F-4BEF-BBC4-2C3D0C5DB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85" y="1513114"/>
            <a:ext cx="7594640" cy="482604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CoE RAISE [1]: Center of Excellence for Research on AI- and Simulation-based Engineering at Exascale</a:t>
            </a:r>
          </a:p>
          <a:p>
            <a:pPr lvl="1"/>
            <a:r>
              <a:rPr lang="en-US" dirty="0"/>
              <a:t>Develop novel, scalable Artificial Intelligence technologies</a:t>
            </a:r>
          </a:p>
          <a:p>
            <a:endParaRPr lang="en-US" dirty="0"/>
          </a:p>
          <a:p>
            <a:r>
              <a:rPr lang="en-US" dirty="0"/>
              <a:t>CERN (Dr. M. Girone) leads WP4: </a:t>
            </a:r>
            <a:r>
              <a:rPr lang="en-US" b="1" i="1" dirty="0"/>
              <a:t>Data-Driven Use-Cases towards Exascale</a:t>
            </a:r>
            <a:r>
              <a:rPr lang="en-US" i="1" dirty="0"/>
              <a:t> </a:t>
            </a:r>
            <a:r>
              <a:rPr lang="en-US" dirty="0"/>
              <a:t>[2]</a:t>
            </a:r>
          </a:p>
          <a:p>
            <a:pPr lvl="1"/>
            <a:r>
              <a:rPr lang="en-US" dirty="0"/>
              <a:t>Including Task 4.1 (E. Wulff): </a:t>
            </a:r>
            <a:r>
              <a:rPr lang="en-US" i="1" dirty="0"/>
              <a:t>Event reconstruction and classification at the CERN HL-LHC</a:t>
            </a:r>
            <a:r>
              <a:rPr lang="en-US" dirty="0"/>
              <a:t>, which we’ll see more details on later</a:t>
            </a:r>
          </a:p>
          <a:p>
            <a:pPr lvl="1"/>
            <a:endParaRPr lang="en-US" i="1" dirty="0"/>
          </a:p>
          <a:p>
            <a:r>
              <a:rPr lang="en-US" dirty="0"/>
              <a:t>UOI (Prof. M. Riedel) leads WP2: </a:t>
            </a:r>
            <a:r>
              <a:rPr lang="en-GB" b="1" i="1" dirty="0"/>
              <a:t>AI- and HPC-Cross Methods at Exascale </a:t>
            </a:r>
            <a:r>
              <a:rPr lang="en-GB" dirty="0"/>
              <a:t>[3]</a:t>
            </a:r>
          </a:p>
          <a:p>
            <a:pPr lvl="1"/>
            <a:r>
              <a:rPr lang="en-US" dirty="0"/>
              <a:t>Provides expert support on HPC and AI methods to use cases in WP4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F75CBF3-FFE2-4FBE-880B-A535FACE62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7D2917-AE7D-4729-ACC5-802D4ED14F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89" y="6446613"/>
            <a:ext cx="9196156" cy="365125"/>
          </a:xfrm>
        </p:spPr>
        <p:txBody>
          <a:bodyPr/>
          <a:lstStyle/>
          <a:p>
            <a:r>
              <a:rPr lang="en-US"/>
              <a:t>26.03.2024 – CERN openlab Technical Workshop – Eric Wulff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6BBF2D-1658-7042-9311-F3D76BCBD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225" y="1899557"/>
            <a:ext cx="4174745" cy="34453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A1AA64-F70B-104E-9CB6-85DD1A2FC748}"/>
              </a:ext>
            </a:extLst>
          </p:cNvPr>
          <p:cNvSpPr txBox="1"/>
          <p:nvPr/>
        </p:nvSpPr>
        <p:spPr>
          <a:xfrm>
            <a:off x="8921443" y="1583617"/>
            <a:ext cx="1966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CoE RAISE Partners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E22BF63-9865-216B-FD5B-B72AA68A80C1}"/>
              </a:ext>
            </a:extLst>
          </p:cNvPr>
          <p:cNvSpPr txBox="1">
            <a:spLocks/>
          </p:cNvSpPr>
          <p:nvPr/>
        </p:nvSpPr>
        <p:spPr>
          <a:xfrm>
            <a:off x="6136904" y="6446613"/>
            <a:ext cx="5689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bg2">
                    <a:lumMod val="50000"/>
                  </a:schemeClr>
                </a:solidFill>
                <a:latin typeface="Co Headline Light" panose="020B0303060202020204" pitchFamily="34" charset="0"/>
                <a:ea typeface="+mn-ea"/>
                <a:cs typeface="Co Headline Light" panose="020B030306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[1] </a:t>
            </a:r>
            <a:r>
              <a:rPr lang="en-US" dirty="0">
                <a:hlinkClick r:id="rId4"/>
              </a:rPr>
              <a:t>https://www.coe-raise.eu</a:t>
            </a:r>
            <a:r>
              <a:rPr lang="en-US" dirty="0"/>
              <a:t>   [2] </a:t>
            </a:r>
            <a:r>
              <a:rPr lang="en-US" dirty="0">
                <a:hlinkClick r:id="rId5"/>
              </a:rPr>
              <a:t>https://www.coe-raise.eu/wp4</a:t>
            </a:r>
            <a:r>
              <a:rPr lang="en-US" dirty="0"/>
              <a:t>  [3] </a:t>
            </a:r>
            <a:r>
              <a:rPr lang="en-US" dirty="0">
                <a:hlinkClick r:id="rId6"/>
              </a:rPr>
              <a:t>https://www.coe-raise.eu/wp2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10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2E66F-015E-1946-982D-6B8DEF266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8" y="1642683"/>
            <a:ext cx="9374375" cy="467766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Representative use-cases from research and industry/SMEs, which have a strong focus on </a:t>
            </a:r>
            <a:r>
              <a:rPr lang="en-US" b="1" i="1" dirty="0"/>
              <a:t>data-driven </a:t>
            </a:r>
            <a:r>
              <a:rPr lang="en-US" dirty="0"/>
              <a:t>technologies, i.e., analyzing data-rich descriptions of physical phenomena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b="1" i="1" dirty="0"/>
              <a:t>Event reconstruction and classification at the CERN HL-LHC (CERN, RTU)</a:t>
            </a:r>
          </a:p>
          <a:p>
            <a:pPr lvl="2"/>
            <a:r>
              <a:rPr lang="en-US" dirty="0"/>
              <a:t>develop novel approaches for HL-LHC collision event reconstruction replacing traditional algorithms with AI-driven techniques towards HPC-to-Exascale</a:t>
            </a:r>
          </a:p>
          <a:p>
            <a:pPr lvl="1"/>
            <a:r>
              <a:rPr lang="en-US" b="1" i="1" dirty="0"/>
              <a:t>Seismic imaging with remote sensing for energy applications (FZJ, UOI, CYI)</a:t>
            </a:r>
          </a:p>
          <a:p>
            <a:pPr lvl="2"/>
            <a:r>
              <a:rPr lang="en-US" dirty="0"/>
              <a:t>optimize seismic imaging and remote sensing, enabling AI approaches, combining satellite and airborne data with seismic imaging</a:t>
            </a:r>
            <a:endParaRPr lang="en-US" b="1" i="1" dirty="0"/>
          </a:p>
          <a:p>
            <a:pPr lvl="1"/>
            <a:r>
              <a:rPr lang="en-US" b="1" i="1" dirty="0"/>
              <a:t>Defect-free metal additive manufacturing (UOI, FM)</a:t>
            </a:r>
          </a:p>
          <a:p>
            <a:pPr lvl="2"/>
            <a:r>
              <a:rPr lang="en-US" dirty="0"/>
              <a:t>develop prediction models that detect porosity inside metal parts such that the information is exploited to improve the product quality in additive manufacturing </a:t>
            </a:r>
          </a:p>
          <a:p>
            <a:pPr lvl="1"/>
            <a:r>
              <a:rPr lang="en-US" b="1" i="1" dirty="0"/>
              <a:t>Sound engineering (FZJ, UOI)</a:t>
            </a:r>
          </a:p>
          <a:p>
            <a:pPr lvl="2"/>
            <a:r>
              <a:rPr lang="en-US" dirty="0"/>
              <a:t>develop a deep-learning-based algorithm that associates individual anatomy to a head-related transfer function (HRTF), for use in spatial audio systems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E1FF53-DA7E-A04D-9470-6CCB699DD4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97" y="3220640"/>
            <a:ext cx="1682671" cy="11719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C786CA-45FA-B842-B032-76BC086FD9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120" y="3266360"/>
            <a:ext cx="1351226" cy="936851"/>
          </a:xfrm>
          <a:prstGeom prst="rect">
            <a:avLst/>
          </a:prstGeo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958EFCB8-9967-BC44-B0A0-DF5B7C43F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109" y="5099864"/>
            <a:ext cx="2085483" cy="117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4">
            <a:extLst>
              <a:ext uri="{FF2B5EF4-FFF2-40B4-BE49-F238E27FC236}">
                <a16:creationId xmlns:a16="http://schemas.microsoft.com/office/drawing/2014/main" id="{558F754F-FC4C-9A41-99D7-9CAF42EAC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7366" y="4230565"/>
            <a:ext cx="1493878" cy="99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picture containing text, laser&#10;&#10;Description automatically generated">
            <a:extLst>
              <a:ext uri="{FF2B5EF4-FFF2-40B4-BE49-F238E27FC236}">
                <a16:creationId xmlns:a16="http://schemas.microsoft.com/office/drawing/2014/main" id="{49790E1A-2AC4-A34A-9F77-19CA5B383B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626" y="2153264"/>
            <a:ext cx="1843360" cy="103689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D5DC6-DE41-4244-B4C6-82D6CF2A36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56460-9EBB-CF4D-A984-2A55AF35E7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40A5D9DC-20ED-0D4C-91A1-C739A5A8FAD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3" b="2746"/>
          <a:stretch/>
        </p:blipFill>
        <p:spPr>
          <a:xfrm>
            <a:off x="5424256" y="0"/>
            <a:ext cx="4479853" cy="132587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B0ED443-379C-E442-AF61-17AF2230D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25" y="229956"/>
            <a:ext cx="10036517" cy="913382"/>
          </a:xfrm>
        </p:spPr>
        <p:txBody>
          <a:bodyPr/>
          <a:lstStyle/>
          <a:p>
            <a:r>
              <a:rPr lang="en-US" dirty="0"/>
              <a:t>Data-driven use-cases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D39BEE14-2008-1442-927F-3A276DE8A31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5593574" y="2914722"/>
            <a:ext cx="2404426" cy="5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3898F88B-E668-E54C-BCD1-5E3DB4CB036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5006956" y="2636324"/>
            <a:ext cx="414472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03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5C60-9A5A-6F4F-B651-167B24928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Event reconstruction at the 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D5BD2-B03B-EB4C-9214-99A4DF746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037" y="1689207"/>
            <a:ext cx="5111259" cy="43088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Particle detectors at the LHC are extremely complex, with many subdetectors</a:t>
            </a:r>
          </a:p>
          <a:p>
            <a:r>
              <a:rPr lang="en-US" dirty="0"/>
              <a:t>Particles interact with the detectors and leave </a:t>
            </a:r>
            <a:r>
              <a:rPr lang="en-US" b="1" dirty="0"/>
              <a:t>tracks</a:t>
            </a:r>
            <a:r>
              <a:rPr lang="en-US" dirty="0"/>
              <a:t> and </a:t>
            </a:r>
            <a:r>
              <a:rPr lang="en-US" b="1" dirty="0"/>
              <a:t>energy deposits</a:t>
            </a:r>
          </a:p>
          <a:p>
            <a:r>
              <a:rPr lang="en-US" b="1" dirty="0"/>
              <a:t>Information</a:t>
            </a:r>
            <a:r>
              <a:rPr lang="en-US" dirty="0"/>
              <a:t> from subdetectors are </a:t>
            </a:r>
            <a:r>
              <a:rPr lang="en-US" b="1" dirty="0"/>
              <a:t>combined</a:t>
            </a:r>
            <a:r>
              <a:rPr lang="en-US" dirty="0"/>
              <a:t> to produce a </a:t>
            </a:r>
            <a:r>
              <a:rPr lang="en-US" b="1" dirty="0"/>
              <a:t>particle-level interpretation</a:t>
            </a:r>
            <a:r>
              <a:rPr lang="en-US" dirty="0"/>
              <a:t> of the event</a:t>
            </a:r>
          </a:p>
          <a:p>
            <a:r>
              <a:rPr lang="en-US" b="1" dirty="0"/>
              <a:t>Event reconstruction </a:t>
            </a:r>
            <a:r>
              <a:rPr lang="en-US" dirty="0"/>
              <a:t>is the process of inferring higher-level physics objects from detector signals</a:t>
            </a:r>
            <a:endParaRPr lang="en-CH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09887D5-37D3-2544-B419-02A36EF14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419" y="1885438"/>
            <a:ext cx="6408787" cy="411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0749E0-0DB1-8541-B9AA-D508001E4919}"/>
              </a:ext>
            </a:extLst>
          </p:cNvPr>
          <p:cNvSpPr txBox="1"/>
          <p:nvPr/>
        </p:nvSpPr>
        <p:spPr>
          <a:xfrm>
            <a:off x="5699419" y="5998029"/>
            <a:ext cx="1660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JINST 12 (2017) P10003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E9CD8F-D364-AA4A-846B-9F2EA68D7EE9}"/>
              </a:ext>
            </a:extLst>
          </p:cNvPr>
          <p:cNvSpPr txBox="1"/>
          <p:nvPr/>
        </p:nvSpPr>
        <p:spPr>
          <a:xfrm>
            <a:off x="7054240" y="1591922"/>
            <a:ext cx="3696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Transverse slice through the CMS detector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AB6469-6F49-BFF7-0B17-A2BF044246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CC739A-D1F8-984D-9992-48718A902D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350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2F0044A-8D16-9BF6-275D-721F40D42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open dataset for supervised learning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079A5-9484-346E-19AD-235EE96B24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E947F27-3B85-F6D2-F814-59A0427CB827}"/>
              </a:ext>
            </a:extLst>
          </p:cNvPr>
          <p:cNvSpPr txBox="1">
            <a:spLocks/>
          </p:cNvSpPr>
          <p:nvPr/>
        </p:nvSpPr>
        <p:spPr>
          <a:xfrm>
            <a:off x="136519" y="1667435"/>
            <a:ext cx="3577725" cy="471159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Full detector simulation using GEANT4</a:t>
            </a:r>
          </a:p>
          <a:p>
            <a:r>
              <a:rPr lang="en-US" dirty="0"/>
              <a:t>Electron-positron collision in CLIC detector geometry</a:t>
            </a:r>
          </a:p>
          <a:p>
            <a:r>
              <a:rPr lang="en-US" dirty="0"/>
              <a:t>Dataset contains</a:t>
            </a:r>
          </a:p>
          <a:p>
            <a:pPr lvl="1"/>
            <a:r>
              <a:rPr lang="en-US" dirty="0"/>
              <a:t>Calorimeter and tracker hits</a:t>
            </a:r>
          </a:p>
          <a:p>
            <a:pPr lvl="1"/>
            <a:r>
              <a:rPr lang="en-US" dirty="0"/>
              <a:t>Tracks and calorimeter clusters</a:t>
            </a:r>
          </a:p>
          <a:p>
            <a:pPr lvl="1"/>
            <a:r>
              <a:rPr lang="en-US" dirty="0"/>
              <a:t>Generator-level particles (ground truth for supervised learning)</a:t>
            </a:r>
          </a:p>
          <a:p>
            <a:pPr lvl="1"/>
            <a:r>
              <a:rPr lang="en-US" dirty="0"/>
              <a:t>Baseline reconstructed particles (from a non-ML PF algo)</a:t>
            </a:r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B15B36-BB73-EE4B-7B31-94602BB959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0696A5-F657-57BC-3080-BDB8D4F21E43}"/>
              </a:ext>
            </a:extLst>
          </p:cNvPr>
          <p:cNvSpPr txBox="1"/>
          <p:nvPr/>
        </p:nvSpPr>
        <p:spPr>
          <a:xfrm>
            <a:off x="5069205" y="6447155"/>
            <a:ext cx="6543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/>
              <a:t>Joosep</a:t>
            </a:r>
            <a:r>
              <a:rPr lang="en-US" sz="800" dirty="0"/>
              <a:t> </a:t>
            </a:r>
            <a:r>
              <a:rPr lang="en-US" sz="800" dirty="0" err="1"/>
              <a:t>Pata</a:t>
            </a:r>
            <a:r>
              <a:rPr lang="en-US" sz="800" dirty="0"/>
              <a:t>, Eric Wulff, Farouk Mokhtar, David Southwick, Mengke Zhang, Maria Girone, Javier Duarte.</a:t>
            </a:r>
            <a:r>
              <a:rPr lang="en-US" sz="800" i="1" dirty="0"/>
              <a:t> Improved particle-flow event reconstruction with scalable neural networks for current and future particle detectors, (in press) </a:t>
            </a:r>
            <a:r>
              <a:rPr lang="en-US" sz="800" i="1" dirty="0" err="1"/>
              <a:t>Commun</a:t>
            </a:r>
            <a:r>
              <a:rPr lang="en-US" sz="800" i="1" dirty="0"/>
              <a:t> Phys, (2024)</a:t>
            </a:r>
            <a:r>
              <a:rPr lang="en-US" sz="800" dirty="0"/>
              <a:t> </a:t>
            </a:r>
            <a:r>
              <a:rPr lang="en-US" sz="800" dirty="0">
                <a:hlinkClick r:id="rId2"/>
              </a:rPr>
              <a:t>https://arxiv.org/abs/2309.06782</a:t>
            </a:r>
            <a:endParaRPr lang="en-US" sz="8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A529E8-9957-79EA-C494-C1A85181D64B}"/>
              </a:ext>
            </a:extLst>
          </p:cNvPr>
          <p:cNvGrpSpPr/>
          <p:nvPr/>
        </p:nvGrpSpPr>
        <p:grpSpPr>
          <a:xfrm>
            <a:off x="3836298" y="1377468"/>
            <a:ext cx="8237019" cy="4552032"/>
            <a:chOff x="3836298" y="1565930"/>
            <a:chExt cx="8237019" cy="45520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3EE8D23-E616-3030-6941-8C04ECB09868}"/>
                </a:ext>
              </a:extLst>
            </p:cNvPr>
            <p:cNvSpPr/>
            <p:nvPr/>
          </p:nvSpPr>
          <p:spPr>
            <a:xfrm>
              <a:off x="3836298" y="1565930"/>
              <a:ext cx="8237019" cy="4552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582CF27-BF0D-54A7-3A5F-B76044CF8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36298" y="1855691"/>
              <a:ext cx="8143181" cy="400002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71FAD5-CD0F-A20D-D2AB-618BDE2B1AE6}"/>
                </a:ext>
              </a:extLst>
            </p:cNvPr>
            <p:cNvSpPr txBox="1"/>
            <p:nvPr/>
          </p:nvSpPr>
          <p:spPr>
            <a:xfrm>
              <a:off x="6577192" y="1565930"/>
              <a:ext cx="1951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~10k elements/event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209C58C-0800-D51D-399E-BBEF8F7DD3CC}"/>
                </a:ext>
              </a:extLst>
            </p:cNvPr>
            <p:cNvSpPr txBox="1"/>
            <p:nvPr/>
          </p:nvSpPr>
          <p:spPr>
            <a:xfrm>
              <a:off x="9641338" y="2620946"/>
              <a:ext cx="2338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~100-300 elements/event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8D9E3C-99D3-954E-740C-2EC73EF0DA31}"/>
                </a:ext>
              </a:extLst>
            </p:cNvPr>
            <p:cNvSpPr txBox="1"/>
            <p:nvPr/>
          </p:nvSpPr>
          <p:spPr>
            <a:xfrm>
              <a:off x="6456628" y="5779408"/>
              <a:ext cx="23391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~300-500 elements/event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395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2F0044A-8D16-9BF6-275D-721F40D42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open dataset for supervised learning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079A5-9484-346E-19AD-235EE96B24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8034DC7-5DAE-B75B-1511-FD4FC320990C}"/>
              </a:ext>
            </a:extLst>
          </p:cNvPr>
          <p:cNvGrpSpPr/>
          <p:nvPr/>
        </p:nvGrpSpPr>
        <p:grpSpPr>
          <a:xfrm>
            <a:off x="3836298" y="1377468"/>
            <a:ext cx="8237019" cy="4552032"/>
            <a:chOff x="3836298" y="1565930"/>
            <a:chExt cx="8237019" cy="455203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744A046-86FF-993F-0828-2B52266A71BF}"/>
                </a:ext>
              </a:extLst>
            </p:cNvPr>
            <p:cNvSpPr/>
            <p:nvPr/>
          </p:nvSpPr>
          <p:spPr>
            <a:xfrm>
              <a:off x="3836298" y="1565930"/>
              <a:ext cx="8237019" cy="4552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7E61749-155A-F8BF-FE5F-305EDFD08F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36298" y="1855691"/>
              <a:ext cx="8143181" cy="400002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88CBE32-0D7F-0136-4D15-384AF4100B26}"/>
                </a:ext>
              </a:extLst>
            </p:cNvPr>
            <p:cNvSpPr txBox="1"/>
            <p:nvPr/>
          </p:nvSpPr>
          <p:spPr>
            <a:xfrm>
              <a:off x="6577192" y="1565930"/>
              <a:ext cx="1951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~10k elements/event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19E63CC-9A62-A667-C008-6C9FE4A05D52}"/>
                </a:ext>
              </a:extLst>
            </p:cNvPr>
            <p:cNvSpPr txBox="1"/>
            <p:nvPr/>
          </p:nvSpPr>
          <p:spPr>
            <a:xfrm>
              <a:off x="9641338" y="2620946"/>
              <a:ext cx="2338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~100-300 elements/event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ECF761A-F4A5-1A38-B32E-75A73A9308F2}"/>
                </a:ext>
              </a:extLst>
            </p:cNvPr>
            <p:cNvSpPr txBox="1"/>
            <p:nvPr/>
          </p:nvSpPr>
          <p:spPr>
            <a:xfrm>
              <a:off x="6456628" y="5779408"/>
              <a:ext cx="23391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~300-500 elements/event</a:t>
              </a:r>
            </a:p>
          </p:txBody>
        </p:sp>
      </p:grp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E947F27-3B85-F6D2-F814-59A0427CB827}"/>
              </a:ext>
            </a:extLst>
          </p:cNvPr>
          <p:cNvSpPr txBox="1">
            <a:spLocks/>
          </p:cNvSpPr>
          <p:nvPr/>
        </p:nvSpPr>
        <p:spPr>
          <a:xfrm>
            <a:off x="136519" y="1667435"/>
            <a:ext cx="3577725" cy="471159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Full detector simulation using GEANT4</a:t>
            </a:r>
          </a:p>
          <a:p>
            <a:r>
              <a:rPr lang="en-US" dirty="0"/>
              <a:t>Electron-positron collision in CLIC detector geometry</a:t>
            </a:r>
          </a:p>
          <a:p>
            <a:r>
              <a:rPr lang="en-US" dirty="0"/>
              <a:t>Dataset contains</a:t>
            </a:r>
          </a:p>
          <a:p>
            <a:pPr lvl="1"/>
            <a:r>
              <a:rPr lang="en-US" dirty="0"/>
              <a:t>Calorimeter and tracker hits</a:t>
            </a:r>
          </a:p>
          <a:p>
            <a:pPr lvl="1"/>
            <a:r>
              <a:rPr lang="en-US" dirty="0"/>
              <a:t>Tracks and calorimeter clusters</a:t>
            </a:r>
          </a:p>
          <a:p>
            <a:pPr lvl="1"/>
            <a:r>
              <a:rPr lang="en-US" dirty="0"/>
              <a:t>Generator-level particles (ground truth for supervised learning)</a:t>
            </a:r>
          </a:p>
          <a:p>
            <a:pPr lvl="1"/>
            <a:r>
              <a:rPr lang="en-US" dirty="0"/>
              <a:t>Baseline reconstructed particles (from a non-ML PF algo)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9E7CE4-F718-34C0-51EF-6DD98BCC4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4415" y="2708487"/>
            <a:ext cx="5990944" cy="33362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DA2F0B-8493-4ED6-5DED-F62217ACEBC8}"/>
              </a:ext>
            </a:extLst>
          </p:cNvPr>
          <p:cNvSpPr txBox="1"/>
          <p:nvPr/>
        </p:nvSpPr>
        <p:spPr>
          <a:xfrm>
            <a:off x="9370167" y="5124684"/>
            <a:ext cx="2529860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</a:rPr>
              <a:t>Let’s focus on this part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F5FD4C-641D-1704-7C90-B3D203027F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CF4287-7CDB-0218-1D87-613C37A76877}"/>
              </a:ext>
            </a:extLst>
          </p:cNvPr>
          <p:cNvSpPr txBox="1"/>
          <p:nvPr/>
        </p:nvSpPr>
        <p:spPr>
          <a:xfrm>
            <a:off x="5069205" y="6447155"/>
            <a:ext cx="6543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/>
              <a:t>Joosep</a:t>
            </a:r>
            <a:r>
              <a:rPr lang="en-US" sz="800" dirty="0"/>
              <a:t> </a:t>
            </a:r>
            <a:r>
              <a:rPr lang="en-US" sz="800" dirty="0" err="1"/>
              <a:t>Pata</a:t>
            </a:r>
            <a:r>
              <a:rPr lang="en-US" sz="800" dirty="0"/>
              <a:t>, Eric Wulff, Farouk Mokhtar, David Southwick, Mengke Zhang, Maria Girone, Javier Duarte.</a:t>
            </a:r>
            <a:r>
              <a:rPr lang="en-US" sz="800" i="1" dirty="0"/>
              <a:t> Improved particle-flow event reconstruction with scalable neural networks for current and future particle detectors, (in press) </a:t>
            </a:r>
            <a:r>
              <a:rPr lang="en-US" sz="800" i="1" dirty="0" err="1"/>
              <a:t>Commun</a:t>
            </a:r>
            <a:r>
              <a:rPr lang="en-US" sz="800" i="1" dirty="0"/>
              <a:t> Phys, (2024)</a:t>
            </a:r>
            <a:r>
              <a:rPr lang="en-US" sz="800" dirty="0"/>
              <a:t> </a:t>
            </a:r>
            <a:r>
              <a:rPr lang="en-US" sz="800" dirty="0">
                <a:hlinkClick r:id="rId4"/>
              </a:rPr>
              <a:t>https://arxiv.org/abs/2309.06782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7951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6494A-CEE2-DF5D-4D9C-A6216EDD5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datasets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DB3AB1-77A8-79C0-D348-30A55CFD296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C475B1-47CA-E729-B253-55B3B8A03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447" y="1409990"/>
            <a:ext cx="8199106" cy="482022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46EDA3-BEE0-D083-FBC1-F9EA84BDAE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480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496AE-0A5D-95B4-EC71-24D422A33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 in training from HPO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EC6704-75A2-F648-36E8-847553E8C2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9BC2B-0EE4-C5DF-DFC6-8256B6C36C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D3CF06D-68B6-3140-3B51-945BBB29E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96" y="2439902"/>
            <a:ext cx="3868758" cy="386875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3C899FF-6A8F-A6F9-4C2F-97DEFD4D22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417" y="2439902"/>
            <a:ext cx="3871166" cy="387116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11909BE-4204-BE56-EC3E-E76C23BD13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504" y="2437493"/>
            <a:ext cx="3868758" cy="386875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0718066-172A-D24F-4521-B893CBDAD7E1}"/>
              </a:ext>
            </a:extLst>
          </p:cNvPr>
          <p:cNvSpPr txBox="1"/>
          <p:nvPr/>
        </p:nvSpPr>
        <p:spPr>
          <a:xfrm>
            <a:off x="1342137" y="2068161"/>
            <a:ext cx="1530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Validation loss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BF198D-06D1-882F-1888-4A8318EFCB62}"/>
              </a:ext>
            </a:extLst>
          </p:cNvPr>
          <p:cNvSpPr txBox="1"/>
          <p:nvPr/>
        </p:nvSpPr>
        <p:spPr>
          <a:xfrm>
            <a:off x="5320389" y="2068161"/>
            <a:ext cx="1454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Jet resolution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590416A-C57F-C6B7-28B0-CF5092CF4309}"/>
              </a:ext>
            </a:extLst>
          </p:cNvPr>
          <p:cNvSpPr txBox="1"/>
          <p:nvPr/>
        </p:nvSpPr>
        <p:spPr>
          <a:xfrm>
            <a:off x="9310118" y="2068161"/>
            <a:ext cx="161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MET resolution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29FEE1-DA1F-55E8-2CEB-75932B62E8E7}"/>
              </a:ext>
            </a:extLst>
          </p:cNvPr>
          <p:cNvSpPr txBox="1">
            <a:spLocks/>
          </p:cNvSpPr>
          <p:nvPr/>
        </p:nvSpPr>
        <p:spPr>
          <a:xfrm>
            <a:off x="310695" y="1425326"/>
            <a:ext cx="11461750" cy="64042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HPO significantly improved model performance for both the GNN-based and the transformer-based MLPF models</a:t>
            </a:r>
          </a:p>
          <a:p>
            <a:r>
              <a:rPr lang="en-US" dirty="0"/>
              <a:t>GNN outperforms transformer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28EF849-D0AB-AB41-E477-BA7D0678534E}"/>
              </a:ext>
            </a:extLst>
          </p:cNvPr>
          <p:cNvCxnSpPr>
            <a:cxnSpLocks/>
          </p:cNvCxnSpPr>
          <p:nvPr/>
        </p:nvCxnSpPr>
        <p:spPr>
          <a:xfrm>
            <a:off x="2612605" y="4620060"/>
            <a:ext cx="0" cy="422174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10366DB-0C58-97FA-9191-6044A14186D5}"/>
              </a:ext>
            </a:extLst>
          </p:cNvPr>
          <p:cNvSpPr txBox="1"/>
          <p:nvPr/>
        </p:nvSpPr>
        <p:spPr>
          <a:xfrm>
            <a:off x="2560871" y="4744289"/>
            <a:ext cx="896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</a:rPr>
              <a:t>Hypertuning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B759D9F-2E79-F760-9290-3CD68BEBA29F}"/>
              </a:ext>
            </a:extLst>
          </p:cNvPr>
          <p:cNvCxnSpPr>
            <a:cxnSpLocks/>
          </p:cNvCxnSpPr>
          <p:nvPr/>
        </p:nvCxnSpPr>
        <p:spPr>
          <a:xfrm>
            <a:off x="6630818" y="4800600"/>
            <a:ext cx="0" cy="589465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CEB337F-726B-FD45-AB2C-90D20DD1DA60}"/>
              </a:ext>
            </a:extLst>
          </p:cNvPr>
          <p:cNvSpPr txBox="1"/>
          <p:nvPr/>
        </p:nvSpPr>
        <p:spPr>
          <a:xfrm>
            <a:off x="6572433" y="5070004"/>
            <a:ext cx="896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</a:rPr>
              <a:t>Hypertuning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D646071-076D-1669-0C4E-D22D3C5DAE83}"/>
              </a:ext>
            </a:extLst>
          </p:cNvPr>
          <p:cNvCxnSpPr>
            <a:cxnSpLocks/>
          </p:cNvCxnSpPr>
          <p:nvPr/>
        </p:nvCxnSpPr>
        <p:spPr>
          <a:xfrm>
            <a:off x="10756871" y="5005899"/>
            <a:ext cx="0" cy="49320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FDAE47C-EF08-5FD7-8399-4B7738B5323C}"/>
              </a:ext>
            </a:extLst>
          </p:cNvPr>
          <p:cNvSpPr txBox="1"/>
          <p:nvPr/>
        </p:nvSpPr>
        <p:spPr>
          <a:xfrm>
            <a:off x="10695311" y="5204655"/>
            <a:ext cx="896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</a:rPr>
              <a:t>Hypertuning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7E58DB-7979-31D1-F948-D2A3A302AB68}"/>
              </a:ext>
            </a:extLst>
          </p:cNvPr>
          <p:cNvSpPr txBox="1"/>
          <p:nvPr/>
        </p:nvSpPr>
        <p:spPr>
          <a:xfrm>
            <a:off x="7625423" y="5963861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77F33E-57E7-42F2-C788-430106D2F5B2}"/>
              </a:ext>
            </a:extLst>
          </p:cNvPr>
          <p:cNvSpPr txBox="1"/>
          <p:nvPr/>
        </p:nvSpPr>
        <p:spPr>
          <a:xfrm>
            <a:off x="11651742" y="593691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AF2BE1-3957-478D-97D5-E68AB6277440}"/>
              </a:ext>
            </a:extLst>
          </p:cNvPr>
          <p:cNvSpPr txBox="1"/>
          <p:nvPr/>
        </p:nvSpPr>
        <p:spPr>
          <a:xfrm>
            <a:off x="3642707" y="593691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46F80B-E0C2-805A-96B4-A6406DCF3141}"/>
              </a:ext>
            </a:extLst>
          </p:cNvPr>
          <p:cNvSpPr txBox="1"/>
          <p:nvPr/>
        </p:nvSpPr>
        <p:spPr>
          <a:xfrm>
            <a:off x="5069205" y="6447155"/>
            <a:ext cx="6543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[1] </a:t>
            </a:r>
            <a:r>
              <a:rPr lang="en-US" sz="800" dirty="0" err="1"/>
              <a:t>Joosep</a:t>
            </a:r>
            <a:r>
              <a:rPr lang="en-US" sz="800" dirty="0"/>
              <a:t> </a:t>
            </a:r>
            <a:r>
              <a:rPr lang="en-US" sz="800" dirty="0" err="1"/>
              <a:t>Pata</a:t>
            </a:r>
            <a:r>
              <a:rPr lang="en-US" sz="800" dirty="0"/>
              <a:t>, Eric Wulff, Farouk Mokhtar, David Southwick, Mengke Zhang, Maria Girone, Javier Duarte.</a:t>
            </a:r>
            <a:r>
              <a:rPr lang="en-US" sz="800" i="1" dirty="0"/>
              <a:t> Improved particle-flow event reconstruction with scalable neural networks for current and future particle detectors, (in press) </a:t>
            </a:r>
            <a:r>
              <a:rPr lang="en-US" sz="800" i="1" dirty="0" err="1"/>
              <a:t>Commun</a:t>
            </a:r>
            <a:r>
              <a:rPr lang="en-US" sz="800" i="1" dirty="0"/>
              <a:t> Phys, (2024)</a:t>
            </a:r>
            <a:r>
              <a:rPr lang="en-US" sz="800" dirty="0"/>
              <a:t> </a:t>
            </a:r>
            <a:r>
              <a:rPr lang="en-US" sz="800" dirty="0">
                <a:hlinkClick r:id="rId5"/>
              </a:rPr>
              <a:t>https://arxiv.org/abs/2309.06782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39939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496AE-0A5D-95B4-EC71-24D422A33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and MET in ttbar + PU10 test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EC6704-75A2-F648-36E8-847553E8C2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9BC2B-0EE4-C5DF-DFC6-8256B6C36C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A8FAB2-1ABB-F915-C2C0-6B49D295A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3" y="3389013"/>
            <a:ext cx="2950839" cy="29508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81E2E4-E746-B504-FFDC-CF8EB71773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914" y="3389014"/>
            <a:ext cx="2950839" cy="29508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C9BB09-8641-573F-2F3E-0A085AAE7F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885" y="3389014"/>
            <a:ext cx="2950839" cy="29508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C6CD6E-02AD-BE3E-8742-6080565268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9039" y="3389014"/>
            <a:ext cx="2950839" cy="2950839"/>
          </a:xfrm>
          <a:prstGeom prst="rect">
            <a:avLst/>
          </a:prstGeom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6D650353-AD05-B5D8-6F33-EA3E046C126A}"/>
              </a:ext>
            </a:extLst>
          </p:cNvPr>
          <p:cNvSpPr/>
          <p:nvPr/>
        </p:nvSpPr>
        <p:spPr>
          <a:xfrm rot="5400000">
            <a:off x="2844113" y="108107"/>
            <a:ext cx="471651" cy="5983993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F92CB870-1BAE-F116-9DCE-14BDD0E58EE1}"/>
              </a:ext>
            </a:extLst>
          </p:cNvPr>
          <p:cNvSpPr/>
          <p:nvPr/>
        </p:nvSpPr>
        <p:spPr>
          <a:xfrm rot="5400000">
            <a:off x="8910424" y="108107"/>
            <a:ext cx="471651" cy="5983993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BCAD4B-169D-3C83-9922-C373807E463A}"/>
              </a:ext>
            </a:extLst>
          </p:cNvPr>
          <p:cNvSpPr txBox="1"/>
          <p:nvPr/>
        </p:nvSpPr>
        <p:spPr>
          <a:xfrm>
            <a:off x="1819878" y="2353933"/>
            <a:ext cx="2602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Jets resolution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5A7D9C-6F5D-4BBC-FC58-6A78665E0942}"/>
              </a:ext>
            </a:extLst>
          </p:cNvPr>
          <p:cNvSpPr txBox="1"/>
          <p:nvPr/>
        </p:nvSpPr>
        <p:spPr>
          <a:xfrm>
            <a:off x="7784629" y="2353933"/>
            <a:ext cx="27232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MET resolution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21F70625-CE15-2C11-6E90-D4F44CCACE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0695" y="1393901"/>
                <a:ext cx="11461750" cy="1204332"/>
              </a:xfrm>
              <a:prstGeom prst="rect">
                <a:avLst/>
              </a:prstGeom>
            </p:spPr>
            <p:txBody>
              <a:bodyPr>
                <a:normAutofit fontScale="70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Ø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Ø"/>
                  <a:defRPr sz="20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Ø"/>
                  <a:defRPr sz="1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Ø"/>
                  <a:defRPr sz="16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Ø"/>
                  <a:defRPr sz="16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For all test samples MLPF outperforms PF in Jet and MET reconstruction in terms of response width (quantified by median and interquartile range (IQR))</a:t>
                </a:r>
              </a:p>
              <a:p>
                <a:r>
                  <a:rPr lang="en-US" dirty="0"/>
                  <a:t>MLPF also outperforms PF in terms of fraction of reconstructed jets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type m:val="skw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𝑟𝑒𝑐𝑜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𝑗𝑒𝑡𝑠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𝑔𝑟𝑜𝑢𝑛𝑑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𝑡𝑟𝑢𝑡h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𝑗𝑒𝑡𝑠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Very similar results are seen in ZH and WW events</a:t>
                </a:r>
              </a:p>
            </p:txBody>
          </p:sp>
        </mc:Choice>
        <mc:Fallback xmlns="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21F70625-CE15-2C11-6E90-D4F44CCAC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695" y="1393901"/>
                <a:ext cx="11461750" cy="1204332"/>
              </a:xfrm>
              <a:prstGeom prst="rect">
                <a:avLst/>
              </a:prstGeom>
              <a:blipFill>
                <a:blip r:embed="rId6"/>
                <a:stretch>
                  <a:fillRect t="-7292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385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5C60-9A5A-6F4F-B651-167B24928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Machine-Learned Particle-Flow (MLPF)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D5BD2-B03B-EB4C-9214-99A4DF746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519" y="1667435"/>
            <a:ext cx="6667051" cy="4711592"/>
          </a:xfrm>
        </p:spPr>
        <p:txBody>
          <a:bodyPr>
            <a:normAutofit/>
          </a:bodyPr>
          <a:lstStyle/>
          <a:p>
            <a:r>
              <a:rPr lang="en-US" dirty="0"/>
              <a:t>The Particle Flow (PF) Algorithm [1]</a:t>
            </a:r>
          </a:p>
          <a:p>
            <a:pPr lvl="1"/>
            <a:r>
              <a:rPr lang="en-GB" dirty="0"/>
              <a:t>Tries to identify and reconstruct all stable individual particles from collision events by combining information from different subdetectors (tracks, calorimeter clusters)</a:t>
            </a:r>
          </a:p>
          <a:p>
            <a:r>
              <a:rPr lang="en-CH" dirty="0"/>
              <a:t>Machine-Learned Particle-Flow (MLPF) [2]</a:t>
            </a:r>
          </a:p>
          <a:p>
            <a:pPr lvl="1"/>
            <a:r>
              <a:rPr lang="en-CH" dirty="0"/>
              <a:t>GPU accelerated, GNN-based algorithm for PF</a:t>
            </a:r>
          </a:p>
          <a:p>
            <a:pPr lvl="1"/>
            <a:r>
              <a:rPr lang="en-US" dirty="0"/>
              <a:t>Code available on </a:t>
            </a:r>
            <a:r>
              <a:rPr lang="en-US" dirty="0">
                <a:hlinkClick r:id="rId3"/>
              </a:rPr>
              <a:t>GitHub</a:t>
            </a:r>
            <a:endParaRPr lang="en-US" dirty="0"/>
          </a:p>
          <a:p>
            <a:pPr lvl="1"/>
            <a:r>
              <a:rPr lang="en-US" dirty="0"/>
              <a:t>See </a:t>
            </a:r>
            <a:r>
              <a:rPr lang="en-US" dirty="0">
                <a:hlinkClick r:id="rId4"/>
              </a:rPr>
              <a:t>ACAT2021 talk by J. Pata</a:t>
            </a:r>
            <a:r>
              <a:rPr lang="en-US" dirty="0"/>
              <a:t> (and </a:t>
            </a:r>
            <a:r>
              <a:rPr lang="en-US" dirty="0">
                <a:hlinkClick r:id="rId5"/>
              </a:rPr>
              <a:t>proceedings</a:t>
            </a:r>
            <a:r>
              <a:rPr lang="en-US" dirty="0"/>
              <a:t>) for more MLPF model details and </a:t>
            </a:r>
            <a:r>
              <a:rPr lang="en-US" dirty="0">
                <a:hlinkClick r:id="rId6"/>
              </a:rPr>
              <a:t>ACAT 2021 talk by E. Wulff</a:t>
            </a:r>
            <a:r>
              <a:rPr lang="en-US" dirty="0"/>
              <a:t> (and </a:t>
            </a:r>
            <a:r>
              <a:rPr lang="en-US" dirty="0">
                <a:hlinkClick r:id="rId7"/>
              </a:rPr>
              <a:t>proceedings</a:t>
            </a:r>
            <a:r>
              <a:rPr lang="en-US" dirty="0"/>
              <a:t>) for more details on the hypertuning of MLPF</a:t>
            </a:r>
          </a:p>
          <a:p>
            <a:pPr lvl="1"/>
            <a:r>
              <a:rPr lang="en-GB" dirty="0">
                <a:hlinkClick r:id="rId8"/>
              </a:rPr>
              <a:t>ACAT2022 poster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DD78-63AB-4F4F-AE88-593920205A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08988" y="6424841"/>
            <a:ext cx="5187012" cy="365125"/>
          </a:xfrm>
        </p:spPr>
        <p:txBody>
          <a:bodyPr/>
          <a:lstStyle/>
          <a:p>
            <a:r>
              <a:rPr lang="en-GB"/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9618080-668E-0E46-8E8A-1BE63F30B9EA}"/>
              </a:ext>
            </a:extLst>
          </p:cNvPr>
          <p:cNvSpPr txBox="1">
            <a:spLocks/>
          </p:cNvSpPr>
          <p:nvPr/>
        </p:nvSpPr>
        <p:spPr>
          <a:xfrm>
            <a:off x="3881291" y="6062606"/>
            <a:ext cx="599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bg2">
                    <a:lumMod val="50000"/>
                  </a:schemeClr>
                </a:solidFill>
                <a:latin typeface="Co Headline Light" panose="020B0303060202020204" pitchFamily="34" charset="0"/>
                <a:ea typeface="+mn-ea"/>
                <a:cs typeface="Co Headline Light" panose="020B030306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[2] </a:t>
            </a:r>
            <a:r>
              <a:rPr lang="en-GB" dirty="0" err="1"/>
              <a:t>Pata</a:t>
            </a:r>
            <a:r>
              <a:rPr lang="en-GB" dirty="0"/>
              <a:t>, J., Duarte, J., </a:t>
            </a:r>
            <a:r>
              <a:rPr lang="en-GB" dirty="0" err="1"/>
              <a:t>Vlimant</a:t>
            </a:r>
            <a:r>
              <a:rPr lang="en-GB" dirty="0"/>
              <a:t>, JR. </a:t>
            </a:r>
            <a:r>
              <a:rPr lang="en-GB" i="1" dirty="0"/>
              <a:t>et al.</a:t>
            </a:r>
            <a:r>
              <a:rPr lang="en-GB" dirty="0"/>
              <a:t> MLPF: efficient machine-learned particle-flow reconstruction using graph neural networks. </a:t>
            </a:r>
            <a:r>
              <a:rPr lang="en-GB" i="1" dirty="0"/>
              <a:t>Eur. Phys. J. C</a:t>
            </a:r>
            <a:r>
              <a:rPr lang="en-GB" dirty="0"/>
              <a:t> </a:t>
            </a:r>
            <a:r>
              <a:rPr lang="en-GB" b="1" dirty="0"/>
              <a:t>81, </a:t>
            </a:r>
            <a:r>
              <a:rPr lang="en-GB" dirty="0"/>
              <a:t>381 (2021). </a:t>
            </a:r>
            <a:r>
              <a:rPr lang="en-GB" dirty="0">
                <a:hlinkClick r:id="rId9"/>
              </a:rPr>
              <a:t>https://doi.org/10.1140/epjc/s10052-021-09158-w</a:t>
            </a:r>
            <a:endParaRPr lang="en-GB" dirty="0"/>
          </a:p>
          <a:p>
            <a:endParaRPr lang="de-DE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62209D91-4868-AC49-9FDF-B83BE7E1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570" y="1664802"/>
            <a:ext cx="5251911" cy="393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9F80FB0-D2D0-D64B-9ACE-DE7077BB9AD3}"/>
              </a:ext>
            </a:extLst>
          </p:cNvPr>
          <p:cNvSpPr txBox="1"/>
          <p:nvPr/>
        </p:nvSpPr>
        <p:spPr>
          <a:xfrm>
            <a:off x="7690239" y="5610421"/>
            <a:ext cx="36141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>
                <a:solidFill>
                  <a:srgbClr val="767171"/>
                </a:solidFill>
                <a:effectLst/>
                <a:latin typeface="Arial" panose="020B0604020202020204" pitchFamily="34" charset="0"/>
              </a:rPr>
              <a:t>Based on Eur. Phys. J. C 81, 381 (2021)</a:t>
            </a:r>
            <a:endParaRPr lang="en-GB" sz="800" b="0" i="0" u="none" strike="noStrike">
              <a:solidFill>
                <a:srgbClr val="000000"/>
              </a:solidFill>
              <a:effectLst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sng" strike="noStrike">
                <a:solidFill>
                  <a:srgbClr val="0097A7"/>
                </a:solidFill>
                <a:effectLst/>
                <a:latin typeface="Arial" panose="020B0604020202020204" pitchFamily="34" charset="0"/>
                <a:hlinkClick r:id="rId11"/>
              </a:rPr>
              <a:t>https://arxiv.org/abs/2101.08578</a:t>
            </a:r>
            <a:r>
              <a:rPr lang="en-GB" sz="800" b="0" i="0" u="none" strike="noStrike">
                <a:solidFill>
                  <a:srgbClr val="767171"/>
                </a:solidFill>
                <a:effectLst/>
                <a:latin typeface="Arial" panose="020B0604020202020204" pitchFamily="34" charset="0"/>
              </a:rPr>
              <a:t> </a:t>
            </a:r>
            <a:endParaRPr lang="en-GB" sz="800" b="0" i="0" u="none" strike="noStrike">
              <a:solidFill>
                <a:srgbClr val="000000"/>
              </a:solidFill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80BC8E-43E9-C24B-8AE1-C2F58B541EB7}"/>
              </a:ext>
            </a:extLst>
          </p:cNvPr>
          <p:cNvSpPr txBox="1"/>
          <p:nvPr/>
        </p:nvSpPr>
        <p:spPr>
          <a:xfrm>
            <a:off x="8713524" y="1352785"/>
            <a:ext cx="1577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The MLPF model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27EA428-8607-A57C-A69E-69374F526BC4}"/>
              </a:ext>
            </a:extLst>
          </p:cNvPr>
          <p:cNvSpPr txBox="1">
            <a:spLocks/>
          </p:cNvSpPr>
          <p:nvPr/>
        </p:nvSpPr>
        <p:spPr>
          <a:xfrm>
            <a:off x="365125" y="5969447"/>
            <a:ext cx="4762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bg2">
                    <a:lumMod val="50000"/>
                  </a:schemeClr>
                </a:solidFill>
                <a:latin typeface="Co Headline Light" panose="020B0303060202020204" pitchFamily="34" charset="0"/>
                <a:ea typeface="+mn-ea"/>
                <a:cs typeface="Co Headline Light" panose="020B030306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[1] </a:t>
            </a:r>
            <a:r>
              <a:rPr lang="en-GB" dirty="0"/>
              <a:t>CMS Collaboration </a:t>
            </a:r>
            <a:r>
              <a:rPr lang="en-GB" dirty="0">
                <a:hlinkClick r:id="rId12"/>
              </a:rPr>
              <a:t>https://cds.cern.ch/record/1194487?ln=en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245B96-DB1D-5754-1001-0F1B746A6E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529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D48FA-3C41-5E6E-FAEF-FB31B54DA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837" y="229956"/>
            <a:ext cx="10119806" cy="913382"/>
          </a:xfrm>
        </p:spPr>
        <p:txBody>
          <a:bodyPr>
            <a:normAutofit fontScale="90000"/>
          </a:bodyPr>
          <a:lstStyle/>
          <a:p>
            <a:r>
              <a:rPr lang="en-GB" dirty="0"/>
              <a:t>Graph Neural Network (GNN) with Locality Sensitive Hashing (LSH)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F8FCF1E-9C38-59D2-F746-F48D9E1206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6751" y="1885167"/>
            <a:ext cx="10711371" cy="411090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406D41-EBA0-E1F2-B922-6444C12DB0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9AF69A-EFF0-3E23-FD07-DE5A63EC63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140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79C4B-B9B1-8828-626A-383B0B04D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Kernel-based self-attention Transformer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194738B-461E-22B1-B23A-D806AD01A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7092" y="1910220"/>
            <a:ext cx="11034895" cy="403032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FEE0BA-1A11-3E65-80F6-95597A1601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69E2EB-6848-EFF4-FE16-9E2E78C1A1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984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9FAA6-3DF0-AC4F-AF93-3A5A4381A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12" y="2074826"/>
            <a:ext cx="5577718" cy="2708348"/>
          </a:xfrm>
        </p:spPr>
        <p:txBody>
          <a:bodyPr>
            <a:normAutofit/>
          </a:bodyPr>
          <a:lstStyle/>
          <a:p>
            <a:r>
              <a:rPr lang="en-US" sz="4000" dirty="0"/>
              <a:t>RAISE example use-case:</a:t>
            </a:r>
            <a:br>
              <a:rPr lang="en-US" sz="4400" dirty="0"/>
            </a:br>
            <a:r>
              <a:rPr lang="en-GB" sz="3200" dirty="0"/>
              <a:t>Event reconstruction and classification at the</a:t>
            </a:r>
            <a:br>
              <a:rPr lang="en-GB" sz="3200" dirty="0"/>
            </a:br>
            <a:r>
              <a:rPr lang="en-GB" sz="3200" dirty="0"/>
              <a:t>CERN HL-LHC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3417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FAEF9-BD6C-3877-C2AB-921D01771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Hybrid Quantum-Classical workflow for HPO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7EA25-754E-CF04-253D-C6482F332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634275"/>
            <a:ext cx="5201285" cy="2820710"/>
          </a:xfrm>
        </p:spPr>
        <p:txBody>
          <a:bodyPr>
            <a:normAutofit/>
          </a:bodyPr>
          <a:lstStyle/>
          <a:p>
            <a:r>
              <a:rPr lang="en-GB" sz="1600" dirty="0"/>
              <a:t>Distributed Hybrid Quantum-Classical Model Performance Prediction for Hyperparameter Optimization (HPO) of Deep Learning (DL) Models</a:t>
            </a:r>
          </a:p>
          <a:p>
            <a:r>
              <a:rPr lang="en-GB" sz="1600" dirty="0"/>
              <a:t>Quantum Annealer (QA) aids classical GPU-accelerated HPC cluster in performing HPO</a:t>
            </a:r>
          </a:p>
          <a:p>
            <a:r>
              <a:rPr lang="en-GB" sz="1600" dirty="0"/>
              <a:t>GPU cluster trains DL models</a:t>
            </a:r>
          </a:p>
          <a:p>
            <a:r>
              <a:rPr lang="en-GB" sz="1600" dirty="0"/>
              <a:t>QA trains Quantum-SVR (QSVR) used to aid the HPO process</a:t>
            </a:r>
          </a:p>
          <a:p>
            <a:r>
              <a:rPr lang="en-GB" sz="1600" dirty="0"/>
              <a:t>Promising results</a:t>
            </a:r>
          </a:p>
          <a:p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A1E26-E96F-6DAC-2BED-DB16C41CD9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112FA-6383-20B5-0AB0-D880A422AC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9BA9F43-6E46-2143-AB67-DAAD94F8EFE6}"/>
              </a:ext>
            </a:extLst>
          </p:cNvPr>
          <p:cNvGrpSpPr>
            <a:grpSpLocks noChangeAspect="1"/>
          </p:cNvGrpSpPr>
          <p:nvPr/>
        </p:nvGrpSpPr>
        <p:grpSpPr>
          <a:xfrm>
            <a:off x="6144455" y="1380373"/>
            <a:ext cx="4653724" cy="2806680"/>
            <a:chOff x="6242968" y="919874"/>
            <a:chExt cx="5426075" cy="32724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67DC947-FB3A-CF4B-7E09-69DA74579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2968" y="1289207"/>
              <a:ext cx="5426075" cy="290315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03237AA-BECE-6429-8486-4DD42015D934}"/>
                </a:ext>
              </a:extLst>
            </p:cNvPr>
            <p:cNvSpPr txBox="1"/>
            <p:nvPr/>
          </p:nvSpPr>
          <p:spPr>
            <a:xfrm>
              <a:off x="7252929" y="919874"/>
              <a:ext cx="3566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Hybrid Quantum-Classical Workflow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F82002B-4CE7-C386-ED0F-36C9E23F2B9D}"/>
              </a:ext>
            </a:extLst>
          </p:cNvPr>
          <p:cNvGrpSpPr/>
          <p:nvPr/>
        </p:nvGrpSpPr>
        <p:grpSpPr>
          <a:xfrm>
            <a:off x="4868824" y="4559054"/>
            <a:ext cx="6958051" cy="1574119"/>
            <a:chOff x="4868824" y="4559054"/>
            <a:chExt cx="6958051" cy="1574119"/>
          </a:xfrm>
        </p:grpSpPr>
        <p:sp>
          <p:nvSpPr>
            <p:cNvPr id="33" name="Google Shape;421;p31">
              <a:extLst>
                <a:ext uri="{FF2B5EF4-FFF2-40B4-BE49-F238E27FC236}">
                  <a16:creationId xmlns:a16="http://schemas.microsoft.com/office/drawing/2014/main" id="{78182455-2EC6-40F8-B0B7-E6054CA63950}"/>
                </a:ext>
              </a:extLst>
            </p:cNvPr>
            <p:cNvSpPr/>
            <p:nvPr/>
          </p:nvSpPr>
          <p:spPr>
            <a:xfrm>
              <a:off x="9010308" y="5171724"/>
              <a:ext cx="712538" cy="451641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421;p31">
              <a:extLst>
                <a:ext uri="{FF2B5EF4-FFF2-40B4-BE49-F238E27FC236}">
                  <a16:creationId xmlns:a16="http://schemas.microsoft.com/office/drawing/2014/main" id="{0A54FA6F-1971-9B4A-9436-277D5E63B11C}"/>
                </a:ext>
              </a:extLst>
            </p:cNvPr>
            <p:cNvSpPr/>
            <p:nvPr/>
          </p:nvSpPr>
          <p:spPr>
            <a:xfrm>
              <a:off x="8935809" y="5238832"/>
              <a:ext cx="712538" cy="451641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924568B-C1B0-9AB1-EB20-EE06A25D379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68824" y="4559054"/>
              <a:ext cx="6958051" cy="1574119"/>
              <a:chOff x="3443591" y="4700047"/>
              <a:chExt cx="6958051" cy="1574119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5343C31F-CA3B-8FB1-C41D-FF7E91BD5A6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618689" y="5063805"/>
                <a:ext cx="6599498" cy="1210361"/>
                <a:chOff x="1582338" y="4690336"/>
                <a:chExt cx="8635850" cy="1583831"/>
              </a:xfrm>
            </p:grpSpPr>
            <p:sp>
              <p:nvSpPr>
                <p:cNvPr id="10" name="Google Shape;413;p31">
                  <a:extLst>
                    <a:ext uri="{FF2B5EF4-FFF2-40B4-BE49-F238E27FC236}">
                      <a16:creationId xmlns:a16="http://schemas.microsoft.com/office/drawing/2014/main" id="{AF4A2CDF-934F-3766-FB80-9F640030A143}"/>
                    </a:ext>
                  </a:extLst>
                </p:cNvPr>
                <p:cNvSpPr/>
                <p:nvPr/>
              </p:nvSpPr>
              <p:spPr>
                <a:xfrm>
                  <a:off x="1582338" y="5023642"/>
                  <a:ext cx="897900" cy="5112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1000" b="1" dirty="0">
                      <a:latin typeface="Calibri"/>
                      <a:ea typeface="Calibri"/>
                      <a:cs typeface="Calibri"/>
                      <a:sym typeface="Calibri"/>
                    </a:rPr>
                    <a:t>SVR</a:t>
                  </a:r>
                  <a:endParaRPr sz="1000" b="1" dirty="0">
                    <a:latin typeface="Calibri"/>
                    <a:ea typeface="Calibri"/>
                    <a:cs typeface="Calibri"/>
                    <a:sym typeface="Calibri"/>
                  </a:endParaRPr>
                </a:p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700" dirty="0">
                      <a:latin typeface="Calibri"/>
                      <a:ea typeface="Calibri"/>
                      <a:cs typeface="Calibri"/>
                      <a:sym typeface="Calibri"/>
                    </a:rPr>
                    <a:t>not trained </a:t>
                  </a:r>
                  <a:endParaRPr sz="700" dirty="0"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" name="Google Shape;414;p31">
                  <a:extLst>
                    <a:ext uri="{FF2B5EF4-FFF2-40B4-BE49-F238E27FC236}">
                      <a16:creationId xmlns:a16="http://schemas.microsoft.com/office/drawing/2014/main" id="{BFCE5D8A-DFB0-02D5-0339-C0F973CF6C73}"/>
                    </a:ext>
                  </a:extLst>
                </p:cNvPr>
                <p:cNvSpPr/>
                <p:nvPr/>
              </p:nvSpPr>
              <p:spPr>
                <a:xfrm>
                  <a:off x="1582338" y="5648392"/>
                  <a:ext cx="932400" cy="4905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900" b="1" dirty="0">
                      <a:latin typeface="Calibri"/>
                      <a:ea typeface="Calibri"/>
                      <a:cs typeface="Calibri"/>
                      <a:sym typeface="Calibri"/>
                    </a:rPr>
                    <a:t>training samples</a:t>
                  </a:r>
                  <a:r>
                    <a:rPr lang="es" sz="900" dirty="0">
                      <a:latin typeface="Calibri"/>
                      <a:ea typeface="Calibri"/>
                      <a:cs typeface="Calibri"/>
                      <a:sym typeface="Calibri"/>
                    </a:rPr>
                    <a:t> </a:t>
                  </a:r>
                  <a:endParaRPr sz="900" dirty="0"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415;p31">
                  <a:extLst>
                    <a:ext uri="{FF2B5EF4-FFF2-40B4-BE49-F238E27FC236}">
                      <a16:creationId xmlns:a16="http://schemas.microsoft.com/office/drawing/2014/main" id="{220531AB-44CD-6744-EC0B-B496EBC52263}"/>
                    </a:ext>
                  </a:extLst>
                </p:cNvPr>
                <p:cNvSpPr/>
                <p:nvPr/>
              </p:nvSpPr>
              <p:spPr>
                <a:xfrm>
                  <a:off x="2748788" y="4924117"/>
                  <a:ext cx="1182300" cy="923700"/>
                </a:xfrm>
                <a:prstGeom prst="cube">
                  <a:avLst>
                    <a:gd name="adj" fmla="val 25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900" b="1" dirty="0">
                      <a:latin typeface="Calibri"/>
                      <a:ea typeface="Calibri"/>
                      <a:cs typeface="Calibri"/>
                      <a:sym typeface="Calibri"/>
                    </a:rPr>
                    <a:t>Classical</a:t>
                  </a:r>
                  <a:r>
                    <a:rPr lang="es" sz="900" dirty="0">
                      <a:latin typeface="Calibri"/>
                      <a:ea typeface="Calibri"/>
                      <a:cs typeface="Calibri"/>
                      <a:sym typeface="Calibri"/>
                    </a:rPr>
                    <a:t> computer</a:t>
                  </a:r>
                  <a:endParaRPr sz="900" dirty="0"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13" name="Google Shape;416;p31">
                  <a:extLst>
                    <a:ext uri="{FF2B5EF4-FFF2-40B4-BE49-F238E27FC236}">
                      <a16:creationId xmlns:a16="http://schemas.microsoft.com/office/drawing/2014/main" id="{172927E4-C625-967D-D25E-6A0D38A82007}"/>
                    </a:ext>
                  </a:extLst>
                </p:cNvPr>
                <p:cNvCxnSpPr>
                  <a:cxnSpLocks/>
                  <a:stCxn id="10" idx="3"/>
                  <a:endCxn id="12" idx="2"/>
                </p:cNvCxnSpPr>
                <p:nvPr/>
              </p:nvCxnSpPr>
              <p:spPr>
                <a:xfrm>
                  <a:off x="2480238" y="5279242"/>
                  <a:ext cx="268500" cy="2223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14" name="Google Shape;417;p31">
                  <a:extLst>
                    <a:ext uri="{FF2B5EF4-FFF2-40B4-BE49-F238E27FC236}">
                      <a16:creationId xmlns:a16="http://schemas.microsoft.com/office/drawing/2014/main" id="{513271BC-89DA-7458-2E08-030015BDAB84}"/>
                    </a:ext>
                  </a:extLst>
                </p:cNvPr>
                <p:cNvCxnSpPr>
                  <a:cxnSpLocks/>
                  <a:stCxn id="11" idx="3"/>
                  <a:endCxn id="12" idx="2"/>
                </p:cNvCxnSpPr>
                <p:nvPr/>
              </p:nvCxnSpPr>
              <p:spPr>
                <a:xfrm rot="10800000" flipH="1">
                  <a:off x="2514738" y="5501542"/>
                  <a:ext cx="234000" cy="392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sp>
              <p:nvSpPr>
                <p:cNvPr id="15" name="Google Shape;418;p31">
                  <a:extLst>
                    <a:ext uri="{FF2B5EF4-FFF2-40B4-BE49-F238E27FC236}">
                      <a16:creationId xmlns:a16="http://schemas.microsoft.com/office/drawing/2014/main" id="{1742B929-3F1C-567D-A48D-C1DB4A7D926C}"/>
                    </a:ext>
                  </a:extLst>
                </p:cNvPr>
                <p:cNvSpPr/>
                <p:nvPr/>
              </p:nvSpPr>
              <p:spPr>
                <a:xfrm>
                  <a:off x="4072238" y="5209792"/>
                  <a:ext cx="932400" cy="591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1000" b="1" dirty="0">
                      <a:latin typeface="Calibri"/>
                      <a:ea typeface="Calibri"/>
                      <a:cs typeface="Calibri"/>
                      <a:sym typeface="Calibri"/>
                    </a:rPr>
                    <a:t>QUBO</a:t>
                  </a:r>
                  <a:endParaRPr sz="1000" b="1" dirty="0">
                    <a:latin typeface="Calibri"/>
                    <a:ea typeface="Calibri"/>
                    <a:cs typeface="Calibri"/>
                    <a:sym typeface="Calibri"/>
                  </a:endParaRPr>
                </a:p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1000" dirty="0">
                      <a:latin typeface="Calibri"/>
                      <a:ea typeface="Calibri"/>
                      <a:cs typeface="Calibri"/>
                      <a:sym typeface="Calibri"/>
                    </a:rPr>
                    <a:t>problem </a:t>
                  </a:r>
                  <a:endParaRPr sz="1000" dirty="0"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" name="Google Shape;421;p31">
                  <a:extLst>
                    <a:ext uri="{FF2B5EF4-FFF2-40B4-BE49-F238E27FC236}">
                      <a16:creationId xmlns:a16="http://schemas.microsoft.com/office/drawing/2014/main" id="{A9FF68DF-F066-7F88-CAA0-B698C242C43F}"/>
                    </a:ext>
                  </a:extLst>
                </p:cNvPr>
                <p:cNvSpPr/>
                <p:nvPr/>
              </p:nvSpPr>
              <p:spPr>
                <a:xfrm>
                  <a:off x="6596638" y="5245192"/>
                  <a:ext cx="932400" cy="591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1000" b="1" dirty="0">
                      <a:latin typeface="Calibri"/>
                      <a:ea typeface="Calibri"/>
                      <a:cs typeface="Calibri"/>
                      <a:sym typeface="Calibri"/>
                    </a:rPr>
                    <a:t>QUBO</a:t>
                  </a:r>
                  <a:endParaRPr sz="1000" b="1" dirty="0">
                    <a:latin typeface="Calibri"/>
                    <a:ea typeface="Calibri"/>
                    <a:cs typeface="Calibri"/>
                    <a:sym typeface="Calibri"/>
                  </a:endParaRPr>
                </a:p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1000" dirty="0">
                      <a:latin typeface="Calibri"/>
                      <a:ea typeface="Calibri"/>
                      <a:cs typeface="Calibri"/>
                      <a:sym typeface="Calibri"/>
                    </a:rPr>
                    <a:t>solutions </a:t>
                  </a:r>
                  <a:endParaRPr sz="1000" dirty="0"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" name="Google Shape;422;p31">
                  <a:extLst>
                    <a:ext uri="{FF2B5EF4-FFF2-40B4-BE49-F238E27FC236}">
                      <a16:creationId xmlns:a16="http://schemas.microsoft.com/office/drawing/2014/main" id="{10B4737D-C0B2-C6C3-7114-96EB0A008D67}"/>
                    </a:ext>
                  </a:extLst>
                </p:cNvPr>
                <p:cNvSpPr/>
                <p:nvPr/>
              </p:nvSpPr>
              <p:spPr>
                <a:xfrm>
                  <a:off x="7929838" y="4886617"/>
                  <a:ext cx="1182300" cy="923700"/>
                </a:xfrm>
                <a:prstGeom prst="cube">
                  <a:avLst>
                    <a:gd name="adj" fmla="val 25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900" b="1" dirty="0">
                      <a:latin typeface="Calibri"/>
                      <a:ea typeface="Calibri"/>
                      <a:cs typeface="Calibri"/>
                      <a:sym typeface="Calibri"/>
                    </a:rPr>
                    <a:t>Classical</a:t>
                  </a:r>
                  <a:r>
                    <a:rPr lang="es" sz="900" dirty="0">
                      <a:latin typeface="Calibri"/>
                      <a:ea typeface="Calibri"/>
                      <a:cs typeface="Calibri"/>
                      <a:sym typeface="Calibri"/>
                    </a:rPr>
                    <a:t> computer</a:t>
                  </a:r>
                  <a:endParaRPr sz="900" dirty="0"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" name="Google Shape;423;p31">
                  <a:extLst>
                    <a:ext uri="{FF2B5EF4-FFF2-40B4-BE49-F238E27FC236}">
                      <a16:creationId xmlns:a16="http://schemas.microsoft.com/office/drawing/2014/main" id="{93BFB304-5EB2-9B4D-80D2-4F27E0522184}"/>
                    </a:ext>
                  </a:extLst>
                </p:cNvPr>
                <p:cNvSpPr/>
                <p:nvPr/>
              </p:nvSpPr>
              <p:spPr>
                <a:xfrm>
                  <a:off x="9320288" y="5000317"/>
                  <a:ext cx="897900" cy="6849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1000" b="1" dirty="0">
                      <a:latin typeface="Calibri"/>
                      <a:ea typeface="Calibri"/>
                      <a:cs typeface="Calibri"/>
                      <a:sym typeface="Calibri"/>
                    </a:rPr>
                    <a:t>trained</a:t>
                  </a:r>
                  <a:endParaRPr sz="1000" b="1" dirty="0">
                    <a:latin typeface="Calibri"/>
                    <a:ea typeface="Calibri"/>
                    <a:cs typeface="Calibri"/>
                    <a:sym typeface="Calibri"/>
                  </a:endParaRPr>
                </a:p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1000" b="1" dirty="0">
                      <a:latin typeface="Calibri"/>
                      <a:ea typeface="Calibri"/>
                      <a:cs typeface="Calibri"/>
                      <a:sym typeface="Calibri"/>
                    </a:rPr>
                    <a:t>Q-SVR</a:t>
                  </a:r>
                  <a:endParaRPr sz="1000" dirty="0"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21" name="Google Shape;424;p31">
                  <a:extLst>
                    <a:ext uri="{FF2B5EF4-FFF2-40B4-BE49-F238E27FC236}">
                      <a16:creationId xmlns:a16="http://schemas.microsoft.com/office/drawing/2014/main" id="{99F80B5C-8AE7-626B-E05B-111163E4D189}"/>
                    </a:ext>
                  </a:extLst>
                </p:cNvPr>
                <p:cNvCxnSpPr/>
                <p:nvPr/>
              </p:nvCxnSpPr>
              <p:spPr>
                <a:xfrm>
                  <a:off x="3840413" y="5504992"/>
                  <a:ext cx="231900" cy="3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22" name="Google Shape;425;p31">
                  <a:extLst>
                    <a:ext uri="{FF2B5EF4-FFF2-40B4-BE49-F238E27FC236}">
                      <a16:creationId xmlns:a16="http://schemas.microsoft.com/office/drawing/2014/main" id="{1436B655-E0CE-D5D6-A2DB-344E997F9404}"/>
                    </a:ext>
                  </a:extLst>
                </p:cNvPr>
                <p:cNvCxnSpPr>
                  <a:stCxn id="15" idx="3"/>
                </p:cNvCxnSpPr>
                <p:nvPr/>
              </p:nvCxnSpPr>
              <p:spPr>
                <a:xfrm rot="10800000" flipH="1">
                  <a:off x="5004638" y="5501392"/>
                  <a:ext cx="261600" cy="3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23" name="Google Shape;427;p31">
                  <a:extLst>
                    <a:ext uri="{FF2B5EF4-FFF2-40B4-BE49-F238E27FC236}">
                      <a16:creationId xmlns:a16="http://schemas.microsoft.com/office/drawing/2014/main" id="{E9D0A57E-74F5-E17E-B653-EEF844DE31AD}"/>
                    </a:ext>
                  </a:extLst>
                </p:cNvPr>
                <p:cNvCxnSpPr/>
                <p:nvPr/>
              </p:nvCxnSpPr>
              <p:spPr>
                <a:xfrm rot="10800000" flipH="1">
                  <a:off x="6336438" y="5222692"/>
                  <a:ext cx="318300" cy="206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24" name="Google Shape;428;p31">
                  <a:extLst>
                    <a:ext uri="{FF2B5EF4-FFF2-40B4-BE49-F238E27FC236}">
                      <a16:creationId xmlns:a16="http://schemas.microsoft.com/office/drawing/2014/main" id="{E7720207-3E33-B64E-5B16-75BC9271A4A1}"/>
                    </a:ext>
                  </a:extLst>
                </p:cNvPr>
                <p:cNvCxnSpPr>
                  <a:endCxn id="18" idx="1"/>
                </p:cNvCxnSpPr>
                <p:nvPr/>
              </p:nvCxnSpPr>
              <p:spPr>
                <a:xfrm>
                  <a:off x="6336538" y="5429092"/>
                  <a:ext cx="260100" cy="111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25" name="Google Shape;429;p31">
                  <a:extLst>
                    <a:ext uri="{FF2B5EF4-FFF2-40B4-BE49-F238E27FC236}">
                      <a16:creationId xmlns:a16="http://schemas.microsoft.com/office/drawing/2014/main" id="{470F8E4F-B1B6-554E-0E35-B7BBD133BE51}"/>
                    </a:ext>
                  </a:extLst>
                </p:cNvPr>
                <p:cNvCxnSpPr/>
                <p:nvPr/>
              </p:nvCxnSpPr>
              <p:spPr>
                <a:xfrm rot="10800000" flipH="1">
                  <a:off x="6336438" y="5042992"/>
                  <a:ext cx="412200" cy="386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26" name="Google Shape;430;p31">
                  <a:extLst>
                    <a:ext uri="{FF2B5EF4-FFF2-40B4-BE49-F238E27FC236}">
                      <a16:creationId xmlns:a16="http://schemas.microsoft.com/office/drawing/2014/main" id="{1D6994F6-40E5-86B3-0E1B-677414A2403B}"/>
                    </a:ext>
                  </a:extLst>
                </p:cNvPr>
                <p:cNvCxnSpPr>
                  <a:cxnSpLocks/>
                  <a:stCxn id="18" idx="3"/>
                  <a:endCxn id="19" idx="2"/>
                </p:cNvCxnSpPr>
                <p:nvPr/>
              </p:nvCxnSpPr>
              <p:spPr>
                <a:xfrm rot="10800000" flipH="1">
                  <a:off x="7529038" y="5463892"/>
                  <a:ext cx="400800" cy="76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27" name="Google Shape;431;p31">
                  <a:extLst>
                    <a:ext uri="{FF2B5EF4-FFF2-40B4-BE49-F238E27FC236}">
                      <a16:creationId xmlns:a16="http://schemas.microsoft.com/office/drawing/2014/main" id="{65D23DC1-2AD9-4766-F640-997E584D3EBC}"/>
                    </a:ext>
                  </a:extLst>
                </p:cNvPr>
                <p:cNvCxnSpPr>
                  <a:cxnSpLocks/>
                  <a:endCxn id="19" idx="2"/>
                </p:cNvCxnSpPr>
                <p:nvPr/>
              </p:nvCxnSpPr>
              <p:spPr>
                <a:xfrm>
                  <a:off x="7591263" y="5438842"/>
                  <a:ext cx="338700" cy="25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28" name="Google Shape;432;p31">
                  <a:extLst>
                    <a:ext uri="{FF2B5EF4-FFF2-40B4-BE49-F238E27FC236}">
                      <a16:creationId xmlns:a16="http://schemas.microsoft.com/office/drawing/2014/main" id="{1B0E02C8-C2FC-A7A6-7F3C-A157FBBCEE16}"/>
                    </a:ext>
                  </a:extLst>
                </p:cNvPr>
                <p:cNvCxnSpPr>
                  <a:cxnSpLocks/>
                  <a:endCxn id="19" idx="2"/>
                </p:cNvCxnSpPr>
                <p:nvPr/>
              </p:nvCxnSpPr>
              <p:spPr>
                <a:xfrm>
                  <a:off x="7669738" y="5313330"/>
                  <a:ext cx="2601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29" name="Google Shape;433;p31">
                  <a:extLst>
                    <a:ext uri="{FF2B5EF4-FFF2-40B4-BE49-F238E27FC236}">
                      <a16:creationId xmlns:a16="http://schemas.microsoft.com/office/drawing/2014/main" id="{2CDDB8EE-F6B4-AD48-F828-E7E74CECD0B2}"/>
                    </a:ext>
                  </a:extLst>
                </p:cNvPr>
                <p:cNvCxnSpPr/>
                <p:nvPr/>
              </p:nvCxnSpPr>
              <p:spPr>
                <a:xfrm rot="10800000" flipH="1">
                  <a:off x="9060238" y="5346505"/>
                  <a:ext cx="261600" cy="3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pic>
              <p:nvPicPr>
                <p:cNvPr id="30" name="Google Shape;434;p31">
                  <a:extLst>
                    <a:ext uri="{FF2B5EF4-FFF2-40B4-BE49-F238E27FC236}">
                      <a16:creationId xmlns:a16="http://schemas.microsoft.com/office/drawing/2014/main" id="{0B526EAC-87B9-4926-F6AC-B9D73E5CB42C}"/>
                    </a:ext>
                  </a:extLst>
                </p:cNvPr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5252713" y="4690336"/>
                  <a:ext cx="1151185" cy="132745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1" name="Google Shape;435;p31">
                  <a:extLst>
                    <a:ext uri="{FF2B5EF4-FFF2-40B4-BE49-F238E27FC236}">
                      <a16:creationId xmlns:a16="http://schemas.microsoft.com/office/drawing/2014/main" id="{F6E47D08-1A60-9FA9-BC4E-92EC6E1F9469}"/>
                    </a:ext>
                  </a:extLst>
                </p:cNvPr>
                <p:cNvSpPr txBox="1"/>
                <p:nvPr/>
              </p:nvSpPr>
              <p:spPr>
                <a:xfrm>
                  <a:off x="5036288" y="5882067"/>
                  <a:ext cx="1688400" cy="392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s" sz="900" b="1" dirty="0">
                      <a:latin typeface="Calibri"/>
                      <a:ea typeface="Calibri"/>
                      <a:cs typeface="Calibri"/>
                      <a:sym typeface="Calibri"/>
                    </a:rPr>
                    <a:t>Quantum Annealer</a:t>
                  </a:r>
                  <a:endParaRPr sz="900" b="1" dirty="0"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D9334AB-20C0-4355-F68C-DFCEDA08FF2F}"/>
                  </a:ext>
                </a:extLst>
              </p:cNvPr>
              <p:cNvSpPr txBox="1"/>
              <p:nvPr/>
            </p:nvSpPr>
            <p:spPr>
              <a:xfrm>
                <a:off x="5550191" y="4700047"/>
                <a:ext cx="25401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/>
                  <a:t>Quantum-SVR training workflow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AF696C10-7615-93AF-C496-CC49C2FBE3D6}"/>
                  </a:ext>
                </a:extLst>
              </p:cNvPr>
              <p:cNvSpPr/>
              <p:nvPr/>
            </p:nvSpPr>
            <p:spPr>
              <a:xfrm>
                <a:off x="3443591" y="5000017"/>
                <a:ext cx="6958051" cy="1274149"/>
              </a:xfrm>
              <a:prstGeom prst="rect">
                <a:avLst/>
              </a:prstGeom>
              <a:noFill/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B52D0BF2-6913-5816-76C3-80A482652E00}"/>
              </a:ext>
            </a:extLst>
          </p:cNvPr>
          <p:cNvSpPr txBox="1">
            <a:spLocks/>
          </p:cNvSpPr>
          <p:nvPr/>
        </p:nvSpPr>
        <p:spPr>
          <a:xfrm>
            <a:off x="356397" y="4305959"/>
            <a:ext cx="4245141" cy="19909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This work was shown at QTML at CERN 19</a:t>
            </a:r>
            <a:r>
              <a:rPr lang="en-GB" sz="1600" baseline="30000" dirty="0"/>
              <a:t>th</a:t>
            </a:r>
            <a:r>
              <a:rPr lang="en-GB" sz="1600" dirty="0"/>
              <a:t>-24</a:t>
            </a:r>
            <a:r>
              <a:rPr lang="en-GB" sz="1600" baseline="30000" dirty="0"/>
              <a:t>th</a:t>
            </a:r>
            <a:r>
              <a:rPr lang="en-GB" sz="1600" dirty="0"/>
              <a:t> November 2023 and continues the effort based on the following previous works:</a:t>
            </a:r>
            <a:endParaRPr lang="en-GB" sz="1600" dirty="0">
              <a:hlinkClick r:id="rId5"/>
            </a:endParaRPr>
          </a:p>
          <a:p>
            <a:pPr lvl="1"/>
            <a:r>
              <a:rPr lang="en-GB" sz="1200" dirty="0">
                <a:hlinkClick r:id="rId5"/>
              </a:rPr>
              <a:t>ACAT 2022</a:t>
            </a:r>
            <a:r>
              <a:rPr lang="en-GB" sz="1200" dirty="0"/>
              <a:t>, E. Wulff, J.P García </a:t>
            </a:r>
            <a:r>
              <a:rPr lang="en-GB" sz="1200" dirty="0" err="1"/>
              <a:t>Amboage</a:t>
            </a:r>
            <a:r>
              <a:rPr lang="en-GB" sz="1200" dirty="0"/>
              <a:t>, David Southwick, Maria Girone, Eduard Cuba</a:t>
            </a:r>
          </a:p>
          <a:p>
            <a:pPr lvl="1"/>
            <a:r>
              <a:rPr lang="en-GB" sz="1200" dirty="0">
                <a:hlinkClick r:id="rId6"/>
              </a:rPr>
              <a:t>CHEP 2023</a:t>
            </a:r>
            <a:r>
              <a:rPr lang="en-GB" sz="1200" dirty="0"/>
              <a:t>, E. Wulff, J.P García </a:t>
            </a:r>
            <a:r>
              <a:rPr lang="en-GB" sz="1200" dirty="0" err="1"/>
              <a:t>Amboage</a:t>
            </a:r>
            <a:r>
              <a:rPr lang="en-GB" sz="1200" dirty="0"/>
              <a:t>, David Southwick, Maria Girone, Eduard Cuba</a:t>
            </a:r>
            <a:endParaRPr lang="en-GB" sz="1200" dirty="0">
              <a:hlinkClick r:id="" action="ppaction://noaction"/>
            </a:endParaRPr>
          </a:p>
          <a:p>
            <a:pPr lvl="1"/>
            <a:r>
              <a:rPr lang="en-GB" sz="1200" dirty="0">
                <a:hlinkClick r:id="" action="ppaction://noaction"/>
              </a:rPr>
              <a:t>ISC 2023</a:t>
            </a:r>
            <a:r>
              <a:rPr lang="en-GB" sz="1200" dirty="0"/>
              <a:t>, M. </a:t>
            </a:r>
            <a:r>
              <a:rPr lang="en-GB" sz="1200" dirty="0" err="1"/>
              <a:t>Aach</a:t>
            </a:r>
            <a:r>
              <a:rPr lang="en-GB" sz="1200" dirty="0"/>
              <a:t>, E. Wulff, E. </a:t>
            </a:r>
            <a:r>
              <a:rPr lang="en-GB" sz="1200" dirty="0" err="1"/>
              <a:t>Pasetto</a:t>
            </a:r>
            <a:r>
              <a:rPr lang="en-GB" sz="1200" dirty="0"/>
              <a:t>, A. </a:t>
            </a:r>
            <a:r>
              <a:rPr lang="en-GB" sz="1200" dirty="0" err="1"/>
              <a:t>Delilbasic</a:t>
            </a:r>
            <a:r>
              <a:rPr lang="en-GB" sz="1200" dirty="0"/>
              <a:t>, R. </a:t>
            </a:r>
            <a:r>
              <a:rPr lang="en-GB" sz="1200" dirty="0" err="1"/>
              <a:t>Sarma</a:t>
            </a:r>
            <a:r>
              <a:rPr lang="en-GB" sz="1200" dirty="0"/>
              <a:t>, E. </a:t>
            </a:r>
            <a:r>
              <a:rPr lang="en-GB" sz="1200" dirty="0" err="1"/>
              <a:t>Inanc</a:t>
            </a:r>
            <a:r>
              <a:rPr lang="en-GB" sz="1200" dirty="0"/>
              <a:t>, M. Girone, M. Riedel, A. </a:t>
            </a:r>
            <a:r>
              <a:rPr lang="en-GB" sz="1200" dirty="0" err="1"/>
              <a:t>Lintermann</a:t>
            </a:r>
            <a:endParaRPr lang="en-GB" sz="1200" dirty="0"/>
          </a:p>
          <a:p>
            <a:endParaRPr lang="en-GB" sz="160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C9396CF-0673-5F04-1CAB-6DD708A1BCCC}"/>
              </a:ext>
            </a:extLst>
          </p:cNvPr>
          <p:cNvSpPr/>
          <p:nvPr/>
        </p:nvSpPr>
        <p:spPr>
          <a:xfrm>
            <a:off x="9432584" y="1789018"/>
            <a:ext cx="1325933" cy="2198451"/>
          </a:xfrm>
          <a:prstGeom prst="ellipse">
            <a:avLst/>
          </a:prstGeom>
          <a:noFill/>
          <a:ln w="25400"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1A5466F-0243-D0CB-9BC0-882CD2076269}"/>
              </a:ext>
            </a:extLst>
          </p:cNvPr>
          <p:cNvCxnSpPr>
            <a:cxnSpLocks/>
            <a:endCxn id="39" idx="7"/>
          </p:cNvCxnSpPr>
          <p:nvPr/>
        </p:nvCxnSpPr>
        <p:spPr>
          <a:xfrm flipH="1">
            <a:off x="10564339" y="1874196"/>
            <a:ext cx="392908" cy="236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3C9A38C-1C34-2C23-4795-07D322D404C9}"/>
              </a:ext>
            </a:extLst>
          </p:cNvPr>
          <p:cNvSpPr txBox="1"/>
          <p:nvPr/>
        </p:nvSpPr>
        <p:spPr>
          <a:xfrm>
            <a:off x="10876151" y="1616370"/>
            <a:ext cx="902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Train DL</a:t>
            </a:r>
          </a:p>
          <a:p>
            <a:pPr algn="ctr"/>
            <a:r>
              <a:rPr lang="en-GB" sz="1400" dirty="0"/>
              <a:t>models</a:t>
            </a:r>
          </a:p>
          <a:p>
            <a:pPr algn="ctr"/>
            <a:r>
              <a:rPr lang="en-GB" sz="1400" dirty="0"/>
              <a:t>in parallel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4149D48-FF99-A594-61D4-07ED11BA8201}"/>
              </a:ext>
            </a:extLst>
          </p:cNvPr>
          <p:cNvSpPr/>
          <p:nvPr/>
        </p:nvSpPr>
        <p:spPr>
          <a:xfrm>
            <a:off x="6041060" y="2069135"/>
            <a:ext cx="1351961" cy="2094746"/>
          </a:xfrm>
          <a:prstGeom prst="ellipse">
            <a:avLst/>
          </a:prstGeom>
          <a:noFill/>
          <a:ln w="25400"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42B558-7AD9-E74C-EF46-4C4B7623D504}"/>
              </a:ext>
            </a:extLst>
          </p:cNvPr>
          <p:cNvCxnSpPr>
            <a:cxnSpLocks/>
            <a:endCxn id="44" idx="3"/>
          </p:cNvCxnSpPr>
          <p:nvPr/>
        </p:nvCxnSpPr>
        <p:spPr>
          <a:xfrm flipV="1">
            <a:off x="5953984" y="3857113"/>
            <a:ext cx="285066" cy="267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8E04AE0-9C2B-6964-E3EF-CE8A585F75C8}"/>
              </a:ext>
            </a:extLst>
          </p:cNvPr>
          <p:cNvSpPr txBox="1"/>
          <p:nvPr/>
        </p:nvSpPr>
        <p:spPr>
          <a:xfrm>
            <a:off x="5358210" y="3872250"/>
            <a:ext cx="613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Trains</a:t>
            </a:r>
          </a:p>
          <a:p>
            <a:pPr algn="ctr"/>
            <a:r>
              <a:rPr lang="en-GB" sz="1400" dirty="0"/>
              <a:t>QSVR</a:t>
            </a:r>
          </a:p>
        </p:txBody>
      </p:sp>
    </p:spTree>
    <p:extLst>
      <p:ext uri="{BB962C8B-B14F-4D97-AF65-F5344CB8AC3E}">
        <p14:creationId xmlns:p14="http://schemas.microsoft.com/office/powerpoint/2010/main" val="250315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37"/>
          <p:cNvSpPr txBox="1">
            <a:spLocks noGrp="1"/>
          </p:cNvSpPr>
          <p:nvPr>
            <p:ph type="title"/>
          </p:nvPr>
        </p:nvSpPr>
        <p:spPr>
          <a:xfrm>
            <a:off x="365125" y="229956"/>
            <a:ext cx="10036400" cy="913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s" sz="3467">
                <a:latin typeface="Calibri"/>
                <a:ea typeface="Calibri"/>
                <a:cs typeface="Calibri"/>
                <a:sym typeface="Calibri"/>
              </a:rPr>
              <a:t>Swift-Hyperband</a:t>
            </a:r>
            <a:endParaRPr sz="3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37"/>
          <p:cNvSpPr txBox="1"/>
          <p:nvPr/>
        </p:nvSpPr>
        <p:spPr>
          <a:xfrm rot="-5400000">
            <a:off x="-1808433" y="3670994"/>
            <a:ext cx="4189200" cy="471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" sz="1467">
                <a:latin typeface="Quattrocento Sans"/>
                <a:ea typeface="Quattrocento Sans"/>
                <a:cs typeface="Quattrocento Sans"/>
                <a:sym typeface="Quattrocento Sans"/>
              </a:rPr>
              <a:t>Loss</a:t>
            </a:r>
            <a:endParaRPr sz="1467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10" name="Google Shape;510;p37"/>
          <p:cNvSpPr txBox="1"/>
          <p:nvPr/>
        </p:nvSpPr>
        <p:spPr>
          <a:xfrm>
            <a:off x="6864967" y="1847634"/>
            <a:ext cx="5076000" cy="3016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r>
              <a:rPr lang="es" dirty="0"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One extra decision point inside each round</a:t>
            </a:r>
            <a:endParaRPr dirty="0"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  <a:p>
            <a:pPr marL="609585" indent="-423323">
              <a:buClr>
                <a:srgbClr val="ECECEC"/>
              </a:buClr>
              <a:buSzPts val="1400"/>
              <a:buFont typeface="Calibri"/>
              <a:buChar char="➢"/>
            </a:pPr>
            <a:endParaRPr dirty="0"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r>
              <a:rPr lang="es" dirty="0"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At the beginning of the round some trials are fully trained to define a threshold.</a:t>
            </a:r>
            <a:endParaRPr dirty="0"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  <a:p>
            <a:pPr marL="609585" indent="-423323">
              <a:buClr>
                <a:srgbClr val="ECECEC"/>
              </a:buClr>
              <a:buSzPts val="1400"/>
              <a:buFont typeface="Calibri"/>
              <a:buChar char="➢"/>
            </a:pPr>
            <a:endParaRPr dirty="0"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r>
              <a:rPr lang="es" dirty="0"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The other trials are partially trained</a:t>
            </a:r>
            <a:endParaRPr dirty="0"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  <a:p>
            <a:pPr marL="609585" indent="-423323">
              <a:buClr>
                <a:srgbClr val="ECECEC"/>
              </a:buClr>
              <a:buSzPts val="1400"/>
              <a:buFont typeface="Calibri"/>
              <a:buChar char="➢"/>
            </a:pPr>
            <a:endParaRPr dirty="0"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r>
              <a:rPr lang="es" dirty="0"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If their predicted loss is lower than the threshold the trials are stopped before completing the round.</a:t>
            </a:r>
            <a:endParaRPr dirty="0"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</p:txBody>
      </p:sp>
      <p:sp>
        <p:nvSpPr>
          <p:cNvPr id="511" name="Google Shape;511;p37"/>
          <p:cNvSpPr/>
          <p:nvPr/>
        </p:nvSpPr>
        <p:spPr>
          <a:xfrm>
            <a:off x="7350700" y="5179033"/>
            <a:ext cx="4454800" cy="6612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chemeClr val="dk2"/>
              </a:buClr>
              <a:buSzPts val="1100"/>
            </a:pPr>
            <a:r>
              <a:rPr lang="es" sz="2400" dirty="0">
                <a:solidFill>
                  <a:schemeClr val="dk2"/>
                </a:solidFill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Trainings are done in parallel</a:t>
            </a:r>
            <a:endParaRPr sz="2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512" name="Google Shape;512;p37"/>
          <p:cNvPicPr preferRelativeResize="0"/>
          <p:nvPr/>
        </p:nvPicPr>
        <p:blipFill rotWithShape="1">
          <a:blip r:embed="rId3">
            <a:alphaModFix/>
          </a:blip>
          <a:srcRect l="11410"/>
          <a:stretch/>
        </p:blipFill>
        <p:spPr>
          <a:xfrm>
            <a:off x="422000" y="1202400"/>
            <a:ext cx="7105331" cy="534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7F7402-E52F-84BE-10A3-3D2BCA9867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14C777-E919-2C6F-2A1F-D007B25F1B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50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47"/>
          <p:cNvSpPr txBox="1">
            <a:spLocks noGrp="1"/>
          </p:cNvSpPr>
          <p:nvPr>
            <p:ph type="title"/>
          </p:nvPr>
        </p:nvSpPr>
        <p:spPr>
          <a:xfrm>
            <a:off x="365125" y="229956"/>
            <a:ext cx="10036400" cy="913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s">
                <a:latin typeface="Calibri"/>
                <a:ea typeface="Calibri"/>
                <a:cs typeface="Calibri"/>
                <a:sym typeface="Calibri"/>
              </a:rPr>
              <a:t>From SVR to Q-SVR formulation </a:t>
            </a:r>
            <a:r>
              <a:rPr lang="es" sz="133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s" sz="1333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Pasetto </a:t>
            </a:r>
            <a:r>
              <a:rPr lang="es" sz="1333" i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et al.</a:t>
            </a:r>
            <a:r>
              <a:rPr lang="es" sz="133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2" name="Google Shape;602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734" y="1936896"/>
            <a:ext cx="3643300" cy="1821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45567" y="3687833"/>
            <a:ext cx="1206467" cy="38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4" name="Google Shape;604;p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03100" y="1936901"/>
            <a:ext cx="5617779" cy="1821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p4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602733" y="2166368"/>
            <a:ext cx="2062200" cy="529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p4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602750" y="3242067"/>
            <a:ext cx="2352761" cy="516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4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08734" y="4625934"/>
            <a:ext cx="3243333" cy="656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4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08734" y="5543234"/>
            <a:ext cx="4359609" cy="656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4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465684" y="4615085"/>
            <a:ext cx="2254536" cy="388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Google Shape;610;p4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646537" y="5467934"/>
            <a:ext cx="1554852" cy="388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47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291039" y="4298067"/>
            <a:ext cx="4678528" cy="662867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47"/>
          <p:cNvSpPr txBox="1"/>
          <p:nvPr/>
        </p:nvSpPr>
        <p:spPr>
          <a:xfrm>
            <a:off x="-4933" y="1579367"/>
            <a:ext cx="36432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Classical SVR primal formulation</a:t>
            </a:r>
            <a:endParaRPr sz="1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47"/>
          <p:cNvSpPr txBox="1"/>
          <p:nvPr/>
        </p:nvSpPr>
        <p:spPr>
          <a:xfrm>
            <a:off x="1488900" y="3687833"/>
            <a:ext cx="2352800" cy="5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predictions:</a:t>
            </a:r>
            <a:endParaRPr sz="1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47"/>
          <p:cNvSpPr txBox="1"/>
          <p:nvPr/>
        </p:nvSpPr>
        <p:spPr>
          <a:xfrm>
            <a:off x="3903100" y="1579367"/>
            <a:ext cx="36432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Classical SVR dual formulation</a:t>
            </a:r>
            <a:endParaRPr sz="1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47"/>
          <p:cNvSpPr txBox="1"/>
          <p:nvPr/>
        </p:nvSpPr>
        <p:spPr>
          <a:xfrm>
            <a:off x="9520867" y="1777563"/>
            <a:ext cx="23528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predictions:</a:t>
            </a:r>
            <a:endParaRPr sz="1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47"/>
          <p:cNvSpPr/>
          <p:nvPr/>
        </p:nvSpPr>
        <p:spPr>
          <a:xfrm>
            <a:off x="3942667" y="2600567"/>
            <a:ext cx="692000" cy="346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17" name="Google Shape;617;p47"/>
          <p:cNvSpPr txBox="1"/>
          <p:nvPr/>
        </p:nvSpPr>
        <p:spPr>
          <a:xfrm>
            <a:off x="9555700" y="2874633"/>
            <a:ext cx="22544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calculate b:</a:t>
            </a:r>
            <a:endParaRPr sz="1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8" name="Google Shape;618;p47"/>
          <p:cNvSpPr txBox="1"/>
          <p:nvPr/>
        </p:nvSpPr>
        <p:spPr>
          <a:xfrm>
            <a:off x="7184" y="4237133"/>
            <a:ext cx="36432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 dirty="0">
                <a:latin typeface="Calibri"/>
                <a:ea typeface="Calibri"/>
                <a:cs typeface="Calibri"/>
                <a:sym typeface="Calibri"/>
              </a:rPr>
              <a:t>QUBO formulation</a:t>
            </a:r>
            <a:endParaRPr sz="1467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9" name="Google Shape;619;p47"/>
          <p:cNvSpPr txBox="1"/>
          <p:nvPr/>
        </p:nvSpPr>
        <p:spPr>
          <a:xfrm>
            <a:off x="7167" y="5185000"/>
            <a:ext cx="36432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Encode SVR variables using binary variables</a:t>
            </a:r>
            <a:endParaRPr sz="1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47"/>
          <p:cNvSpPr txBox="1"/>
          <p:nvPr/>
        </p:nvSpPr>
        <p:spPr>
          <a:xfrm>
            <a:off x="3352051" y="4277367"/>
            <a:ext cx="36432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Add restriction as penalty term</a:t>
            </a:r>
            <a:endParaRPr sz="1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47"/>
          <p:cNvSpPr txBox="1"/>
          <p:nvPr/>
        </p:nvSpPr>
        <p:spPr>
          <a:xfrm>
            <a:off x="4093667" y="5079133"/>
            <a:ext cx="30552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“Ignore” the 2</a:t>
            </a:r>
            <a:r>
              <a:rPr lang="es" sz="1467" baseline="30000">
                <a:latin typeface="Calibri"/>
                <a:ea typeface="Calibri"/>
                <a:cs typeface="Calibri"/>
                <a:sym typeface="Calibri"/>
              </a:rPr>
              <a:t>nd </a:t>
            </a:r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restriction</a:t>
            </a:r>
            <a:endParaRPr sz="1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Google Shape;622;p47"/>
          <p:cNvSpPr txBox="1"/>
          <p:nvPr/>
        </p:nvSpPr>
        <p:spPr>
          <a:xfrm>
            <a:off x="6313475" y="3875300"/>
            <a:ext cx="55604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Resulting problem with binary variables and without restrictions ✅</a:t>
            </a:r>
            <a:endParaRPr sz="1467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3" name="Google Shape;623;p47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609971" y="4942100"/>
            <a:ext cx="4359600" cy="662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47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10142512" y="5604967"/>
            <a:ext cx="1827056" cy="721800"/>
          </a:xfrm>
          <a:prstGeom prst="rect">
            <a:avLst/>
          </a:prstGeom>
          <a:noFill/>
          <a:ln>
            <a:noFill/>
          </a:ln>
        </p:spPr>
      </p:pic>
      <p:sp>
        <p:nvSpPr>
          <p:cNvPr id="625" name="Google Shape;625;p47"/>
          <p:cNvSpPr txBox="1"/>
          <p:nvPr/>
        </p:nvSpPr>
        <p:spPr>
          <a:xfrm>
            <a:off x="8048733" y="5677117"/>
            <a:ext cx="23528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1467">
                <a:latin typeface="Calibri"/>
                <a:ea typeface="Calibri"/>
                <a:cs typeface="Calibri"/>
                <a:sym typeface="Calibri"/>
              </a:rPr>
              <a:t>QUBO matrix for the canonical formulation:</a:t>
            </a:r>
            <a:endParaRPr sz="14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47"/>
          <p:cNvSpPr/>
          <p:nvPr/>
        </p:nvSpPr>
        <p:spPr>
          <a:xfrm>
            <a:off x="3352067" y="1638700"/>
            <a:ext cx="480000" cy="480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467"/>
              <a:t>1</a:t>
            </a:r>
            <a:endParaRPr sz="1467"/>
          </a:p>
        </p:txBody>
      </p:sp>
      <p:sp>
        <p:nvSpPr>
          <p:cNvPr id="627" name="Google Shape;627;p47"/>
          <p:cNvSpPr/>
          <p:nvPr/>
        </p:nvSpPr>
        <p:spPr>
          <a:xfrm>
            <a:off x="9122733" y="1638700"/>
            <a:ext cx="480000" cy="480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467"/>
              <a:t>2</a:t>
            </a:r>
            <a:endParaRPr sz="1467"/>
          </a:p>
        </p:txBody>
      </p:sp>
      <p:sp>
        <p:nvSpPr>
          <p:cNvPr id="628" name="Google Shape;628;p47"/>
          <p:cNvSpPr/>
          <p:nvPr/>
        </p:nvSpPr>
        <p:spPr>
          <a:xfrm>
            <a:off x="2908800" y="4277367"/>
            <a:ext cx="480000" cy="480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467"/>
              <a:t>3</a:t>
            </a:r>
            <a:endParaRPr sz="1467"/>
          </a:p>
        </p:txBody>
      </p:sp>
      <p:sp>
        <p:nvSpPr>
          <p:cNvPr id="629" name="Google Shape;629;p47"/>
          <p:cNvSpPr/>
          <p:nvPr/>
        </p:nvSpPr>
        <p:spPr>
          <a:xfrm>
            <a:off x="6748851" y="4277351"/>
            <a:ext cx="480000" cy="480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467"/>
              <a:t>4</a:t>
            </a:r>
            <a:endParaRPr sz="1467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DE38231-180B-ED82-B917-CB9F422FD9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D82E6F-0FE5-68AE-24B1-20371C65C2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32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5"/>
          <p:cNvSpPr txBox="1">
            <a:spLocks noGrp="1"/>
          </p:cNvSpPr>
          <p:nvPr>
            <p:ph type="title"/>
          </p:nvPr>
        </p:nvSpPr>
        <p:spPr>
          <a:xfrm>
            <a:off x="365125" y="229956"/>
            <a:ext cx="10036400" cy="913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s" sz="3467">
                <a:latin typeface="Calibri"/>
                <a:ea typeface="Calibri"/>
                <a:cs typeface="Calibri"/>
                <a:sym typeface="Calibri"/>
              </a:rPr>
              <a:t>Performance prediction of MLPF</a:t>
            </a:r>
            <a:endParaRPr sz="3467"/>
          </a:p>
        </p:txBody>
      </p:sp>
      <p:sp>
        <p:nvSpPr>
          <p:cNvPr id="468" name="Google Shape;468;p35"/>
          <p:cNvSpPr txBox="1">
            <a:spLocks noGrp="1"/>
          </p:cNvSpPr>
          <p:nvPr>
            <p:ph type="sldNum" idx="12"/>
          </p:nvPr>
        </p:nvSpPr>
        <p:spPr>
          <a:xfrm>
            <a:off x="6812756" y="483496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buClr>
                <a:srgbClr val="000000"/>
              </a:buClr>
            </a:pPr>
            <a:fld id="{00000000-1234-1234-1234-123412341234}" type="slidenum">
              <a:rPr lang="es" smtClean="0"/>
              <a:pPr algn="r">
                <a:buClr>
                  <a:srgbClr val="000000"/>
                </a:buClr>
              </a:pPr>
              <a:t>33</a:t>
            </a:fld>
            <a:endParaRPr/>
          </a:p>
        </p:txBody>
      </p:sp>
      <p:pic>
        <p:nvPicPr>
          <p:cNvPr id="469" name="Google Shape;469;p35"/>
          <p:cNvPicPr preferRelativeResize="0"/>
          <p:nvPr/>
        </p:nvPicPr>
        <p:blipFill rotWithShape="1">
          <a:blip r:embed="rId3">
            <a:alphaModFix/>
          </a:blip>
          <a:srcRect l="4659" t="6674" r="6411" b="7540"/>
          <a:stretch/>
        </p:blipFill>
        <p:spPr>
          <a:xfrm>
            <a:off x="6894280" y="2760033"/>
            <a:ext cx="5017520" cy="3201899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35"/>
          <p:cNvSpPr txBox="1"/>
          <p:nvPr/>
        </p:nvSpPr>
        <p:spPr>
          <a:xfrm>
            <a:off x="7401567" y="5844034"/>
            <a:ext cx="43968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" sz="1600" b="1">
                <a:latin typeface="Quattrocento Sans"/>
                <a:ea typeface="Quattrocento Sans"/>
                <a:cs typeface="Quattrocento Sans"/>
                <a:sym typeface="Quattrocento Sans"/>
              </a:rPr>
              <a:t>MLPF true loss</a:t>
            </a:r>
            <a:endParaRPr sz="1600" b="1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71" name="Google Shape;471;p35"/>
          <p:cNvSpPr txBox="1"/>
          <p:nvPr/>
        </p:nvSpPr>
        <p:spPr>
          <a:xfrm>
            <a:off x="6969567" y="2176433"/>
            <a:ext cx="5017600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" sz="1333" b="1">
                <a:latin typeface="Quattrocento Sans"/>
                <a:ea typeface="Quattrocento Sans"/>
                <a:cs typeface="Quattrocento Sans"/>
                <a:sym typeface="Quattrocento Sans"/>
              </a:rPr>
              <a:t>Best Q-SVR true vs predicted test values</a:t>
            </a:r>
            <a:endParaRPr sz="1333" b="1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algn="ctr"/>
            <a:r>
              <a:rPr lang="es" sz="1333" b="1">
                <a:latin typeface="Quattrocento Sans"/>
                <a:ea typeface="Quattrocento Sans"/>
                <a:cs typeface="Quattrocento Sans"/>
                <a:sym typeface="Quattrocento Sans"/>
              </a:rPr>
              <a:t> train size = 20, known fraction of lc = 0.25</a:t>
            </a:r>
            <a:endParaRPr sz="1333" b="1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72" name="Google Shape;472;p35"/>
          <p:cNvSpPr txBox="1"/>
          <p:nvPr/>
        </p:nvSpPr>
        <p:spPr>
          <a:xfrm>
            <a:off x="468667" y="1801834"/>
            <a:ext cx="6500800" cy="664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40256">
              <a:lnSpc>
                <a:spcPct val="115000"/>
              </a:lnSpc>
              <a:spcBef>
                <a:spcPts val="533"/>
              </a:spcBef>
              <a:buClr>
                <a:schemeClr val="accent1"/>
              </a:buClr>
              <a:buSzPts val="1600"/>
              <a:buFont typeface="Calibri"/>
              <a:buChar char="➢"/>
            </a:pPr>
            <a:r>
              <a:rPr lang="es" sz="2000" dirty="0"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Very promising results</a:t>
            </a:r>
            <a:r>
              <a:rPr lang="es" sz="2000" dirty="0">
                <a:solidFill>
                  <a:schemeClr val="accent6"/>
                </a:solidFill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 </a:t>
            </a:r>
            <a:r>
              <a:rPr lang="es" sz="2000" dirty="0">
                <a:solidFill>
                  <a:schemeClr val="dk1"/>
                </a:solidFill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for Q-SVR and SVR.</a:t>
            </a:r>
            <a:endParaRPr sz="2000" dirty="0">
              <a:solidFill>
                <a:schemeClr val="dk1"/>
              </a:solidFill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</p:txBody>
      </p:sp>
      <p:sp>
        <p:nvSpPr>
          <p:cNvPr id="473" name="Google Shape;473;p35"/>
          <p:cNvSpPr txBox="1"/>
          <p:nvPr/>
        </p:nvSpPr>
        <p:spPr>
          <a:xfrm rot="-5400000">
            <a:off x="4449667" y="4166434"/>
            <a:ext cx="43968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" sz="1600" b="1">
                <a:latin typeface="Quattrocento Sans"/>
                <a:ea typeface="Quattrocento Sans"/>
                <a:cs typeface="Quattrocento Sans"/>
                <a:sym typeface="Quattrocento Sans"/>
              </a:rPr>
              <a:t>MLPF predicted loss</a:t>
            </a:r>
            <a:endParaRPr sz="1600" b="1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474" name="Google Shape;474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9768" y="2509100"/>
            <a:ext cx="5710433" cy="36918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605D707-E35E-D845-BC21-0261A607C5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8"/>
          <p:cNvSpPr txBox="1">
            <a:spLocks noGrp="1"/>
          </p:cNvSpPr>
          <p:nvPr>
            <p:ph type="title"/>
          </p:nvPr>
        </p:nvSpPr>
        <p:spPr>
          <a:xfrm>
            <a:off x="365125" y="229956"/>
            <a:ext cx="10036400" cy="913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s" sz="3467" dirty="0">
                <a:latin typeface="Calibri"/>
                <a:ea typeface="Calibri"/>
                <a:cs typeface="Calibri"/>
                <a:sym typeface="Calibri"/>
              </a:rPr>
              <a:t>Algorithm Comparison</a:t>
            </a:r>
            <a:endParaRPr sz="3467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38"/>
          <p:cNvSpPr txBox="1">
            <a:spLocks noGrp="1"/>
          </p:cNvSpPr>
          <p:nvPr>
            <p:ph type="sldNum" idx="12"/>
          </p:nvPr>
        </p:nvSpPr>
        <p:spPr>
          <a:xfrm>
            <a:off x="6812756" y="483496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buClr>
                <a:srgbClr val="000000"/>
              </a:buClr>
            </a:pPr>
            <a:fld id="{00000000-1234-1234-1234-123412341234}" type="slidenum">
              <a:rPr lang="es" smtClean="0"/>
              <a:pPr algn="r">
                <a:buClr>
                  <a:srgbClr val="000000"/>
                </a:buClr>
              </a:pPr>
              <a:t>34</a:t>
            </a:fld>
            <a:endParaRPr/>
          </a:p>
        </p:txBody>
      </p:sp>
      <p:pic>
        <p:nvPicPr>
          <p:cNvPr id="520" name="Google Shape;52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534" y="2588934"/>
            <a:ext cx="5435569" cy="3678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8568" y="2570366"/>
            <a:ext cx="5435569" cy="3715703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38"/>
          <p:cNvSpPr txBox="1"/>
          <p:nvPr/>
        </p:nvSpPr>
        <p:spPr>
          <a:xfrm>
            <a:off x="514267" y="1666168"/>
            <a:ext cx="8291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r>
              <a:rPr lang="es" sz="2400" dirty="0">
                <a:solidFill>
                  <a:schemeClr val="dk1"/>
                </a:solidFill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Simulated results using learning curve datasets</a:t>
            </a:r>
            <a:endParaRPr sz="2400" dirty="0">
              <a:solidFill>
                <a:schemeClr val="dk1"/>
              </a:solidFill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</p:txBody>
      </p:sp>
      <p:sp>
        <p:nvSpPr>
          <p:cNvPr id="523" name="Google Shape;523;p38"/>
          <p:cNvSpPr txBox="1"/>
          <p:nvPr/>
        </p:nvSpPr>
        <p:spPr>
          <a:xfrm>
            <a:off x="695117" y="2256800"/>
            <a:ext cx="4369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MLPF for Delphes - 7 HPs</a:t>
            </a:r>
            <a:endParaRPr sz="2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38"/>
          <p:cNvSpPr txBox="1"/>
          <p:nvPr/>
        </p:nvSpPr>
        <p:spPr>
          <a:xfrm>
            <a:off x="7022851" y="2256800"/>
            <a:ext cx="4369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LSTM for PTB - 2 HPs</a:t>
            </a:r>
            <a:endParaRPr sz="2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C8CACF8-FBCA-4D57-45E2-597F47F0D7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39"/>
          <p:cNvSpPr txBox="1">
            <a:spLocks noGrp="1"/>
          </p:cNvSpPr>
          <p:nvPr>
            <p:ph type="sldNum" idx="12"/>
          </p:nvPr>
        </p:nvSpPr>
        <p:spPr>
          <a:xfrm>
            <a:off x="6812756" y="483496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buClr>
                <a:srgbClr val="000000"/>
              </a:buClr>
            </a:pPr>
            <a:fld id="{00000000-1234-1234-1234-123412341234}" type="slidenum">
              <a:rPr lang="es" smtClean="0"/>
              <a:pPr algn="r">
                <a:buClr>
                  <a:srgbClr val="000000"/>
                </a:buClr>
              </a:pPr>
              <a:t>35</a:t>
            </a:fld>
            <a:endParaRPr/>
          </a:p>
        </p:txBody>
      </p:sp>
      <p:sp>
        <p:nvSpPr>
          <p:cNvPr id="531" name="Google Shape;531;p39"/>
          <p:cNvSpPr txBox="1">
            <a:spLocks noGrp="1"/>
          </p:cNvSpPr>
          <p:nvPr>
            <p:ph type="title"/>
          </p:nvPr>
        </p:nvSpPr>
        <p:spPr>
          <a:xfrm>
            <a:off x="365125" y="229956"/>
            <a:ext cx="10036400" cy="9132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s" sz="3467" dirty="0">
                <a:latin typeface="Calibri"/>
                <a:ea typeface="Calibri"/>
                <a:cs typeface="Calibri"/>
                <a:sym typeface="Calibri"/>
              </a:rPr>
              <a:t>Algorithm Comparison</a:t>
            </a:r>
            <a:endParaRPr sz="3467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2" name="Google Shape;532;p39"/>
          <p:cNvSpPr txBox="1"/>
          <p:nvPr/>
        </p:nvSpPr>
        <p:spPr>
          <a:xfrm>
            <a:off x="514267" y="1666168"/>
            <a:ext cx="8291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buClr>
                <a:schemeClr val="accent1"/>
              </a:buClr>
              <a:buSzPts val="1400"/>
              <a:buFont typeface="Calibri"/>
              <a:buChar char="➢"/>
            </a:pPr>
            <a:r>
              <a:rPr lang="es" sz="2400" dirty="0">
                <a:solidFill>
                  <a:schemeClr val="dk1"/>
                </a:solidFill>
                <a:latin typeface="Segoe UI Semilight" panose="020B0402040204020203" pitchFamily="34" charset="0"/>
                <a:ea typeface="Calibri"/>
                <a:cs typeface="Segoe UI Semilight" panose="020B0402040204020203" pitchFamily="34" charset="0"/>
                <a:sym typeface="Calibri"/>
              </a:rPr>
              <a:t>Simulated results using learning curve datasets</a:t>
            </a:r>
            <a:endParaRPr sz="2400" dirty="0">
              <a:solidFill>
                <a:schemeClr val="dk1"/>
              </a:solidFill>
              <a:latin typeface="Segoe UI Semilight" panose="020B0402040204020203" pitchFamily="34" charset="0"/>
              <a:ea typeface="Calibri"/>
              <a:cs typeface="Segoe UI Semilight" panose="020B0402040204020203" pitchFamily="34" charset="0"/>
              <a:sym typeface="Calibri"/>
            </a:endParaRPr>
          </a:p>
        </p:txBody>
      </p:sp>
      <p:sp>
        <p:nvSpPr>
          <p:cNvPr id="533" name="Google Shape;533;p39"/>
          <p:cNvSpPr txBox="1"/>
          <p:nvPr/>
        </p:nvSpPr>
        <p:spPr>
          <a:xfrm>
            <a:off x="695117" y="2256800"/>
            <a:ext cx="4369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CNN for CIFAR-10 - 5 HPs</a:t>
            </a:r>
            <a:endParaRPr sz="2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39"/>
          <p:cNvSpPr txBox="1"/>
          <p:nvPr/>
        </p:nvSpPr>
        <p:spPr>
          <a:xfrm>
            <a:off x="6921251" y="2256800"/>
            <a:ext cx="4369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CNN for SVHN - 9 HPs</a:t>
            </a:r>
            <a:endParaRPr sz="2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5" name="Google Shape;535;p39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566" y="2872313"/>
            <a:ext cx="4906048" cy="3260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Google Shape;536;p39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7132" y="2872313"/>
            <a:ext cx="4906047" cy="329625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97760A8-518F-A4A4-9897-29D910B3B0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241E5-92CE-5141-9C4A-07738BC9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reconstruction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79322-7BED-4141-9C19-C7E1FAFAF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695" y="1425325"/>
            <a:ext cx="11461750" cy="1619211"/>
          </a:xfrm>
        </p:spPr>
        <p:txBody>
          <a:bodyPr>
            <a:normAutofit fontScale="92500"/>
          </a:bodyPr>
          <a:lstStyle/>
          <a:p>
            <a:r>
              <a:rPr lang="en-US"/>
              <a:t>Event reconstruction attempts to solve the inverse problem of particle-detector interactions, i.e., going from detector signals back to the particles that gave rise to them</a:t>
            </a:r>
          </a:p>
          <a:p>
            <a:r>
              <a:rPr lang="en-US"/>
              <a:t>Particle-flow (PF) reconstruction takes tracks and clusters of energy deposits as input and gives particle types and momenta as output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50957-D0BE-C642-8182-BFB880D368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89" y="6446613"/>
            <a:ext cx="5561083" cy="365125"/>
          </a:xfrm>
        </p:spPr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8" descr="Diagram&#10;&#10;Description automatically generated">
            <a:extLst>
              <a:ext uri="{FF2B5EF4-FFF2-40B4-BE49-F238E27FC236}">
                <a16:creationId xmlns:a16="http://schemas.microsoft.com/office/drawing/2014/main" id="{071486DE-037D-8C4D-8944-DC96185B3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593" y="3026074"/>
            <a:ext cx="5984989" cy="328195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CA10D-0CF5-CB44-DD14-37EAB8770D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849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2F0044A-8D16-9BF6-275D-721F40D42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AI-based particle flow reconstruction workflow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079A5-9484-346E-19AD-235EE96B24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72858CC-80F9-19B7-43A9-5D298F2DCD2E}"/>
              </a:ext>
            </a:extLst>
          </p:cNvPr>
          <p:cNvGrpSpPr/>
          <p:nvPr/>
        </p:nvGrpSpPr>
        <p:grpSpPr>
          <a:xfrm>
            <a:off x="866546" y="1545322"/>
            <a:ext cx="10008333" cy="4852143"/>
            <a:chOff x="-176095" y="1605869"/>
            <a:chExt cx="10008333" cy="4852143"/>
          </a:xfrm>
        </p:grpSpPr>
        <p:sp>
          <p:nvSpPr>
            <p:cNvPr id="29" name="Google Shape;389;gfdd4f3617c_0_39">
              <a:extLst>
                <a:ext uri="{FF2B5EF4-FFF2-40B4-BE49-F238E27FC236}">
                  <a16:creationId xmlns:a16="http://schemas.microsoft.com/office/drawing/2014/main" id="{C7C2A494-6E6D-1DC1-45B2-7F8CC9851293}"/>
                </a:ext>
              </a:extLst>
            </p:cNvPr>
            <p:cNvSpPr txBox="1"/>
            <p:nvPr/>
          </p:nvSpPr>
          <p:spPr>
            <a:xfrm>
              <a:off x="363365" y="5986498"/>
              <a:ext cx="3766500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latin typeface="Quattrocento Sans"/>
                  <a:ea typeface="Quattrocento Sans"/>
                  <a:cs typeface="Quattrocento Sans"/>
                  <a:sym typeface="Quattrocento Sans"/>
                </a:rPr>
                <a:t>Tracks and calorimetry</a:t>
              </a:r>
            </a:p>
          </p:txBody>
        </p:sp>
        <p:sp>
          <p:nvSpPr>
            <p:cNvPr id="30" name="Google Shape;390;gfdd4f3617c_0_39">
              <a:extLst>
                <a:ext uri="{FF2B5EF4-FFF2-40B4-BE49-F238E27FC236}">
                  <a16:creationId xmlns:a16="http://schemas.microsoft.com/office/drawing/2014/main" id="{52EAC021-9098-0F4A-6D24-318105446844}"/>
                </a:ext>
              </a:extLst>
            </p:cNvPr>
            <p:cNvSpPr txBox="1"/>
            <p:nvPr/>
          </p:nvSpPr>
          <p:spPr>
            <a:xfrm>
              <a:off x="5878801" y="5996377"/>
              <a:ext cx="3766500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latin typeface="Quattrocento Sans"/>
                  <a:ea typeface="Quattrocento Sans"/>
                  <a:cs typeface="Quattrocento Sans"/>
                  <a:sym typeface="Quattrocento Sans"/>
                </a:rPr>
                <a:t>Reconstructed particles</a:t>
              </a:r>
              <a:endParaRPr lang="en-US" baseline="30000" dirty="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" name="Google Shape;380;gfdd4f3617c_0_39">
              <a:extLst>
                <a:ext uri="{FF2B5EF4-FFF2-40B4-BE49-F238E27FC236}">
                  <a16:creationId xmlns:a16="http://schemas.microsoft.com/office/drawing/2014/main" id="{8A2D2F10-20D0-8E8E-92CE-D557355CCF87}"/>
                </a:ext>
              </a:extLst>
            </p:cNvPr>
            <p:cNvSpPr txBox="1"/>
            <p:nvPr/>
          </p:nvSpPr>
          <p:spPr>
            <a:xfrm>
              <a:off x="-176095" y="1607020"/>
              <a:ext cx="2591860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Quattrocento Sans"/>
                  <a:ea typeface="Quattrocento Sans"/>
                  <a:cs typeface="Quattrocento Sans"/>
                  <a:sym typeface="Quattrocento Sans"/>
                </a:rPr>
                <a:t>Physics simulation</a:t>
              </a:r>
            </a:p>
          </p:txBody>
        </p:sp>
        <p:sp>
          <p:nvSpPr>
            <p:cNvPr id="15" name="Google Shape;383;gfdd4f3617c_0_39">
              <a:extLst>
                <a:ext uri="{FF2B5EF4-FFF2-40B4-BE49-F238E27FC236}">
                  <a16:creationId xmlns:a16="http://schemas.microsoft.com/office/drawing/2014/main" id="{F14116AE-5176-975B-A2AB-E5489352F0B1}"/>
                </a:ext>
              </a:extLst>
            </p:cNvPr>
            <p:cNvSpPr txBox="1"/>
            <p:nvPr/>
          </p:nvSpPr>
          <p:spPr>
            <a:xfrm>
              <a:off x="2644900" y="1607020"/>
              <a:ext cx="1858945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Quattrocento Sans"/>
                  <a:ea typeface="Quattrocento Sans"/>
                  <a:cs typeface="Quattrocento Sans"/>
                  <a:sym typeface="Quattrocento Sans"/>
                </a:rPr>
                <a:t>Dataset creation</a:t>
              </a:r>
            </a:p>
          </p:txBody>
        </p:sp>
        <p:sp>
          <p:nvSpPr>
            <p:cNvPr id="18" name="Google Shape;381;gfdd4f3617c_0_39">
              <a:extLst>
                <a:ext uri="{FF2B5EF4-FFF2-40B4-BE49-F238E27FC236}">
                  <a16:creationId xmlns:a16="http://schemas.microsoft.com/office/drawing/2014/main" id="{DBF642B6-D0A7-442D-781A-98A366F5C118}"/>
                </a:ext>
              </a:extLst>
            </p:cNvPr>
            <p:cNvSpPr txBox="1"/>
            <p:nvPr/>
          </p:nvSpPr>
          <p:spPr>
            <a:xfrm>
              <a:off x="5482056" y="1605869"/>
              <a:ext cx="1651200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Quattrocento Sans"/>
                  <a:ea typeface="Quattrocento Sans"/>
                  <a:cs typeface="Quattrocento Sans"/>
                  <a:sym typeface="Quattrocento Sans"/>
                </a:rPr>
                <a:t>ML training</a:t>
              </a:r>
            </a:p>
          </p:txBody>
        </p:sp>
        <p:sp>
          <p:nvSpPr>
            <p:cNvPr id="21" name="Google Shape;386;gfdd4f3617c_0_39">
              <a:extLst>
                <a:ext uri="{FF2B5EF4-FFF2-40B4-BE49-F238E27FC236}">
                  <a16:creationId xmlns:a16="http://schemas.microsoft.com/office/drawing/2014/main" id="{AD701503-32FE-5DA5-30A1-47A56E8105B2}"/>
                </a:ext>
              </a:extLst>
            </p:cNvPr>
            <p:cNvSpPr txBox="1"/>
            <p:nvPr/>
          </p:nvSpPr>
          <p:spPr>
            <a:xfrm>
              <a:off x="8181038" y="1606167"/>
              <a:ext cx="1651200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Quattrocento Sans"/>
                  <a:ea typeface="Quattrocento Sans"/>
                  <a:cs typeface="Quattrocento Sans"/>
                  <a:sym typeface="Quattrocento Sans"/>
                </a:rPr>
                <a:t>Trained model</a:t>
              </a:r>
            </a:p>
          </p:txBody>
        </p:sp>
        <p:pic>
          <p:nvPicPr>
            <p:cNvPr id="13" name="Google Shape;379;gfdd4f3617c_0_39">
              <a:extLst>
                <a:ext uri="{FF2B5EF4-FFF2-40B4-BE49-F238E27FC236}">
                  <a16:creationId xmlns:a16="http://schemas.microsoft.com/office/drawing/2014/main" id="{CB68F95B-C9A5-68FE-731F-79A53F1D7681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r="67811"/>
            <a:stretch/>
          </p:blipFill>
          <p:spPr>
            <a:xfrm>
              <a:off x="719831" y="2055953"/>
              <a:ext cx="832288" cy="1385427"/>
            </a:xfrm>
            <a:prstGeom prst="rect">
              <a:avLst/>
            </a:prstGeom>
            <a:noFill/>
            <a:ln w="9525" cap="flat" cmpd="sng">
              <a:solidFill>
                <a:srgbClr val="0087C8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16" name="Google Shape;382;gfdd4f3617c_0_39">
              <a:extLst>
                <a:ext uri="{FF2B5EF4-FFF2-40B4-BE49-F238E27FC236}">
                  <a16:creationId xmlns:a16="http://schemas.microsoft.com/office/drawing/2014/main" id="{03C7300D-C3F0-AC04-E06F-AB4AEC13DFD6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957400" y="2109715"/>
              <a:ext cx="1379800" cy="1335650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19" name="Google Shape;395;gfdd4f3617c_0_39">
              <a:extLst>
                <a:ext uri="{FF2B5EF4-FFF2-40B4-BE49-F238E27FC236}">
                  <a16:creationId xmlns:a16="http://schemas.microsoft.com/office/drawing/2014/main" id="{813410E5-BC7C-9C45-B5FB-FE9171F00E66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750138" y="2141875"/>
              <a:ext cx="1227757" cy="11721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Google Shape;385;gfdd4f3617c_0_39">
              <a:extLst>
                <a:ext uri="{FF2B5EF4-FFF2-40B4-BE49-F238E27FC236}">
                  <a16:creationId xmlns:a16="http://schemas.microsoft.com/office/drawing/2014/main" id="{B5C4382C-5C8D-D742-FEF1-63DBCE76C781}"/>
                </a:ext>
              </a:extLst>
            </p:cNvPr>
            <p:cNvSpPr/>
            <p:nvPr/>
          </p:nvSpPr>
          <p:spPr>
            <a:xfrm>
              <a:off x="7071535" y="2362234"/>
              <a:ext cx="1227757" cy="702539"/>
            </a:xfrm>
            <a:prstGeom prst="rightArrow">
              <a:avLst>
                <a:gd name="adj1" fmla="val 50000"/>
                <a:gd name="adj2" fmla="val 75144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ctr" anchorCtr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bg1"/>
                  </a:solidFill>
                </a:rPr>
                <a:t>Model export</a:t>
              </a:r>
            </a:p>
          </p:txBody>
        </p:sp>
        <p:pic>
          <p:nvPicPr>
            <p:cNvPr id="22" name="Google Shape;397;gfdd4f3617c_0_39">
              <a:extLst>
                <a:ext uri="{FF2B5EF4-FFF2-40B4-BE49-F238E27FC236}">
                  <a16:creationId xmlns:a16="http://schemas.microsoft.com/office/drawing/2014/main" id="{869FC39C-3806-BE25-3617-1142F0CF8B18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373420" y="2123506"/>
              <a:ext cx="1389247" cy="13467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385;gfdd4f3617c_0_39">
              <a:extLst>
                <a:ext uri="{FF2B5EF4-FFF2-40B4-BE49-F238E27FC236}">
                  <a16:creationId xmlns:a16="http://schemas.microsoft.com/office/drawing/2014/main" id="{45DCF2C5-C6BE-28F3-D2DD-1A53632F0A31}"/>
                </a:ext>
              </a:extLst>
            </p:cNvPr>
            <p:cNvSpPr/>
            <p:nvPr/>
          </p:nvSpPr>
          <p:spPr>
            <a:xfrm>
              <a:off x="4446565" y="2340268"/>
              <a:ext cx="1227757" cy="702539"/>
            </a:xfrm>
            <a:prstGeom prst="rightArrow">
              <a:avLst>
                <a:gd name="adj1" fmla="val 50000"/>
                <a:gd name="adj2" fmla="val 75144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ctr" anchorCtr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bg1"/>
                  </a:solidFill>
                </a:rPr>
                <a:t>Data pre-processing</a:t>
              </a:r>
            </a:p>
          </p:txBody>
        </p:sp>
        <p:sp>
          <p:nvSpPr>
            <p:cNvPr id="9" name="Google Shape;385;gfdd4f3617c_0_39">
              <a:extLst>
                <a:ext uri="{FF2B5EF4-FFF2-40B4-BE49-F238E27FC236}">
                  <a16:creationId xmlns:a16="http://schemas.microsoft.com/office/drawing/2014/main" id="{6418037D-5A27-B325-0C7F-6FD7FE1217DE}"/>
                </a:ext>
              </a:extLst>
            </p:cNvPr>
            <p:cNvSpPr/>
            <p:nvPr/>
          </p:nvSpPr>
          <p:spPr>
            <a:xfrm>
              <a:off x="1645759" y="2362233"/>
              <a:ext cx="1227757" cy="702539"/>
            </a:xfrm>
            <a:prstGeom prst="rightArrow">
              <a:avLst>
                <a:gd name="adj1" fmla="val 50000"/>
                <a:gd name="adj2" fmla="val 76623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ctr" anchorCtr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bg1"/>
                  </a:solidFill>
                </a:rPr>
                <a:t>Data selection</a:t>
              </a:r>
            </a:p>
          </p:txBody>
        </p:sp>
        <p:cxnSp>
          <p:nvCxnSpPr>
            <p:cNvPr id="36" name="Elbow Connector 35">
              <a:extLst>
                <a:ext uri="{FF2B5EF4-FFF2-40B4-BE49-F238E27FC236}">
                  <a16:creationId xmlns:a16="http://schemas.microsoft.com/office/drawing/2014/main" id="{02071E32-E8CF-925B-567C-E8180F3A81B9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909407" y="3537814"/>
              <a:ext cx="4158639" cy="1154093"/>
            </a:xfrm>
            <a:prstGeom prst="bentConnector3">
              <a:avLst>
                <a:gd name="adj1" fmla="val 100041"/>
              </a:avLst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Google Shape;385;gfdd4f3617c_0_39">
              <a:extLst>
                <a:ext uri="{FF2B5EF4-FFF2-40B4-BE49-F238E27FC236}">
                  <a16:creationId xmlns:a16="http://schemas.microsoft.com/office/drawing/2014/main" id="{B6642D5F-07DB-2BEF-AE07-457C71E21A68}"/>
                </a:ext>
              </a:extLst>
            </p:cNvPr>
            <p:cNvSpPr/>
            <p:nvPr/>
          </p:nvSpPr>
          <p:spPr>
            <a:xfrm>
              <a:off x="4446564" y="4624955"/>
              <a:ext cx="1227757" cy="702539"/>
            </a:xfrm>
            <a:prstGeom prst="rightArrow">
              <a:avLst>
                <a:gd name="adj1" fmla="val 50000"/>
                <a:gd name="adj2" fmla="val 69227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ctr" anchorCtr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bg1"/>
                  </a:solidFill>
                </a:rPr>
                <a:t>Event reconstruction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752AB80-0F5F-3885-C1E9-AA69A218E0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3899" y="3692931"/>
            <a:ext cx="3216757" cy="22861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A1290F-4BD3-6F38-EFA5-42F04D79E9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19675" y="3664407"/>
            <a:ext cx="3216757" cy="231088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C5ED1-7096-2B30-75AA-5A343CBAC7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136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64C0-92BC-DD19-3A24-71D7A1DDB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25" y="229956"/>
            <a:ext cx="10036517" cy="913382"/>
          </a:xfrm>
        </p:spPr>
        <p:txBody>
          <a:bodyPr/>
          <a:lstStyle/>
          <a:p>
            <a:r>
              <a:rPr lang="en-US" dirty="0"/>
              <a:t>New CoE RAISE open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DB7963-E07B-1FA8-667E-C083EC1044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113AF5-743A-F14B-A110-230121B807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FEF22225-7CB3-69CE-6FB2-ED8ADFF1C46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0695" y="1550987"/>
                <a:ext cx="6374777" cy="4682474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Ø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Ø"/>
                  <a:defRPr sz="20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Ø"/>
                  <a:defRPr sz="1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Ø"/>
                  <a:defRPr sz="16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Ø"/>
                  <a:defRPr sz="16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hlinkClick r:id="rId4"/>
                  </a:rPr>
                  <a:t>https://www.coe-raise.eu/od-pfr</a:t>
                </a:r>
                <a:r>
                  <a:rPr lang="en-US" dirty="0"/>
                  <a:t> </a:t>
                </a:r>
              </a:p>
              <a:p>
                <a:r>
                  <a:rPr lang="en-US" dirty="0"/>
                  <a:t>An extensive open dataset of physics events with full GEANT4 [</a:t>
                </a:r>
                <a:r>
                  <a:rPr lang="en-US" dirty="0">
                    <a:hlinkClick r:id="rId5"/>
                  </a:rPr>
                  <a:t>1</a:t>
                </a:r>
                <a:r>
                  <a:rPr lang="en-US" dirty="0"/>
                  <a:t>] simulation, suitable for PF reconstruction, available in the EDM4HEP [</a:t>
                </a:r>
                <a:r>
                  <a:rPr lang="en-US" dirty="0">
                    <a:hlinkClick r:id="rId6"/>
                  </a:rPr>
                  <a:t>2</a:t>
                </a:r>
                <a:r>
                  <a:rPr lang="en-US" dirty="0"/>
                  <a:t>] format</a:t>
                </a:r>
              </a:p>
              <a:p>
                <a:r>
                  <a:rPr lang="en-US" dirty="0"/>
                  <a:t>~2.5 TB before pre-processing</a:t>
                </a:r>
              </a:p>
              <a:p>
                <a:r>
                  <a:rPr lang="en-US" dirty="0"/>
                  <a:t>The dataset contains</a:t>
                </a:r>
              </a:p>
              <a:p>
                <a:pPr lvl="1"/>
                <a:r>
                  <a:rPr lang="en-US" dirty="0"/>
                  <a:t>Reconstructed tracks, calorimeter hits and clusters</a:t>
                </a:r>
              </a:p>
              <a:p>
                <a:pPr lvl="2"/>
                <a:r>
                  <a:rPr lang="en-US" dirty="0"/>
                  <a:t>We use these as inputs</a:t>
                </a:r>
              </a:p>
              <a:p>
                <a:pPr lvl="2"/>
                <a:endParaRPr lang="en-US" dirty="0"/>
              </a:p>
              <a:p>
                <a:pPr lvl="1"/>
                <a:r>
                  <a:rPr lang="en-US" dirty="0"/>
                  <a:t>All generator particles</a:t>
                </a:r>
              </a:p>
              <a:p>
                <a:pPr lvl="2"/>
                <a:r>
                  <a:rPr lang="en-US" dirty="0"/>
                  <a:t>We use these as targets</a:t>
                </a:r>
              </a:p>
              <a:p>
                <a:pPr lvl="2"/>
                <a:endParaRPr lang="en-US" dirty="0"/>
              </a:p>
              <a:p>
                <a:pPr lvl="1"/>
                <a:r>
                  <a:rPr lang="en-US" dirty="0"/>
                  <a:t>Reconstructed particles by the Pandora algorithm [</a:t>
                </a:r>
                <a:r>
                  <a:rPr lang="en-US" dirty="0">
                    <a:hlinkClick r:id="rId7"/>
                  </a:rPr>
                  <a:t>3</a:t>
                </a:r>
                <a:r>
                  <a:rPr lang="en-US" dirty="0"/>
                  <a:t>,</a:t>
                </a:r>
                <a:r>
                  <a:rPr lang="en-US" dirty="0">
                    <a:hlinkClick r:id="rId8"/>
                  </a:rPr>
                  <a:t>4</a:t>
                </a:r>
                <a:r>
                  <a:rPr lang="en-US" dirty="0"/>
                  <a:t>,</a:t>
                </a:r>
                <a:r>
                  <a:rPr lang="en-US" dirty="0">
                    <a:hlinkClick r:id="rId9"/>
                  </a:rPr>
                  <a:t>5</a:t>
                </a:r>
                <a:r>
                  <a:rPr lang="en-US" dirty="0"/>
                  <a:t>]</a:t>
                </a:r>
              </a:p>
              <a:p>
                <a:pPr lvl="2"/>
                <a:r>
                  <a:rPr lang="en-US" dirty="0"/>
                  <a:t>We use these as a baseline for comparison</a:t>
                </a:r>
              </a:p>
              <a:p>
                <a:r>
                  <a:rPr lang="en-US" dirty="0"/>
                  <a:t>A mixture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𝑍𝐻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𝑊𝑊</m:t>
                    </m:r>
                  </m:oMath>
                </a14:m>
                <a:r>
                  <a:rPr lang="en-US" dirty="0"/>
                  <a:t> events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FEF22225-7CB3-69CE-6FB2-ED8ADFF1C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695" y="1550987"/>
                <a:ext cx="6374777" cy="4682474"/>
              </a:xfrm>
              <a:prstGeom prst="rect">
                <a:avLst/>
              </a:prstGeom>
              <a:blipFill>
                <a:blip r:embed="rId10"/>
                <a:stretch>
                  <a:fillRect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out">
            <a:hlinkClick r:id="" action="ppaction://media"/>
            <a:extLst>
              <a:ext uri="{FF2B5EF4-FFF2-40B4-BE49-F238E27FC236}">
                <a16:creationId xmlns:a16="http://schemas.microsoft.com/office/drawing/2014/main" id="{03DE40B7-8B31-F7E7-7263-25CA14290E8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374452" y="1509154"/>
            <a:ext cx="4506853" cy="45068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B1D465-A30B-73B8-6858-72A4A289879E}"/>
              </a:ext>
            </a:extLst>
          </p:cNvPr>
          <p:cNvSpPr txBox="1"/>
          <p:nvPr/>
        </p:nvSpPr>
        <p:spPr>
          <a:xfrm>
            <a:off x="8009614" y="1509154"/>
            <a:ext cx="3236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3D visualization of a single event</a:t>
            </a:r>
          </a:p>
        </p:txBody>
      </p:sp>
    </p:spTree>
    <p:extLst>
      <p:ext uri="{BB962C8B-B14F-4D97-AF65-F5344CB8AC3E}">
        <p14:creationId xmlns:p14="http://schemas.microsoft.com/office/powerpoint/2010/main" val="210668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CBF62-50DE-E58E-2FA9-44DA9C713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Improvements from large-scale distributed hyperparameter optimization (HPO)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8F963-6E73-B389-CC6C-63338DD255A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86027" y="4175026"/>
            <a:ext cx="5496029" cy="1939586"/>
          </a:xfrm>
        </p:spPr>
        <p:txBody>
          <a:bodyPr>
            <a:normAutofit/>
          </a:bodyPr>
          <a:lstStyle/>
          <a:p>
            <a:r>
              <a:rPr lang="en-US" sz="2000" dirty="0"/>
              <a:t>Two levels of parallelization</a:t>
            </a:r>
          </a:p>
          <a:p>
            <a:r>
              <a:rPr lang="en-US" sz="2000" dirty="0"/>
              <a:t>Using ASHA + Bayesian Optimization for HPO</a:t>
            </a:r>
          </a:p>
          <a:p>
            <a:r>
              <a:rPr lang="en-US" sz="2000" dirty="0"/>
              <a:t>Final validation loss decreased by </a:t>
            </a:r>
            <a:r>
              <a:rPr lang="en-US" sz="2000" b="1" dirty="0">
                <a:solidFill>
                  <a:srgbClr val="00B050"/>
                </a:solidFill>
              </a:rPr>
              <a:t>~34%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/>
              <a:t>giving a significant performance improvement from HPO</a:t>
            </a:r>
          </a:p>
          <a:p>
            <a:endParaRPr lang="en-US" dirty="0"/>
          </a:p>
        </p:txBody>
      </p:sp>
      <p:pic>
        <p:nvPicPr>
          <p:cNvPr id="10" name="Google Shape;413;gfdd4f3617c_0_15">
            <a:extLst>
              <a:ext uri="{FF2B5EF4-FFF2-40B4-BE49-F238E27FC236}">
                <a16:creationId xmlns:a16="http://schemas.microsoft.com/office/drawing/2014/main" id="{F57193B3-501A-52F6-AAB2-2EAF971922D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217" y="1786826"/>
            <a:ext cx="6158489" cy="212797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Google Shape;414;gfdd4f3617c_0_15">
            <a:extLst>
              <a:ext uri="{FF2B5EF4-FFF2-40B4-BE49-F238E27FC236}">
                <a16:creationId xmlns:a16="http://schemas.microsoft.com/office/drawing/2014/main" id="{6E2CE8CE-9729-293B-BFB4-B33AE585EFB7}"/>
              </a:ext>
            </a:extLst>
          </p:cNvPr>
          <p:cNvSpPr txBox="1"/>
          <p:nvPr/>
        </p:nvSpPr>
        <p:spPr>
          <a:xfrm>
            <a:off x="1626590" y="1450670"/>
            <a:ext cx="32580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Quattrocento Sans"/>
                <a:ea typeface="Quattrocento Sans"/>
                <a:cs typeface="Quattrocento Sans"/>
                <a:sym typeface="Quattrocento Sans"/>
              </a:rPr>
              <a:t>Distributed HPO</a:t>
            </a:r>
          </a:p>
        </p:txBody>
      </p:sp>
      <p:sp>
        <p:nvSpPr>
          <p:cNvPr id="12" name="Google Shape;393;gfdd4f3617c_0_39">
            <a:extLst>
              <a:ext uri="{FF2B5EF4-FFF2-40B4-BE49-F238E27FC236}">
                <a16:creationId xmlns:a16="http://schemas.microsoft.com/office/drawing/2014/main" id="{5C7139A4-0CAC-776B-B089-C92E3423037D}"/>
              </a:ext>
            </a:extLst>
          </p:cNvPr>
          <p:cNvSpPr txBox="1">
            <a:spLocks noGrp="1"/>
          </p:cNvSpPr>
          <p:nvPr>
            <p:ph type="ftr" sz="quarter" idx="10"/>
          </p:nvPr>
        </p:nvSpPr>
        <p:spPr>
          <a:xfrm>
            <a:off x="985189" y="6446613"/>
            <a:ext cx="5586649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9F54D84-4B01-CC9D-B5E9-7558E20C28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1899" y="1790632"/>
            <a:ext cx="4389005" cy="4389005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D4DA364-6707-C5F4-5820-C9FED8CD9080}"/>
              </a:ext>
            </a:extLst>
          </p:cNvPr>
          <p:cNvCxnSpPr>
            <a:cxnSpLocks/>
          </p:cNvCxnSpPr>
          <p:nvPr/>
        </p:nvCxnSpPr>
        <p:spPr>
          <a:xfrm>
            <a:off x="9798008" y="4264650"/>
            <a:ext cx="0" cy="49893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361C07D-B831-DD8B-E545-89BC1C50C75E}"/>
              </a:ext>
            </a:extLst>
          </p:cNvPr>
          <p:cNvSpPr txBox="1"/>
          <p:nvPr/>
        </p:nvSpPr>
        <p:spPr>
          <a:xfrm>
            <a:off x="9749148" y="4364310"/>
            <a:ext cx="896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</a:rPr>
              <a:t>Hypertuning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AE0349C-4BA4-D45F-3545-C08EF633FFDE}"/>
              </a:ext>
            </a:extLst>
          </p:cNvPr>
          <p:cNvSpPr txBox="1"/>
          <p:nvPr/>
        </p:nvSpPr>
        <p:spPr>
          <a:xfrm>
            <a:off x="7673606" y="1450670"/>
            <a:ext cx="307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Hyperparameter tuning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CBF9F-99B0-0BB5-BA68-F8309B4768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359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3C0D4-43D4-0836-2EC1-8070AFA1A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410" y="276218"/>
            <a:ext cx="10036517" cy="913382"/>
          </a:xfrm>
        </p:spPr>
        <p:txBody>
          <a:bodyPr/>
          <a:lstStyle/>
          <a:p>
            <a:r>
              <a:rPr lang="en-GB" dirty="0"/>
              <a:t>Improvements over the baseline: Jet resolution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88D285-154D-3596-31C7-052530EBB1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79475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ABC328-C305-059F-09E0-69EBA0930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888" y="1867947"/>
            <a:ext cx="3968797" cy="39687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043014-4B05-C7B2-CAE0-5F219D67B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1044" y="1872308"/>
            <a:ext cx="3964436" cy="3964436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E49E78-32DA-B95C-8A9A-DEEAFCA68D57}"/>
              </a:ext>
            </a:extLst>
          </p:cNvPr>
          <p:cNvSpPr txBox="1">
            <a:spLocks/>
          </p:cNvSpPr>
          <p:nvPr/>
        </p:nvSpPr>
        <p:spPr>
          <a:xfrm>
            <a:off x="313951" y="1756972"/>
            <a:ext cx="3374119" cy="448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Using data never seen in training</a:t>
            </a:r>
          </a:p>
          <a:p>
            <a:endParaRPr lang="en-US" sz="2000" dirty="0"/>
          </a:p>
          <a:p>
            <a:r>
              <a:rPr lang="en-US" sz="2000" dirty="0"/>
              <a:t>Almost </a:t>
            </a:r>
            <a:r>
              <a:rPr lang="en-US" sz="2000" b="1" dirty="0">
                <a:solidFill>
                  <a:srgbClr val="00B050"/>
                </a:solidFill>
              </a:rPr>
              <a:t>50% improvement </a:t>
            </a:r>
            <a:r>
              <a:rPr lang="en-US" sz="2000" dirty="0"/>
              <a:t>in jet response width over the baseline</a:t>
            </a:r>
          </a:p>
          <a:p>
            <a:endParaRPr lang="en-US" sz="2000" dirty="0"/>
          </a:p>
          <a:p>
            <a:r>
              <a:rPr lang="en-US" sz="2000" dirty="0"/>
              <a:t>Consistent improvement over the entire </a:t>
            </a:r>
            <a:r>
              <a:rPr lang="en-US" sz="2000" i="1" dirty="0"/>
              <a:t>p</a:t>
            </a:r>
            <a:r>
              <a:rPr lang="en-US" sz="2000" i="1" baseline="-25000" dirty="0"/>
              <a:t>T</a:t>
            </a:r>
            <a:r>
              <a:rPr lang="en-US" sz="2000" baseline="-25000" dirty="0"/>
              <a:t> </a:t>
            </a:r>
            <a:r>
              <a:rPr lang="en-US" sz="2000" dirty="0"/>
              <a:t>spectrum</a:t>
            </a:r>
          </a:p>
          <a:p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F3DEA7-3919-7A80-51AC-FDEC89771D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77960" y="6492875"/>
            <a:ext cx="2743200" cy="365125"/>
          </a:xfrm>
        </p:spPr>
        <p:txBody>
          <a:bodyPr/>
          <a:lstStyle/>
          <a:p>
            <a:fld id="{82C268DC-37EC-4D43-B668-9C3DD56049CF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7D9C5E-D2E7-51B6-6289-780414D5ED93}"/>
              </a:ext>
            </a:extLst>
          </p:cNvPr>
          <p:cNvSpPr txBox="1"/>
          <p:nvPr/>
        </p:nvSpPr>
        <p:spPr>
          <a:xfrm>
            <a:off x="5069205" y="6447155"/>
            <a:ext cx="6543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[1] </a:t>
            </a:r>
            <a:r>
              <a:rPr lang="en-US" sz="800" dirty="0" err="1"/>
              <a:t>Joosep</a:t>
            </a:r>
            <a:r>
              <a:rPr lang="en-US" sz="800" dirty="0"/>
              <a:t> </a:t>
            </a:r>
            <a:r>
              <a:rPr lang="en-US" sz="800" dirty="0" err="1"/>
              <a:t>Pata</a:t>
            </a:r>
            <a:r>
              <a:rPr lang="en-US" sz="800" dirty="0"/>
              <a:t>, Eric Wulff, Farouk Mokhtar, David Southwick, Mengke Zhang, Maria Girone, Javier Duarte.</a:t>
            </a:r>
            <a:r>
              <a:rPr lang="en-US" sz="800" i="1" dirty="0"/>
              <a:t> Improved particle-flow event reconstruction with scalable neural networks for current and future particle detectors, (in press) </a:t>
            </a:r>
            <a:r>
              <a:rPr lang="en-US" sz="800" i="1" dirty="0" err="1"/>
              <a:t>Commun</a:t>
            </a:r>
            <a:r>
              <a:rPr lang="en-US" sz="800" i="1" dirty="0"/>
              <a:t> Phys, (2024)</a:t>
            </a:r>
            <a:r>
              <a:rPr lang="en-US" sz="800" dirty="0"/>
              <a:t> </a:t>
            </a:r>
            <a:r>
              <a:rPr lang="en-US" sz="800" dirty="0">
                <a:hlinkClick r:id="rId4"/>
              </a:rPr>
              <a:t>https://arxiv.org/abs/2309.06782</a:t>
            </a:r>
            <a:endParaRPr lang="en-US" sz="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C7D1F4-DF3D-7BBF-3217-A9798E4EAB4E}"/>
              </a:ext>
            </a:extLst>
          </p:cNvPr>
          <p:cNvSpPr txBox="1"/>
          <p:nvPr/>
        </p:nvSpPr>
        <p:spPr>
          <a:xfrm>
            <a:off x="7497092" y="5588420"/>
            <a:ext cx="3433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[1]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2E8D42-3225-A861-0D93-105A1EF047F2}"/>
              </a:ext>
            </a:extLst>
          </p:cNvPr>
          <p:cNvSpPr txBox="1"/>
          <p:nvPr/>
        </p:nvSpPr>
        <p:spPr>
          <a:xfrm>
            <a:off x="11649478" y="5616895"/>
            <a:ext cx="3433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123997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3C0D4-43D4-0836-2EC1-8070AFA1A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Tested in a </a:t>
            </a:r>
            <a:r>
              <a:rPr lang="en-GB"/>
              <a:t>real detector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88D285-154D-3596-31C7-052530EBB1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26.03.2024 – CERN openlab Technical Workshop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E49E78-32DA-B95C-8A9A-DEEAFCA68D57}"/>
              </a:ext>
            </a:extLst>
          </p:cNvPr>
          <p:cNvSpPr txBox="1">
            <a:spLocks/>
          </p:cNvSpPr>
          <p:nvPr/>
        </p:nvSpPr>
        <p:spPr>
          <a:xfrm>
            <a:off x="319666" y="2219689"/>
            <a:ext cx="3499461" cy="3975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This approach was also tested in a real detector (CMS) in 2022</a:t>
            </a:r>
          </a:p>
          <a:p>
            <a:r>
              <a:rPr lang="en-US" sz="2000" dirty="0"/>
              <a:t>We plan to update the model for CMS in 2024</a:t>
            </a:r>
          </a:p>
          <a:p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2E1EF2-9098-D355-E1B3-EAF7C0EE6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079" y="1389624"/>
            <a:ext cx="8159307" cy="43595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BD9CF0-5F88-F295-3575-1851F5D5EC18}"/>
              </a:ext>
            </a:extLst>
          </p:cNvPr>
          <p:cNvSpPr txBox="1"/>
          <p:nvPr/>
        </p:nvSpPr>
        <p:spPr>
          <a:xfrm>
            <a:off x="3926079" y="5718886"/>
            <a:ext cx="80523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JP, Javier Duarte, Farouk Mokhtar, Eric Wulff, </a:t>
            </a:r>
            <a:r>
              <a:rPr lang="en-GB" sz="1200" dirty="0" err="1"/>
              <a:t>Jieun</a:t>
            </a:r>
            <a:r>
              <a:rPr lang="en-GB" sz="1200" dirty="0"/>
              <a:t> </a:t>
            </a:r>
            <a:r>
              <a:rPr lang="en-GB" sz="1200" dirty="0" err="1"/>
              <a:t>Yoo</a:t>
            </a:r>
            <a:r>
              <a:rPr lang="en-GB" sz="1200" dirty="0"/>
              <a:t>, Jean-</a:t>
            </a:r>
            <a:r>
              <a:rPr lang="en-GB" sz="1200" dirty="0" err="1"/>
              <a:t>Roch</a:t>
            </a:r>
            <a:r>
              <a:rPr lang="en-GB" sz="1200" dirty="0"/>
              <a:t> </a:t>
            </a:r>
            <a:r>
              <a:rPr lang="en-GB" sz="1200" dirty="0" err="1"/>
              <a:t>Vlimant</a:t>
            </a:r>
            <a:r>
              <a:rPr lang="en-GB" sz="1200" dirty="0"/>
              <a:t>, Maurizio </a:t>
            </a:r>
            <a:r>
              <a:rPr lang="en-GB" sz="1200" dirty="0" err="1"/>
              <a:t>Pierini</a:t>
            </a:r>
            <a:r>
              <a:rPr lang="en-GB" sz="1200" dirty="0"/>
              <a:t>, Maria Girone.</a:t>
            </a:r>
          </a:p>
          <a:p>
            <a:r>
              <a:rPr lang="en-GB" sz="1200" dirty="0"/>
              <a:t>Machine Learning for Particle Flow Reconstruction at CMS. ACAT 2021. </a:t>
            </a:r>
          </a:p>
          <a:p>
            <a:r>
              <a:rPr lang="en-GB" sz="1200" dirty="0">
                <a:hlinkClick r:id="rId3"/>
              </a:rPr>
              <a:t>https://doi.org/10.48550/arXiv.2203.00330</a:t>
            </a:r>
            <a:r>
              <a:rPr lang="en-GB" sz="1200" dirty="0"/>
              <a:t>, </a:t>
            </a:r>
            <a:r>
              <a:rPr lang="en-GB" sz="1200" dirty="0">
                <a:hlinkClick r:id="rId4"/>
              </a:rPr>
              <a:t>http://cds.cern.ch/record/2792320</a:t>
            </a:r>
            <a:r>
              <a:rPr lang="en-GB" sz="1200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3A3152-E44E-EF9D-3C37-AE22043014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043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">
  <a:themeElements>
    <a:clrScheme name="RAISE">
      <a:dk1>
        <a:srgbClr val="575757"/>
      </a:dk1>
      <a:lt1>
        <a:sysClr val="window" lastClr="FFFFFF"/>
      </a:lt1>
      <a:dk2>
        <a:srgbClr val="000000"/>
      </a:dk2>
      <a:lt2>
        <a:srgbClr val="E7E6E6"/>
      </a:lt2>
      <a:accent1>
        <a:srgbClr val="0087C8"/>
      </a:accent1>
      <a:accent2>
        <a:srgbClr val="1450A0"/>
      </a:accent2>
      <a:accent3>
        <a:srgbClr val="575757"/>
      </a:accent3>
      <a:accent4>
        <a:srgbClr val="FFC000"/>
      </a:accent4>
      <a:accent5>
        <a:srgbClr val="5B9BD5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71790</TotalTime>
  <Words>2559</Words>
  <Application>Microsoft Macintosh PowerPoint</Application>
  <PresentationFormat>Widescreen</PresentationFormat>
  <Paragraphs>374</Paragraphs>
  <Slides>35</Slides>
  <Notes>19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Cambria Math</vt:lpstr>
      <vt:lpstr>Co Headline Light</vt:lpstr>
      <vt:lpstr>Quattrocento Sans</vt:lpstr>
      <vt:lpstr>Segoe UI Semilight</vt:lpstr>
      <vt:lpstr>Times New Roman</vt:lpstr>
      <vt:lpstr>Wingdings</vt:lpstr>
      <vt:lpstr>Office</vt:lpstr>
      <vt:lpstr>Distributed Training and HPO  at the Centre of Excellence on AI- and Simulation-based Engineering at Exascale</vt:lpstr>
      <vt:lpstr>CoE RAISE</vt:lpstr>
      <vt:lpstr>RAISE example use-case: Event reconstruction and classification at the CERN HL-LHC</vt:lpstr>
      <vt:lpstr>Event reconstruction</vt:lpstr>
      <vt:lpstr>AI-based particle flow reconstruction workflow</vt:lpstr>
      <vt:lpstr>New CoE RAISE open data</vt:lpstr>
      <vt:lpstr>Improvements from large-scale distributed hyperparameter optimization (HPO)</vt:lpstr>
      <vt:lpstr>Improvements over the baseline: Jet resolution</vt:lpstr>
      <vt:lpstr>Tested in a real detector</vt:lpstr>
      <vt:lpstr>Quantum-SVR for model performance prediction in HPO</vt:lpstr>
      <vt:lpstr>The hyperparameter optimization process</vt:lpstr>
      <vt:lpstr>Model performance prediction</vt:lpstr>
      <vt:lpstr>Quantum SVR</vt:lpstr>
      <vt:lpstr>Swift-Hyperband</vt:lpstr>
      <vt:lpstr>HPO algorithm comparison</vt:lpstr>
      <vt:lpstr>Summary</vt:lpstr>
      <vt:lpstr>Summary</vt:lpstr>
      <vt:lpstr>PowerPoint Presentation</vt:lpstr>
      <vt:lpstr>Backup</vt:lpstr>
      <vt:lpstr>Data-driven use-cases</vt:lpstr>
      <vt:lpstr>Event reconstruction at the LHC</vt:lpstr>
      <vt:lpstr>New open dataset for supervised learning</vt:lpstr>
      <vt:lpstr>New open dataset for supervised learning</vt:lpstr>
      <vt:lpstr>Open datasets</vt:lpstr>
      <vt:lpstr>Improvement in training from HPO</vt:lpstr>
      <vt:lpstr>Jet and MET in ttbar + PU10 test data</vt:lpstr>
      <vt:lpstr>Machine-Learned Particle-Flow (MLPF)</vt:lpstr>
      <vt:lpstr>Graph Neural Network (GNN) with Locality Sensitive Hashing (LSH)</vt:lpstr>
      <vt:lpstr>Kernel-based self-attention Transformer</vt:lpstr>
      <vt:lpstr>A Hybrid Quantum-Classical workflow for HPO</vt:lpstr>
      <vt:lpstr>Swift-Hyperband</vt:lpstr>
      <vt:lpstr>From SVR to Q-SVR formulation (Pasetto et al.)</vt:lpstr>
      <vt:lpstr>Performance prediction of MLPF</vt:lpstr>
      <vt:lpstr>Algorithm Comparison</vt:lpstr>
      <vt:lpstr>Algorithm Comparison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michael.hmania@gmail.com</dc:creator>
  <cp:lastModifiedBy>Eric Wulff</cp:lastModifiedBy>
  <cp:revision>680</cp:revision>
  <dcterms:created xsi:type="dcterms:W3CDTF">2021-01-14T06:43:55Z</dcterms:created>
  <dcterms:modified xsi:type="dcterms:W3CDTF">2024-03-26T12:41:52Z</dcterms:modified>
</cp:coreProperties>
</file>