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j5tIilL8jVBOX4RqSZOpUfLLSJ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customschemas.google.com/relationships/presentationmetadata" Target="meta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4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4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indico.cern.ch/event/1356237/contributions/5710172/attachments/2781580/4848343/coe%20jan%202024.pd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hyperlink" Target="https://cordis.europa.eu/project/id/101131550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IT"/>
              <a:t>The Spectrum Project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IT"/>
              <a:t>But first, uncorrelated: the HENP CoE</a:t>
            </a:r>
            <a:endParaRPr/>
          </a:p>
        </p:txBody>
      </p:sp>
      <p:sp>
        <p:nvSpPr>
          <p:cNvPr id="91" name="Google Shape;91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You may remember it was discussed at last MB (</a:t>
            </a:r>
            <a:r>
              <a:rPr lang="en-IT" u="sng">
                <a:solidFill>
                  <a:schemeClr val="hlink"/>
                </a:solidFill>
                <a:hlinkClick r:id="rId3"/>
              </a:rPr>
              <a:t>link</a:t>
            </a:r>
            <a:r>
              <a:rPr lang="en-IT"/>
              <a:t>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It seems the EuroHPC Governing Board members expressed their opinions, but the final votation has been moved to Feb 28th-29th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en-IT">
                <a:solidFill>
                  <a:schemeClr val="accent1"/>
                </a:solidFill>
              </a:rPr>
              <a:t>We should know next week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I got (positive) feedback about informing GB members from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en-IT">
                <a:solidFill>
                  <a:schemeClr val="accent1"/>
                </a:solidFill>
              </a:rPr>
              <a:t>Italy (“preferential”), Germany, Spain, Slovenia, Cyprus, France </a:t>
            </a:r>
            <a:endParaRPr>
              <a:solidFill>
                <a:schemeClr val="accent1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en-IT">
                <a:solidFill>
                  <a:schemeClr val="accent1"/>
                </a:solidFill>
              </a:rPr>
              <a:t>(I might have forgotten a few)</a:t>
            </a:r>
            <a:endParaRPr>
              <a:solidFill>
                <a:schemeClr val="accent1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So… we just stand still and see what happens next week …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3725" y="-5"/>
            <a:ext cx="5936625" cy="260002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IT"/>
              <a:t>The SPECTRUM Project</a:t>
            </a:r>
            <a:endParaRPr/>
          </a:p>
        </p:txBody>
      </p:sp>
      <p:sp>
        <p:nvSpPr>
          <p:cNvPr id="98" name="Google Shape;98;p3"/>
          <p:cNvSpPr txBox="1"/>
          <p:nvPr>
            <p:ph idx="1" type="body"/>
          </p:nvPr>
        </p:nvSpPr>
        <p:spPr>
          <a:xfrm>
            <a:off x="838200" y="1825625"/>
            <a:ext cx="10515600" cy="49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IT"/>
              <a:t>CORDIS link: </a:t>
            </a:r>
            <a:r>
              <a:rPr lang="en-IT" u="sng">
                <a:solidFill>
                  <a:schemeClr val="hlink"/>
                </a:solidFill>
                <a:hlinkClick r:id="rId4"/>
              </a:rPr>
              <a:t>here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IT"/>
              <a:t>Call “HORIZON_HORIZON-INFRA-2023-DEV-01-05”: </a:t>
            </a:r>
            <a:r>
              <a:rPr i="1" lang="en-IT">
                <a:solidFill>
                  <a:srgbClr val="7030A0"/>
                </a:solidFill>
              </a:rPr>
              <a:t>Preparation of common strategies for future development of RI technologies and services within broad RI communities </a:t>
            </a:r>
            <a:r>
              <a:rPr i="1" lang="en-IT"/>
              <a:t>… and … </a:t>
            </a:r>
            <a:r>
              <a:rPr i="1" lang="en-IT">
                <a:solidFill>
                  <a:srgbClr val="7030A0"/>
                </a:solidFill>
              </a:rPr>
              <a:t>Developing, consolidating and optimising the European research infrastructures landscape, maintaining global leadership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IT"/>
              <a:t>It is NOT a R&amp;D project: the expected outcomes are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00000"/>
              <a:buChar char="•"/>
            </a:pPr>
            <a:r>
              <a:rPr lang="en-IT">
                <a:solidFill>
                  <a:schemeClr val="accent1"/>
                </a:solidFill>
              </a:rPr>
              <a:t>The</a:t>
            </a:r>
            <a:r>
              <a:rPr lang="en-IT">
                <a:solidFill>
                  <a:schemeClr val="accent1"/>
                </a:solidFill>
              </a:rPr>
              <a:t> preparation of a common strategy between some Scientific Domains with the EuroHPC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00000"/>
              <a:buChar char="•"/>
            </a:pPr>
            <a:r>
              <a:rPr lang="en-IT">
                <a:solidFill>
                  <a:schemeClr val="accent1"/>
                </a:solidFill>
              </a:rPr>
              <a:t>The realization of a “Community of Practice” of people discussing common items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00000"/>
              <a:buChar char="•"/>
            </a:pPr>
            <a:r>
              <a:rPr lang="en-IT">
                <a:solidFill>
                  <a:schemeClr val="accent1"/>
                </a:solidFill>
              </a:rPr>
              <a:t>Technically</a:t>
            </a:r>
            <a:r>
              <a:rPr lang="en-IT">
                <a:solidFill>
                  <a:schemeClr val="accent1"/>
                </a:solidFill>
              </a:rPr>
              <a:t>, it is a CSA: Coordination and Support Action</a:t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IT"/>
              <a:t>OUR specific outcome, if you want, is about discussing with (Euro)HPC centers in view of the next generations, in order to make sure they are suitable for our use</a:t>
            </a:r>
            <a:endParaRPr/>
          </a:p>
          <a:p>
            <a:pPr indent="-7747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IT"/>
              <a:t>A little history</a:t>
            </a:r>
            <a:endParaRPr/>
          </a:p>
        </p:txBody>
      </p:sp>
      <p:sp>
        <p:nvSpPr>
          <p:cNvPr id="104" name="Google Shape;104;p4"/>
          <p:cNvSpPr txBox="1"/>
          <p:nvPr>
            <p:ph idx="1" type="body"/>
          </p:nvPr>
        </p:nvSpPr>
        <p:spPr>
          <a:xfrm>
            <a:off x="838200" y="1825625"/>
            <a:ext cx="51816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41934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Call opened ~ jan 2023</a:t>
            </a:r>
            <a:endParaRPr/>
          </a:p>
          <a:p>
            <a:pPr indent="-24193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Initial selection of </a:t>
            </a:r>
            <a:r>
              <a:rPr lang="en-IT"/>
              <a:t>scientific</a:t>
            </a:r>
            <a:r>
              <a:rPr lang="en-IT"/>
              <a:t> domains: HEP + RadioAstronomy (SKA+LOFAR)</a:t>
            </a:r>
            <a:endParaRPr/>
          </a:p>
          <a:p>
            <a:pPr indent="-24193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Initial work thanks to </a:t>
            </a:r>
            <a:r>
              <a:rPr b="1" lang="en-IT"/>
              <a:t>Maria Girone </a:t>
            </a:r>
            <a:r>
              <a:rPr lang="en-IT"/>
              <a:t>(HEP) and </a:t>
            </a:r>
            <a:r>
              <a:rPr b="1" lang="en-IT"/>
              <a:t>Chiara Ferrari </a:t>
            </a:r>
            <a:r>
              <a:rPr lang="en-IT"/>
              <a:t>(SKA)</a:t>
            </a:r>
            <a:endParaRPr/>
          </a:p>
          <a:p>
            <a:pPr indent="-24003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en-IT">
                <a:solidFill>
                  <a:schemeClr val="accent1"/>
                </a:solidFill>
              </a:rPr>
              <a:t>I was involved only later as INFN</a:t>
            </a:r>
            <a:endParaRPr/>
          </a:p>
          <a:p>
            <a:pPr indent="-24193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We thank the HEP community for the support: we received  support letters from CMS, ATLAS, LHCb, ALICE, SKA-O, CERN, UK, INAF, JIVE, ILT, RADIONET</a:t>
            </a:r>
            <a:endParaRPr/>
          </a:p>
        </p:txBody>
      </p:sp>
      <p:pic>
        <p:nvPicPr>
          <p:cNvPr id="105" name="Google Shape;10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56231" y="626927"/>
            <a:ext cx="5923068" cy="22624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19799" y="3151188"/>
            <a:ext cx="6159500" cy="29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IT"/>
              <a:t>What now – and why this presentation</a:t>
            </a:r>
            <a:endParaRPr/>
          </a:p>
        </p:txBody>
      </p:sp>
      <p:sp>
        <p:nvSpPr>
          <p:cNvPr id="112" name="Google Shape;112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overall 199.3 funded PMs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</a:pPr>
            <a:r>
              <a:rPr lang="en-IT">
                <a:solidFill>
                  <a:schemeClr val="accent1"/>
                </a:solidFill>
              </a:rPr>
              <a:t>43 CERN+INFN for HEP</a:t>
            </a:r>
            <a:endParaRPr>
              <a:solidFill>
                <a:schemeClr val="accent1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The first step (Months 1-15) is dedicated to the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en-IT">
                <a:solidFill>
                  <a:schemeClr val="accent1"/>
                </a:solidFill>
              </a:rPr>
              <a:t>Collection of existing documentation about future plans / needs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en-IT">
                <a:solidFill>
                  <a:schemeClr val="accent1"/>
                </a:solidFill>
              </a:rPr>
              <a:t>Establishment of working groups 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030A0"/>
              </a:buClr>
              <a:buSzPts val="2000"/>
              <a:buChar char="•"/>
            </a:pPr>
            <a:r>
              <a:rPr lang="en-IT">
                <a:solidFill>
                  <a:srgbClr val="7030A0"/>
                </a:solidFill>
              </a:rPr>
              <a:t>To present use cases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030A0"/>
              </a:buClr>
              <a:buSzPts val="2000"/>
              <a:buChar char="•"/>
            </a:pPr>
            <a:r>
              <a:rPr lang="en-IT">
                <a:solidFill>
                  <a:srgbClr val="7030A0"/>
                </a:solidFill>
              </a:rPr>
              <a:t>To prepare a community wide consultation to be used as input for the realization of 2 documents (in the second phase of the project, M15-M30 →</a:t>
            </a:r>
            <a:endParaRPr>
              <a:solidFill>
                <a:srgbClr val="7030A0"/>
              </a:solidFill>
            </a:endParaRPr>
          </a:p>
        </p:txBody>
      </p:sp>
      <p:sp>
        <p:nvSpPr>
          <p:cNvPr id="113" name="Google Shape;113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A </a:t>
            </a:r>
            <a:r>
              <a:rPr b="1" lang="en-IT"/>
              <a:t>Technical Blueprint </a:t>
            </a:r>
            <a:r>
              <a:rPr lang="en-IT"/>
              <a:t>which collects in a systematic way the needs from the two scientific communities and the way these can be covered by (Euro)HPC systems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A </a:t>
            </a:r>
            <a:r>
              <a:rPr b="1" lang="en-IT"/>
              <a:t>Strategic Research, Innovation and Deployment Agenda (SRIDA) </a:t>
            </a:r>
            <a:r>
              <a:rPr lang="en-IT"/>
              <a:t>to suggest how to implement the Roadmap via future (2025) EU INFRA calls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19" name="Google Shape;11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920" y="365125"/>
            <a:ext cx="11538161" cy="6492874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6"/>
          <p:cNvSpPr/>
          <p:nvPr/>
        </p:nvSpPr>
        <p:spPr>
          <a:xfrm>
            <a:off x="9996616" y="5515233"/>
            <a:ext cx="778475" cy="407773"/>
          </a:xfrm>
          <a:prstGeom prst="roundRect">
            <a:avLst>
              <a:gd fmla="val 16667" name="adj"/>
            </a:avLst>
          </a:prstGeom>
          <a:solidFill>
            <a:srgbClr val="FFFF00">
              <a:alpha val="44705"/>
            </a:srgbClr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6"/>
          <p:cNvSpPr/>
          <p:nvPr/>
        </p:nvSpPr>
        <p:spPr>
          <a:xfrm>
            <a:off x="5045676" y="2821460"/>
            <a:ext cx="778475" cy="407773"/>
          </a:xfrm>
          <a:prstGeom prst="roundRect">
            <a:avLst>
              <a:gd fmla="val 16667" name="adj"/>
            </a:avLst>
          </a:prstGeom>
          <a:solidFill>
            <a:srgbClr val="FFFF00">
              <a:alpha val="44705"/>
            </a:srgbClr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6"/>
          <p:cNvSpPr/>
          <p:nvPr/>
        </p:nvSpPr>
        <p:spPr>
          <a:xfrm>
            <a:off x="7294606" y="5539946"/>
            <a:ext cx="778475" cy="407773"/>
          </a:xfrm>
          <a:prstGeom prst="roundRect">
            <a:avLst>
              <a:gd fmla="val 16667" name="adj"/>
            </a:avLst>
          </a:prstGeom>
          <a:solidFill>
            <a:srgbClr val="FFFF00">
              <a:alpha val="44705"/>
            </a:srgbClr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6"/>
          <p:cNvSpPr/>
          <p:nvPr/>
        </p:nvSpPr>
        <p:spPr>
          <a:xfrm>
            <a:off x="10128422" y="5037438"/>
            <a:ext cx="778475" cy="407773"/>
          </a:xfrm>
          <a:prstGeom prst="roundRect">
            <a:avLst>
              <a:gd fmla="val 16667" name="adj"/>
            </a:avLst>
          </a:prstGeom>
          <a:solidFill>
            <a:srgbClr val="FFFF00">
              <a:alpha val="44705"/>
            </a:srgbClr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6"/>
          <p:cNvSpPr/>
          <p:nvPr/>
        </p:nvSpPr>
        <p:spPr>
          <a:xfrm>
            <a:off x="3372099" y="4061254"/>
            <a:ext cx="778475" cy="407773"/>
          </a:xfrm>
          <a:prstGeom prst="roundRect">
            <a:avLst>
              <a:gd fmla="val 16667" name="adj"/>
            </a:avLst>
          </a:prstGeom>
          <a:solidFill>
            <a:srgbClr val="FFFF00">
              <a:alpha val="44705"/>
            </a:srgbClr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6"/>
          <p:cNvSpPr/>
          <p:nvPr/>
        </p:nvSpPr>
        <p:spPr>
          <a:xfrm>
            <a:off x="5045676" y="3429000"/>
            <a:ext cx="778475" cy="407773"/>
          </a:xfrm>
          <a:prstGeom prst="roundRect">
            <a:avLst>
              <a:gd fmla="val 16667" name="adj"/>
            </a:avLst>
          </a:prstGeom>
          <a:solidFill>
            <a:srgbClr val="FFFF00">
              <a:alpha val="44705"/>
            </a:srgbClr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6"/>
          <p:cNvSpPr txBox="1"/>
          <p:nvPr/>
        </p:nvSpPr>
        <p:spPr>
          <a:xfrm>
            <a:off x="8041428" y="4211594"/>
            <a:ext cx="175112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“HEP” WP/Tasks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IT"/>
              <a:t>We will contact you briefly …</a:t>
            </a:r>
            <a:endParaRPr/>
          </a:p>
        </p:txBody>
      </p:sp>
      <p:sp>
        <p:nvSpPr>
          <p:cNvPr id="132" name="Google Shape;132;p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We would like to have a good participation in the WGs (still deciding the granularity)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Most importantly: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030A0"/>
              </a:buClr>
              <a:buSzPts val="2400"/>
              <a:buChar char="•"/>
            </a:pPr>
            <a:r>
              <a:rPr lang="en-IT">
                <a:solidFill>
                  <a:srgbClr val="7030A0"/>
                </a:solidFill>
              </a:rPr>
              <a:t>Help in collecting existing material describing needs and solutions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030A0"/>
              </a:buClr>
              <a:buSzPts val="2400"/>
              <a:buChar char="•"/>
            </a:pPr>
            <a:r>
              <a:rPr lang="en-IT">
                <a:solidFill>
                  <a:srgbClr val="7030A0"/>
                </a:solidFill>
              </a:rPr>
              <a:t>Collect well </a:t>
            </a:r>
            <a:r>
              <a:rPr lang="en-IT">
                <a:solidFill>
                  <a:srgbClr val="7030A0"/>
                </a:solidFill>
              </a:rPr>
              <a:t>described</a:t>
            </a:r>
            <a:r>
              <a:rPr lang="en-IT">
                <a:solidFill>
                  <a:srgbClr val="7030A0"/>
                </a:solidFill>
              </a:rPr>
              <a:t> use cases to be used to evaluate challenges and gaps</a:t>
            </a:r>
            <a:endParaRPr/>
          </a:p>
        </p:txBody>
      </p:sp>
      <p:sp>
        <p:nvSpPr>
          <p:cNvPr id="133" name="Google Shape;133;p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Target is by the summer, to have a version of the community consultation which reaches all the actors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IT"/>
              <a:t>A </a:t>
            </a:r>
            <a:r>
              <a:rPr lang="en-IT"/>
              <a:t>side note</a:t>
            </a:r>
            <a:r>
              <a:rPr lang="en-IT"/>
              <a:t>: in the end we focus on HEP + RA, but no other “scientific project” was granted; we are thinking to widen the interest to closeby domains, like GW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IT"/>
              <a:t>Contact points … </a:t>
            </a:r>
            <a:endParaRPr/>
          </a:p>
        </p:txBody>
      </p:sp>
      <p:sp>
        <p:nvSpPr>
          <p:cNvPr id="139" name="Google Shape;139;p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en-IT"/>
              <a:t>Maria.Girone@cern.ch</a:t>
            </a:r>
            <a:endParaRPr/>
          </a:p>
        </p:txBody>
      </p:sp>
      <p:sp>
        <p:nvSpPr>
          <p:cNvPr id="140" name="Google Shape;140;p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en-IT"/>
              <a:t>Tommaso.Boccali@cern.ch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2024-02-19T09:05:07Z</dcterms:created>
  <dc:creator>Tommaso Boccali</dc:creator>
</cp:coreProperties>
</file>