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1" r:id="rId4"/>
    <p:sldId id="268" r:id="rId5"/>
    <p:sldId id="263" r:id="rId6"/>
    <p:sldId id="266" r:id="rId7"/>
    <p:sldId id="267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14"/>
    <p:restoredTop sz="96320"/>
  </p:normalViewPr>
  <p:slideViewPr>
    <p:cSldViewPr snapToGrid="0" snapToObjects="1">
      <p:cViewPr varScale="1">
        <p:scale>
          <a:sx n="215" d="100"/>
          <a:sy n="215" d="100"/>
        </p:scale>
        <p:origin x="7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16.04.2024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16.04.24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16.04.24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Minutes240404#Preliminary_agenda_for_OPS_sessi" TargetMode="External"/><Relationship Id="rId2" Type="http://schemas.openxmlformats.org/officeDocument/2006/relationships/hyperlink" Target="https://twiki.cern.ch/twiki/bin/view/LCG/WLCGOpsMinutes240404#ATLAS_proposal_for_downti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WLCGOpsCoordinati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gi.eu/event/6449/#30-umd-status" TargetMode="External"/><Relationship Id="rId2" Type="http://schemas.openxmlformats.org/officeDocument/2006/relationships/hyperlink" Target="https://twiki.cern.ch/twiki/bin/view/LCG/WLCGOpsMinutes240404#Migration_from_DPM_to_the_alter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WLCGOpsCoordinatio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dvisories.egi.eu/Advisory-EGI-SVG-2024-07" TargetMode="External"/><Relationship Id="rId2" Type="http://schemas.openxmlformats.org/officeDocument/2006/relationships/hyperlink" Target="https://twiki.cern.ch/twiki/bin/view/LCG/EL9vsSHA1CA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ki.cern.ch/twiki/bin/view/LCG/WLCGOperationsMeetings" TargetMode="External"/><Relationship Id="rId4" Type="http://schemas.openxmlformats.org/officeDocument/2006/relationships/hyperlink" Target="https://www.vusec.net/projects/native-bhi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wiki.cern.ch/twiki/bin/view/LCG/GgusOperations#Before_the_WLCG_MB_on_Mond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Service Report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weeks, March 20 – April 16</a:t>
            </a: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Management Board, April 16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Panos Paparrigopoulos, 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v0.5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/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2</a:t>
            </a:r>
            <a:r>
              <a:rPr lang="en-US" sz="3100" baseline="30000" dirty="0"/>
              <a:t>nd</a:t>
            </a:r>
            <a:r>
              <a:rPr lang="en-US" sz="3100" dirty="0"/>
              <a:t> of May</a:t>
            </a:r>
          </a:p>
          <a:p>
            <a:pPr lvl="1"/>
            <a:r>
              <a:rPr lang="en-US" sz="2700" dirty="0"/>
              <a:t>Topics TBD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meetings</a:t>
            </a:r>
            <a:r>
              <a:rPr lang="en-US" sz="2800" dirty="0"/>
              <a:t> 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hlinkClick r:id="rId2"/>
              </a:rPr>
              <a:t>ATLAS proposal for implementing a downtime policy</a:t>
            </a:r>
            <a:endParaRPr lang="en-GB" dirty="0"/>
          </a:p>
          <a:p>
            <a:pPr lvl="1"/>
            <a:r>
              <a:rPr lang="en-GB" dirty="0"/>
              <a:t>Case in point: when 20% or more of the data of an SE is unavailable, the site admin should put the SE into an outage, not an at-risk downtime, to avoid operational issues due to failing jobs or transfers.</a:t>
            </a:r>
          </a:p>
          <a:p>
            <a:pPr lvl="1"/>
            <a:r>
              <a:rPr lang="en-GB" dirty="0"/>
              <a:t>Others suggested that experiments can conclude from their own monitoring which services are considered problematic and take action without relying on the declaration of a timely and precise outage.</a:t>
            </a:r>
          </a:p>
          <a:p>
            <a:pPr lvl="2"/>
            <a:r>
              <a:rPr lang="en-GB" dirty="0"/>
              <a:t>The fact that GOCDB doesn’t support creating an outage for a given VO strengthens this point.</a:t>
            </a:r>
          </a:p>
          <a:p>
            <a:pPr lvl="1"/>
            <a:r>
              <a:rPr lang="en-GB" dirty="0"/>
              <a:t>CMS demonstrated how they remove specific links from their configuration when their monitoring suggests that they are misbehaving. There was a consensus from other experiments that it looks like a better way forward.</a:t>
            </a:r>
          </a:p>
          <a:p>
            <a:r>
              <a:rPr lang="en-GB" dirty="0">
                <a:hlinkClick r:id="rId3"/>
              </a:rPr>
              <a:t>Preliminary Agenda for the Ops &amp; Facilities Session at the WLCG Workshop in May</a:t>
            </a:r>
            <a:endParaRPr lang="en-GB" dirty="0"/>
          </a:p>
          <a:p>
            <a:pPr lvl="1"/>
            <a:r>
              <a:rPr lang="en-GB" dirty="0"/>
              <a:t>The document outlining potential topics for the WLCG workshop has been shared with participants.</a:t>
            </a:r>
          </a:p>
          <a:p>
            <a:pPr lvl="1"/>
            <a:r>
              <a:rPr lang="en-GB" dirty="0"/>
              <a:t>A decision was made to omit discussions about GPU resources; however, ARM usage will be addressed.</a:t>
            </a:r>
          </a:p>
          <a:p>
            <a:pPr lvl="1"/>
            <a:r>
              <a:rPr lang="en-GB" dirty="0"/>
              <a:t>A site questionnaire has been launched to collect input regarding certain topics of the agenda (ARM usage, handling high memory jobs, usage of old x86_64-v1 micro-architecture and plans for their retirement).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4"/>
              </a:rPr>
              <a:t>Coordination</a:t>
            </a:r>
            <a:r>
              <a:rPr lang="en-US" dirty="0"/>
              <a:t> highlights  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6090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Update on the migration from DPM to alternative solutions</a:t>
            </a:r>
            <a:endParaRPr lang="en-GB" dirty="0"/>
          </a:p>
          <a:p>
            <a:pPr lvl="1"/>
            <a:r>
              <a:rPr lang="en-GB" dirty="0"/>
              <a:t>Of the 42 WLCG sites, 34 have either completed migration or have decommissioned their storage, with 7 migrations still underway. Among the migrated sites, 3 must still activate SRR.</a:t>
            </a:r>
          </a:p>
          <a:p>
            <a:pPr lvl="1"/>
            <a:r>
              <a:rPr lang="en-GB" dirty="0"/>
              <a:t>In terms of storage solutions, 22 sites have chosen dCache, 9 have opted for EOS, and 4 have implemented XRootD on CEPHFS.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status of the new UMD service has been presented in the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3"/>
              </a:rPr>
              <a:t>EGI OMB meeting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on March 21.</a:t>
            </a:r>
          </a:p>
          <a:p>
            <a:pPr lvl="1"/>
            <a:r>
              <a:rPr lang="en-GB" dirty="0"/>
              <a:t>UMD-5 for EL9 </a:t>
            </a:r>
            <a:r>
              <a:rPr lang="en-GB" b="1" i="1" dirty="0"/>
              <a:t>as designed</a:t>
            </a:r>
            <a:r>
              <a:rPr lang="en-GB" dirty="0"/>
              <a:t> should become available by the 2nd half of May.</a:t>
            </a:r>
          </a:p>
          <a:p>
            <a:pPr lvl="2"/>
            <a:r>
              <a:rPr lang="en-GB" dirty="0"/>
              <a:t>A temporary, less sophisticated version will be looked into.</a:t>
            </a:r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4"/>
              </a:rPr>
              <a:t>Coordination</a:t>
            </a:r>
            <a:r>
              <a:rPr lang="en-US" dirty="0"/>
              <a:t> highlights   (2)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029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953307" cy="536766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LHCb</a:t>
            </a:r>
          </a:p>
          <a:p>
            <a:pPr lvl="1"/>
            <a:r>
              <a:rPr lang="en-GB" dirty="0"/>
              <a:t>Due to a problem with LSC files, SARA had trouble transferring data for LHCb for ~five days</a:t>
            </a:r>
          </a:p>
          <a:p>
            <a:pPr lvl="2"/>
            <a:r>
              <a:rPr lang="en-GB" dirty="0"/>
              <a:t>It seems the IAM VOMS LSC file had been lost from the SE configuration for LHCb.</a:t>
            </a:r>
          </a:p>
          <a:p>
            <a:pPr lvl="2"/>
            <a:r>
              <a:rPr lang="en-GB" dirty="0"/>
              <a:t>Since this was an LHCb-only problem, a downtime could not be created.</a:t>
            </a:r>
          </a:p>
          <a:p>
            <a:pPr lvl="2"/>
            <a:r>
              <a:rPr lang="en-CH" dirty="0"/>
              <a:t>An ALARM ticket was opened for this incident.</a:t>
            </a:r>
          </a:p>
          <a:p>
            <a:pPr lvl="2"/>
            <a:endParaRPr lang="en-CH" dirty="0"/>
          </a:p>
          <a:p>
            <a:r>
              <a:rPr lang="en-CH" dirty="0"/>
              <a:t>ATLAS</a:t>
            </a:r>
          </a:p>
          <a:p>
            <a:pPr lvl="1"/>
            <a:r>
              <a:rPr lang="en-GB" dirty="0"/>
              <a:t>It was reported that SHA-1 (which has been deprecated for a decade) is still being used in some root CAs, leading to the requirement to </a:t>
            </a:r>
            <a:r>
              <a:rPr lang="en-GB" dirty="0">
                <a:hlinkClick r:id="rId2"/>
              </a:rPr>
              <a:t>re-enable SHA-1 on EL9 hosts</a:t>
            </a:r>
            <a:r>
              <a:rPr lang="en-GB" dirty="0"/>
              <a:t> (e.g. disk servers) that may need to deal with credentials signed by such a CA</a:t>
            </a:r>
          </a:p>
          <a:p>
            <a:pPr lvl="2"/>
            <a:r>
              <a:rPr lang="en-GB" dirty="0"/>
              <a:t>Being followed up, but a quick solution looks very unlikely</a:t>
            </a:r>
          </a:p>
          <a:p>
            <a:pPr lvl="2"/>
            <a:endParaRPr lang="en-GB" dirty="0"/>
          </a:p>
          <a:p>
            <a:r>
              <a:rPr lang="en-GB" dirty="0"/>
              <a:t>Security</a:t>
            </a:r>
          </a:p>
          <a:p>
            <a:pPr lvl="1"/>
            <a:r>
              <a:rPr lang="en-GB" dirty="0"/>
              <a:t>An EGI SVG </a:t>
            </a:r>
            <a:r>
              <a:rPr lang="en-GB" dirty="0">
                <a:hlinkClick r:id="rId3"/>
              </a:rPr>
              <a:t>advisory</a:t>
            </a:r>
            <a:r>
              <a:rPr lang="en-GB" dirty="0"/>
              <a:t> has been sent about a </a:t>
            </a:r>
            <a:r>
              <a:rPr lang="en-GB" b="1" dirty="0"/>
              <a:t>backdoor</a:t>
            </a:r>
            <a:r>
              <a:rPr lang="en-GB" dirty="0"/>
              <a:t> in the “xz” / “</a:t>
            </a:r>
            <a:r>
              <a:rPr lang="en-GB" dirty="0">
                <a:effectLst/>
              </a:rPr>
              <a:t>liblzma” </a:t>
            </a:r>
            <a:r>
              <a:rPr lang="en-GB" dirty="0"/>
              <a:t>compression library used e.g. by </a:t>
            </a:r>
            <a:r>
              <a:rPr lang="en-GB" i="1" dirty="0"/>
              <a:t>sshd</a:t>
            </a:r>
            <a:r>
              <a:rPr lang="en-GB" dirty="0"/>
              <a:t>, affecting only </a:t>
            </a:r>
            <a:r>
              <a:rPr lang="en-GB" b="1" dirty="0"/>
              <a:t>upstream</a:t>
            </a:r>
            <a:r>
              <a:rPr lang="en-GB" dirty="0"/>
              <a:t> releases</a:t>
            </a:r>
          </a:p>
          <a:p>
            <a:pPr lvl="1"/>
            <a:r>
              <a:rPr lang="en-GB" dirty="0">
                <a:effectLst/>
              </a:rPr>
              <a:t>New critical Intel vulnerability with a name: </a:t>
            </a:r>
            <a:r>
              <a:rPr lang="en-GB" dirty="0">
                <a:effectLst/>
                <a:hlinkClick r:id="rId4"/>
              </a:rPr>
              <a:t>InSpectre Gadget</a:t>
            </a:r>
            <a:r>
              <a:rPr lang="en-GB" dirty="0">
                <a:effectLst/>
              </a:rPr>
              <a:t> (advisory pending)</a:t>
            </a:r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5"/>
              </a:rPr>
              <a:t>Operations</a:t>
            </a:r>
            <a:r>
              <a:rPr lang="en-US" dirty="0"/>
              <a:t>    (1)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34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9BB55-AF58-7747-AC51-ACA92CB5D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/>
              <a:t>No new incidents in the last 4 weeks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98919-4EEE-FD41-B648-2F0ADE18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Incident </a:t>
            </a:r>
            <a:r>
              <a:rPr lang="en-US" dirty="0">
                <a:hlinkClick r:id="rId2"/>
              </a:rPr>
              <a:t>Reports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6A70-92BB-9A45-B5AB-B70723A0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960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EEA40-E710-304F-9C00-54D68A61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GGUS summary (4 weeks, March 18 – April 14)</a:t>
            </a:r>
            <a:endParaRPr lang="en-CH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2A0F-6314-864C-A88A-064CBFBE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4B0F1B-AE61-8A42-9D1E-660BBB1B7BA4}"/>
              </a:ext>
            </a:extLst>
          </p:cNvPr>
          <p:cNvSpPr txBox="1"/>
          <p:nvPr/>
        </p:nvSpPr>
        <p:spPr>
          <a:xfrm>
            <a:off x="1498940" y="4004450"/>
            <a:ext cx="9194120" cy="17543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Delete this text box and put the</a:t>
            </a:r>
            <a:r>
              <a:rPr lang="en-CH"/>
              <a:t> Excel graph here instead.</a:t>
            </a:r>
          </a:p>
          <a:p>
            <a:pPr algn="ctr"/>
            <a:endParaRPr lang="en-CH"/>
          </a:p>
          <a:p>
            <a:pPr algn="ctr"/>
            <a:r>
              <a:rPr lang="en-GB" dirty="0"/>
              <a:t>P</a:t>
            </a:r>
            <a:r>
              <a:rPr lang="en-CH"/>
              <a:t>lease follow the procedure described here:</a:t>
            </a:r>
          </a:p>
          <a:p>
            <a:endParaRPr lang="en-CH"/>
          </a:p>
          <a:p>
            <a:r>
              <a:rPr lang="en-GB" dirty="0">
                <a:hlinkClick r:id="rId2"/>
              </a:rPr>
              <a:t>https://twiki.cern.ch/twiki/bin/view/LCG/GgusOperations#Before_the_WLCG_MB_on_Monday</a:t>
            </a:r>
            <a:r>
              <a:rPr lang="en-GB" dirty="0"/>
              <a:t> </a:t>
            </a:r>
          </a:p>
          <a:p>
            <a:endParaRPr lang="en-CH"/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57691828-150F-C0C4-2BFB-AA5918EDF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462115"/>
              </p:ext>
            </p:extLst>
          </p:nvPr>
        </p:nvGraphicFramePr>
        <p:xfrm>
          <a:off x="2032000" y="7196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530734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218179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01305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17658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Alarms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988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2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32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03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60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00923"/>
                  </a:ext>
                </a:extLst>
              </a:tr>
            </a:tbl>
          </a:graphicData>
        </a:graphic>
      </p:graphicFrame>
      <p:pic>
        <p:nvPicPr>
          <p:cNvPr id="7" name="Picture 6" descr="A graph of a graph showing a number of tickets&#10;&#10;Description automatically generated with medium confidence">
            <a:extLst>
              <a:ext uri="{FF2B5EF4-FFF2-40B4-BE49-F238E27FC236}">
                <a16:creationId xmlns:a16="http://schemas.microsoft.com/office/drawing/2014/main" id="{65EACFBD-B2AB-045D-64A5-FD47FDA88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946" y="3334316"/>
            <a:ext cx="9328108" cy="280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6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719</Words>
  <Application>Microsoft Macintosh PowerPoint</Application>
  <PresentationFormat>Widescreen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Operations Coordination meetings </vt:lpstr>
      <vt:lpstr>Operations Coordination highlights   (1)</vt:lpstr>
      <vt:lpstr>Operations Coordination highlights   (2)</vt:lpstr>
      <vt:lpstr>Selected items from Operations    (1)</vt:lpstr>
      <vt:lpstr>Service Incident Reports</vt:lpstr>
      <vt:lpstr>GGUS summary (4 weeks, March 18 – April 14)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Panos Paparrigopoulos</cp:lastModifiedBy>
  <cp:revision>49</cp:revision>
  <dcterms:created xsi:type="dcterms:W3CDTF">2021-04-05T16:54:44Z</dcterms:created>
  <dcterms:modified xsi:type="dcterms:W3CDTF">2024-04-16T15:40:53Z</dcterms:modified>
</cp:coreProperties>
</file>