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24384000" cy="13716000"/>
  <p:notesSz cx="6858000" cy="9144000"/>
  <p:embeddedFontLst>
    <p:embeddedFont>
      <p:font typeface="DM Sans" pitchFamily="2" charset="77"/>
      <p:regular r:id="rId18"/>
      <p:bold r:id="rId19"/>
      <p:italic r:id="rId20"/>
      <p:boldItalic r:id="rId21"/>
    </p:embeddedFont>
    <p:embeddedFont>
      <p:font typeface="DM Sans Medium" pitchFamily="2" charset="77"/>
      <p:regular r:id="rId22"/>
      <p:bold r:id="rId23"/>
      <p:italic r:id="rId24"/>
      <p:boldItalic r:id="rId25"/>
    </p:embeddedFont>
    <p:embeddedFont>
      <p:font typeface="DM Sans SemiBold" pitchFamily="2" charset="77"/>
      <p:regular r:id="rId26"/>
      <p:bold r:id="rId27"/>
      <p:italic r:id="rId28"/>
      <p:boldItalic r:id="rId29"/>
    </p:embeddedFont>
    <p:embeddedFont>
      <p:font typeface="Helvetica Neue" panose="02000503000000020004" pitchFamily="2" charset="0"/>
      <p:regular r:id="rId30"/>
      <p:bold r:id="rId31"/>
      <p:italic r:id="rId32"/>
      <p:boldItalic r:id="rId33"/>
    </p:embeddedFont>
    <p:embeddedFont>
      <p:font typeface="Open Sans" panose="020B0606030504020204" pitchFamily="34" charset="0"/>
      <p:regular r:id="rId34"/>
      <p:bold r:id="rId35"/>
      <p:italic r:id="rId36"/>
      <p:boldItalic r:id="rId37"/>
    </p:embeddedFont>
    <p:embeddedFont>
      <p:font typeface="Roboto" panose="02000000000000000000" pitchFamily="2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0" roundtripDataSignature="AMtx7mjEYNvc+K3hqtdSoUgUMo12QY5O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9"/>
    <p:restoredTop sz="94682"/>
  </p:normalViewPr>
  <p:slideViewPr>
    <p:cSldViewPr snapToGrid="0">
      <p:cViewPr varScale="1">
        <p:scale>
          <a:sx n="80" d="100"/>
          <a:sy n="80" d="100"/>
        </p:scale>
        <p:origin x="336" y="216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font" Target="fonts/font22.fntdata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font" Target="fonts/font2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60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Relationship Id="rId20" Type="http://schemas.openxmlformats.org/officeDocument/2006/relationships/font" Target="fonts/font3.fntdata"/><Relationship Id="rId41" Type="http://schemas.openxmlformats.org/officeDocument/2006/relationships/font" Target="fonts/font24.fntdata"/><Relationship Id="rId6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dde012a231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9" name="Google Shape;179;g2dde012a231_0_19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dde012a231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6" name="Google Shape;186;g2dde012a231_0_20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www.linkedin.com/company/spectrum-project-eu" TargetMode="External"/><Relationship Id="rId7" Type="http://schemas.openxmlformats.org/officeDocument/2006/relationships/image" Target="../media/image10.png"/><Relationship Id="rId2" Type="http://schemas.openxmlformats.org/officeDocument/2006/relationships/hyperlink" Target="http://spectrumproject.eu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linkedin.com/company/spectrum-project-eu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hyperlink" Target="http://spectrumproject.eu/" TargetMode="Externa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www.linkedin.com/company/spectrum-project-eu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spectrumproject.eu/" TargetMode="Externa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://spectrumproject.eu/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s://www.linkedin.com/company/spectrum-project-eu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Purple">
  <p:cSld name="Title Slide_1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g2dde012a231_0_13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Google Shape;13;g2dde012a231_0_13"/>
          <p:cNvSpPr/>
          <p:nvPr/>
        </p:nvSpPr>
        <p:spPr>
          <a:xfrm rot="5400000">
            <a:off x="12061267" y="-12061200"/>
            <a:ext cx="268800" cy="2439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14;g2dde012a231_0_13"/>
          <p:cNvSpPr txBox="1">
            <a:spLocks noGrp="1"/>
          </p:cNvSpPr>
          <p:nvPr>
            <p:ph type="title"/>
          </p:nvPr>
        </p:nvSpPr>
        <p:spPr>
          <a:xfrm>
            <a:off x="1019000" y="5027600"/>
            <a:ext cx="15787200" cy="27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300"/>
              <a:buFont typeface="DM Sans"/>
              <a:buNone/>
              <a:defRPr sz="12800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8" name="Google Shape;18;g2dde012a231_0_13"/>
          <p:cNvSpPr txBox="1">
            <a:spLocks noGrp="1"/>
          </p:cNvSpPr>
          <p:nvPr>
            <p:ph type="subTitle" idx="1"/>
          </p:nvPr>
        </p:nvSpPr>
        <p:spPr>
          <a:xfrm>
            <a:off x="1090733" y="8714139"/>
            <a:ext cx="18288000" cy="9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DM Sans Medium"/>
              <a:buNone/>
              <a:defRPr sz="4800" i="0">
                <a:solidFill>
                  <a:schemeClr val="lt1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EF8200"/>
              </a:buClr>
              <a:buSzPts val="4000"/>
              <a:buFont typeface="DM Sans"/>
              <a:buNone/>
              <a:defRPr sz="4000" b="1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None/>
              <a:defRPr sz="3700" b="1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 dirty="0"/>
          </a:p>
        </p:txBody>
      </p:sp>
      <p:sp>
        <p:nvSpPr>
          <p:cNvPr id="19" name="Google Shape;19;g2dde012a231_0_13"/>
          <p:cNvSpPr txBox="1">
            <a:spLocks noGrp="1"/>
          </p:cNvSpPr>
          <p:nvPr>
            <p:ph type="subTitle" idx="2"/>
          </p:nvPr>
        </p:nvSpPr>
        <p:spPr>
          <a:xfrm>
            <a:off x="1019000" y="9663859"/>
            <a:ext cx="9047100" cy="7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 b="0" i="1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white with logo">
  <p:cSld name="2_Custom Layout_3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dde012a231_0_91"/>
          <p:cNvSpPr/>
          <p:nvPr/>
        </p:nvSpPr>
        <p:spPr>
          <a:xfrm>
            <a:off x="3667" y="268800"/>
            <a:ext cx="24384000" cy="1371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Google Shape;103;g2dde012a231_0_91"/>
          <p:cNvSpPr txBox="1"/>
          <p:nvPr/>
        </p:nvSpPr>
        <p:spPr>
          <a:xfrm>
            <a:off x="2138301" y="8557333"/>
            <a:ext cx="80001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GB" sz="3100" b="0" i="0" u="none" strike="noStrike" cap="none">
                <a:solidFill>
                  <a:schemeClr val="dk1"/>
                </a:solidFill>
                <a:uFill>
                  <a:noFill/>
                </a:uFill>
                <a:latin typeface="DM Sans SemiBold"/>
                <a:ea typeface="DM Sans SemiBold"/>
                <a:cs typeface="DM Sans SemiBold"/>
                <a:sym typeface="DM Sans SemiBol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spectrumproject.eu</a:t>
            </a:r>
            <a:endParaRPr sz="3100" b="0" i="0" u="none" strike="noStrike" cap="none">
              <a:solidFill>
                <a:schemeClr val="dk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sp>
        <p:nvSpPr>
          <p:cNvPr id="104" name="Google Shape;104;g2dde012a231_0_91"/>
          <p:cNvSpPr txBox="1"/>
          <p:nvPr/>
        </p:nvSpPr>
        <p:spPr>
          <a:xfrm>
            <a:off x="2138331" y="9738267"/>
            <a:ext cx="98529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GB" sz="3100" b="0" i="0" u="none" strike="noStrike" cap="none">
                <a:solidFill>
                  <a:schemeClr val="dk1"/>
                </a:solidFill>
                <a:uFill>
                  <a:noFill/>
                </a:uFill>
                <a:latin typeface="DM Sans SemiBold"/>
                <a:ea typeface="DM Sans SemiBold"/>
                <a:cs typeface="DM Sans SemiBold"/>
                <a:sym typeface="DM Sans SemiBol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linkedin.com/company/spectrum-project-eu</a:t>
            </a:r>
            <a:endParaRPr sz="5600" b="0" i="0" u="none" strike="noStrike" cap="none">
              <a:solidFill>
                <a:schemeClr val="dk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sp>
        <p:nvSpPr>
          <p:cNvPr id="105" name="Google Shape;105;g2dde012a231_0_91"/>
          <p:cNvSpPr txBox="1"/>
          <p:nvPr/>
        </p:nvSpPr>
        <p:spPr>
          <a:xfrm>
            <a:off x="1072533" y="4352400"/>
            <a:ext cx="10985700" cy="3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Arial"/>
              <a:buNone/>
            </a:pPr>
            <a:r>
              <a:rPr lang="en-GB" sz="11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Thank you! Questions?</a:t>
            </a:r>
            <a:endParaRPr sz="11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6" name="Google Shape;106;g2dde012a231_0_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77933" y="-1101467"/>
            <a:ext cx="12624067" cy="15918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g2dde012a231_0_9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81336" y="11936000"/>
            <a:ext cx="10276132" cy="115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2dde012a231_0_9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81333" y="2912475"/>
            <a:ext cx="5208263" cy="115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2dde012a231_0_9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46733" y="8681333"/>
            <a:ext cx="871200" cy="87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2dde012a231_0_9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312165" y="9747067"/>
            <a:ext cx="940333" cy="9403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Purple 1">
  <p:cSld name="Title Slide_1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dde012a231_0_101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Google Shape;113;g2dde012a231_0_101"/>
          <p:cNvSpPr/>
          <p:nvPr/>
        </p:nvSpPr>
        <p:spPr>
          <a:xfrm rot="5400000">
            <a:off x="12061267" y="-12061200"/>
            <a:ext cx="268800" cy="2439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g2dde012a231_0_101"/>
          <p:cNvSpPr txBox="1">
            <a:spLocks noGrp="1"/>
          </p:cNvSpPr>
          <p:nvPr>
            <p:ph type="title"/>
          </p:nvPr>
        </p:nvSpPr>
        <p:spPr>
          <a:xfrm>
            <a:off x="1019000" y="5027600"/>
            <a:ext cx="15787200" cy="27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300"/>
              <a:buFont typeface="DM Sans"/>
              <a:buNone/>
              <a:defRPr sz="12800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15" name="Google Shape;115;g2dde012a231_0_101"/>
          <p:cNvSpPr txBox="1"/>
          <p:nvPr/>
        </p:nvSpPr>
        <p:spPr>
          <a:xfrm>
            <a:off x="5223467" y="12530667"/>
            <a:ext cx="12435300" cy="4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rPr>
              <a:t>SPECTRUM  is funded by the European Union - Grant Agreement Number 101131550</a:t>
            </a:r>
            <a:endParaRPr sz="1600" b="0" i="0" u="none" strike="noStrike" cap="none">
              <a:solidFill>
                <a:schemeClr val="lt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pic>
        <p:nvPicPr>
          <p:cNvPr id="116" name="Google Shape;116;g2dde012a231_0_10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5733" y="12306408"/>
            <a:ext cx="3947740" cy="878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g2dde012a231_0_1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75733" y="1281488"/>
            <a:ext cx="7084247" cy="15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2dde012a231_0_101"/>
          <p:cNvSpPr txBox="1">
            <a:spLocks noGrp="1"/>
          </p:cNvSpPr>
          <p:nvPr>
            <p:ph type="subTitle" idx="1"/>
          </p:nvPr>
        </p:nvSpPr>
        <p:spPr>
          <a:xfrm>
            <a:off x="1090733" y="8714139"/>
            <a:ext cx="18288000" cy="9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DM Sans Medium"/>
              <a:buNone/>
              <a:defRPr sz="4800" i="0">
                <a:solidFill>
                  <a:schemeClr val="lt1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EF8200"/>
              </a:buClr>
              <a:buSzPts val="4000"/>
              <a:buFont typeface="DM Sans"/>
              <a:buNone/>
              <a:defRPr sz="4000" b="1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None/>
              <a:defRPr sz="3700" b="1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19" name="Google Shape;119;g2dde012a231_0_101"/>
          <p:cNvSpPr txBox="1">
            <a:spLocks noGrp="1"/>
          </p:cNvSpPr>
          <p:nvPr>
            <p:ph type="subTitle" idx="2"/>
          </p:nvPr>
        </p:nvSpPr>
        <p:spPr>
          <a:xfrm>
            <a:off x="1019000" y="9663859"/>
            <a:ext cx="9047100" cy="7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 b="0" i="1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 title Orange">
  <p:cSld name="CUSTOM_2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g2dde012a231_0_1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11669" y="2689952"/>
            <a:ext cx="813067" cy="1025278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g2dde012a231_0_110"/>
          <p:cNvSpPr/>
          <p:nvPr/>
        </p:nvSpPr>
        <p:spPr>
          <a:xfrm rot="5400000">
            <a:off x="12058750" y="-12058050"/>
            <a:ext cx="268800" cy="2438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Google Shape;123;g2dde012a231_0_110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4" name="Google Shape;124;g2dde012a231_0_110"/>
          <p:cNvSpPr txBox="1">
            <a:spLocks noGrp="1"/>
          </p:cNvSpPr>
          <p:nvPr>
            <p:ph type="title"/>
          </p:nvPr>
        </p:nvSpPr>
        <p:spPr>
          <a:xfrm>
            <a:off x="2200333" y="4242600"/>
            <a:ext cx="14169600" cy="21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2dde012a231_0_110"/>
          <p:cNvSpPr txBox="1">
            <a:spLocks noGrp="1"/>
          </p:cNvSpPr>
          <p:nvPr>
            <p:ph type="subTitle" idx="1"/>
          </p:nvPr>
        </p:nvSpPr>
        <p:spPr>
          <a:xfrm>
            <a:off x="2274600" y="6245600"/>
            <a:ext cx="210312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6FB640"/>
              </a:buClr>
              <a:buSzPts val="5600"/>
              <a:buNone/>
              <a:defRPr b="1">
                <a:solidFill>
                  <a:srgbClr val="6FB640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900"/>
              <a:buNone/>
              <a:defRPr/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ition slide full logo">
  <p:cSld name="CUSTOM_1_1"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g2dde012a231_0_1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677933" y="-1101467"/>
            <a:ext cx="12624067" cy="1591893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2dde012a231_0_116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9" name="Google Shape;129;g2dde012a231_0_116"/>
          <p:cNvSpPr txBox="1">
            <a:spLocks noGrp="1"/>
          </p:cNvSpPr>
          <p:nvPr>
            <p:ph type="title"/>
          </p:nvPr>
        </p:nvSpPr>
        <p:spPr>
          <a:xfrm>
            <a:off x="2200333" y="4242600"/>
            <a:ext cx="9349500" cy="14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g2dde012a231_0_116"/>
          <p:cNvSpPr txBox="1">
            <a:spLocks noGrp="1"/>
          </p:cNvSpPr>
          <p:nvPr>
            <p:ph type="subTitle" idx="1"/>
          </p:nvPr>
        </p:nvSpPr>
        <p:spPr>
          <a:xfrm>
            <a:off x="2274600" y="6245600"/>
            <a:ext cx="210312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6FB640"/>
              </a:buClr>
              <a:buSzPts val="5600"/>
              <a:buNone/>
              <a:defRPr b="1">
                <a:solidFill>
                  <a:srgbClr val="6FB640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900"/>
              <a:buNone/>
              <a:defRPr/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ition purple 1">
  <p:cSld name="TITLE_ONLY_2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dde012a231_0_121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g2dde012a231_0_121"/>
          <p:cNvSpPr txBox="1">
            <a:spLocks noGrp="1"/>
          </p:cNvSpPr>
          <p:nvPr>
            <p:ph type="sldNum" idx="12"/>
          </p:nvPr>
        </p:nvSpPr>
        <p:spPr>
          <a:xfrm>
            <a:off x="17221200" y="12620624"/>
            <a:ext cx="54864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34" name="Google Shape;134;g2dde012a231_0_1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719067" y="-1049600"/>
            <a:ext cx="12541800" cy="15815203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g2dde012a231_0_121"/>
          <p:cNvSpPr txBox="1">
            <a:spLocks noGrp="1"/>
          </p:cNvSpPr>
          <p:nvPr>
            <p:ph type="title"/>
          </p:nvPr>
        </p:nvSpPr>
        <p:spPr>
          <a:xfrm>
            <a:off x="2200333" y="4374992"/>
            <a:ext cx="9767100" cy="28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DM Sans"/>
              <a:buNone/>
              <a:defRPr sz="7200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36" name="Google Shape;136;g2dde012a231_0_121"/>
          <p:cNvSpPr txBox="1">
            <a:spLocks noGrp="1"/>
          </p:cNvSpPr>
          <p:nvPr>
            <p:ph type="subTitle" idx="1"/>
          </p:nvPr>
        </p:nvSpPr>
        <p:spPr>
          <a:xfrm>
            <a:off x="2319400" y="7428400"/>
            <a:ext cx="8613600" cy="23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DM Sans"/>
              <a:buNone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ition purple 1 1">
  <p:cSld name="TITLE_ONLY_2_1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dde012a231_0_127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Google Shape;139;g2dde012a231_0_127"/>
          <p:cNvSpPr txBox="1">
            <a:spLocks noGrp="1"/>
          </p:cNvSpPr>
          <p:nvPr>
            <p:ph type="sldNum" idx="12"/>
          </p:nvPr>
        </p:nvSpPr>
        <p:spPr>
          <a:xfrm>
            <a:off x="17221200" y="12620624"/>
            <a:ext cx="54864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0" name="Google Shape;140;g2dde012a231_0_1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719067" y="-1049600"/>
            <a:ext cx="12541800" cy="1581520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g2dde012a231_0_127"/>
          <p:cNvSpPr txBox="1">
            <a:spLocks noGrp="1"/>
          </p:cNvSpPr>
          <p:nvPr>
            <p:ph type="title"/>
          </p:nvPr>
        </p:nvSpPr>
        <p:spPr>
          <a:xfrm>
            <a:off x="2200333" y="4374992"/>
            <a:ext cx="9767100" cy="28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DM Sans"/>
              <a:buNone/>
              <a:defRPr sz="7200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DM Sans"/>
              <a:buNone/>
              <a:defRPr sz="2100"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42" name="Google Shape;142;g2dde012a231_0_127"/>
          <p:cNvSpPr txBox="1">
            <a:spLocks noGrp="1"/>
          </p:cNvSpPr>
          <p:nvPr>
            <p:ph type="subTitle" idx="1"/>
          </p:nvPr>
        </p:nvSpPr>
        <p:spPr>
          <a:xfrm>
            <a:off x="2319400" y="7428400"/>
            <a:ext cx="8613600" cy="23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DM Sans"/>
              <a:buNone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Font typeface="DM Sans"/>
              <a:buNone/>
              <a:defRPr b="1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images and title 1">
  <p:cSld name="TITLE_ONLY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dde012a231_0_142"/>
          <p:cNvSpPr>
            <a:spLocks noGrp="1"/>
          </p:cNvSpPr>
          <p:nvPr>
            <p:ph type="pic" idx="2"/>
          </p:nvPr>
        </p:nvSpPr>
        <p:spPr>
          <a:xfrm>
            <a:off x="1387733" y="2963800"/>
            <a:ext cx="10432800" cy="92505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145" name="Google Shape;145;g2dde012a231_0_142"/>
          <p:cNvSpPr>
            <a:spLocks noGrp="1"/>
          </p:cNvSpPr>
          <p:nvPr>
            <p:ph type="pic" idx="3"/>
          </p:nvPr>
        </p:nvSpPr>
        <p:spPr>
          <a:xfrm>
            <a:off x="12563467" y="2963800"/>
            <a:ext cx="10432800" cy="92505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146" name="Google Shape;146;g2dde012a231_0_142"/>
          <p:cNvSpPr txBox="1">
            <a:spLocks noGrp="1"/>
          </p:cNvSpPr>
          <p:nvPr>
            <p:ph type="title"/>
          </p:nvPr>
        </p:nvSpPr>
        <p:spPr>
          <a:xfrm>
            <a:off x="1387733" y="595235"/>
            <a:ext cx="21031200" cy="26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21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21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21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21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21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21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21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g2dde012a231_0_142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8" name="Google Shape;148;g2dde012a231_0_1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789869" y="493387"/>
            <a:ext cx="813067" cy="10252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purple 1">
  <p:cSld name="2_Custom Layout_4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dde012a231_0_148"/>
          <p:cNvSpPr/>
          <p:nvPr/>
        </p:nvSpPr>
        <p:spPr>
          <a:xfrm>
            <a:off x="0" y="-133"/>
            <a:ext cx="24384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1" name="Google Shape;151;g2dde012a231_0_148"/>
          <p:cNvSpPr txBox="1"/>
          <p:nvPr/>
        </p:nvSpPr>
        <p:spPr>
          <a:xfrm>
            <a:off x="5223467" y="12530667"/>
            <a:ext cx="12435300" cy="4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rPr>
              <a:t>SPECTRUM  is funded by the European Union - Grant Agreement Number 101131550</a:t>
            </a:r>
            <a:endParaRPr sz="1600" b="0" i="0" u="none" strike="noStrike" cap="none">
              <a:solidFill>
                <a:schemeClr val="lt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pic>
        <p:nvPicPr>
          <p:cNvPr id="152" name="Google Shape;152;g2dde012a231_0_1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5733" y="12306408"/>
            <a:ext cx="3947740" cy="878933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g2dde012a231_0_148"/>
          <p:cNvSpPr txBox="1"/>
          <p:nvPr/>
        </p:nvSpPr>
        <p:spPr>
          <a:xfrm>
            <a:off x="1072533" y="4352400"/>
            <a:ext cx="10985700" cy="3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Arial"/>
              <a:buNone/>
            </a:pPr>
            <a:r>
              <a:rPr lang="en-GB" sz="112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Thank you! Questions?</a:t>
            </a:r>
            <a:endParaRPr sz="112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Google Shape;154;g2dde012a231_0_148"/>
          <p:cNvSpPr txBox="1"/>
          <p:nvPr/>
        </p:nvSpPr>
        <p:spPr>
          <a:xfrm>
            <a:off x="2138331" y="9738267"/>
            <a:ext cx="98529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GB" sz="3100" b="0" i="0" u="none" strike="noStrike" cap="none">
                <a:solidFill>
                  <a:schemeClr val="lt1"/>
                </a:solidFill>
                <a:uFill>
                  <a:noFill/>
                </a:uFill>
                <a:latin typeface="DM Sans SemiBold"/>
                <a:ea typeface="DM Sans SemiBold"/>
                <a:cs typeface="DM Sans SemiBold"/>
                <a:sym typeface="DM Sans SemiBol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linkedin.com/company/spectrum-project-eu</a:t>
            </a:r>
            <a:endParaRPr sz="5600" b="0" i="0" u="none" strike="noStrike" cap="none">
              <a:solidFill>
                <a:schemeClr val="lt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sp>
        <p:nvSpPr>
          <p:cNvPr id="155" name="Google Shape;155;g2dde012a231_0_148"/>
          <p:cNvSpPr txBox="1"/>
          <p:nvPr/>
        </p:nvSpPr>
        <p:spPr>
          <a:xfrm>
            <a:off x="2138301" y="8557333"/>
            <a:ext cx="80001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GB" sz="3100" b="0" i="0" u="none" strike="noStrike" cap="none">
                <a:solidFill>
                  <a:schemeClr val="lt1"/>
                </a:solidFill>
                <a:uFill>
                  <a:noFill/>
                </a:uFill>
                <a:latin typeface="DM Sans SemiBold"/>
                <a:ea typeface="DM Sans SemiBold"/>
                <a:cs typeface="DM Sans SemiBold"/>
                <a:sym typeface="DM Sans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spectrumproject.eu</a:t>
            </a:r>
            <a:endParaRPr sz="3100" b="0" i="0" u="none" strike="noStrike" cap="none">
              <a:solidFill>
                <a:schemeClr val="lt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sp>
        <p:nvSpPr>
          <p:cNvPr id="156" name="Google Shape;156;g2dde012a231_0_148"/>
          <p:cNvSpPr/>
          <p:nvPr/>
        </p:nvSpPr>
        <p:spPr>
          <a:xfrm rot="5400000">
            <a:off x="12061267" y="-12061200"/>
            <a:ext cx="268800" cy="2439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7" name="Google Shape;157;g2dde012a231_0_1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75733" y="1281488"/>
            <a:ext cx="7084247" cy="15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g2dde012a231_0_1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81333" y="9845400"/>
            <a:ext cx="674533" cy="674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g2dde012a231_0_14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81333" y="8729533"/>
            <a:ext cx="674529" cy="674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g2dde012a231_0_14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5719067" y="-1049600"/>
            <a:ext cx="12541800" cy="15815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. Blank - Title without Background">
  <p:cSld name="Blank - Title without Background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dde012a231_0_160"/>
          <p:cNvSpPr txBox="1">
            <a:spLocks noGrp="1"/>
          </p:cNvSpPr>
          <p:nvPr>
            <p:ph type="body" idx="1"/>
          </p:nvPr>
        </p:nvSpPr>
        <p:spPr>
          <a:xfrm>
            <a:off x="2564133" y="2916237"/>
            <a:ext cx="21238500" cy="84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rm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28282"/>
              </a:buClr>
              <a:buSzPts val="3200"/>
              <a:buFont typeface="DM Sans"/>
              <a:buNone/>
              <a:defRPr sz="3200" i="0" u="none" strike="noStrike" cap="non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28282"/>
              </a:buClr>
              <a:buSzPts val="3200"/>
              <a:buFont typeface="DM Sans"/>
              <a:buNone/>
              <a:defRPr sz="3200" i="0" u="none" strike="noStrike" cap="non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28282"/>
              </a:buClr>
              <a:buSzPts val="3200"/>
              <a:buFont typeface="DM Sans"/>
              <a:buNone/>
              <a:defRPr sz="3200" i="0" u="none" strike="noStrike" cap="non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28282"/>
              </a:buClr>
              <a:buSzPts val="3200"/>
              <a:buFont typeface="DM Sans"/>
              <a:buNone/>
              <a:defRPr sz="3200" i="0" u="none" strike="noStrike" cap="non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28282"/>
              </a:buClr>
              <a:buSzPts val="3200"/>
              <a:buFont typeface="DM Sans"/>
              <a:buNone/>
              <a:defRPr sz="3200" i="0" u="none" strike="noStrike" cap="non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5143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DM Sans"/>
              <a:buChar char="•"/>
              <a:defRPr sz="370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5143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DM Sans"/>
              <a:buChar char="•"/>
              <a:defRPr sz="370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5143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DM Sans"/>
              <a:buChar char="•"/>
              <a:defRPr sz="370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5143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DM Sans"/>
              <a:buChar char="•"/>
              <a:defRPr sz="370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3" name="Google Shape;163;g2dde012a231_0_160"/>
          <p:cNvSpPr txBox="1">
            <a:spLocks noGrp="1"/>
          </p:cNvSpPr>
          <p:nvPr>
            <p:ph type="sldNum" idx="12"/>
          </p:nvPr>
        </p:nvSpPr>
        <p:spPr>
          <a:xfrm>
            <a:off x="23212925" y="13031659"/>
            <a:ext cx="6831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25" rIns="91400" bIns="45725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Font typeface="DM Sans"/>
              <a:buNone/>
              <a:defRPr sz="19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Font typeface="DM Sans"/>
              <a:buNone/>
              <a:defRPr sz="19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Font typeface="DM Sans"/>
              <a:buNone/>
              <a:defRPr sz="19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Font typeface="DM Sans"/>
              <a:buNone/>
              <a:defRPr sz="19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Font typeface="DM Sans"/>
              <a:buNone/>
              <a:defRPr sz="19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Font typeface="DM Sans"/>
              <a:buNone/>
              <a:defRPr sz="19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Font typeface="DM Sans"/>
              <a:buNone/>
              <a:defRPr sz="19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Font typeface="DM Sans"/>
              <a:buNone/>
              <a:defRPr sz="19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Font typeface="DM Sans"/>
              <a:buNone/>
              <a:defRPr sz="19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4" name="Google Shape;164;g2dde012a231_0_160"/>
          <p:cNvSpPr txBox="1">
            <a:spLocks noGrp="1"/>
          </p:cNvSpPr>
          <p:nvPr>
            <p:ph type="title"/>
          </p:nvPr>
        </p:nvSpPr>
        <p:spPr>
          <a:xfrm>
            <a:off x="2564147" y="790816"/>
            <a:ext cx="219711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19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02. Light - Title">
  <p:cSld name="Light - Title">
    <p:bg>
      <p:bgPr>
        <a:solidFill>
          <a:srgbClr val="FFFFFF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g2dde012a231_0_164" descr="img 6@4x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22410" y="-3760448"/>
            <a:ext cx="15642025" cy="863342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g2dde012a231_0_164"/>
          <p:cNvSpPr txBox="1">
            <a:spLocks noGrp="1"/>
          </p:cNvSpPr>
          <p:nvPr>
            <p:ph type="body" idx="1"/>
          </p:nvPr>
        </p:nvSpPr>
        <p:spPr>
          <a:xfrm>
            <a:off x="1079500" y="7525869"/>
            <a:ext cx="23063400" cy="10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8282"/>
              </a:buClr>
              <a:buSzPts val="6400"/>
              <a:buFont typeface="DM Sans"/>
              <a:buNone/>
              <a:defRPr sz="6400" b="0" i="0" u="none" strike="noStrike" cap="non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8" name="Google Shape;168;g2dde012a231_0_164"/>
          <p:cNvSpPr txBox="1">
            <a:spLocks noGrp="1"/>
          </p:cNvSpPr>
          <p:nvPr>
            <p:ph type="body" idx="2"/>
          </p:nvPr>
        </p:nvSpPr>
        <p:spPr>
          <a:xfrm>
            <a:off x="1079500" y="5824288"/>
            <a:ext cx="23063400" cy="13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457200" marR="0" lvl="0" indent="-2286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400"/>
              <a:buFont typeface="DM Sans"/>
              <a:buNone/>
              <a:defRPr sz="9400" b="0" i="0" u="none" strike="noStrike" cap="none">
                <a:solidFill>
                  <a:srgbClr val="005FAA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9" name="Google Shape;169;g2dde012a231_0_164"/>
          <p:cNvSpPr txBox="1">
            <a:spLocks noGrp="1"/>
          </p:cNvSpPr>
          <p:nvPr>
            <p:ph type="body" idx="3"/>
          </p:nvPr>
        </p:nvSpPr>
        <p:spPr>
          <a:xfrm>
            <a:off x="1209182" y="10729563"/>
            <a:ext cx="113184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4800"/>
              <a:buFont typeface="DM Sans"/>
              <a:buNone/>
              <a:defRPr sz="4800" b="0" i="0" u="none" strike="noStrike" cap="none">
                <a:solidFill>
                  <a:srgbClr val="005FAA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0" name="Google Shape;170;g2dde012a231_0_164"/>
          <p:cNvSpPr txBox="1">
            <a:spLocks noGrp="1"/>
          </p:cNvSpPr>
          <p:nvPr>
            <p:ph type="body" idx="4"/>
          </p:nvPr>
        </p:nvSpPr>
        <p:spPr>
          <a:xfrm>
            <a:off x="1209182" y="11648613"/>
            <a:ext cx="11318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4000"/>
              <a:buFont typeface="DM Sans"/>
              <a:buNone/>
              <a:defRPr sz="4000" b="0" i="0" u="none" strike="noStrike" cap="none">
                <a:solidFill>
                  <a:srgbClr val="005FAA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1" name="Google Shape;171;g2dde012a231_0_164"/>
          <p:cNvSpPr txBox="1">
            <a:spLocks noGrp="1"/>
          </p:cNvSpPr>
          <p:nvPr>
            <p:ph type="body" idx="5"/>
          </p:nvPr>
        </p:nvSpPr>
        <p:spPr>
          <a:xfrm>
            <a:off x="15133504" y="10805763"/>
            <a:ext cx="8124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8282"/>
              </a:buClr>
              <a:buSzPts val="4000"/>
              <a:buFont typeface="DM Sans"/>
              <a:buNone/>
              <a:defRPr sz="4000" b="0" i="0" u="none" strike="noStrike" cap="non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2" name="Google Shape;172;g2dde012a231_0_164"/>
          <p:cNvSpPr txBox="1">
            <a:spLocks noGrp="1"/>
          </p:cNvSpPr>
          <p:nvPr>
            <p:ph type="body" idx="6"/>
          </p:nvPr>
        </p:nvSpPr>
        <p:spPr>
          <a:xfrm>
            <a:off x="15133502" y="11648613"/>
            <a:ext cx="8124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8282"/>
              </a:buClr>
              <a:buSzPts val="4000"/>
              <a:buFont typeface="DM Sans"/>
              <a:buNone/>
              <a:defRPr sz="4000" b="0" i="0" u="none" strike="noStrike" cap="non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3" name="Google Shape;173;g2dde012a231_0_164"/>
          <p:cNvSpPr txBox="1">
            <a:spLocks noGrp="1"/>
          </p:cNvSpPr>
          <p:nvPr>
            <p:ph type="body" idx="7"/>
          </p:nvPr>
        </p:nvSpPr>
        <p:spPr>
          <a:xfrm>
            <a:off x="6484470" y="12746860"/>
            <a:ext cx="5802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Font typeface="DM Sans"/>
              <a:buNone/>
              <a:defRPr sz="24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4" name="Google Shape;174;g2dde012a231_0_164"/>
          <p:cNvSpPr txBox="1">
            <a:spLocks noGrp="1"/>
          </p:cNvSpPr>
          <p:nvPr>
            <p:ph type="body" idx="8"/>
          </p:nvPr>
        </p:nvSpPr>
        <p:spPr>
          <a:xfrm>
            <a:off x="1210140" y="12746860"/>
            <a:ext cx="432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Font typeface="DM Sans"/>
              <a:buNone/>
              <a:defRPr sz="2400" b="0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50977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DM Sans"/>
              <a:buChar char="•"/>
              <a:defRPr sz="36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5" name="Google Shape;175;g2dde012a231_0_164"/>
          <p:cNvSpPr/>
          <p:nvPr/>
        </p:nvSpPr>
        <p:spPr>
          <a:xfrm>
            <a:off x="1183823" y="-1494181"/>
            <a:ext cx="3512100" cy="4405800"/>
          </a:xfrm>
          <a:prstGeom prst="roundRect">
            <a:avLst>
              <a:gd name="adj" fmla="val 1881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endParaRPr sz="2400" b="1" i="0" u="none" strike="noStrike" cap="none">
              <a:solidFill>
                <a:srgbClr val="5E5E5E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176" name="Google Shape;176;g2dde012a231_0_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9975" y="489575"/>
            <a:ext cx="2266999" cy="173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faded logo">
  <p:cSld name="OBJECT_1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g2dde012a231_0_133"/>
          <p:cNvPicPr preferRelativeResize="0"/>
          <p:nvPr/>
        </p:nvPicPr>
        <p:blipFill rotWithShape="1">
          <a:blip r:embed="rId2">
            <a:alphaModFix amt="25000"/>
          </a:blip>
          <a:srcRect/>
          <a:stretch/>
        </p:blipFill>
        <p:spPr>
          <a:xfrm>
            <a:off x="15677933" y="-1101467"/>
            <a:ext cx="12624067" cy="1591893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g2dde012a231_0_133"/>
          <p:cNvSpPr txBox="1">
            <a:spLocks noGrp="1"/>
          </p:cNvSpPr>
          <p:nvPr>
            <p:ph type="body" idx="1"/>
          </p:nvPr>
        </p:nvSpPr>
        <p:spPr>
          <a:xfrm>
            <a:off x="1049533" y="4454667"/>
            <a:ext cx="19828800" cy="77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marL="457200" lvl="0" indent="-4635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1pPr>
            <a:lvl2pPr marL="914400" lvl="1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>
                <a:solidFill>
                  <a:schemeClr val="dk1"/>
                </a:solidFill>
              </a:defRPr>
            </a:lvl2pPr>
            <a:lvl3pPr marL="1371600" lvl="2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3pPr>
            <a:lvl4pPr marL="1828800" lvl="3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4pPr>
            <a:lvl5pPr marL="2286000" lvl="4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3700"/>
              <a:buChar char="•"/>
              <a:defRPr/>
            </a:lvl5pPr>
            <a:lvl6pPr marL="2743200" lvl="5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6pPr>
            <a:lvl7pPr marL="3200400" lvl="6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7pPr>
            <a:lvl8pPr marL="3657600" lvl="7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8pPr>
            <a:lvl9pPr marL="4114800" lvl="8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g2dde012a231_0_133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" name="Google Shape;24;g2dde012a231_0_133"/>
          <p:cNvSpPr txBox="1">
            <a:spLocks noGrp="1"/>
          </p:cNvSpPr>
          <p:nvPr>
            <p:ph type="title"/>
          </p:nvPr>
        </p:nvSpPr>
        <p:spPr>
          <a:xfrm>
            <a:off x="1049533" y="1082699"/>
            <a:ext cx="21031200" cy="14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g2dde012a231_0_133"/>
          <p:cNvSpPr txBox="1">
            <a:spLocks noGrp="1"/>
          </p:cNvSpPr>
          <p:nvPr>
            <p:ph type="subTitle" idx="2"/>
          </p:nvPr>
        </p:nvSpPr>
        <p:spPr>
          <a:xfrm>
            <a:off x="1320533" y="2569867"/>
            <a:ext cx="210312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6FB640"/>
              </a:buClr>
              <a:buSzPts val="5600"/>
              <a:buNone/>
              <a:defRPr b="1">
                <a:solidFill>
                  <a:srgbClr val="6FB640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900"/>
              <a:buNone/>
              <a:defRPr/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orange" type="obj">
  <p:cSld name="OBJEC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2dde012a231_0_6"/>
          <p:cNvSpPr/>
          <p:nvPr/>
        </p:nvSpPr>
        <p:spPr>
          <a:xfrm rot="5400000">
            <a:off x="12058750" y="-12058050"/>
            <a:ext cx="268800" cy="24384900"/>
          </a:xfrm>
          <a:prstGeom prst="rect">
            <a:avLst/>
          </a:prstGeom>
          <a:solidFill>
            <a:srgbClr val="EF8200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chemeClr val="accent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6" name="Google Shape;46;g2dde012a231_0_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5869" y="1081787"/>
            <a:ext cx="813067" cy="1025278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g2dde012a231_0_6"/>
          <p:cNvSpPr txBox="1">
            <a:spLocks noGrp="1"/>
          </p:cNvSpPr>
          <p:nvPr>
            <p:ph type="body" idx="1"/>
          </p:nvPr>
        </p:nvSpPr>
        <p:spPr>
          <a:xfrm>
            <a:off x="1823533" y="3888600"/>
            <a:ext cx="21482400" cy="79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marL="457200" lvl="0" indent="-46355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1pPr>
            <a:lvl2pPr marL="914400" lvl="1" indent="-4635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>
                <a:solidFill>
                  <a:schemeClr val="dk1"/>
                </a:solidFill>
              </a:defRPr>
            </a:lvl2pPr>
            <a:lvl3pPr marL="1371600" lvl="2" indent="-4635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3pPr>
            <a:lvl4pPr marL="1828800" lvl="3" indent="-4635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4pPr>
            <a:lvl5pPr marL="2286000" lvl="4" indent="-4635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3700"/>
              <a:buChar char="•"/>
              <a:defRPr/>
            </a:lvl5pPr>
            <a:lvl6pPr marL="2743200" lvl="5" indent="-4635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6pPr>
            <a:lvl7pPr marL="3200400" lvl="6" indent="-4635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7pPr>
            <a:lvl8pPr marL="3657600" lvl="7" indent="-4635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8pPr>
            <a:lvl9pPr marL="4114800" lvl="8" indent="-4635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g2dde012a231_0_6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" name="Google Shape;49;g2dde012a231_0_6"/>
          <p:cNvSpPr txBox="1">
            <a:spLocks noGrp="1"/>
          </p:cNvSpPr>
          <p:nvPr>
            <p:ph type="title"/>
          </p:nvPr>
        </p:nvSpPr>
        <p:spPr>
          <a:xfrm>
            <a:off x="1676400" y="850832"/>
            <a:ext cx="21031200" cy="14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2dde012a231_0_6"/>
          <p:cNvSpPr txBox="1">
            <a:spLocks noGrp="1"/>
          </p:cNvSpPr>
          <p:nvPr>
            <p:ph type="subTitle" idx="2"/>
          </p:nvPr>
        </p:nvSpPr>
        <p:spPr>
          <a:xfrm>
            <a:off x="1677600" y="2500867"/>
            <a:ext cx="210312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6FB640"/>
              </a:buClr>
              <a:buSzPts val="5600"/>
              <a:buNone/>
              <a:defRPr b="1">
                <a:solidFill>
                  <a:srgbClr val="6FB640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900"/>
              <a:buNone/>
              <a:defRPr/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hite">
  <p:cSld name="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dde012a231_0_22"/>
          <p:cNvSpPr/>
          <p:nvPr/>
        </p:nvSpPr>
        <p:spPr>
          <a:xfrm>
            <a:off x="0" y="-133"/>
            <a:ext cx="24384000" cy="1371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" name="Google Shape;53;g2dde012a231_0_22"/>
          <p:cNvSpPr txBox="1">
            <a:spLocks noGrp="1"/>
          </p:cNvSpPr>
          <p:nvPr>
            <p:ph type="title"/>
          </p:nvPr>
        </p:nvSpPr>
        <p:spPr>
          <a:xfrm>
            <a:off x="1019000" y="4865867"/>
            <a:ext cx="14348700" cy="29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300"/>
              <a:buFont typeface="DM Sans"/>
              <a:buNone/>
              <a:defRPr sz="128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DM Sans"/>
              <a:buNone/>
              <a:defRPr sz="56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54" name="Google Shape;54;g2dde012a231_0_22"/>
          <p:cNvSpPr txBox="1">
            <a:spLocks noGrp="1"/>
          </p:cNvSpPr>
          <p:nvPr>
            <p:ph type="subTitle" idx="1"/>
          </p:nvPr>
        </p:nvSpPr>
        <p:spPr>
          <a:xfrm>
            <a:off x="1090733" y="9654125"/>
            <a:ext cx="9047100" cy="7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4000"/>
              <a:buNone/>
              <a:defRPr sz="4000" b="0" i="1"/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55" name="Google Shape;55;g2dde012a231_0_22"/>
          <p:cNvPicPr preferRelativeResize="0"/>
          <p:nvPr/>
        </p:nvPicPr>
        <p:blipFill rotWithShape="1">
          <a:blip r:embed="rId2">
            <a:alphaModFix amt="25000"/>
          </a:blip>
          <a:srcRect/>
          <a:stretch/>
        </p:blipFill>
        <p:spPr>
          <a:xfrm>
            <a:off x="15677933" y="-1101467"/>
            <a:ext cx="12624067" cy="15918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g2dde012a231_0_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336" y="11936000"/>
            <a:ext cx="10276132" cy="115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g2dde012a231_0_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81333" y="2912475"/>
            <a:ext cx="5208263" cy="1151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g2dde012a231_0_22"/>
          <p:cNvSpPr txBox="1">
            <a:spLocks noGrp="1"/>
          </p:cNvSpPr>
          <p:nvPr>
            <p:ph type="subTitle" idx="2"/>
          </p:nvPr>
        </p:nvSpPr>
        <p:spPr>
          <a:xfrm>
            <a:off x="1090733" y="8098000"/>
            <a:ext cx="210312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6FB640"/>
              </a:buClr>
              <a:buSzPts val="5600"/>
              <a:buNone/>
              <a:defRPr b="1">
                <a:solidFill>
                  <a:srgbClr val="6FB640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900"/>
              <a:buNone/>
              <a:defRPr/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 title page Purple">
  <p:cSld name="CUSTOM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g2dde012a231_0_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11669" y="2689952"/>
            <a:ext cx="813067" cy="1025278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g2dde012a231_0_37"/>
          <p:cNvSpPr/>
          <p:nvPr/>
        </p:nvSpPr>
        <p:spPr>
          <a:xfrm rot="5400000">
            <a:off x="12058750" y="-12058050"/>
            <a:ext cx="268800" cy="24384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" name="Google Shape;62;g2dde012a231_0_37"/>
          <p:cNvSpPr txBox="1">
            <a:spLocks noGrp="1"/>
          </p:cNvSpPr>
          <p:nvPr>
            <p:ph type="title"/>
          </p:nvPr>
        </p:nvSpPr>
        <p:spPr>
          <a:xfrm>
            <a:off x="2200333" y="4242600"/>
            <a:ext cx="14169600" cy="21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g2dde012a231_0_37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4" name="Google Shape;64;g2dde012a231_0_37"/>
          <p:cNvSpPr txBox="1">
            <a:spLocks noGrp="1"/>
          </p:cNvSpPr>
          <p:nvPr>
            <p:ph type="subTitle" idx="1"/>
          </p:nvPr>
        </p:nvSpPr>
        <p:spPr>
          <a:xfrm>
            <a:off x="2274600" y="6245600"/>
            <a:ext cx="210312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6FB640"/>
              </a:buClr>
              <a:buSzPts val="5600"/>
              <a:buNone/>
              <a:defRPr b="1">
                <a:solidFill>
                  <a:srgbClr val="6FB640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900"/>
              <a:buNone/>
              <a:defRPr/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ition faded logo">
  <p:cSld name="CUSTOM_1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g2dde012a231_0_43"/>
          <p:cNvPicPr preferRelativeResize="0"/>
          <p:nvPr/>
        </p:nvPicPr>
        <p:blipFill rotWithShape="1">
          <a:blip r:embed="rId2">
            <a:alphaModFix amt="25000"/>
          </a:blip>
          <a:srcRect/>
          <a:stretch/>
        </p:blipFill>
        <p:spPr>
          <a:xfrm>
            <a:off x="15677933" y="-1101467"/>
            <a:ext cx="12624067" cy="1591893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g2dde012a231_0_43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8" name="Google Shape;68;g2dde012a231_0_43"/>
          <p:cNvSpPr txBox="1">
            <a:spLocks noGrp="1"/>
          </p:cNvSpPr>
          <p:nvPr>
            <p:ph type="title"/>
          </p:nvPr>
        </p:nvSpPr>
        <p:spPr>
          <a:xfrm>
            <a:off x="2200333" y="4242600"/>
            <a:ext cx="9349500" cy="14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2dde012a231_0_43"/>
          <p:cNvSpPr txBox="1">
            <a:spLocks noGrp="1"/>
          </p:cNvSpPr>
          <p:nvPr>
            <p:ph type="subTitle" idx="1"/>
          </p:nvPr>
        </p:nvSpPr>
        <p:spPr>
          <a:xfrm>
            <a:off x="2274600" y="6245600"/>
            <a:ext cx="210312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6FB640"/>
              </a:buClr>
              <a:buSzPts val="5600"/>
              <a:buNone/>
              <a:defRPr b="1">
                <a:solidFill>
                  <a:srgbClr val="6FB640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900"/>
              <a:buNone/>
              <a:defRPr/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 1">
  <p:cSld name="OBJECT_WITH_CAPTION_TEXT_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dde012a231_0_48"/>
          <p:cNvSpPr>
            <a:spLocks noGrp="1"/>
          </p:cNvSpPr>
          <p:nvPr>
            <p:ph type="pic" idx="2"/>
          </p:nvPr>
        </p:nvSpPr>
        <p:spPr>
          <a:xfrm>
            <a:off x="12505867" y="1647667"/>
            <a:ext cx="10432800" cy="106191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pic>
        <p:nvPicPr>
          <p:cNvPr id="72" name="Google Shape;72;g2dde012a231_0_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789869" y="493387"/>
            <a:ext cx="813067" cy="1025278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g2dde012a231_0_48"/>
          <p:cNvSpPr txBox="1">
            <a:spLocks noGrp="1"/>
          </p:cNvSpPr>
          <p:nvPr>
            <p:ph type="title"/>
          </p:nvPr>
        </p:nvSpPr>
        <p:spPr>
          <a:xfrm>
            <a:off x="1198600" y="1219133"/>
            <a:ext cx="10789500" cy="26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g2dde012a231_0_48"/>
          <p:cNvSpPr txBox="1">
            <a:spLocks noGrp="1"/>
          </p:cNvSpPr>
          <p:nvPr>
            <p:ph type="body" idx="1"/>
          </p:nvPr>
        </p:nvSpPr>
        <p:spPr>
          <a:xfrm>
            <a:off x="1418933" y="5804467"/>
            <a:ext cx="10156800" cy="64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marL="457200" lvl="0" indent="-4635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1pPr>
            <a:lvl2pPr marL="914400" lvl="1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3700"/>
              <a:buChar char="•"/>
              <a:defRPr>
                <a:solidFill>
                  <a:srgbClr val="000000"/>
                </a:solidFill>
              </a:defRPr>
            </a:lvl2pPr>
            <a:lvl3pPr marL="1371600" lvl="2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3pPr>
            <a:lvl4pPr marL="1828800" lvl="3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4pPr>
            <a:lvl5pPr marL="2286000" lvl="4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3700"/>
              <a:buChar char="•"/>
              <a:defRPr/>
            </a:lvl5pPr>
            <a:lvl6pPr marL="2743200" lvl="5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6pPr>
            <a:lvl7pPr marL="3200400" lvl="6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7pPr>
            <a:lvl8pPr marL="3657600" lvl="7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8pPr>
            <a:lvl9pPr marL="4114800" lvl="8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g2dde012a231_0_48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6" name="Google Shape;76;g2dde012a231_0_48"/>
          <p:cNvSpPr txBox="1"/>
          <p:nvPr/>
        </p:nvSpPr>
        <p:spPr>
          <a:xfrm>
            <a:off x="14619867" y="2582533"/>
            <a:ext cx="6204900" cy="3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None/>
            </a:pPr>
            <a:r>
              <a:rPr lang="en-GB" sz="5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Remove this placeholder and add a picture</a:t>
            </a:r>
            <a:endParaRPr sz="5600" b="0" i="0" u="none" strike="noStrike" cap="none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77" name="Google Shape;77;g2dde012a231_0_48"/>
          <p:cNvSpPr txBox="1">
            <a:spLocks noGrp="1"/>
          </p:cNvSpPr>
          <p:nvPr>
            <p:ph type="subTitle" idx="3"/>
          </p:nvPr>
        </p:nvSpPr>
        <p:spPr>
          <a:xfrm>
            <a:off x="1418933" y="3695733"/>
            <a:ext cx="97143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6FB640"/>
              </a:buClr>
              <a:buSzPts val="5600"/>
              <a:buNone/>
              <a:defRPr b="1">
                <a:solidFill>
                  <a:srgbClr val="6FB640"/>
                </a:solidFill>
              </a:defRPr>
            </a:lvl1pPr>
            <a:lvl2pPr lvl="1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900"/>
              <a:buNone/>
              <a:defRPr/>
            </a:lvl5pPr>
            <a:lvl6pPr lvl="5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Purple">
  <p:cSld name="2_Custom Layout_1_1_1_1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dde012a231_0_56"/>
          <p:cNvSpPr/>
          <p:nvPr/>
        </p:nvSpPr>
        <p:spPr>
          <a:xfrm>
            <a:off x="0" y="-133"/>
            <a:ext cx="24384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Google Shape;80;g2dde012a231_0_56"/>
          <p:cNvSpPr/>
          <p:nvPr/>
        </p:nvSpPr>
        <p:spPr>
          <a:xfrm rot="5400000">
            <a:off x="12061267" y="-12061200"/>
            <a:ext cx="268800" cy="2439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Google Shape;81;g2dde012a231_0_56"/>
          <p:cNvSpPr txBox="1"/>
          <p:nvPr/>
        </p:nvSpPr>
        <p:spPr>
          <a:xfrm>
            <a:off x="5223467" y="12530667"/>
            <a:ext cx="12435300" cy="4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rPr>
              <a:t>SPECTRUM  is funded by the European Union - Grant Agreement Number 101131550</a:t>
            </a:r>
            <a:endParaRPr sz="1600" b="0" i="0" u="none" strike="noStrike" cap="none">
              <a:solidFill>
                <a:schemeClr val="lt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pic>
        <p:nvPicPr>
          <p:cNvPr id="82" name="Google Shape;82;g2dde012a231_0_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5733" y="12306408"/>
            <a:ext cx="3947740" cy="878933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2dde012a231_0_56"/>
          <p:cNvSpPr txBox="1"/>
          <p:nvPr/>
        </p:nvSpPr>
        <p:spPr>
          <a:xfrm>
            <a:off x="2138331" y="9738267"/>
            <a:ext cx="98529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GB" sz="3100" b="0" i="0" u="none" strike="noStrike" cap="none">
                <a:solidFill>
                  <a:schemeClr val="lt1"/>
                </a:solidFill>
                <a:uFill>
                  <a:noFill/>
                </a:uFill>
                <a:latin typeface="DM Sans SemiBold"/>
                <a:ea typeface="DM Sans SemiBold"/>
                <a:cs typeface="DM Sans SemiBold"/>
                <a:sym typeface="DM Sans SemiBol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linkedin.com/company/spectrum-project-eu</a:t>
            </a:r>
            <a:endParaRPr sz="5600" b="0" i="0" u="none" strike="noStrike" cap="none">
              <a:solidFill>
                <a:schemeClr val="lt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sp>
        <p:nvSpPr>
          <p:cNvPr id="84" name="Google Shape;84;g2dde012a231_0_56"/>
          <p:cNvSpPr txBox="1"/>
          <p:nvPr/>
        </p:nvSpPr>
        <p:spPr>
          <a:xfrm>
            <a:off x="2138301" y="8557333"/>
            <a:ext cx="80001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GB" sz="3100" b="0" i="0" u="none" strike="noStrike" cap="none">
                <a:solidFill>
                  <a:schemeClr val="lt1"/>
                </a:solidFill>
                <a:uFill>
                  <a:noFill/>
                </a:uFill>
                <a:latin typeface="DM Sans SemiBold"/>
                <a:ea typeface="DM Sans SemiBold"/>
                <a:cs typeface="DM Sans SemiBold"/>
                <a:sym typeface="DM Sans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spectrumproject.eu</a:t>
            </a:r>
            <a:endParaRPr sz="3100" b="0" i="0" u="none" strike="noStrike" cap="none">
              <a:solidFill>
                <a:schemeClr val="lt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pic>
        <p:nvPicPr>
          <p:cNvPr id="85" name="Google Shape;85;g2dde012a231_0_5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81333" y="9845400"/>
            <a:ext cx="674533" cy="674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g2dde012a231_0_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81333" y="8729533"/>
            <a:ext cx="674529" cy="674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g2dde012a231_0_5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719067" y="-1049600"/>
            <a:ext cx="12541800" cy="15815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g2dde012a231_0_56"/>
          <p:cNvPicPr preferRelativeResize="0"/>
          <p:nvPr/>
        </p:nvPicPr>
        <p:blipFill rotWithShape="1">
          <a:blip r:embed="rId8">
            <a:alphaModFix/>
          </a:blip>
          <a:srcRect l="22420"/>
          <a:stretch/>
        </p:blipFill>
        <p:spPr>
          <a:xfrm>
            <a:off x="1381333" y="1965200"/>
            <a:ext cx="10955468" cy="312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white with Logo">
  <p:cSld name="2_Custom Layout_1_1_1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dde012a231_0_67"/>
          <p:cNvSpPr/>
          <p:nvPr/>
        </p:nvSpPr>
        <p:spPr>
          <a:xfrm>
            <a:off x="0" y="-133"/>
            <a:ext cx="24384000" cy="1371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" name="Google Shape;91;g2dde012a231_0_67"/>
          <p:cNvSpPr txBox="1"/>
          <p:nvPr/>
        </p:nvSpPr>
        <p:spPr>
          <a:xfrm>
            <a:off x="2138331" y="9738267"/>
            <a:ext cx="98529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GB" sz="3100" b="0" i="0" u="none" strike="noStrike" cap="none">
                <a:solidFill>
                  <a:schemeClr val="dk1"/>
                </a:solidFill>
                <a:uFill>
                  <a:noFill/>
                </a:uFill>
                <a:latin typeface="DM Sans SemiBold"/>
                <a:ea typeface="DM Sans SemiBold"/>
                <a:cs typeface="DM Sans SemiBold"/>
                <a:sym typeface="DM Sans SemiBol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linkedin.com/company/spectrum-project-eu</a:t>
            </a:r>
            <a:endParaRPr sz="5600" b="0" i="0" u="none" strike="noStrike" cap="none">
              <a:solidFill>
                <a:schemeClr val="dk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sp>
        <p:nvSpPr>
          <p:cNvPr id="92" name="Google Shape;92;g2dde012a231_0_67"/>
          <p:cNvSpPr txBox="1"/>
          <p:nvPr/>
        </p:nvSpPr>
        <p:spPr>
          <a:xfrm>
            <a:off x="2138301" y="8557333"/>
            <a:ext cx="80001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GB" sz="3100" b="0" i="0" u="none" strike="noStrike" cap="none">
                <a:solidFill>
                  <a:schemeClr val="dk1"/>
                </a:solidFill>
                <a:uFill>
                  <a:noFill/>
                </a:uFill>
                <a:latin typeface="DM Sans SemiBold"/>
                <a:ea typeface="DM Sans SemiBold"/>
                <a:cs typeface="DM Sans SemiBold"/>
                <a:sym typeface="DM Sans SemiBol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spectrumproject.eu</a:t>
            </a:r>
            <a:endParaRPr sz="3100" b="0" i="0" u="none" strike="noStrike" cap="none">
              <a:solidFill>
                <a:schemeClr val="dk1"/>
              </a:solidFill>
              <a:latin typeface="DM Sans SemiBold"/>
              <a:ea typeface="DM Sans SemiBold"/>
              <a:cs typeface="DM Sans SemiBold"/>
              <a:sym typeface="DM Sans SemiBold"/>
            </a:endParaRPr>
          </a:p>
        </p:txBody>
      </p:sp>
      <p:pic>
        <p:nvPicPr>
          <p:cNvPr id="93" name="Google Shape;93;g2dde012a231_0_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81333" y="9845400"/>
            <a:ext cx="674533" cy="674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g2dde012a231_0_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81333" y="8729533"/>
            <a:ext cx="674529" cy="674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g2dde012a231_0_6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81336" y="11936000"/>
            <a:ext cx="10276132" cy="115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2dde012a231_0_6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249667" y="4328131"/>
            <a:ext cx="11039868" cy="2263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2dde012a231_0_6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5677933" y="-1101467"/>
            <a:ext cx="12624067" cy="15918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2dde012a231_0_6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346733" y="8681333"/>
            <a:ext cx="871200" cy="87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g2dde012a231_0_6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312165" y="9747067"/>
            <a:ext cx="940333" cy="940333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g2dde012a231_0_67"/>
          <p:cNvSpPr txBox="1">
            <a:spLocks noGrp="1"/>
          </p:cNvSpPr>
          <p:nvPr>
            <p:ph type="body" idx="1"/>
          </p:nvPr>
        </p:nvSpPr>
        <p:spPr>
          <a:xfrm>
            <a:off x="3249000" y="4570000"/>
            <a:ext cx="21207900" cy="9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marL="457200" lvl="0" indent="-58420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5600"/>
              <a:buChar char="•"/>
              <a:defRPr/>
            </a:lvl1pPr>
            <a:lvl2pPr marL="914400" lvl="1" indent="-5334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4800"/>
              <a:buChar char="•"/>
              <a:defRPr/>
            </a:lvl2pPr>
            <a:lvl3pPr marL="1371600" lvl="2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Char char="•"/>
              <a:defRPr/>
            </a:lvl3pPr>
            <a:lvl4pPr marL="1828800" lvl="3" indent="-4318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200"/>
              <a:buChar char="•"/>
              <a:defRPr/>
            </a:lvl4pPr>
            <a:lvl5pPr marL="2286000" lvl="4" indent="-4127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900"/>
              <a:buChar char="•"/>
              <a:defRPr/>
            </a:lvl5pPr>
            <a:lvl6pPr marL="2743200" lvl="5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Char char="•"/>
              <a:defRPr/>
            </a:lvl6pPr>
            <a:lvl7pPr marL="3200400" lvl="6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Char char="•"/>
              <a:defRPr/>
            </a:lvl7pPr>
            <a:lvl8pPr marL="3657600" lvl="7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Char char="•"/>
              <a:defRPr/>
            </a:lvl8pPr>
            <a:lvl9pPr marL="4114800" lvl="8" indent="-46355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3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2dde012a231_0_0"/>
          <p:cNvSpPr txBox="1">
            <a:spLocks noGrp="1"/>
          </p:cNvSpPr>
          <p:nvPr>
            <p:ph type="title"/>
          </p:nvPr>
        </p:nvSpPr>
        <p:spPr>
          <a:xfrm>
            <a:off x="1676400" y="730251"/>
            <a:ext cx="21031200" cy="26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DM Sans"/>
              <a:buNone/>
              <a:defRPr sz="93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DM Sans"/>
              <a:buNone/>
              <a:defRPr sz="37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DM Sans"/>
              <a:buNone/>
              <a:defRPr sz="37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DM Sans"/>
              <a:buNone/>
              <a:defRPr sz="37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DM Sans"/>
              <a:buNone/>
              <a:defRPr sz="37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DM Sans"/>
              <a:buNone/>
              <a:defRPr sz="37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DM Sans"/>
              <a:buNone/>
              <a:defRPr sz="37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DM Sans"/>
              <a:buNone/>
              <a:defRPr sz="37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DM Sans"/>
              <a:buNone/>
              <a:defRPr sz="3700" b="1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7" name="Google Shape;7;g2dde012a231_0_0"/>
          <p:cNvSpPr txBox="1">
            <a:spLocks noGrp="1"/>
          </p:cNvSpPr>
          <p:nvPr>
            <p:ph type="body" idx="1"/>
          </p:nvPr>
        </p:nvSpPr>
        <p:spPr>
          <a:xfrm>
            <a:off x="1676400" y="3651251"/>
            <a:ext cx="21031200" cy="87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lvl1pPr marL="457200" marR="0" lvl="0" indent="-5842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DM Sans"/>
              <a:buChar char="•"/>
              <a:defRPr sz="5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Char char="•"/>
              <a:defRPr sz="4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ans"/>
              <a:buChar char="•"/>
              <a:defRPr sz="3200" b="0" i="1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4127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2900"/>
              <a:buFont typeface="DM Sans"/>
              <a:buChar char="•"/>
              <a:defRPr sz="2900" b="0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8" name="Google Shape;8;g2dde012a231_0_0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docs.google.com/document/d/1V-vy5y9JUsWCtiq3f6q3DmOQlzTJj6eKIwprzPW7_7w/edit?tab=t.0#heading=h.g65tt9rswf8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6114/overview" TargetMode="External"/><Relationship Id="rId2" Type="http://schemas.openxmlformats.org/officeDocument/2006/relationships/hyperlink" Target="https://docs.google.com/document/d/11xico7X_tC7LLqPejcy_vB36nfBNs3nn9cPqIWiBvXQ/edit?tab=t.0#heading=h.tlipwukvuq6j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dde012a231_0_199"/>
          <p:cNvSpPr txBox="1">
            <a:spLocks noGrp="1"/>
          </p:cNvSpPr>
          <p:nvPr>
            <p:ph type="title"/>
          </p:nvPr>
        </p:nvSpPr>
        <p:spPr>
          <a:xfrm>
            <a:off x="956875" y="4810125"/>
            <a:ext cx="22206900" cy="27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GB" dirty="0"/>
              <a:t>Update on the European HPC Strategy meeting</a:t>
            </a:r>
            <a:endParaRPr dirty="0"/>
          </a:p>
        </p:txBody>
      </p:sp>
      <p:sp>
        <p:nvSpPr>
          <p:cNvPr id="182" name="Google Shape;182;g2dde012a231_0_199"/>
          <p:cNvSpPr txBox="1">
            <a:spLocks noGrp="1"/>
          </p:cNvSpPr>
          <p:nvPr>
            <p:ph type="subTitle" idx="1"/>
          </p:nvPr>
        </p:nvSpPr>
        <p:spPr>
          <a:xfrm>
            <a:off x="1028608" y="8496663"/>
            <a:ext cx="18288000" cy="1918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ct val="108108"/>
              <a:buNone/>
            </a:pPr>
            <a:r>
              <a:rPr lang="en-GB" dirty="0"/>
              <a:t>Maria </a:t>
            </a:r>
            <a:r>
              <a:rPr lang="en-GB" dirty="0" err="1"/>
              <a:t>Girone</a:t>
            </a:r>
            <a:r>
              <a:rPr lang="en-GB" dirty="0"/>
              <a:t> (CERN)</a:t>
            </a:r>
          </a:p>
          <a:p>
            <a:pPr marL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ct val="108108"/>
              <a:buNone/>
            </a:pPr>
            <a:r>
              <a:rPr lang="en-GB" dirty="0"/>
              <a:t>Tommaso Boccali (INFN Pisa)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1E2A6C-25EB-746E-C2F6-8072AA5542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Production only jobs vs also user jobs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Fewer users to consider / enable + more tested workflows</a:t>
            </a:r>
          </a:p>
          <a:p>
            <a:r>
              <a:rPr lang="en-US" dirty="0"/>
              <a:t>Which is the lowest GPU utilization you tolerate?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One answer was as low as 10% 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Focus on minimum speedup requested? (looking at the cost)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DA6C27-87AF-9E5F-DD90-0EDF120162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10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1B9178-FC42-EB4A-ACFF-1E459396C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Type of workflows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12C24BF-C376-9878-2FA3-0A5135BAD9D2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00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B6BD11-DDBF-2A29-FE97-0A4090F24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33" y="4454666"/>
            <a:ext cx="19828800" cy="908291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LAN not a problem: these sites exceed what we need by factors (current standard is &gt; 200 Gbps per node; AI specialized machines can exceed 1 </a:t>
            </a:r>
            <a:r>
              <a:rPr lang="en-US" dirty="0" err="1"/>
              <a:t>Tbps</a:t>
            </a:r>
            <a:r>
              <a:rPr lang="en-US" dirty="0"/>
              <a:t> per node)</a:t>
            </a:r>
          </a:p>
          <a:p>
            <a:r>
              <a:rPr lang="en-US" dirty="0"/>
              <a:t>WAN: more a political problem than anything else; situation very diverse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LUMI: all is open (outgoing connections from compute nodes)</a:t>
            </a:r>
          </a:p>
          <a:p>
            <a:pPr lvl="1"/>
            <a:r>
              <a:rPr lang="en-US" dirty="0" err="1">
                <a:solidFill>
                  <a:srgbClr val="7030A0"/>
                </a:solidFill>
              </a:rPr>
              <a:t>Juelich</a:t>
            </a:r>
            <a:r>
              <a:rPr lang="en-US" dirty="0">
                <a:solidFill>
                  <a:srgbClr val="7030A0"/>
                </a:solidFill>
              </a:rPr>
              <a:t>: all is closed</a:t>
            </a:r>
          </a:p>
          <a:p>
            <a:r>
              <a:rPr lang="en-US" dirty="0"/>
              <a:t>Possible intermediate solutions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Networking opened towards some trusted subnets 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(solution at CINECA)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Allow to open (user level) VPNs</a:t>
            </a:r>
          </a:p>
          <a:p>
            <a:r>
              <a:rPr lang="en-US" dirty="0"/>
              <a:t>Upcoming </a:t>
            </a:r>
            <a:r>
              <a:rPr lang="en-US" dirty="0" err="1"/>
              <a:t>EuroHyperConn</a:t>
            </a:r>
            <a:r>
              <a:rPr lang="en-US" dirty="0"/>
              <a:t> strategy: how to connect </a:t>
            </a:r>
            <a:r>
              <a:rPr lang="en-US" dirty="0" err="1"/>
              <a:t>EuroHPC</a:t>
            </a:r>
            <a:r>
              <a:rPr lang="en-US" dirty="0"/>
              <a:t> centers between them, and with everyone else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0DB4DB-3D15-F165-657B-289B60866B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11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EC129C-66C7-AB81-E44F-113F1E49A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385AC0C-EBF5-3612-522A-A6AD80CB9BF9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2C3FF21-F0E2-EBEE-974E-80C7A590A8B8}"/>
              </a:ext>
            </a:extLst>
          </p:cNvPr>
          <p:cNvSpPr/>
          <p:nvPr/>
        </p:nvSpPr>
        <p:spPr>
          <a:xfrm>
            <a:off x="19120625" y="8310717"/>
            <a:ext cx="4928839" cy="2475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Proxy and fan-out….</a:t>
            </a:r>
          </a:p>
        </p:txBody>
      </p:sp>
    </p:spTree>
    <p:extLst>
      <p:ext uri="{BB962C8B-B14F-4D97-AF65-F5344CB8AC3E}">
        <p14:creationId xmlns:p14="http://schemas.microsoft.com/office/powerpoint/2010/main" val="3631054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8AB17D-CF67-71D5-1C54-72EB4348D2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CVMFS usage increasing outside HEP so that we can assume it will be available sooner or later?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Alternatively: is userland CVMFS (via </a:t>
            </a:r>
            <a:r>
              <a:rPr lang="en-US" dirty="0" err="1">
                <a:solidFill>
                  <a:srgbClr val="7030A0"/>
                </a:solidFill>
              </a:rPr>
              <a:t>aFuse</a:t>
            </a:r>
            <a:r>
              <a:rPr lang="en-US" dirty="0">
                <a:solidFill>
                  <a:srgbClr val="7030A0"/>
                </a:solidFill>
              </a:rPr>
              <a:t> or </a:t>
            </a:r>
            <a:r>
              <a:rPr lang="en-US" dirty="0" err="1">
                <a:solidFill>
                  <a:srgbClr val="7030A0"/>
                </a:solidFill>
              </a:rPr>
              <a:t>cvmfsexec</a:t>
            </a:r>
            <a:r>
              <a:rPr lang="en-US" dirty="0">
                <a:solidFill>
                  <a:srgbClr val="7030A0"/>
                </a:solidFill>
              </a:rPr>
              <a:t>) an acceptable option?</a:t>
            </a:r>
          </a:p>
          <a:p>
            <a:pPr lvl="2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Alternatively: other solutions? An incremental CVMFS dump?</a:t>
            </a:r>
          </a:p>
          <a:p>
            <a:pPr lvl="3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 that available? Is that a reasonable feature to ask to CVMFS?</a:t>
            </a:r>
          </a:p>
          <a:p>
            <a:r>
              <a:rPr lang="en-US" dirty="0"/>
              <a:t>Is there a site-preferred high level framework (</a:t>
            </a:r>
            <a:r>
              <a:rPr lang="en-US" dirty="0" err="1"/>
              <a:t>kokkos</a:t>
            </a:r>
            <a:r>
              <a:rPr lang="en-US" dirty="0"/>
              <a:t> vs </a:t>
            </a:r>
            <a:r>
              <a:rPr lang="en-US" dirty="0" err="1"/>
              <a:t>sycl</a:t>
            </a:r>
            <a:r>
              <a:rPr lang="en-US" dirty="0"/>
              <a:t> vs </a:t>
            </a:r>
            <a:r>
              <a:rPr lang="en-US" dirty="0" err="1"/>
              <a:t>alpaka</a:t>
            </a:r>
            <a:r>
              <a:rPr lang="en-US" dirty="0"/>
              <a:t>…)?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Not really, for them is an application problem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9C5599-417A-3949-F8D2-4DB08F2C59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0FECAB-AEAA-4CA4-F857-89ECCD0EA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C4EFE2F-0EB8-5C16-EFAC-AB894913421A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75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23D76B-7786-2213-BBED-99FDADAF9A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Edge services as nodes to deploy data management (for example via services which then use internal </a:t>
            </a:r>
            <a:r>
              <a:rPr lang="en-US" dirty="0" err="1"/>
              <a:t>centre</a:t>
            </a:r>
            <a:r>
              <a:rPr lang="en-US" dirty="0"/>
              <a:t> large POSIX)</a:t>
            </a:r>
          </a:p>
          <a:p>
            <a:r>
              <a:rPr lang="en-US" dirty="0"/>
              <a:t>The need to deploy caches: again as edge services? How else?</a:t>
            </a:r>
          </a:p>
          <a:p>
            <a:r>
              <a:rPr lang="en-US" dirty="0"/>
              <a:t>Some sites have “</a:t>
            </a:r>
            <a:r>
              <a:rPr lang="en-US" dirty="0" err="1"/>
              <a:t>datamovers</a:t>
            </a:r>
            <a:r>
              <a:rPr lang="en-US" dirty="0"/>
              <a:t>” (globus, Fenix, </a:t>
            </a:r>
            <a:r>
              <a:rPr lang="en-US" dirty="0" err="1"/>
              <a:t>Simpl</a:t>
            </a:r>
            <a:r>
              <a:rPr lang="en-US" dirty="0"/>
              <a:t>, …)</a:t>
            </a:r>
          </a:p>
          <a:p>
            <a:pPr lvl="1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Evaluate enabling them to FTS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36DC04-DEFA-BBC1-A6F6-67C4EA247E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E9983C-1F26-95AF-CB03-29A24EA86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handling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AC720B0-BE35-F5A4-2BD4-F2BBF483FF47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7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502237-01D3-BC0D-5D03-345411690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33" y="4454667"/>
            <a:ext cx="11618252" cy="77121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(my personal view): the centers consider us as “technical parties” they would like to work with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Much better than usual approach from other domains “we send you a tar file please find a way to execute it”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But what about the political level?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We probably need 2 different types of channels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9ADDAE-6A51-EEC0-A428-42B7408C3A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A46882-8049-5CE1-5507-DD22F35C0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BB86AA1-641B-D632-4232-57D4370A8EEC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F957E66E-F890-6260-6B01-65C4FE8B07C5}"/>
              </a:ext>
            </a:extLst>
          </p:cNvPr>
          <p:cNvSpPr txBox="1">
            <a:spLocks/>
          </p:cNvSpPr>
          <p:nvPr/>
        </p:nvSpPr>
        <p:spPr>
          <a:xfrm>
            <a:off x="13089133" y="4454667"/>
            <a:ext cx="11618252" cy="77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6355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5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4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200" b="0" i="1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3700"/>
              <a:buFont typeface="DM Sans"/>
              <a:buChar char="•"/>
              <a:defRPr sz="2900" b="0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en-US" dirty="0"/>
              <a:t> A possible strategy (TBC/D!)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Form a domain-wide portfolio of successful “Project Access”-like granted projects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Use high level opportunities to inform </a:t>
            </a:r>
            <a:r>
              <a:rPr lang="en-US" dirty="0" err="1">
                <a:solidFill>
                  <a:srgbClr val="7030A0"/>
                </a:solidFill>
              </a:rPr>
              <a:t>EuroHPC</a:t>
            </a:r>
            <a:r>
              <a:rPr lang="en-US" dirty="0">
                <a:solidFill>
                  <a:srgbClr val="7030A0"/>
                </a:solidFill>
              </a:rPr>
              <a:t> (or above) about us/our needs</a:t>
            </a:r>
          </a:p>
          <a:p>
            <a:pPr lvl="2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annual EC visit to CERN and similar FA-EC meetings</a:t>
            </a:r>
          </a:p>
          <a:p>
            <a:pPr lvl="2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upcoming European Particle Physics Strategy Update; via the WS and the Briefing Book</a:t>
            </a:r>
          </a:p>
          <a:p>
            <a:pPr lvl="2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Initiatives like JENA and SPECTRUM</a:t>
            </a:r>
          </a:p>
          <a:p>
            <a:pPr lvl="2"/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EuroHPC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User Forum (Maria deputy-chair)</a:t>
            </a:r>
          </a:p>
        </p:txBody>
      </p:sp>
    </p:spTree>
    <p:extLst>
      <p:ext uri="{BB962C8B-B14F-4D97-AF65-F5344CB8AC3E}">
        <p14:creationId xmlns:p14="http://schemas.microsoft.com/office/powerpoint/2010/main" val="909652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FAB1D2-10BD-4692-C120-DB9050097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32" y="4454667"/>
            <a:ext cx="22256367" cy="771210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Write a report like that written by the US colleagues (but independent at this point)</a:t>
            </a:r>
          </a:p>
          <a:p>
            <a:r>
              <a:rPr lang="en-US" dirty="0"/>
              <a:t>Have a global meeting, including US, EU and Asia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Now defined: @ CERN Jan 30</a:t>
            </a:r>
            <a:r>
              <a:rPr lang="en-US" baseline="30000" dirty="0">
                <a:solidFill>
                  <a:srgbClr val="7030A0"/>
                </a:solidFill>
              </a:rPr>
              <a:t>th</a:t>
            </a:r>
            <a:r>
              <a:rPr lang="en-US" dirty="0">
                <a:solidFill>
                  <a:srgbClr val="7030A0"/>
                </a:solidFill>
              </a:rPr>
              <a:t>-31</a:t>
            </a:r>
            <a:r>
              <a:rPr lang="en-US" baseline="30000" dirty="0">
                <a:solidFill>
                  <a:srgbClr val="7030A0"/>
                </a:solidFill>
              </a:rPr>
              <a:t>st</a:t>
            </a:r>
            <a:r>
              <a:rPr lang="en-US" dirty="0">
                <a:solidFill>
                  <a:srgbClr val="7030A0"/>
                </a:solidFill>
              </a:rPr>
              <a:t> (used to be 13</a:t>
            </a:r>
            <a:r>
              <a:rPr lang="en-US" baseline="30000" dirty="0">
                <a:solidFill>
                  <a:srgbClr val="7030A0"/>
                </a:solidFill>
              </a:rPr>
              <a:t>th</a:t>
            </a:r>
            <a:r>
              <a:rPr lang="en-US" dirty="0">
                <a:solidFill>
                  <a:srgbClr val="7030A0"/>
                </a:solidFill>
              </a:rPr>
              <a:t>-14</a:t>
            </a:r>
            <a:r>
              <a:rPr lang="en-US" baseline="30000" dirty="0">
                <a:solidFill>
                  <a:srgbClr val="7030A0"/>
                </a:solidFill>
              </a:rPr>
              <a:t>th</a:t>
            </a:r>
            <a:r>
              <a:rPr lang="en-US" dirty="0">
                <a:solidFill>
                  <a:srgbClr val="7030A0"/>
                </a:solidFill>
              </a:rPr>
              <a:t> but changed by popular demand)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At that point, aim for a global document</a:t>
            </a:r>
          </a:p>
          <a:p>
            <a:r>
              <a:rPr lang="en-US" dirty="0"/>
              <a:t>Prepare a DB of existing (successful) grants</a:t>
            </a:r>
          </a:p>
          <a:p>
            <a:r>
              <a:rPr lang="en-US" dirty="0"/>
              <a:t>Discuss at the level of WLCG MB a common strategy between experiments towards </a:t>
            </a:r>
            <a:r>
              <a:rPr lang="en-US" dirty="0" err="1"/>
              <a:t>EuroHPC</a:t>
            </a:r>
            <a:r>
              <a:rPr lang="en-US" dirty="0"/>
              <a:t>, in synergy with CERN efforts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Divide and conquer? Common projects?</a:t>
            </a:r>
          </a:p>
          <a:p>
            <a:r>
              <a:rPr lang="en-US" dirty="0"/>
              <a:t>Continuously monitor new opportunities from the centers (early access, new systems coming online, …)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We have a list from the meeting! </a:t>
            </a:r>
          </a:p>
          <a:p>
            <a:r>
              <a:rPr lang="en-US" dirty="0"/>
              <a:t>Prepare a description of main WLCG use cases and inform HPC centers</a:t>
            </a:r>
          </a:p>
          <a:p>
            <a:r>
              <a:rPr lang="en-US" dirty="0"/>
              <a:t>Monitor the possibility for a HEP (or more) </a:t>
            </a:r>
            <a:r>
              <a:rPr lang="en-US" dirty="0" err="1"/>
              <a:t>EuroHPC</a:t>
            </a:r>
            <a:r>
              <a:rPr lang="en-US" dirty="0"/>
              <a:t> </a:t>
            </a:r>
            <a:r>
              <a:rPr lang="en-US" dirty="0" err="1"/>
              <a:t>CoE</a:t>
            </a:r>
            <a:r>
              <a:rPr lang="en-US" dirty="0"/>
              <a:t> approval path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Submitted in early 2024; not discussed since </a:t>
            </a:r>
            <a:r>
              <a:rPr lang="en-US" dirty="0" err="1">
                <a:solidFill>
                  <a:srgbClr val="7030A0"/>
                </a:solidFill>
              </a:rPr>
              <a:t>EuroHPC</a:t>
            </a:r>
            <a:r>
              <a:rPr lang="en-US" dirty="0">
                <a:solidFill>
                  <a:srgbClr val="7030A0"/>
                </a:solidFill>
              </a:rPr>
              <a:t> had a change of plan. Possibly to be reconsidered in early 2025</a:t>
            </a:r>
          </a:p>
          <a:p>
            <a:r>
              <a:rPr lang="en-US" dirty="0"/>
              <a:t>Monitor the submission of inputs about HPC utilization to the ESPP 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D5B675-59AA-91BF-1066-71E5EE1FA8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12C444-2216-316D-C112-D00873D4C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possible “actions” from the meeting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3DFA2F-E4E3-ED52-BE84-E55066D92BD3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(to be validated by the MB)</a:t>
            </a:r>
          </a:p>
        </p:txBody>
      </p:sp>
    </p:spTree>
    <p:extLst>
      <p:ext uri="{BB962C8B-B14F-4D97-AF65-F5344CB8AC3E}">
        <p14:creationId xmlns:p14="http://schemas.microsoft.com/office/powerpoint/2010/main" val="4009726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dde012a231_0_206"/>
          <p:cNvSpPr txBox="1">
            <a:spLocks noGrp="1"/>
          </p:cNvSpPr>
          <p:nvPr>
            <p:ph type="title"/>
          </p:nvPr>
        </p:nvSpPr>
        <p:spPr>
          <a:xfrm>
            <a:off x="1049533" y="1082699"/>
            <a:ext cx="21031200" cy="14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dirty="0"/>
              <a:t>Outline</a:t>
            </a:r>
            <a:endParaRPr dirty="0"/>
          </a:p>
        </p:txBody>
      </p:sp>
      <p:sp>
        <p:nvSpPr>
          <p:cNvPr id="189" name="Google Shape;189;g2dde012a231_0_206"/>
          <p:cNvSpPr txBox="1">
            <a:spLocks noGrp="1"/>
          </p:cNvSpPr>
          <p:nvPr>
            <p:ph type="sldNum" idx="12"/>
          </p:nvPr>
        </p:nvSpPr>
        <p:spPr>
          <a:xfrm>
            <a:off x="20878600" y="12606067"/>
            <a:ext cx="2427300" cy="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190" name="Google Shape;190;g2dde012a231_0_206"/>
          <p:cNvSpPr txBox="1">
            <a:spLocks noGrp="1"/>
          </p:cNvSpPr>
          <p:nvPr>
            <p:ph type="body" idx="1"/>
          </p:nvPr>
        </p:nvSpPr>
        <p:spPr>
          <a:xfrm>
            <a:off x="1049525" y="3526601"/>
            <a:ext cx="19828800" cy="86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ct val="71428"/>
              <a:buFont typeface="Arial"/>
              <a:buChar char="•"/>
            </a:pPr>
            <a:r>
              <a:rPr lang="en-US" b="0" i="0" dirty="0">
                <a:solidFill>
                  <a:schemeClr val="accent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The process is a bottom-up attempt (yes, experiments are “bottom=users” for HPC centers) for an HPC/HEP strategy</a:t>
            </a:r>
          </a:p>
          <a:p>
            <a:pPr marL="457200" lvl="0" indent="-4572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ct val="71428"/>
              <a:buFont typeface="Arial"/>
              <a:buChar char="•"/>
            </a:pPr>
            <a:r>
              <a:rPr lang="en-US" dirty="0">
                <a:solidFill>
                  <a:schemeClr val="accent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This talk is mostly a </a:t>
            </a:r>
          </a:p>
          <a:p>
            <a:pPr lvl="1" indent="-457200">
              <a:spcBef>
                <a:spcPts val="2100"/>
              </a:spcBef>
              <a:buSzPct val="71428"/>
              <a:buFont typeface="Arial"/>
              <a:buChar char="•"/>
            </a:pPr>
            <a:r>
              <a:rPr lang="en-US" b="0" i="0" dirty="0">
                <a:solidFill>
                  <a:srgbClr val="00206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Recap from US meeting (early 2024)</a:t>
            </a:r>
          </a:p>
          <a:p>
            <a:pPr lvl="1" indent="-457200">
              <a:spcBef>
                <a:spcPts val="2100"/>
              </a:spcBef>
              <a:buSzPct val="71428"/>
              <a:buFont typeface="Arial"/>
              <a:buChar char="•"/>
            </a:pPr>
            <a:r>
              <a:rPr lang="en-US" dirty="0">
                <a:solidFill>
                  <a:srgbClr val="00206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 small report from </a:t>
            </a:r>
            <a:r>
              <a:rPr lang="en-US" dirty="0" err="1">
                <a:solidFill>
                  <a:srgbClr val="00206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Lubljana</a:t>
            </a:r>
            <a:r>
              <a:rPr lang="en-US" dirty="0">
                <a:solidFill>
                  <a:srgbClr val="00206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EU meeting (Sept 5</a:t>
            </a:r>
            <a:r>
              <a:rPr lang="en-US" baseline="30000" dirty="0">
                <a:solidFill>
                  <a:srgbClr val="00206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</a:t>
            </a:r>
            <a:r>
              <a:rPr lang="en-US" dirty="0">
                <a:solidFill>
                  <a:srgbClr val="00206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+6</a:t>
            </a:r>
            <a:r>
              <a:rPr lang="en-US" baseline="30000" dirty="0">
                <a:solidFill>
                  <a:srgbClr val="00206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</a:t>
            </a:r>
            <a:r>
              <a:rPr lang="en-US" dirty="0">
                <a:solidFill>
                  <a:srgbClr val="00206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lvl="1" indent="-457200">
              <a:spcBef>
                <a:spcPts val="2100"/>
              </a:spcBef>
              <a:buSzPct val="71428"/>
              <a:buFont typeface="Arial"/>
              <a:buChar char="•"/>
            </a:pPr>
            <a:r>
              <a:rPr lang="en-US" dirty="0">
                <a:solidFill>
                  <a:srgbClr val="00206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How to go on and some ideas</a:t>
            </a:r>
            <a:endParaRPr lang="en-US" b="0" i="0" dirty="0">
              <a:solidFill>
                <a:srgbClr val="00206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C6CA33-B419-AD15-2DF2-18825BA7B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33" y="4454667"/>
            <a:ext cx="12329583" cy="7712100"/>
          </a:xfrm>
        </p:spPr>
        <p:txBody>
          <a:bodyPr/>
          <a:lstStyle/>
          <a:p>
            <a:r>
              <a:rPr lang="en-IT" dirty="0"/>
              <a:t>It was decided that we (==HEP) would have profited from a more direct link with the HPC world</a:t>
            </a:r>
          </a:p>
          <a:p>
            <a:pPr lvl="1"/>
            <a:r>
              <a:rPr lang="en-GB" dirty="0"/>
              <a:t>At the </a:t>
            </a:r>
            <a:r>
              <a:rPr lang="en-GB" b="1" dirty="0">
                <a:solidFill>
                  <a:schemeClr val="accent3"/>
                </a:solidFill>
              </a:rPr>
              <a:t>p</a:t>
            </a:r>
            <a:r>
              <a:rPr lang="en-IT" b="1" dirty="0">
                <a:solidFill>
                  <a:schemeClr val="accent3"/>
                </a:solidFill>
              </a:rPr>
              <a:t>olitical </a:t>
            </a:r>
            <a:r>
              <a:rPr lang="en-IT" dirty="0"/>
              <a:t>(==funders) and </a:t>
            </a:r>
            <a:r>
              <a:rPr lang="en-IT" b="1" dirty="0">
                <a:solidFill>
                  <a:schemeClr val="accent3"/>
                </a:solidFill>
              </a:rPr>
              <a:t>technical</a:t>
            </a:r>
            <a:r>
              <a:rPr lang="en-IT" dirty="0"/>
              <a:t> (==sysadmin) levels</a:t>
            </a:r>
          </a:p>
          <a:p>
            <a:pPr lvl="1"/>
            <a:r>
              <a:rPr lang="en-IT" dirty="0"/>
              <a:t>For </a:t>
            </a:r>
            <a:r>
              <a:rPr lang="en-IT" b="1" dirty="0">
                <a:solidFill>
                  <a:schemeClr val="accent3"/>
                </a:solidFill>
              </a:rPr>
              <a:t>current</a:t>
            </a:r>
            <a:r>
              <a:rPr lang="en-IT" dirty="0"/>
              <a:t> systems (==how to get access to, and how to implement our needs) and </a:t>
            </a:r>
            <a:r>
              <a:rPr lang="en-IT" b="1" dirty="0">
                <a:solidFill>
                  <a:schemeClr val="accent3"/>
                </a:solidFill>
              </a:rPr>
              <a:t>future</a:t>
            </a:r>
            <a:r>
              <a:rPr lang="en-IT" dirty="0"/>
              <a:t> systems (==how to design future systems)</a:t>
            </a:r>
          </a:p>
          <a:p>
            <a:pPr lvl="1"/>
            <a:endParaRPr lang="en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A4FD1F-89A5-7578-18AC-BE5B465103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B8DFB9-6119-B95D-4A22-B08C40BE5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What is happening?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80DBFEC-4250-EFCC-4A92-474DE7E6C358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5647E55-61FE-9A68-8299-DF741169B3FB}"/>
              </a:ext>
            </a:extLst>
          </p:cNvPr>
          <p:cNvSpPr/>
          <p:nvPr/>
        </p:nvSpPr>
        <p:spPr>
          <a:xfrm>
            <a:off x="15472611" y="1299411"/>
            <a:ext cx="6879122" cy="315525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/>
              <a:t>G</a:t>
            </a:r>
            <a:r>
              <a:rPr lang="en-IT" sz="4800" dirty="0"/>
              <a:t>ranting process, long term support, technical support, …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116364A-9542-6470-F221-21FFA25283A3}"/>
              </a:ext>
            </a:extLst>
          </p:cNvPr>
          <p:cNvSpPr/>
          <p:nvPr/>
        </p:nvSpPr>
        <p:spPr>
          <a:xfrm>
            <a:off x="17119867" y="5065223"/>
            <a:ext cx="6879122" cy="315525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How to (best) execute our workflows on system X?</a:t>
            </a:r>
            <a:endParaRPr lang="en-IT" sz="48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0A41458-4676-9BC9-D986-A04968F9F149}"/>
              </a:ext>
            </a:extLst>
          </p:cNvPr>
          <p:cNvSpPr/>
          <p:nvPr/>
        </p:nvSpPr>
        <p:spPr>
          <a:xfrm>
            <a:off x="16138359" y="8790911"/>
            <a:ext cx="6879122" cy="315525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Explain our (future needs) and try to negotiate systems able to satisfy them</a:t>
            </a:r>
            <a:endParaRPr lang="en-IT" sz="48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3BF3769-9851-58D0-97A1-19DAF271CD5C}"/>
              </a:ext>
            </a:extLst>
          </p:cNvPr>
          <p:cNvCxnSpPr>
            <a:endCxn id="6" idx="1"/>
          </p:cNvCxnSpPr>
          <p:nvPr/>
        </p:nvCxnSpPr>
        <p:spPr>
          <a:xfrm flipV="1">
            <a:off x="5462337" y="2877039"/>
            <a:ext cx="10010274" cy="446222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65BFA79-AC00-ABC3-4485-85B9C5ED2854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4981074" y="6642851"/>
            <a:ext cx="12138793" cy="157762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07588AA-DF5A-7E7E-C031-8BB384B2BA7C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7459579" y="10187347"/>
            <a:ext cx="8678780" cy="18119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3995F51-7FC3-6AE0-D62B-99D4106ED87E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5462337" y="6642851"/>
            <a:ext cx="11657530" cy="234953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26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802352-21B4-B51D-1620-F13EC7B927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</a:t>
            </a:r>
            <a:r>
              <a:rPr lang="en-IT" dirty="0"/>
              <a:t>mall groups meeting: no formal agenda (not a conference), as open as possible discussion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W</a:t>
            </a:r>
            <a:r>
              <a:rPr lang="en-IT" dirty="0">
                <a:solidFill>
                  <a:srgbClr val="7030A0"/>
                </a:solidFill>
              </a:rPr>
              <a:t>hich is risky, it needs to find persons in the proper mood – on both sides</a:t>
            </a:r>
          </a:p>
          <a:p>
            <a:pPr lvl="2"/>
            <a:r>
              <a:rPr lang="en-IT" dirty="0">
                <a:solidFill>
                  <a:schemeClr val="accent5">
                    <a:lumMod val="75000"/>
                  </a:schemeClr>
                </a:solidFill>
              </a:rPr>
              <a:t>~ 1 person per Experiment</a:t>
            </a:r>
          </a:p>
          <a:p>
            <a:pPr lvl="2"/>
            <a:r>
              <a:rPr lang="en-IT" dirty="0">
                <a:solidFill>
                  <a:schemeClr val="accent5">
                    <a:lumMod val="75000"/>
                  </a:schemeClr>
                </a:solidFill>
              </a:rPr>
              <a:t>~ 1 person per HPC center</a:t>
            </a:r>
          </a:p>
          <a:p>
            <a:pPr lvl="2"/>
            <a:r>
              <a:rPr lang="en-IT" dirty="0">
                <a:solidFill>
                  <a:schemeClr val="accent5">
                    <a:lumMod val="75000"/>
                  </a:schemeClr>
                </a:solidFill>
              </a:rPr>
              <a:t>+ CERN and WLCG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G</a:t>
            </a:r>
            <a:r>
              <a:rPr lang="en-IT" dirty="0">
                <a:solidFill>
                  <a:srgbClr val="7030A0"/>
                </a:solidFill>
              </a:rPr>
              <a:t>oing more technical or more political: depends on the people, last second steering of discussion</a:t>
            </a:r>
          </a:p>
          <a:p>
            <a:r>
              <a:rPr lang="en-GB" dirty="0"/>
              <a:t>K</a:t>
            </a:r>
            <a:r>
              <a:rPr lang="en-IT" dirty="0"/>
              <a:t>now each other: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W</a:t>
            </a:r>
            <a:r>
              <a:rPr lang="en-IT" dirty="0">
                <a:solidFill>
                  <a:srgbClr val="7030A0"/>
                </a:solidFill>
              </a:rPr>
              <a:t>ho we are, what we do, what we (will) need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W</a:t>
            </a:r>
            <a:r>
              <a:rPr lang="en-IT" dirty="0">
                <a:solidFill>
                  <a:srgbClr val="7030A0"/>
                </a:solidFill>
              </a:rPr>
              <a:t>hat we can gain from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46626E-2FC7-7CD8-5674-6E7F76D439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D6C9263-6518-04B0-DE69-D7EB1EA34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How to implement this?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B772802-0740-2D0A-9830-A65915DC5B8F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265408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EE33B9-1689-7399-5A59-33AFB13D8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Held in in January 2024; present in 13 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CMS, ATLAS, WLCG, CERN, Argonne, </a:t>
            </a:r>
            <a:br>
              <a:rPr lang="en-GB" dirty="0">
                <a:solidFill>
                  <a:srgbClr val="7030A0"/>
                </a:solidFill>
              </a:rPr>
            </a:br>
            <a:r>
              <a:rPr lang="en-GB" dirty="0">
                <a:solidFill>
                  <a:srgbClr val="7030A0"/>
                </a:solidFill>
              </a:rPr>
              <a:t>Berkeley, SDSC</a:t>
            </a:r>
          </a:p>
          <a:p>
            <a:r>
              <a:rPr lang="en-GB" dirty="0"/>
              <a:t>Discussions focused on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Provisioning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Interfaces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Software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Data Management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Workflows</a:t>
            </a:r>
          </a:p>
          <a:p>
            <a:r>
              <a:rPr lang="en-GB" dirty="0"/>
              <a:t>There is already a </a:t>
            </a:r>
            <a:r>
              <a:rPr lang="en-GB" dirty="0">
                <a:hlinkClick r:id="rId2"/>
              </a:rPr>
              <a:t>report</a:t>
            </a:r>
            <a:r>
              <a:rPr lang="en-GB" dirty="0"/>
              <a:t> available</a:t>
            </a:r>
            <a:endParaRPr lang="en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F77BE1-CFA3-B6D7-9E17-4DF7C3F055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7448AE-356C-C0AA-8EAF-A24742415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US meeting -  a reminder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7362BFA-7157-3B0B-42B1-52E65E87AEEB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IT" dirty="0"/>
              <a:t>(thanks to M. Girone,</a:t>
            </a:r>
            <a:br>
              <a:rPr lang="en-IT" dirty="0"/>
            </a:br>
            <a:r>
              <a:rPr lang="en-IT" dirty="0"/>
              <a:t>report @ JENA)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3BDCD1-CE04-1852-E651-4A43AC66B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6248" y="1025776"/>
            <a:ext cx="10319394" cy="771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451E92-1021-257F-9B0A-C94DFBC49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4054" y="9602042"/>
            <a:ext cx="12503782" cy="308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489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010BCB-DB35-5305-E639-5E4087D9BF5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15C3DE-D82F-C18B-31D9-3976444DF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Summary of Summaries (from </a:t>
            </a:r>
            <a:r>
              <a:rPr lang="en-US" sz="4800" dirty="0" err="1">
                <a:solidFill>
                  <a:srgbClr val="7030A0"/>
                </a:solidFill>
              </a:rPr>
              <a:t>I.Fisk’s</a:t>
            </a:r>
            <a:r>
              <a:rPr lang="en-US" sz="4800" dirty="0">
                <a:solidFill>
                  <a:srgbClr val="7030A0"/>
                </a:solidFill>
              </a:rPr>
              <a:t> summary)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071FD6-CA07-FC8B-8EE4-B02C09689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83" y="2569799"/>
            <a:ext cx="6578600" cy="391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729CB2-1FAB-357D-8EBF-D2CC117E2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5869" y="3245004"/>
            <a:ext cx="5943600" cy="3975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2ECAB7-65F2-82FF-1918-5F0E3CD5D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33500" y="1552532"/>
            <a:ext cx="7772400" cy="33849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B5B2C3-55D5-43B4-25E3-6F2ADF72F2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1" y="7881793"/>
            <a:ext cx="7772400" cy="3264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593A49-DDCF-53EA-372C-2C28064CF3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30778" y="7904999"/>
            <a:ext cx="6045200" cy="4152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5DE455-0B96-EE41-3DCE-A2141B12BA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0651" y="3828666"/>
            <a:ext cx="18302698" cy="7317535"/>
          </a:xfrm>
          <a:prstGeom prst="rect">
            <a:avLst/>
          </a:prstGeom>
          <a:ln w="6032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5973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478F6A-0ECA-44D3-01F6-9459AC19F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708" y="4865843"/>
            <a:ext cx="11841277" cy="77121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Present: 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CMS, ALICE, ATLAS, </a:t>
            </a:r>
            <a:r>
              <a:rPr lang="en-US" dirty="0" err="1">
                <a:solidFill>
                  <a:srgbClr val="7030A0"/>
                </a:solidFill>
              </a:rPr>
              <a:t>LHCb</a:t>
            </a:r>
            <a:r>
              <a:rPr lang="en-US" dirty="0">
                <a:solidFill>
                  <a:srgbClr val="7030A0"/>
                </a:solidFill>
              </a:rPr>
              <a:t>, WLCG, CERN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VEGA, LUMI, CSCS, GENCI/SURJF, </a:t>
            </a:r>
            <a:r>
              <a:rPr lang="en-US" dirty="0" err="1">
                <a:solidFill>
                  <a:srgbClr val="7030A0"/>
                </a:solidFill>
              </a:rPr>
              <a:t>Juelich</a:t>
            </a:r>
            <a:r>
              <a:rPr lang="en-US" dirty="0">
                <a:solidFill>
                  <a:srgbClr val="7030A0"/>
                </a:solidFill>
              </a:rPr>
              <a:t>, Deucalion, Karolina, Flatiron for US, JENA HPC working group</a:t>
            </a:r>
          </a:p>
          <a:p>
            <a:r>
              <a:rPr lang="en-US" dirty="0"/>
              <a:t>Agenda only includes</a:t>
            </a:r>
          </a:p>
          <a:p>
            <a:pPr lvl="1"/>
            <a:r>
              <a:rPr lang="en-US" dirty="0"/>
              <a:t>“know each other” -  my center, my experiment</a:t>
            </a:r>
          </a:p>
          <a:p>
            <a:pPr lvl="1"/>
            <a:r>
              <a:rPr lang="en-US" dirty="0"/>
              <a:t>Open technical discussion on “items”</a:t>
            </a:r>
          </a:p>
          <a:p>
            <a:r>
              <a:rPr lang="en-US" dirty="0">
                <a:hlinkClick r:id="rId2"/>
              </a:rPr>
              <a:t>Wrap up of the 1</a:t>
            </a:r>
            <a:r>
              <a:rPr lang="en-US" baseline="30000" dirty="0">
                <a:hlinkClick r:id="rId2"/>
              </a:rPr>
              <a:t>st</a:t>
            </a:r>
            <a:r>
              <a:rPr lang="en-US" dirty="0">
                <a:hlinkClick r:id="rId2"/>
              </a:rPr>
              <a:t> day </a:t>
            </a:r>
            <a:r>
              <a:rPr lang="en-US" dirty="0"/>
              <a:t>discussion written during the night, and further elaborated on the second day</a:t>
            </a:r>
          </a:p>
          <a:p>
            <a:r>
              <a:rPr lang="en-US" dirty="0"/>
              <a:t>Report in preparation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64A1CA-EF4C-2E06-2443-59AD5CC2CD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7D8AEC7-A963-C0C5-2196-78E50E947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Europe September 5</a:t>
            </a:r>
            <a:r>
              <a:rPr lang="en-US" baseline="30000" dirty="0"/>
              <a:t>th</a:t>
            </a:r>
            <a:r>
              <a:rPr lang="en-US" dirty="0"/>
              <a:t>-6</a:t>
            </a:r>
            <a:r>
              <a:rPr lang="en-US" baseline="30000" dirty="0"/>
              <a:t>th</a:t>
            </a:r>
            <a:br>
              <a:rPr lang="en-US" baseline="30000" dirty="0"/>
            </a:br>
            <a:r>
              <a:rPr lang="en-US" dirty="0" err="1"/>
              <a:t>Lubljana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AC0CD11-92FB-F327-C036-1184ED347847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(</a:t>
            </a:r>
            <a:r>
              <a:rPr lang="en-US" dirty="0">
                <a:hlinkClick r:id="rId3"/>
              </a:rPr>
              <a:t>agenda</a:t>
            </a:r>
            <a:r>
              <a:rPr lang="en-US" dirty="0"/>
              <a:t>)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5AD30E2-7979-9E68-ECF0-F160122BC314}"/>
              </a:ext>
            </a:extLst>
          </p:cNvPr>
          <p:cNvSpPr txBox="1">
            <a:spLocks/>
          </p:cNvSpPr>
          <p:nvPr/>
        </p:nvSpPr>
        <p:spPr>
          <a:xfrm>
            <a:off x="12377854" y="6064986"/>
            <a:ext cx="11841277" cy="77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00" rIns="182875" bIns="914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6355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5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4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200" b="0" i="1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3700"/>
              <a:buFont typeface="DM Sans"/>
              <a:buChar char="•"/>
              <a:defRPr sz="2900" b="0" i="0" u="none" strike="noStrike" cap="none">
                <a:solidFill>
                  <a:srgbClr val="7F7F7F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4635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•"/>
              <a:defRPr sz="37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en-US" dirty="0"/>
              <a:t>Items: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Allocation policies and opportunities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Edge nodes and AAI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Type of workflows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Networking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SW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Storage handling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Strategy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1902AF-C76E-D281-9919-CFDC2D2F9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3220" y="-1"/>
            <a:ext cx="8660780" cy="68929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6177AE-3F89-3EC0-A705-74189A912594}"/>
              </a:ext>
            </a:extLst>
          </p:cNvPr>
          <p:cNvSpPr txBox="1"/>
          <p:nvPr/>
        </p:nvSpPr>
        <p:spPr>
          <a:xfrm rot="16200000">
            <a:off x="14164093" y="2900475"/>
            <a:ext cx="2539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+ remote attendance</a:t>
            </a:r>
          </a:p>
        </p:txBody>
      </p:sp>
    </p:spTree>
    <p:extLst>
      <p:ext uri="{BB962C8B-B14F-4D97-AF65-F5344CB8AC3E}">
        <p14:creationId xmlns:p14="http://schemas.microsoft.com/office/powerpoint/2010/main" val="4283693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A1DA88-DD76-7C8B-26D9-20FE4FB4A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308738" y="4870172"/>
            <a:ext cx="14489000" cy="926133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Review of </a:t>
            </a:r>
            <a:r>
              <a:rPr lang="en-US" b="1" dirty="0" err="1"/>
              <a:t>EuroHPC</a:t>
            </a:r>
            <a:r>
              <a:rPr lang="en-US" b="1" dirty="0"/>
              <a:t> allocation policies</a:t>
            </a:r>
          </a:p>
          <a:p>
            <a:pPr lvl="1"/>
            <a:r>
              <a:rPr lang="en-US" dirty="0"/>
              <a:t>Nearly all systems (but CSCS) are 50% owned by </a:t>
            </a:r>
            <a:r>
              <a:rPr lang="en-US" dirty="0" err="1"/>
              <a:t>EuroHPC</a:t>
            </a:r>
            <a:r>
              <a:rPr lang="en-US" dirty="0"/>
              <a:t>, 50% by the hosting state; hence two paths to obtain grants</a:t>
            </a:r>
          </a:p>
          <a:p>
            <a:pPr lvl="1"/>
            <a:r>
              <a:rPr lang="en-US" dirty="0"/>
              <a:t>In both cases, at least 3 types of calls</a:t>
            </a:r>
          </a:p>
          <a:p>
            <a:pPr lvl="2"/>
            <a:r>
              <a:rPr lang="en-US" b="1" dirty="0"/>
              <a:t>R&amp;D</a:t>
            </a:r>
            <a:r>
              <a:rPr lang="en-US" dirty="0"/>
              <a:t>: show that your code can be executed on the machine (possibly after some negotiations / changes with local admins)</a:t>
            </a:r>
          </a:p>
          <a:p>
            <a:pPr lvl="3"/>
            <a:r>
              <a:rPr lang="en-US" dirty="0"/>
              <a:t>Only technical evaluation</a:t>
            </a:r>
          </a:p>
          <a:p>
            <a:pPr lvl="2"/>
            <a:r>
              <a:rPr lang="en-US" b="1" dirty="0"/>
              <a:t>Benchmarking</a:t>
            </a:r>
            <a:r>
              <a:rPr lang="en-US" dirty="0"/>
              <a:t>: show that your code can scale 1 </a:t>
            </a:r>
            <a:r>
              <a:rPr lang="en-US" dirty="0">
                <a:sym typeface="Wingdings" pitchFamily="2" charset="2"/>
              </a:rPr>
              <a:t> N nodes</a:t>
            </a:r>
          </a:p>
          <a:p>
            <a:pPr lvl="3"/>
            <a:r>
              <a:rPr lang="en-US" dirty="0">
                <a:sym typeface="Wingdings" pitchFamily="2" charset="2"/>
              </a:rPr>
              <a:t>Only technical evaluation</a:t>
            </a:r>
          </a:p>
          <a:p>
            <a:pPr lvl="2"/>
            <a:r>
              <a:rPr lang="en-US" b="1" dirty="0">
                <a:sym typeface="Wingdings" pitchFamily="2" charset="2"/>
              </a:rPr>
              <a:t>Regular Access</a:t>
            </a:r>
            <a:r>
              <a:rPr lang="en-US" dirty="0">
                <a:sym typeface="Wingdings" pitchFamily="2" charset="2"/>
              </a:rPr>
              <a:t>: production level, after having shown the readiness of the codes (via the previous two); tens-hundred millions </a:t>
            </a:r>
            <a:r>
              <a:rPr lang="en-US" dirty="0" err="1">
                <a:sym typeface="Wingdings" pitchFamily="2" charset="2"/>
              </a:rPr>
              <a:t>CoreH</a:t>
            </a:r>
            <a:endParaRPr lang="en-US" dirty="0">
              <a:sym typeface="Wingdings" pitchFamily="2" charset="2"/>
            </a:endParaRPr>
          </a:p>
          <a:p>
            <a:pPr lvl="3"/>
            <a:r>
              <a:rPr lang="en-US" dirty="0">
                <a:sym typeface="Wingdings" pitchFamily="2" charset="2"/>
              </a:rPr>
              <a:t>Technical + scientific evaluation</a:t>
            </a:r>
          </a:p>
          <a:p>
            <a:pPr lvl="2"/>
            <a:r>
              <a:rPr lang="en-US" dirty="0">
                <a:sym typeface="Wingdings" pitchFamily="2" charset="2"/>
              </a:rPr>
              <a:t>(</a:t>
            </a:r>
            <a:r>
              <a:rPr lang="en-US" b="1" dirty="0">
                <a:sym typeface="Wingdings" pitchFamily="2" charset="2"/>
              </a:rPr>
              <a:t>Strategic access</a:t>
            </a:r>
            <a:r>
              <a:rPr lang="en-US" dirty="0">
                <a:sym typeface="Wingdings" pitchFamily="2" charset="2"/>
              </a:rPr>
              <a:t>: top-down, decided by EC or the </a:t>
            </a:r>
            <a:r>
              <a:rPr lang="en-US" dirty="0" err="1">
                <a:sym typeface="Wingdings" pitchFamily="2" charset="2"/>
              </a:rPr>
              <a:t>EuroHPC</a:t>
            </a:r>
            <a:r>
              <a:rPr lang="en-US" dirty="0">
                <a:sym typeface="Wingdings" pitchFamily="2" charset="2"/>
              </a:rPr>
              <a:t> governing board; up to 10% of the full </a:t>
            </a:r>
            <a:r>
              <a:rPr lang="en-US" dirty="0" err="1">
                <a:sym typeface="Wingdings" pitchFamily="2" charset="2"/>
              </a:rPr>
              <a:t>EuroHPC</a:t>
            </a:r>
            <a:r>
              <a:rPr lang="en-US" dirty="0">
                <a:sym typeface="Wingdings" pitchFamily="2" charset="2"/>
              </a:rPr>
              <a:t> capacity)</a:t>
            </a:r>
          </a:p>
          <a:p>
            <a:pPr lvl="3"/>
            <a:r>
              <a:rPr lang="en-US" dirty="0">
                <a:sym typeface="Wingdings" pitchFamily="2" charset="2"/>
              </a:rPr>
              <a:t>Political evaluation (+ do we want it?)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5F013E-3229-59AE-906B-4209AFB6DC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A888D62-F4B2-C841-AA48-DCC4BB20A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the summaries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DE6DD52-ED6C-11F3-2FF2-0DF2328A21C2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Allocation policies and opportunities</a:t>
            </a:r>
          </a:p>
          <a:p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31FBB16-A857-D3C2-3055-A153BBC57E0E}"/>
              </a:ext>
            </a:extLst>
          </p:cNvPr>
          <p:cNvSpPr/>
          <p:nvPr/>
        </p:nvSpPr>
        <p:spPr>
          <a:xfrm>
            <a:off x="15254720" y="3794767"/>
            <a:ext cx="8318958" cy="306323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We can go one by one, or try to have an umbrella request handled for example by CERN; suggestion is to go the “national path” if there are links.</a:t>
            </a:r>
          </a:p>
          <a:p>
            <a:pPr algn="ctr"/>
            <a:r>
              <a:rPr lang="en-US" sz="3200" dirty="0"/>
              <a:t>Fast proposals, 100% success rate if “reasonable”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7EE9D8C-863D-8DD9-4117-9E0D13EA7F75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2274849" y="5326384"/>
            <a:ext cx="12979871" cy="278130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5DC4152-FBA4-D98F-DA21-CD0770373BFC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4371278" y="5326384"/>
            <a:ext cx="10883442" cy="410922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41ED2F4-F55A-9C5E-FA3E-A2C6B7F5BFBC}"/>
              </a:ext>
            </a:extLst>
          </p:cNvPr>
          <p:cNvSpPr/>
          <p:nvPr/>
        </p:nvSpPr>
        <p:spPr>
          <a:xfrm>
            <a:off x="14871860" y="7264775"/>
            <a:ext cx="8701817" cy="271754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Previously via PRACE; now handled completely within </a:t>
            </a:r>
            <a:r>
              <a:rPr lang="en-US" sz="3200" dirty="0" err="1"/>
              <a:t>EuroHPC</a:t>
            </a:r>
            <a:r>
              <a:rPr lang="en-US" sz="3200" dirty="0"/>
              <a:t>. Needs a full proposal, and passing scientific evaluation.</a:t>
            </a:r>
          </a:p>
          <a:p>
            <a:pPr algn="ctr"/>
            <a:r>
              <a:rPr lang="en-US" sz="3200" dirty="0"/>
              <a:t>Success rate well below 100%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3D536A4-FFD6-6F41-3F13-999AB1545A34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4371278" y="8623548"/>
            <a:ext cx="10500582" cy="175569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2751C616-36A7-66B2-0ED8-3A0152B17C1B}"/>
              </a:ext>
            </a:extLst>
          </p:cNvPr>
          <p:cNvSpPr/>
          <p:nvPr/>
        </p:nvSpPr>
        <p:spPr>
          <a:xfrm>
            <a:off x="13559809" y="10498184"/>
            <a:ext cx="8701817" cy="271754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Less known; up to now “strategic access status” granted only to Destination Earth (climate) and Human Brain Project (brain simulation)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3A26A95-A26F-B4A7-20B2-99DCBF1DD823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5040351" y="11856957"/>
            <a:ext cx="8519458" cy="29787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86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F94189-7FF5-210C-1561-E35F2016A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33" y="4454667"/>
            <a:ext cx="12978701" cy="77121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Possibility to deploy edge services (no root access needed as an assumption) from the user point of view (VM, container, …)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Ask for the functionality, not the virtualization technology!</a:t>
            </a:r>
          </a:p>
          <a:p>
            <a:r>
              <a:rPr lang="en-US" dirty="0"/>
              <a:t>Have a look at IRI proposals (CHEP 2023) – if not code, as directions (blueprint)</a:t>
            </a:r>
          </a:p>
          <a:p>
            <a:r>
              <a:rPr lang="en-US" dirty="0"/>
              <a:t>Is a federated AAI possible (for example, </a:t>
            </a:r>
            <a:r>
              <a:rPr lang="en-US" dirty="0" err="1"/>
              <a:t>eduGAIN</a:t>
            </a:r>
            <a:r>
              <a:rPr lang="en-US" dirty="0"/>
              <a:t> profiles or similar) or even existing?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Expected by 2024 – in principle should be adopted by all HPC sites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Already now, LUMI supports </a:t>
            </a:r>
            <a:r>
              <a:rPr lang="en-US" dirty="0" err="1">
                <a:solidFill>
                  <a:srgbClr val="7030A0"/>
                </a:solidFill>
              </a:rPr>
              <a:t>eduGAIN</a:t>
            </a:r>
            <a:endParaRPr lang="en-US" dirty="0">
              <a:solidFill>
                <a:srgbClr val="7030A0"/>
              </a:solidFill>
            </a:endParaRPr>
          </a:p>
          <a:p>
            <a:r>
              <a:rPr lang="en-US" dirty="0"/>
              <a:t>Possible uses of edge nodes: storage, bridging between Condor/Dirac/Panda and SLURM, routing, SQUIDs, …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0CE899-3111-CAAF-BD33-B8919A634C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6825B3-23A1-1F28-1209-D86079BEF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Edge nodes and AAI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35FF483-E350-BF24-1083-62B5162E15BB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83283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">
  <a:themeElements>
    <a:clrScheme name="interTwi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DF7800"/>
      </a:accent1>
      <a:accent2>
        <a:srgbClr val="C50905"/>
      </a:accent2>
      <a:accent3>
        <a:srgbClr val="5B3C90"/>
      </a:accent3>
      <a:accent4>
        <a:srgbClr val="EBB100"/>
      </a:accent4>
      <a:accent5>
        <a:srgbClr val="5B9BD5"/>
      </a:accent5>
      <a:accent6>
        <a:srgbClr val="609E37"/>
      </a:accent6>
      <a:hlink>
        <a:srgbClr val="EF8200"/>
      </a:hlink>
      <a:folHlink>
        <a:srgbClr val="EF82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1462</Words>
  <Application>Microsoft Macintosh PowerPoint</Application>
  <PresentationFormat>Custom</PresentationFormat>
  <Paragraphs>152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Roboto</vt:lpstr>
      <vt:lpstr>Wingdings</vt:lpstr>
      <vt:lpstr>DM Sans</vt:lpstr>
      <vt:lpstr>Helvetica Neue</vt:lpstr>
      <vt:lpstr>Arial</vt:lpstr>
      <vt:lpstr>DM Sans SemiBold</vt:lpstr>
      <vt:lpstr>DM Sans Medium</vt:lpstr>
      <vt:lpstr>Open Sans</vt:lpstr>
      <vt:lpstr>Master Slide</vt:lpstr>
      <vt:lpstr>Update on the European HPC Strategy meeting</vt:lpstr>
      <vt:lpstr>Outline</vt:lpstr>
      <vt:lpstr>What is happening?</vt:lpstr>
      <vt:lpstr>How to implement this?</vt:lpstr>
      <vt:lpstr>US meeting -  a reminder</vt:lpstr>
      <vt:lpstr>Summary of Summaries (from I.Fisk’s summary)</vt:lpstr>
      <vt:lpstr>Europe September 5th-6th Lubljana</vt:lpstr>
      <vt:lpstr>Some points from the summaries</vt:lpstr>
      <vt:lpstr>Edge nodes and AAI</vt:lpstr>
      <vt:lpstr>Type of workflows</vt:lpstr>
      <vt:lpstr>Networking</vt:lpstr>
      <vt:lpstr>Software</vt:lpstr>
      <vt:lpstr>Storage handling</vt:lpstr>
      <vt:lpstr>Strategy</vt:lpstr>
      <vt:lpstr>A few possible “actions” from the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Tommaso Boccali</cp:lastModifiedBy>
  <cp:revision>29</cp:revision>
  <dcterms:modified xsi:type="dcterms:W3CDTF">2024-10-15T07:18:01Z</dcterms:modified>
</cp:coreProperties>
</file>