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1" r:id="rId4"/>
    <p:sldId id="268" r:id="rId5"/>
    <p:sldId id="262" r:id="rId6"/>
    <p:sldId id="269" r:id="rId7"/>
    <p:sldId id="263" r:id="rId8"/>
    <p:sldId id="266" r:id="rId9"/>
    <p:sldId id="267" r:id="rId1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78"/>
    <p:restoredTop sz="96257"/>
  </p:normalViewPr>
  <p:slideViewPr>
    <p:cSldViewPr snapToGrid="0" snapToObjects="1">
      <p:cViewPr varScale="1">
        <p:scale>
          <a:sx n="125" d="100"/>
          <a:sy n="125" d="100"/>
        </p:scale>
        <p:origin x="1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15.10.2024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22499F-A201-2341-888C-EFEE82F0C7D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5111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22499F-A201-2341-888C-EFEE82F0C7D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2588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15.10.24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349200" indent="-349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 marL="685800" indent="-300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99000" indent="-300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76200" indent="-264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53400" indent="-264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15.10.24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2197/#3-apel-status-repor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ki.cern.ch/twiki/bin/view/LCG/WLCGOpsCoordination" TargetMode="External"/><Relationship Id="rId4" Type="http://schemas.openxmlformats.org/officeDocument/2006/relationships/hyperlink" Target="https://indico.cern.ch/event/1462197/#4-audito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2197/#5-analysis-of-conversion-fact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LCG/WLCGOpsCoordinatio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hyperlink" Target="https://indico.cern.ch/event/1356246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index.php?mode=ticket_info&amp;ticket_id=168495" TargetMode="External"/><Relationship Id="rId2" Type="http://schemas.openxmlformats.org/officeDocument/2006/relationships/hyperlink" Target="https://ggus.eu/index.php?mode=ticket_info&amp;ticket_id=16830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LCG/WLCGOperationsMeeting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ServiceIncident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wiki.cern.ch/twiki/bin/view/LCG/GgusOperations#Before_the_WLCG_MB_on_Monda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 dirty="0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Service Report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weeks, September 17 – October 15</a:t>
            </a: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Management Board, Oct 15, 2024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Panos Paparrigopoulos, Maarten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v1.2</a:t>
            </a:r>
            <a:endParaRPr lang="en-US" sz="2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B7AFB6-6933-C943-895E-5FC7891B6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/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usually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 on November 7, 2024</a:t>
            </a:r>
          </a:p>
          <a:p>
            <a:pPr lvl="1"/>
            <a:r>
              <a:rPr lang="en-US" sz="2700" dirty="0"/>
              <a:t>TBD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2780D4-51CD-E849-B003-5D14E2D3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meetings</a:t>
            </a:r>
            <a:r>
              <a:rPr lang="en-US" sz="2800" dirty="0"/>
              <a:t> 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5C8D0-AFB9-C74A-AD23-5393DF146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567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F4EF2-AC6C-234F-AEE8-7B7394C12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hlinkClick r:id="rId3"/>
              </a:rPr>
              <a:t>APEL status report</a:t>
            </a:r>
            <a:endParaRPr lang="en-GB" dirty="0"/>
          </a:p>
          <a:p>
            <a:pPr lvl="1"/>
            <a:r>
              <a:rPr lang="en-GB" dirty="0"/>
              <a:t>EL7 migration:</a:t>
            </a:r>
          </a:p>
          <a:p>
            <a:pPr lvl="2"/>
            <a:r>
              <a:rPr lang="en-GB" dirty="0"/>
              <a:t>Some issues have been detected by the sites during testing of the client, which are now fixed. Deployment ongoing.</a:t>
            </a:r>
          </a:p>
          <a:p>
            <a:pPr lvl="2"/>
            <a:r>
              <a:rPr lang="en-GB" dirty="0"/>
              <a:t>The server should be deployed in production by the end of October.</a:t>
            </a:r>
          </a:p>
          <a:p>
            <a:pPr lvl="1"/>
            <a:r>
              <a:rPr lang="en-GB" dirty="0"/>
              <a:t>APEL version with tracking of HS23 deployment</a:t>
            </a:r>
          </a:p>
          <a:p>
            <a:pPr lvl="2"/>
            <a:r>
              <a:rPr lang="en-GB" dirty="0"/>
              <a:t>Testing by the sites with various configurations is ongoing.</a:t>
            </a:r>
          </a:p>
          <a:p>
            <a:pPr lvl="2"/>
            <a:r>
              <a:rPr lang="en-GB" dirty="0"/>
              <a:t>A new server with HS23 functionality should be deployed in production by the end of November.</a:t>
            </a:r>
          </a:p>
          <a:p>
            <a:pPr lvl="2"/>
            <a:endParaRPr lang="en-GB" dirty="0"/>
          </a:p>
          <a:p>
            <a:r>
              <a:rPr lang="en-GB" dirty="0">
                <a:hlinkClick r:id="rId4"/>
              </a:rPr>
              <a:t>AUDITOR</a:t>
            </a:r>
            <a:endParaRPr lang="en-GB" dirty="0"/>
          </a:p>
          <a:p>
            <a:pPr lvl="1"/>
            <a:r>
              <a:rPr lang="en-GB" dirty="0"/>
              <a:t>A detailed presentation on AUDITOR's architecture and capabilities.</a:t>
            </a:r>
          </a:p>
          <a:p>
            <a:pPr lvl="1"/>
            <a:r>
              <a:rPr lang="en-GB" dirty="0"/>
              <a:t>Support for accounting of different resources shared by an overlay batch system and for distributing accounting data to various clients (incl. APEL).</a:t>
            </a:r>
          </a:p>
          <a:p>
            <a:pPr lvl="1"/>
            <a:r>
              <a:rPr lang="en-GB" dirty="0"/>
              <a:t>Already in use at KIT for various use cases.</a:t>
            </a:r>
          </a:p>
          <a:p>
            <a:pPr lvl="1"/>
            <a:r>
              <a:rPr lang="en-GB" dirty="0"/>
              <a:t>Can potentially replace the APEL client, in particular for sites that have different types of resources and send normalized records.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5"/>
              </a:rPr>
              <a:t>Coordination</a:t>
            </a:r>
            <a:r>
              <a:rPr lang="en-US" dirty="0"/>
              <a:t> highlights   (1)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6090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F4EF2-AC6C-234F-AEE8-7B7394C12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hlinkClick r:id="rId3"/>
              </a:rPr>
              <a:t>Analysis of conversion factors by using HS23</a:t>
            </a:r>
            <a:endParaRPr lang="en-GB" dirty="0"/>
          </a:p>
          <a:p>
            <a:pPr lvl="1"/>
            <a:r>
              <a:rPr lang="en-GB" dirty="0"/>
              <a:t>Thorough study showing that core-power values often are inconsistent across various sources.</a:t>
            </a:r>
          </a:p>
          <a:p>
            <a:pPr lvl="2"/>
            <a:r>
              <a:rPr lang="en-GB" dirty="0"/>
              <a:t>ATLAS-CRIC, BDII, and the actual values obtained from benchmarking results.</a:t>
            </a:r>
          </a:p>
          <a:p>
            <a:pPr lvl="1"/>
            <a:r>
              <a:rPr lang="en-US" dirty="0"/>
              <a:t>Discussion on how such differences can be avoided and remedied.</a:t>
            </a:r>
          </a:p>
          <a:p>
            <a:pPr lvl="1"/>
            <a:r>
              <a:rPr lang="en-US" dirty="0"/>
              <a:t>Follow-ups on potential developments foreseen in the </a:t>
            </a:r>
            <a:r>
              <a:rPr lang="en-US" b="1" dirty="0"/>
              <a:t>Technical Coordination Board</a:t>
            </a:r>
            <a:r>
              <a:rPr lang="en-US" dirty="0"/>
              <a:t> and discussions in the </a:t>
            </a:r>
            <a:r>
              <a:rPr lang="en-US" b="1" dirty="0"/>
              <a:t>Open Technical Forum</a:t>
            </a:r>
            <a:r>
              <a:rPr lang="en-US" dirty="0"/>
              <a:t>.</a:t>
            </a:r>
          </a:p>
          <a:p>
            <a:pPr marL="385200" lvl="1" indent="0">
              <a:buNone/>
            </a:pPr>
            <a:endParaRPr lang="en-GB" dirty="0"/>
          </a:p>
          <a:p>
            <a:r>
              <a:rPr lang="en-GB" dirty="0"/>
              <a:t>WLCG Helpdesk status</a:t>
            </a:r>
          </a:p>
          <a:p>
            <a:pPr lvl="1"/>
            <a:r>
              <a:rPr lang="en-GB" dirty="0"/>
              <a:t>On October 1st, a broadcast was sent inviting users to register.</a:t>
            </a:r>
          </a:p>
          <a:p>
            <a:pPr lvl="1"/>
            <a:r>
              <a:rPr lang="en-GB" dirty="0"/>
              <a:t>More functionality will be announced when ready for testing.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4"/>
              </a:rPr>
              <a:t>Coordination</a:t>
            </a:r>
            <a:r>
              <a:rPr lang="en-US" dirty="0"/>
              <a:t> highlights   (2)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0293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F4EF2-AC6C-234F-AEE8-7B7394C12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UMD-5 for EL9 is being beta-tested</a:t>
            </a:r>
          </a:p>
          <a:p>
            <a:pPr lvl="1"/>
            <a:r>
              <a:rPr lang="en-GB" dirty="0"/>
              <a:t>Software category descriptions still require improvement.</a:t>
            </a:r>
          </a:p>
          <a:p>
            <a:pPr lvl="1"/>
            <a:r>
              <a:rPr lang="en-GB" dirty="0"/>
              <a:t>An official readiness announcement is expected on 21 October.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r>
              <a:rPr lang="en-GB" dirty="0"/>
              <a:t>ATLAS inquired on whether there is a WLCG protocol for site decommissioning</a:t>
            </a:r>
          </a:p>
          <a:p>
            <a:pPr lvl="1"/>
            <a:r>
              <a:rPr lang="en-GB" dirty="0"/>
              <a:t>The question arose after a site was decommissioned without adequate communication, resulting in data being trapped at the site.</a:t>
            </a:r>
          </a:p>
          <a:p>
            <a:pPr lvl="1"/>
            <a:r>
              <a:rPr lang="en-GB" dirty="0"/>
              <a:t>WLCG Ops coordination will look into a formal procedure for decommissioning sites.</a:t>
            </a:r>
          </a:p>
          <a:p>
            <a:pPr lvl="1"/>
            <a:endParaRPr lang="en-GB" dirty="0"/>
          </a:p>
          <a:p>
            <a:r>
              <a:rPr lang="en-GB" dirty="0"/>
              <a:t>Usage of Russian sites after 30 November</a:t>
            </a:r>
          </a:p>
          <a:p>
            <a:pPr lvl="1"/>
            <a:r>
              <a:rPr lang="en-GB" dirty="0"/>
              <a:t>To be clarified in </a:t>
            </a:r>
            <a:r>
              <a:rPr lang="en-GB" dirty="0">
                <a:hlinkClick r:id="rId2"/>
              </a:rPr>
              <a:t>this MB meeting</a:t>
            </a:r>
            <a:r>
              <a:rPr lang="en-GB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3"/>
              </a:rPr>
              <a:t>Coordination</a:t>
            </a:r>
            <a:r>
              <a:rPr lang="en-US" dirty="0"/>
              <a:t> highlights   (3)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6501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F4EF2-AC6C-234F-AEE8-7B7394C12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CMS</a:t>
            </a:r>
          </a:p>
          <a:p>
            <a:pPr lvl="1"/>
            <a:r>
              <a:rPr lang="en-GB" dirty="0"/>
              <a:t>SRM to REST migration for tape endpoints has one site remaining.</a:t>
            </a:r>
          </a:p>
          <a:p>
            <a:pPr lvl="2"/>
            <a:r>
              <a:rPr lang="en-GB" dirty="0"/>
              <a:t>Blocked by transfer backlog of 16 PB.</a:t>
            </a:r>
          </a:p>
          <a:p>
            <a:pPr lvl="1"/>
            <a:endParaRPr lang="en-GB" dirty="0"/>
          </a:p>
          <a:p>
            <a:r>
              <a:rPr lang="en-GB" dirty="0"/>
              <a:t>LHCb</a:t>
            </a:r>
          </a:p>
          <a:p>
            <a:pPr lvl="1"/>
            <a:r>
              <a:rPr lang="en-GB" dirty="0"/>
              <a:t>New T2 site in </a:t>
            </a:r>
            <a:r>
              <a:rPr lang="en-GB" b="1" dirty="0"/>
              <a:t>Lanzhou</a:t>
            </a:r>
            <a:r>
              <a:rPr lang="en-GB" dirty="0"/>
              <a:t>, China.</a:t>
            </a:r>
          </a:p>
          <a:p>
            <a:pPr lvl="1"/>
            <a:r>
              <a:rPr lang="en-GB" dirty="0"/>
              <a:t>Run-1 and -2 data sets reduced to single replicas because of disk space shortage.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highlights   (4)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1384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LHCb</a:t>
            </a:r>
            <a:endParaRPr lang="en-GB" dirty="0"/>
          </a:p>
          <a:p>
            <a:pPr lvl="1"/>
            <a:r>
              <a:rPr lang="en-CH" dirty="0">
                <a:solidFill>
                  <a:srgbClr val="FF0000"/>
                </a:solidFill>
              </a:rPr>
              <a:t>Alarm</a:t>
            </a:r>
            <a:r>
              <a:rPr lang="en-CH" dirty="0"/>
              <a:t> ticket for SARA because of job submission failures (</a:t>
            </a:r>
            <a:r>
              <a:rPr lang="en-CH" dirty="0">
                <a:hlinkClick r:id="rId2"/>
              </a:rPr>
              <a:t>GGUS:168300</a:t>
            </a:r>
            <a:r>
              <a:rPr lang="en-CH" dirty="0"/>
              <a:t>)</a:t>
            </a:r>
          </a:p>
          <a:p>
            <a:pPr lvl="1"/>
            <a:endParaRPr lang="en-CH" dirty="0"/>
          </a:p>
          <a:p>
            <a:r>
              <a:rPr lang="en-GB" dirty="0"/>
              <a:t>CNAF</a:t>
            </a:r>
          </a:p>
          <a:p>
            <a:pPr lvl="1"/>
            <a:r>
              <a:rPr lang="en-GB" dirty="0"/>
              <a:t>LHCb reported that normal activity at CNAF has been restored and the site appears to be mostly stable.</a:t>
            </a:r>
          </a:p>
          <a:p>
            <a:pPr lvl="2"/>
            <a:r>
              <a:rPr lang="en-GB" dirty="0"/>
              <a:t>A set of files were </a:t>
            </a:r>
            <a:r>
              <a:rPr lang="en-GB" b="1" dirty="0"/>
              <a:t>corrupted</a:t>
            </a:r>
            <a:r>
              <a:rPr lang="en-GB" dirty="0"/>
              <a:t> due to a </a:t>
            </a:r>
            <a:r>
              <a:rPr lang="en-GB" i="1" dirty="0"/>
              <a:t>network</a:t>
            </a:r>
            <a:r>
              <a:rPr lang="en-GB" dirty="0"/>
              <a:t> problem (</a:t>
            </a:r>
            <a:r>
              <a:rPr lang="en-GB" dirty="0">
                <a:hlinkClick r:id="rId3"/>
              </a:rPr>
              <a:t>GGUS:168495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200 TB hot-storage buffer on NVMe added for I/O-intensive LHCb jobs.</a:t>
            </a:r>
          </a:p>
          <a:p>
            <a:pPr lvl="2"/>
            <a:r>
              <a:rPr lang="en-GB" dirty="0"/>
              <a:t>Filled up quickly right after its preparation, CNAF is trying to put a proper placement policy in place.</a:t>
            </a:r>
          </a:p>
          <a:p>
            <a:pPr lvl="1"/>
            <a:r>
              <a:rPr lang="en-GB" dirty="0"/>
              <a:t>Waiting for vendor to implement the proposed solution by end October.</a:t>
            </a:r>
          </a:p>
          <a:p>
            <a:pPr lvl="2"/>
            <a:r>
              <a:rPr lang="en-GB" dirty="0"/>
              <a:t>More disk space and a new controller configuration.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4"/>
              </a:rPr>
              <a:t>Operations</a:t>
            </a:r>
            <a:r>
              <a:rPr lang="en-US" dirty="0"/>
              <a:t>    (1)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9343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29BB55-AF58-7747-AC51-ACA92CB5D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CNAF incident is recorded but a report is pending from CNAF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598919-4EEE-FD41-B648-2F0ADE18C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Incident </a:t>
            </a:r>
            <a:r>
              <a:rPr lang="en-US" dirty="0">
                <a:hlinkClick r:id="rId2"/>
              </a:rPr>
              <a:t>Reports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B6A70-92BB-9A45-B5AB-B70723A0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9607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AEEA40-E710-304F-9C00-54D68A613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GGUS summary (4 weeks, Sep 16 – Oct 13)</a:t>
            </a:r>
            <a:endParaRPr lang="en-CH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A2A0F-6314-864C-A88A-064CBFBE2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9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4B0F1B-AE61-8A42-9D1E-660BBB1B7BA4}"/>
              </a:ext>
            </a:extLst>
          </p:cNvPr>
          <p:cNvSpPr txBox="1"/>
          <p:nvPr/>
        </p:nvSpPr>
        <p:spPr>
          <a:xfrm>
            <a:off x="1498940" y="4004450"/>
            <a:ext cx="9194120" cy="175432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Delete this text box and put the</a:t>
            </a:r>
            <a:r>
              <a:rPr lang="en-CH" dirty="0"/>
              <a:t> Excel graph here instead.</a:t>
            </a:r>
          </a:p>
          <a:p>
            <a:pPr algn="ctr"/>
            <a:endParaRPr lang="en-CH" dirty="0"/>
          </a:p>
          <a:p>
            <a:pPr algn="ctr"/>
            <a:r>
              <a:rPr lang="en-GB" dirty="0"/>
              <a:t>P</a:t>
            </a:r>
            <a:r>
              <a:rPr lang="en-CH" dirty="0"/>
              <a:t>lease follow the procedure described here:</a:t>
            </a:r>
          </a:p>
          <a:p>
            <a:endParaRPr lang="en-CH" dirty="0"/>
          </a:p>
          <a:p>
            <a:r>
              <a:rPr lang="en-GB" dirty="0">
                <a:hlinkClick r:id="rId2"/>
              </a:rPr>
              <a:t>https://twiki.cern.ch/twiki/bin/view/LCG/GgusOperations#Before_the_WLCG_MB_on_Monday</a:t>
            </a:r>
            <a:r>
              <a:rPr lang="en-GB" dirty="0"/>
              <a:t> </a:t>
            </a:r>
          </a:p>
          <a:p>
            <a:endParaRPr lang="en-CH" dirty="0"/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57691828-150F-C0C4-2BFB-AA5918EDF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525039"/>
              </p:ext>
            </p:extLst>
          </p:nvPr>
        </p:nvGraphicFramePr>
        <p:xfrm>
          <a:off x="2032000" y="719666"/>
          <a:ext cx="81280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5307344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1218179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013059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176587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Alarms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988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252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327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033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LHCb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601665"/>
                  </a:ext>
                </a:extLst>
              </a:tr>
              <a:tr h="299963">
                <a:tc>
                  <a:txBody>
                    <a:bodyPr/>
                    <a:lstStyle/>
                    <a:p>
                      <a:r>
                        <a:rPr lang="en-CH" dirty="0"/>
                        <a:t>Totals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900923"/>
                  </a:ext>
                </a:extLst>
              </a:tr>
            </a:tbl>
          </a:graphicData>
        </a:graphic>
      </p:graphicFrame>
      <p:pic>
        <p:nvPicPr>
          <p:cNvPr id="7" name="Picture 6" descr="A graph of orange and grey lines&#10;&#10;Description automatically generated">
            <a:extLst>
              <a:ext uri="{FF2B5EF4-FFF2-40B4-BE49-F238E27FC236}">
                <a16:creationId xmlns:a16="http://schemas.microsoft.com/office/drawing/2014/main" id="{E1A69DB9-6472-FF9D-9BBA-9E1F785B8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6611" y="3140978"/>
            <a:ext cx="9338778" cy="299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63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702</Words>
  <Application>Microsoft Macintosh PowerPoint</Application>
  <PresentationFormat>Widescreen</PresentationFormat>
  <Paragraphs>108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PowerPoint Presentation</vt:lpstr>
      <vt:lpstr>Operations Coordination meetings </vt:lpstr>
      <vt:lpstr>Operations Coordination highlights   (1)</vt:lpstr>
      <vt:lpstr>Operations Coordination highlights   (2)</vt:lpstr>
      <vt:lpstr>Operations Coordination highlights   (3)</vt:lpstr>
      <vt:lpstr>Operations Coordination highlights   (4)</vt:lpstr>
      <vt:lpstr>Selected items from Operations    (1)</vt:lpstr>
      <vt:lpstr>Service Incident Reports</vt:lpstr>
      <vt:lpstr>GGUS summary (4 weeks, Sep 16 – Oct 13)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Panos Paparrigopoulos</cp:lastModifiedBy>
  <cp:revision>53</cp:revision>
  <dcterms:created xsi:type="dcterms:W3CDTF">2021-04-05T16:54:44Z</dcterms:created>
  <dcterms:modified xsi:type="dcterms:W3CDTF">2024-10-15T13:06:04Z</dcterms:modified>
</cp:coreProperties>
</file>